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09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142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pos="2026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3"/>
    <a:srgbClr val="64B3F4"/>
    <a:srgbClr val="C2E59C"/>
    <a:srgbClr val="FFD89B"/>
    <a:srgbClr val="19547B"/>
    <a:srgbClr val="89FFFD"/>
    <a:srgbClr val="EF32D9"/>
    <a:srgbClr val="904E95"/>
    <a:srgbClr val="E96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4" autoAdjust="0"/>
    <p:restoredTop sz="92060" autoAdjust="0"/>
  </p:normalViewPr>
  <p:slideViewPr>
    <p:cSldViewPr snapToGrid="0">
      <p:cViewPr varScale="1">
        <p:scale>
          <a:sx n="67" d="100"/>
          <a:sy n="67" d="100"/>
        </p:scale>
        <p:origin x="-848" y="-76"/>
      </p:cViewPr>
      <p:guideLst>
        <p:guide orient="horz" pos="2409"/>
        <p:guide orient="horz" pos="4110"/>
        <p:guide orient="horz" pos="142"/>
        <p:guide orient="horz" pos="459"/>
        <p:guide orient="horz" pos="686"/>
        <p:guide pos="7469"/>
        <p:guide pos="211"/>
        <p:guide pos="3840"/>
        <p:guide pos="2026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71B1A-443D-4648-B65D-A6BFA55D1C2E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25A9F-C29F-4E22-A3F2-3B0EC299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는 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서비스들 중에서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사용하지 않은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그러니까 과거 많은 서비스들은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즉 자격 증명을 포함하는 경우가 많았습니다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간단히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key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하드 코딩해서 만들거나 애플리케이션 내 파일에 함께 포함하는 경우를 생각할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문제는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이러한 자격 증명을 교체해야 할 때 단순히 새 자격 증명을 생성하고 끝나는 것이 아니라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증명을 수정했으니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자격증명이 포함되어 있던 응용 프로그램을 업데이트 해야 하고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 된 응용프로그램을 재배포하는 추가 과정이 필요하게 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더해서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만일 하나의 자격증명을 공유하는 애플리케이션이 여러 개라면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 중 하나를 업데이트하지 않으면 문제가 발생하기도 하겠죠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따라서 이러한 시간 및 노력 비용의 문제로 자격 증명 교체 및 순환을 하지 않기도 하며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이는 결국 당연히 보안 위험을 야기합니다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는 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서비스들 중에서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사용하지 않은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그러니까 과거 많은 서비스들은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즉 자격 증명을 포함하는 경우가 많았습니다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간단히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key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하드 코딩해서 만들거나 애플리케이션 내 파일에 함께 포함하는 경우를 생각할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문제는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이러한 자격 증명을 교체해야 할 때 단순히 새 자격 증명을 생성하고 끝나는 것이 아니라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증명을 수정했으니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자격증명이 포함되어 있던 응용 프로그램을 업데이트 해야 하고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 된 응용프로그램을 재배포하는 추가 과정이 필요하게 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더해서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만일 하나의 자격증명을 공유하는 애플리케이션이 여러 개라면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 중 하나를 업데이트하지 않으면 문제가 발생하기도 하겠죠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따라서 이러한 시간 및 노력 비용의 문제로 자격 증명 교체 및 순환을 하지 않기도 하며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이는 결국 당연히 보안 위험을 야기합니다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AWS 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는 보안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 및 규정 준수 서비스들 중에서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  <a:b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</a:b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보안 암호의 수명 주기를 중앙에서 관리하는 데이터 보호 서비스입니다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Secrets Manager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사용하지 않은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그러니까 과거 많은 서비스들은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응용프로그램에 인증 정보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즉 자격 증명을 포함하는 경우가 많았습니다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간단히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API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key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를 하드 코딩해서 만들거나 애플리케이션 내 파일에 함께 포함하는 경우를 생각할 수 있습니다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문제는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이러한 자격 증명을 교체해야 할 때 단순히 새 자격 증명을 생성하고 끝나는 것이 아니라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 증명을 수정했으니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자격증명이 포함되어 있던 응용 프로그램을 업데이트 해야 하고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업데이트 된 응용프로그램을 재배포하는 추가 과정이 필요하게 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더해서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만일 하나의 자격증명을 공유하는 애플리케이션이 여러 개라면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그 중 하나를 업데이트하지 않으면 문제가 발생하기도 하겠죠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따라서 이러한 시간 및 노력 비용의 문제로 자격 증명 교체 및 순환을 하지 않기도 하며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이는 결국 당연히 보안 위험을 야기합니다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Poppins Medium" panose="00000600000000000000" pitchFamily="2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25A9F-C29F-4E22-A3F2-3B0EC29920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A68595-B5BB-6C5B-6DE9-D143DC2CC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708D58D-A3BE-1521-AB0C-5ACEE3729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9715B0-7615-F3BA-9327-223C8E20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FF349F-C8B8-E091-020B-5BE6721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9976B95-2EF6-5098-9A5B-5320BE31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1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02321B-46B7-7A8B-4C09-120DD426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26014B6-7CFD-C310-2CD5-EB1A56DD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0931A9-2993-4946-41CD-47758587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F93957-4F40-CE3C-237F-5E8D3BE8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3C63CB-C78D-01EA-CA0A-1873D348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FF0B199-BAC9-245A-5E86-E4AF41AB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7BB5778-65D7-C972-A380-623D3936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B84F8F-94ED-1EED-8D75-0075526F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0726A6-E75B-2613-08A4-07CAAFB4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D9FD96-BAB8-D43A-16A9-77F85E2D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2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51D47A-5F75-05F6-300B-2649B409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75A42D-F566-9448-E46E-39576F66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FCF607-47CE-A549-0D85-5A8F0F4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0A63AB-6BFF-4E2B-9691-FC3FDF64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B91E71-56DA-4ADD-6E78-0058ED23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12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043A7B-877B-C856-718F-1B5BA1CF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F90E2BF-2E3E-EBD3-F4C5-ABA2F63F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82F7AB-D6AA-BDA9-DB51-F57F41BF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5DE347-2335-EFDF-C6AF-42194EB0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B1E9C7D-2AFE-F3CD-DD85-CBAC6BB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DE7006-A08A-1CB1-B615-BFBE7159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BF2BFE-8E5F-EF87-C7CE-8799EEA8A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C6D8B3-2D63-3F7F-A1EA-B41D4694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CBF0DBE-E22F-DDA2-C721-82CC5DC2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76C64B4-42A9-A2F2-B0B7-D244C0E9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2CCA76-3F9F-9CB2-4A78-FE3332E3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735F0D-8A87-40A2-9D9F-BC716EE8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A356283-E09D-119C-F6CB-C82194C1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EA2528-8E77-E2F0-62C0-D37D5C7B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8D676A6-403B-70B7-1A2F-A3CDC5A42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DA2048-67E1-E892-2D4C-CB4AB371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455897-F46A-2E5A-D0DE-2132C4F6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188BE6A-95C1-0374-DDC8-5900AD44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4A8DB2F-C05D-6629-6778-B911D5C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88630A-175B-CFED-C150-8CED173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A39213F-CF95-81BD-8365-682B11F4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7B35C6C-F6DF-3462-D89B-5426333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47B5F357-68C3-4D58-4E99-1D5C0B3B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1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5D86040-ED9B-BA23-F6BE-57C3C486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D7A5247-C6FD-DC62-1C74-D69D99D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DD8FEE-59F8-2890-E7E7-CB9F78E7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4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47C242-444F-3356-E10B-2DD2795E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09A78A6-8E79-CAE2-C647-FAD6A3E4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B8E6ADB-6C1C-4362-0347-4435A9D0A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DD3ECE-3D2E-864D-BA95-D5869E12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9A712D7-ACF1-F1EB-BAD3-79851CD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61A941-FA5F-D6E7-AF84-BAC65137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7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9E323C-FE40-9AA1-F220-FE25D463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88B8BAF-DE1D-FD1D-CCAC-5CB00C523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C57C1A-84D0-B006-0576-94F86D91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DDE33B8-124C-B999-8EF9-BFE18153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A9929D-2A8F-5EBA-3ED6-1F318CB9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6A0FFE-2EBF-10B3-A701-0FB59CC7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8CC4654-E797-459F-2589-D331DD8A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8D769D-F0A5-AB2B-587F-055B3C3E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7A50BA-0180-9BC7-28FC-0C2097601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53A5-EE37-45B4-8E8D-5D425B14A032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D1EC5B-F21E-FBE8-576A-01FE7C29B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11E1C16-1C4C-3D7A-AEC2-25501F205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2AFC-7D30-4526-B085-65AE1D27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3694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5">
            <a:extLst>
              <a:ext uri="{FF2B5EF4-FFF2-40B4-BE49-F238E27FC236}">
                <a16:creationId xmlns:a16="http://schemas.microsoft.com/office/drawing/2014/main" xmlns="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4" y="161604"/>
            <a:ext cx="638126" cy="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26231" y="2465184"/>
            <a:ext cx="47910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AWS </a:t>
            </a:r>
            <a:r>
              <a:rPr lang="ko-KR" altLang="en-US" dirty="0" err="1" smtClean="0"/>
              <a:t>클라우드에서</a:t>
            </a:r>
            <a:r>
              <a:rPr lang="ko-KR" altLang="en-US" dirty="0" smtClean="0"/>
              <a:t> </a:t>
            </a:r>
            <a:r>
              <a:rPr lang="ko-KR" altLang="en-US" dirty="0"/>
              <a:t>실행되는 애플리케이션 및 인프라를 관리하는 데 도움이 되는 기능 </a:t>
            </a:r>
            <a:r>
              <a:rPr lang="ko-KR" altLang="en-US" dirty="0" smtClean="0"/>
              <a:t>모음입니다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애플리케이션 </a:t>
            </a:r>
            <a:r>
              <a:rPr lang="ko-KR" altLang="en-US" dirty="0"/>
              <a:t>및 리소스 관리를 간소화하고</a:t>
            </a:r>
            <a:r>
              <a:rPr lang="en-US" altLang="ko-KR" dirty="0"/>
              <a:t>, </a:t>
            </a:r>
            <a:r>
              <a:rPr lang="ko-KR" altLang="en-US" dirty="0"/>
              <a:t>운영 문제를 감지하고 해결하는 시간을 단축하며</a:t>
            </a:r>
            <a:r>
              <a:rPr lang="en-US" altLang="ko-KR" dirty="0"/>
              <a:t>, </a:t>
            </a:r>
            <a:r>
              <a:rPr lang="en-US" altLang="ko-KR" dirty="0" smtClean="0"/>
              <a:t>AWS </a:t>
            </a:r>
            <a:r>
              <a:rPr lang="ko-KR" altLang="en-US" dirty="0"/>
              <a:t>인프라를 규모에 따라 안전하게 운영 및 관리하는 데 </a:t>
            </a:r>
            <a:r>
              <a:rPr lang="ko-KR" altLang="en-US" dirty="0" smtClean="0"/>
              <a:t>도움이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001812" y="12806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작동 방식</a:t>
            </a:r>
            <a:endParaRPr lang="ko-KR" altLang="en-US" dirty="0"/>
          </a:p>
        </p:txBody>
      </p:sp>
      <p:pic>
        <p:nvPicPr>
          <p:cNvPr id="1028" name="Picture 4" descr="&#10;                Systems Manager 기능이 설정, 시작, 처리, 보고에 유사한 프로세스를 사용하는 방식을 보여주는 다이어그램.&#10;          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712" y="1762125"/>
            <a:ext cx="6345156" cy="328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7398505" y="5297328"/>
            <a:ext cx="424336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① Systems </a:t>
            </a:r>
            <a:r>
              <a:rPr lang="en-US" altLang="ko-KR" sz="1400" dirty="0"/>
              <a:t>Manager </a:t>
            </a:r>
            <a:r>
              <a:rPr lang="ko-KR" altLang="en-US" sz="1400" dirty="0"/>
              <a:t>액세스</a:t>
            </a:r>
            <a:endParaRPr lang="en-US" altLang="ko-KR" sz="1400" dirty="0"/>
          </a:p>
          <a:p>
            <a:r>
              <a:rPr lang="en-US" altLang="ko-KR" sz="1400" dirty="0" smtClean="0"/>
              <a:t>② Systems </a:t>
            </a:r>
            <a:r>
              <a:rPr lang="en-US" altLang="ko-KR" sz="1400" dirty="0"/>
              <a:t>Manager </a:t>
            </a:r>
            <a:r>
              <a:rPr lang="ko-KR" altLang="en-US" sz="1400" dirty="0"/>
              <a:t>기능 선택</a:t>
            </a:r>
            <a:endParaRPr lang="en-US" altLang="ko-KR" sz="1400" dirty="0"/>
          </a:p>
          <a:p>
            <a:r>
              <a:rPr lang="en-US" altLang="ko-KR" sz="1400" dirty="0" smtClean="0"/>
              <a:t>③ </a:t>
            </a:r>
            <a:r>
              <a:rPr lang="ko-KR" altLang="en-US" sz="1400" dirty="0" smtClean="0"/>
              <a:t>작업 </a:t>
            </a:r>
            <a:r>
              <a:rPr lang="ko-KR" altLang="en-US" sz="1400" dirty="0"/>
              <a:t>수행 권한 확인 및 처리</a:t>
            </a:r>
            <a:endParaRPr lang="en-US" altLang="ko-KR" sz="1400" dirty="0"/>
          </a:p>
          <a:p>
            <a:r>
              <a:rPr lang="en-US" altLang="ko-KR" sz="1400" dirty="0" smtClean="0"/>
              <a:t>④ </a:t>
            </a:r>
            <a:r>
              <a:rPr lang="ko-KR" altLang="en-US" sz="1400" dirty="0" smtClean="0"/>
              <a:t>상태 </a:t>
            </a:r>
            <a:r>
              <a:rPr lang="ko-KR" altLang="en-US" sz="1400" dirty="0"/>
              <a:t>세부 정보 보고</a:t>
            </a:r>
            <a:endParaRPr lang="en-US" altLang="ko-KR" sz="1400" dirty="0"/>
          </a:p>
          <a:p>
            <a:r>
              <a:rPr lang="en-US" altLang="ko-KR" sz="1400" dirty="0" smtClean="0"/>
              <a:t>⑤ Systems Manager </a:t>
            </a:r>
            <a:r>
              <a:rPr lang="ko-KR" altLang="en-US" sz="1400" dirty="0" smtClean="0"/>
              <a:t>운영 관리 기능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973943" y="190482"/>
            <a:ext cx="5125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AWS Systems Manager </a:t>
            </a:r>
            <a:r>
              <a:rPr lang="ko-KR" altLang="en-US" sz="2800" dirty="0" smtClean="0"/>
              <a:t>소개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21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3694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5">
            <a:extLst>
              <a:ext uri="{FF2B5EF4-FFF2-40B4-BE49-F238E27FC236}">
                <a16:creationId xmlns:a16="http://schemas.microsoft.com/office/drawing/2014/main" xmlns="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4" y="161604"/>
            <a:ext cx="638126" cy="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973943" y="190482"/>
            <a:ext cx="7198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AWS Systems Manager 4</a:t>
            </a:r>
            <a:r>
              <a:rPr lang="ko-KR" altLang="en-US" sz="2800" dirty="0" smtClean="0"/>
              <a:t>가지 핵심 기능</a:t>
            </a:r>
            <a:endParaRPr lang="ko-KR" altLang="en-US" sz="2800" dirty="0"/>
          </a:p>
        </p:txBody>
      </p:sp>
      <p:sp>
        <p:nvSpPr>
          <p:cNvPr id="29" name="직사각형 28"/>
          <p:cNvSpPr/>
          <p:nvPr/>
        </p:nvSpPr>
        <p:spPr>
          <a:xfrm>
            <a:off x="973943" y="4368695"/>
            <a:ext cx="4512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변경 관리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770369" y="4392120"/>
            <a:ext cx="4243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 smtClean="0"/>
              <a:t>노드</a:t>
            </a:r>
            <a:r>
              <a:rPr lang="ko-KR" altLang="en-US" dirty="0" smtClean="0"/>
              <a:t> 관리</a:t>
            </a:r>
            <a:endParaRPr lang="ko-KR" altLang="en-US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466693" y="1554385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6295993" y="1554385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8189" y="1710863"/>
            <a:ext cx="469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운영 관리</a:t>
            </a:r>
            <a:endParaRPr lang="ko-KR" altLang="en-US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429376" y="169726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애플리케이션 관리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466693" y="4192810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6295993" y="4194430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8">
            <a:extLst>
              <a:ext uri="{FF2B5EF4-FFF2-40B4-BE49-F238E27FC236}">
                <a16:creationId xmlns:a16="http://schemas.microsoft.com/office/drawing/2014/main" xmlns="" id="{0354571A-99DC-144D-9DA9-C1F36512D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484" y="3274632"/>
            <a:ext cx="45573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OpsCenter</a:t>
            </a:r>
            <a:r>
              <a:rPr lang="en-US" altLang="en-US" sz="16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 Explorer, Incident Manager</a:t>
            </a:r>
            <a:endParaRPr lang="en-US" altLang="en-US" sz="1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28">
            <a:extLst>
              <a:ext uri="{FF2B5EF4-FFF2-40B4-BE49-F238E27FC236}">
                <a16:creationId xmlns:a16="http://schemas.microsoft.com/office/drawing/2014/main" xmlns="" id="{1A2D2865-BB16-F84E-A36D-13BD0765F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10" y="2206245"/>
            <a:ext cx="964372" cy="964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xmlns="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747" y="3217716"/>
            <a:ext cx="30005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Manager, </a:t>
            </a:r>
            <a:r>
              <a:rPr lang="en-US" altLang="en-US" sz="14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AppConfig</a:t>
            </a:r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 </a:t>
            </a:r>
          </a:p>
          <a:p>
            <a:pPr algn="ctr" eaLnBrk="1" hangingPunct="1"/>
            <a:r>
              <a:rPr lang="en-US" altLang="en-US" sz="14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Store</a:t>
            </a:r>
          </a:p>
        </p:txBody>
      </p:sp>
      <p:pic>
        <p:nvPicPr>
          <p:cNvPr id="49" name="Graphic 26">
            <a:extLst>
              <a:ext uri="{FF2B5EF4-FFF2-40B4-BE49-F238E27FC236}">
                <a16:creationId xmlns:a16="http://schemas.microsoft.com/office/drawing/2014/main" xmlns="" id="{71914DAB-7D84-1C40-AD83-6B44DD85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03" y="2236848"/>
            <a:ext cx="999684" cy="9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2">
            <a:extLst>
              <a:ext uri="{FF2B5EF4-FFF2-40B4-BE49-F238E27FC236}">
                <a16:creationId xmlns:a16="http://schemas.microsoft.com/office/drawing/2014/main" xmlns="" id="{67AD54E4-8D4D-334A-B3C0-8D38F69F7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10" y="5977710"/>
            <a:ext cx="33885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Automation</a:t>
            </a: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xmlns="" id="{F02563A1-D6AE-F64E-AD6E-A5BA1685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547" y="5964939"/>
            <a:ext cx="2386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Maintenance Windows</a:t>
            </a:r>
          </a:p>
        </p:txBody>
      </p:sp>
      <p:pic>
        <p:nvPicPr>
          <p:cNvPr id="55" name="Graphic 7">
            <a:extLst>
              <a:ext uri="{FF2B5EF4-FFF2-40B4-BE49-F238E27FC236}">
                <a16:creationId xmlns:a16="http://schemas.microsoft.com/office/drawing/2014/main" xmlns="" id="{DB505F8E-9B7D-5746-AC85-73948A8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34" y="4905422"/>
            <a:ext cx="1025109" cy="102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32">
            <a:extLst>
              <a:ext uri="{FF2B5EF4-FFF2-40B4-BE49-F238E27FC236}">
                <a16:creationId xmlns:a16="http://schemas.microsoft.com/office/drawing/2014/main" xmlns="" id="{AE3385DF-B5CB-1A42-AFE3-D85E9CEE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65" y="4895897"/>
            <a:ext cx="10509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7">
            <a:extLst>
              <a:ext uri="{FF2B5EF4-FFF2-40B4-BE49-F238E27FC236}">
                <a16:creationId xmlns:a16="http://schemas.microsoft.com/office/drawing/2014/main" xmlns="" id="{5A94C2F3-6482-E945-8EC3-ADFA1FA1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5930531"/>
            <a:ext cx="1864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Patch Manager</a:t>
            </a: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xmlns="" id="{845AAF36-C9BE-BD4D-9C80-22B3ED4B1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369" y="5916973"/>
            <a:ext cx="15911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Inventory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A0842AC-FF3C-0541-BB86-26D07DC0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2632" y="5917896"/>
            <a:ext cx="16497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State Manager</a:t>
            </a:r>
          </a:p>
        </p:txBody>
      </p:sp>
      <p:pic>
        <p:nvPicPr>
          <p:cNvPr id="62" name="Graphic 22">
            <a:extLst>
              <a:ext uri="{FF2B5EF4-FFF2-40B4-BE49-F238E27FC236}">
                <a16:creationId xmlns:a16="http://schemas.microsoft.com/office/drawing/2014/main" xmlns="" id="{CFB93E8C-DB5A-DE43-AB9F-461575AB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523" y="5066820"/>
            <a:ext cx="764944" cy="76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Graphic 30">
            <a:extLst>
              <a:ext uri="{FF2B5EF4-FFF2-40B4-BE49-F238E27FC236}">
                <a16:creationId xmlns:a16="http://schemas.microsoft.com/office/drawing/2014/main" xmlns="" id="{BC59BEE0-3DE0-AF4B-9CFF-942D5EE6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42" y="5064652"/>
            <a:ext cx="764944" cy="76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34">
            <a:extLst>
              <a:ext uri="{FF2B5EF4-FFF2-40B4-BE49-F238E27FC236}">
                <a16:creationId xmlns:a16="http://schemas.microsoft.com/office/drawing/2014/main" xmlns="" id="{52206A18-B0F4-094E-8433-33544201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558" y="5075958"/>
            <a:ext cx="764944" cy="76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46AC0F3-8059-BE15-92D3-CC60C1831821}"/>
              </a:ext>
            </a:extLst>
          </p:cNvPr>
          <p:cNvCxnSpPr>
            <a:cxnSpLocks/>
          </p:cNvCxnSpPr>
          <p:nvPr/>
        </p:nvCxnSpPr>
        <p:spPr>
          <a:xfrm>
            <a:off x="36945" y="908050"/>
            <a:ext cx="12124893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15">
            <a:extLst>
              <a:ext uri="{FF2B5EF4-FFF2-40B4-BE49-F238E27FC236}">
                <a16:creationId xmlns:a16="http://schemas.microsoft.com/office/drawing/2014/main" xmlns="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74" y="161604"/>
            <a:ext cx="638126" cy="6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973943" y="190482"/>
            <a:ext cx="7198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AWS Systems Manager </a:t>
            </a:r>
            <a:r>
              <a:rPr lang="ko-KR" altLang="en-US" sz="2800" dirty="0" smtClean="0"/>
              <a:t>사용 사례</a:t>
            </a:r>
            <a:endParaRPr lang="ko-KR" altLang="en-US" sz="2800" dirty="0"/>
          </a:p>
        </p:txBody>
      </p:sp>
      <p:sp>
        <p:nvSpPr>
          <p:cNvPr id="29" name="직사각형 28"/>
          <p:cNvSpPr/>
          <p:nvPr/>
        </p:nvSpPr>
        <p:spPr>
          <a:xfrm>
            <a:off x="973943" y="4368695"/>
            <a:ext cx="45124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모범 사례 구현</a:t>
            </a:r>
            <a:endParaRPr lang="en-US" altLang="ko-KR" b="1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770369" y="4392120"/>
            <a:ext cx="4243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보안 이벤트 해결</a:t>
            </a:r>
            <a:endParaRPr lang="ko-KR" altLang="en-US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466693" y="1554385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6295993" y="1554385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8189" y="1710863"/>
            <a:ext cx="46982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운영 데이터의 중앙 집중화</a:t>
            </a:r>
            <a:endParaRPr lang="ko-KR" altLang="en-US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429376" y="171631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애플리케이션 문제를 자동으로 해결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5575" y="2421636"/>
            <a:ext cx="508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연결된 </a:t>
            </a:r>
            <a:r>
              <a:rPr lang="en-US" altLang="ko-KR" dirty="0"/>
              <a:t>AWS </a:t>
            </a:r>
            <a:r>
              <a:rPr lang="ko-KR" altLang="en-US" dirty="0"/>
              <a:t>리소스 그룹 전체에서 운영 데이터를 사용하여 애플리케이션을 손쉽게 관리하고 문제를 빠르게 식별합니다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8142" y="2349811"/>
            <a:ext cx="4995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Amazion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CloudWatch</a:t>
            </a:r>
            <a:r>
              <a:rPr lang="en-US" altLang="ko-KR" dirty="0" smtClean="0"/>
              <a:t>, AWS </a:t>
            </a:r>
            <a:r>
              <a:rPr lang="en-US" altLang="ko-KR" dirty="0" err="1" smtClean="0"/>
              <a:t>CloudTrail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AWS </a:t>
            </a:r>
            <a:r>
              <a:rPr lang="en-US" altLang="ko-KR" dirty="0" err="1" smtClean="0"/>
              <a:t>Config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AWS </a:t>
            </a:r>
            <a:r>
              <a:rPr lang="ko-KR" altLang="en-US" dirty="0" smtClean="0"/>
              <a:t>서비스와 </a:t>
            </a:r>
            <a:r>
              <a:rPr lang="ko-KR" altLang="en-US" dirty="0" err="1" smtClean="0"/>
              <a:t>서드</a:t>
            </a:r>
            <a:r>
              <a:rPr lang="ko-KR" altLang="en-US" dirty="0" smtClean="0"/>
              <a:t> 파티 도구 전체에서 실행 가능한 </a:t>
            </a:r>
            <a:r>
              <a:rPr lang="ko-KR" altLang="en-US" dirty="0" err="1" smtClean="0"/>
              <a:t>인사이트를</a:t>
            </a:r>
            <a:r>
              <a:rPr lang="ko-KR" altLang="en-US" dirty="0" smtClean="0"/>
              <a:t> 얻고 단일 콘솔에서 데이터를 집계합니다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1744" y="4974693"/>
            <a:ext cx="506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패치 적용 및 리소스 변경과 같은 사전 예방적 프로세스와 사후 대응적 프로세스를 자동화하여 운영 문제가 사용자에게 </a:t>
            </a:r>
            <a:r>
              <a:rPr lang="ko-KR" altLang="en-US" dirty="0" smtClean="0"/>
              <a:t>영향을 </a:t>
            </a:r>
            <a:r>
              <a:rPr lang="ko-KR" altLang="en-US" dirty="0"/>
              <a:t>미치기 전에 빠르게 진단하고 해결합니다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24639" y="5113007"/>
            <a:ext cx="469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보안 및 규정 준수 프로필을 조정하고 보안 이벤트를 추후 분석하여 향후 재발을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방지합니다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466693" y="4144084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xmlns="" id="{87C4E209-B4B2-C0AE-7ACC-3F129B92D58B}"/>
              </a:ext>
            </a:extLst>
          </p:cNvPr>
          <p:cNvSpPr/>
          <p:nvPr/>
        </p:nvSpPr>
        <p:spPr>
          <a:xfrm>
            <a:off x="6295993" y="4144084"/>
            <a:ext cx="5438807" cy="2295882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248</Words>
  <Application>Microsoft Office PowerPoint</Application>
  <PresentationFormat>사용자 지정</PresentationFormat>
  <Paragraphs>83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조은비</dc:creator>
  <cp:lastModifiedBy>조윤아</cp:lastModifiedBy>
  <cp:revision>52</cp:revision>
  <dcterms:created xsi:type="dcterms:W3CDTF">2023-01-16T06:42:34Z</dcterms:created>
  <dcterms:modified xsi:type="dcterms:W3CDTF">2023-01-17T12:50:56Z</dcterms:modified>
</cp:coreProperties>
</file>