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75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6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 autoAdjust="0"/>
    <p:restoredTop sz="64920" autoAdjust="0"/>
  </p:normalViewPr>
  <p:slideViewPr>
    <p:cSldViewPr snapToGrid="0">
      <p:cViewPr varScale="1">
        <p:scale>
          <a:sx n="83" d="100"/>
          <a:sy n="83" d="100"/>
        </p:scale>
        <p:origin x="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135A-EEB9-4BAE-B491-1899749854A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F2683-811B-4079-A9FB-3462077DB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4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AWS CloudFormation</a:t>
            </a:r>
            <a:r>
              <a:rPr lang="ko-KR" altLang="en-US" dirty="0"/>
              <a:t>에 대해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+mn-ea"/>
              </a:rPr>
              <a:t>AWS CloudFormation</a:t>
            </a:r>
            <a:r>
              <a:rPr lang="ko-KR" altLang="en-US" sz="1200" dirty="0">
                <a:latin typeface="+mn-ea"/>
              </a:rPr>
              <a:t>은 리소스 관리 시간을 줄여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애플리케이션 개발에 더 많은 시간을 할애할 수 있게 해주는 코드형 인프라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도구입니다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인프라에 속하는 모든 구성 요소를 세부적으로 제어할 수 있고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리소스를 개별적으로 생성하고 구성할 필요 없이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CloudFormation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가 알아서 처리합니다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16191F"/>
              </a:solidFill>
              <a:effectLst/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2683-811B-4079-A9FB-3462077DB4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34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AWS CloudFormation</a:t>
            </a:r>
            <a:r>
              <a:rPr lang="ko-KR" altLang="en-US" sz="1200" dirty="0">
                <a:latin typeface="+mn-ea"/>
              </a:rPr>
              <a:t>에서는 템플릿과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스택이라는 용어가 등장합니다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템플릿</a:t>
            </a:r>
            <a:r>
              <a:rPr lang="ko-KR" altLang="en-US" sz="1200" dirty="0">
                <a:latin typeface="+mn-ea"/>
              </a:rPr>
              <a:t>은 환경에서 배포할 리소스를 설명하고 정의하는 </a:t>
            </a:r>
            <a:r>
              <a:rPr lang="en-US" altLang="ko-KR" sz="1200" dirty="0">
                <a:latin typeface="+mn-ea"/>
              </a:rPr>
              <a:t>JSON </a:t>
            </a:r>
            <a:r>
              <a:rPr lang="ko-KR" altLang="en-US" sz="1200" dirty="0">
                <a:latin typeface="+mn-ea"/>
              </a:rPr>
              <a:t>또는 </a:t>
            </a:r>
            <a:r>
              <a:rPr lang="en-US" altLang="ko-KR" sz="1200" dirty="0">
                <a:latin typeface="+mn-ea"/>
              </a:rPr>
              <a:t>YAML </a:t>
            </a:r>
            <a:r>
              <a:rPr lang="ko-KR" altLang="en-US" sz="1200" dirty="0">
                <a:latin typeface="+mn-ea"/>
              </a:rPr>
              <a:t>형식의 텍스트 파일입니다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로컬 또는 </a:t>
            </a:r>
            <a:r>
              <a:rPr lang="en-US" altLang="ko-KR" sz="1200" dirty="0">
                <a:latin typeface="+mn-ea"/>
              </a:rPr>
              <a:t>Amazon S3 </a:t>
            </a:r>
            <a:r>
              <a:rPr lang="ko-KR" altLang="en-US" sz="1200" dirty="0">
                <a:latin typeface="+mn-ea"/>
              </a:rPr>
              <a:t>버킷에 저장할 수 있습니다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스택</a:t>
            </a:r>
            <a:r>
              <a:rPr lang="ko-KR" altLang="en-US" sz="1200" dirty="0">
                <a:latin typeface="+mn-ea"/>
              </a:rPr>
              <a:t>은 하나의 단위로 관리할 수 있는 </a:t>
            </a:r>
            <a:r>
              <a:rPr lang="en-US" altLang="ko-KR" sz="1200" dirty="0">
                <a:latin typeface="+mn-ea"/>
              </a:rPr>
              <a:t>AWS </a:t>
            </a:r>
            <a:r>
              <a:rPr lang="ko-KR" altLang="en-US" sz="1200" dirty="0">
                <a:latin typeface="+mn-ea"/>
              </a:rPr>
              <a:t>리소스의 모음입니다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리소스 배포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삭제 및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실행 중인 스택의 리소스 및 설정을 업데이트할 수 있습니다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오른쪽에 보이는 코드는 </a:t>
            </a:r>
            <a:r>
              <a:rPr lang="en-US" altLang="ko-KR" dirty="0"/>
              <a:t>JSON </a:t>
            </a:r>
            <a:r>
              <a:rPr lang="ko-KR" altLang="en-US" dirty="0"/>
              <a:t>형식으로 작성된 템플릿의 예시입니다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서비스 주요 기능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인프라 관리 간소화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빠른 속도와 높은 안정성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재사용성 </a:t>
            </a:r>
            <a:r>
              <a:rPr lang="en-US" altLang="ko-KR" sz="1200" dirty="0">
                <a:latin typeface="+mn-ea"/>
              </a:rPr>
              <a:t>– </a:t>
            </a:r>
            <a:r>
              <a:rPr lang="ko-KR" altLang="en-US" sz="1200" dirty="0">
                <a:latin typeface="+mn-ea"/>
              </a:rPr>
              <a:t>템플릿을 이용하여 신속하게 인프라 복제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교차 스택 참조 지원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인프라 변경 사항을 쉽게 제어 및 추적 가능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Git, Subversion </a:t>
            </a:r>
            <a:r>
              <a:rPr lang="ko-KR" altLang="en-US" sz="1200" dirty="0">
                <a:latin typeface="+mn-ea"/>
              </a:rPr>
              <a:t>등 버전 제어 시스템으로 템플릿 관리 가능</a:t>
            </a:r>
            <a:endParaRPr lang="en-US" altLang="ko-KR" sz="1200" dirty="0">
              <a:latin typeface="+mn-ea"/>
            </a:endParaRP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서비스 사용 예시</a:t>
            </a:r>
            <a:endParaRPr lang="en-US" altLang="ko-KR" sz="1200" b="1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b="1" dirty="0">
                <a:latin typeface="+mn-ea"/>
              </a:rPr>
              <a:t>DevOps</a:t>
            </a:r>
            <a:r>
              <a:rPr lang="ko-KR" altLang="en-US" sz="1200" b="1" dirty="0">
                <a:latin typeface="+mn-ea"/>
              </a:rPr>
              <a:t>로 인프라 관리</a:t>
            </a:r>
            <a:br>
              <a:rPr lang="en-US" altLang="ko-KR" sz="1200" b="1" dirty="0">
                <a:latin typeface="+mn-ea"/>
              </a:rPr>
            </a:br>
            <a:r>
              <a:rPr lang="ko-KR" altLang="en-US" sz="1200" dirty="0">
                <a:latin typeface="+mn-ea"/>
              </a:rPr>
              <a:t>지속적 통합 및 전달</a:t>
            </a:r>
            <a:r>
              <a:rPr lang="en-US" altLang="ko-KR" sz="1200" dirty="0">
                <a:latin typeface="+mn-ea"/>
              </a:rPr>
              <a:t>(CI/CD) </a:t>
            </a:r>
            <a:r>
              <a:rPr lang="ko-KR" altLang="en-US" sz="1200" dirty="0">
                <a:latin typeface="+mn-ea"/>
              </a:rPr>
              <a:t>자동화로 인프라 템플릿을 자동화하고 테스트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배포할 수 있습니다</a:t>
            </a:r>
            <a:r>
              <a:rPr lang="en-US" altLang="ko-KR" sz="1200" dirty="0">
                <a:latin typeface="+mn-ea"/>
              </a:rPr>
              <a:t>.</a:t>
            </a:r>
            <a:endParaRPr lang="en-US" altLang="ko-KR" sz="1200" b="1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i="0" dirty="0">
                <a:solidFill>
                  <a:srgbClr val="333333"/>
                </a:solidFill>
                <a:effectLst/>
                <a:latin typeface="+mn-ea"/>
              </a:rPr>
              <a:t>프로덕션 스택 크기 조정</a:t>
            </a:r>
            <a:br>
              <a:rPr lang="en-US" altLang="ko-KR" sz="1200" b="1" dirty="0">
                <a:solidFill>
                  <a:srgbClr val="333333"/>
                </a:solidFill>
                <a:latin typeface="+mn-ea"/>
              </a:rPr>
            </a:b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단일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Amazon EC2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인스턴스부터 복잡한 다중 리전 애플리케이션까지 실행할 수 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i="0" dirty="0">
                <a:solidFill>
                  <a:srgbClr val="333333"/>
                </a:solidFill>
                <a:effectLst/>
                <a:latin typeface="+mn-ea"/>
              </a:rPr>
              <a:t>모범 사례 공유</a:t>
            </a:r>
            <a:br>
              <a:rPr lang="en-US" altLang="ko-KR" sz="1200" b="1" i="0" dirty="0">
                <a:solidFill>
                  <a:srgbClr val="333333"/>
                </a:solidFill>
                <a:effectLst/>
                <a:latin typeface="+mn-ea"/>
              </a:rPr>
            </a:b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Amazon VPC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서브넷 또는 프로비저닝 서비스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(AWS OpsWorks,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Amazon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ECS)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를 손쉽게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정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의할 수 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2683-811B-4079-A9FB-3462077DB4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3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7E92A-F90B-2C3B-1C8D-83129DF1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1625AC-B8A2-80F7-0937-5ADCE76E6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28957-C70B-E5FF-4B97-777BAE6F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259C-D5FA-4099-9F49-B3F7C146EAC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4F4C6-3AC9-30D1-87AA-A8BAAB68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32069-80CD-F571-9536-8A760AAB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05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FEEE0-80A3-2866-4F67-AFC9BE4D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2D0DB2-E191-00A9-7178-905380E6D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4F2B1-2764-65BC-8BAD-616EDF11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259C-D5FA-4099-9F49-B3F7C146EAC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5D69C-2D8B-636B-5C05-9F12A82C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E0C9C-ADF1-CE08-B99D-6FBF0A1D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8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16C1F9-92F0-6416-777E-AB98B644C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485134-A748-C588-CA53-C050A278E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55B9F-DC70-3F57-D1AE-A299CFB1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259C-D5FA-4099-9F49-B3F7C146EAC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EDF45-DE21-DDCC-59D0-0E28347A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AC2D8-86BD-ABB2-3788-8D4A5CA0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7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FCD75-4CDF-0BCF-F78F-C9BCD229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1DB0E-30F1-1F0C-CAB4-88820DBA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B8A68-A1C0-4C02-81F6-0D598702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259C-D5FA-4099-9F49-B3F7C146EAC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B4060-A2B2-5C2B-74CB-6D4A42E9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86E65-10F1-E264-A6CF-9EF6E4B2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0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6411A-9805-0069-6D3F-53C41894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F0CA2B-2712-F7A6-3E9A-0DAE395E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51361-E83A-D223-CF6A-6208E526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259C-D5FA-4099-9F49-B3F7C146EAC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48704-D221-F6B5-7986-37B930F5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D2499-C9DD-152A-BF09-7827B128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4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D22C3-0810-D9DD-A776-DFF6A670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8D48B-3CA6-73C2-0D68-732B5C609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35F505-51A5-282F-3F12-753C732F0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7411A6-35A9-7410-7B81-F334CEF3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259C-D5FA-4099-9F49-B3F7C146EAC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E2BF8-67E6-9250-5A9E-99838EAB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F6193-481C-BB3D-625D-5739127C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8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1B5BF-B516-1E0F-E73A-526EDE12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545D1-C65B-1DE0-380A-F8864953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AF121D-E824-685E-C69A-4D80723B7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F7ED41-8E09-F2E3-2593-DCF5C0CF2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E8A6A4-A1C1-8726-AAB8-6F4BEB027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4AA4F9-0A61-274D-1F3C-269AEA68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259C-D5FA-4099-9F49-B3F7C146EAC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4B59DB-1585-4A09-454F-A2A3F0FD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DAC47B-28F3-4F68-94E1-3CD8FB1D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0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4FE6C-853E-F6EE-6CA8-2A30823D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6279A1-4616-2477-CF80-32EB8CC4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259C-D5FA-4099-9F49-B3F7C146EAC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EC62F1-9FF3-364D-3B4D-7493C5BA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D82DFF-334C-174C-DEDA-D2C8D583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F5CF0B-067E-40A0-1126-984545F1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259C-D5FA-4099-9F49-B3F7C146EAC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E36C1B-35D8-732E-58CF-BE5125EF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10738-D38D-0BF9-8CFC-04C26C7D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25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5201B-D381-D488-C6D2-DE2701EE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6FF2C-D553-B6FE-DC58-B196E2C18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A03C2-C41C-D087-AFE8-F996EA0A2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9DE519-7028-8D2C-4B6F-DFDA073C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259C-D5FA-4099-9F49-B3F7C146EAC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7E74A-A356-4DC2-537B-A38CE6D5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62B48-F207-AAB2-48BF-F3624B4F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6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89EB-600F-614B-3762-565B2160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7E8B57-2FCD-2858-84F7-53EC8DE36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F978D-718E-3CF4-9172-1ACE3963E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9E9E6-4224-689F-C6DB-92261C69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259C-D5FA-4099-9F49-B3F7C146EAC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A1A7CA-58DB-9365-7E1D-39E4056F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26D8F-D5B9-E946-72DB-1B053192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FEB96E-D785-95F1-3785-33CEB99C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36888D-2C99-6B3F-39EB-902FD7E67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8F989-6108-D974-4744-F7C0C0A4C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259C-D5FA-4099-9F49-B3F7C146EAC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A08CA-1718-7620-7AFC-94A45B1B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1AB5D-28D9-8C06-9103-85E5A2F97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77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microservices/cloud-computing/infrastructure-as-code" TargetMode="External"/><Relationship Id="rId7" Type="http://schemas.openxmlformats.org/officeDocument/2006/relationships/hyperlink" Target="https://nearhome.tistory.com/11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ko_kr/AWSCloudFormation/latest/UserGuide/working-with-templates-cfn-designer.html" TargetMode="External"/><Relationship Id="rId5" Type="http://schemas.openxmlformats.org/officeDocument/2006/relationships/hyperlink" Target="https://aws.amazon.com/ko/cloudformation/faqs/" TargetMode="External"/><Relationship Id="rId4" Type="http://schemas.openxmlformats.org/officeDocument/2006/relationships/hyperlink" Target="https://docs.aws.amazon.com/ko_kr/AWSCloudFormation/latest/UserGuide/Welcom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C4B8-5457-79AB-CB9D-D21BB8B0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305" y="317659"/>
            <a:ext cx="8806137" cy="512205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AWS</a:t>
            </a:r>
            <a:r>
              <a:rPr lang="ko-KR" altLang="en-US" sz="2800" b="1" dirty="0">
                <a:latin typeface="+mj-ea"/>
              </a:rPr>
              <a:t> </a:t>
            </a:r>
            <a:r>
              <a:rPr lang="en-US" altLang="ko-KR" sz="2800" b="1" dirty="0">
                <a:latin typeface="+mj-ea"/>
              </a:rPr>
              <a:t>CloudFormation</a:t>
            </a:r>
            <a:endParaRPr lang="ko-KR" altLang="en-US" sz="2800" b="1" dirty="0">
              <a:latin typeface="+mj-ea"/>
            </a:endParaRPr>
          </a:p>
        </p:txBody>
      </p:sp>
      <p:pic>
        <p:nvPicPr>
          <p:cNvPr id="1026" name="Picture 2" descr="AWS CloudFormation Logo PNG Vector (SVG) Free Download">
            <a:extLst>
              <a:ext uri="{FF2B5EF4-FFF2-40B4-BE49-F238E27FC236}">
                <a16:creationId xmlns:a16="http://schemas.microsoft.com/office/drawing/2014/main" id="{23AF4A2D-7AD7-C645-28FF-04A8DABAF7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1" y="258484"/>
            <a:ext cx="571380" cy="57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5C461C-E5E4-C605-7F9E-96D9E7DFD1D5}"/>
              </a:ext>
            </a:extLst>
          </p:cNvPr>
          <p:cNvSpPr txBox="1"/>
          <p:nvPr/>
        </p:nvSpPr>
        <p:spPr>
          <a:xfrm>
            <a:off x="576651" y="975970"/>
            <a:ext cx="1103870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AWS CloudFormation</a:t>
            </a:r>
            <a:r>
              <a:rPr lang="ko-KR" altLang="en-US" sz="1200" dirty="0">
                <a:latin typeface="+mn-ea"/>
              </a:rPr>
              <a:t>은 </a:t>
            </a:r>
            <a:r>
              <a:rPr lang="en-US" altLang="ko-KR" sz="1200" dirty="0">
                <a:latin typeface="+mn-ea"/>
              </a:rPr>
              <a:t>AWS</a:t>
            </a:r>
            <a:r>
              <a:rPr lang="ko-KR" altLang="en-US" sz="1200" dirty="0">
                <a:latin typeface="+mn-ea"/>
              </a:rPr>
              <a:t> 리소스를 모델링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설정하여 리소스 관리 시간을 줄이고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애플리케이션 개발에 더 많은 시간을 할애할 수 있게 해주는 코드형 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인프라</a:t>
            </a:r>
            <a:r>
              <a:rPr lang="en-US" altLang="ko-KR" sz="1200" dirty="0">
                <a:latin typeface="+mn-ea"/>
              </a:rPr>
              <a:t>(IaC) </a:t>
            </a:r>
            <a:r>
              <a:rPr lang="ko-KR" altLang="en-US" sz="1200" dirty="0">
                <a:latin typeface="+mn-ea"/>
              </a:rPr>
              <a:t>도구입니다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b="1" dirty="0">
                <a:latin typeface="+mn-ea"/>
              </a:rPr>
              <a:t>코드형 인프라</a:t>
            </a:r>
            <a:r>
              <a:rPr lang="en-US" altLang="ko-KR" sz="1200" b="1" dirty="0">
                <a:latin typeface="+mn-ea"/>
              </a:rPr>
              <a:t>(Infrastructure as Code: IaC)</a:t>
            </a:r>
            <a:r>
              <a:rPr lang="ko-KR" altLang="en-US" sz="1200" dirty="0">
                <a:latin typeface="+mn-ea"/>
              </a:rPr>
              <a:t>는 인프라 구조를 코드로 작성하고 관리하는 방식을 말합니다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인프라에 속하는 모든 구성 요소를 세부적으로 제어할 수 있고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리소스를 개별적으로 생성하고 구성할 필요 없이 모든 것을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CloudFormation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가 알아서 처리합니다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B74BB0-8305-0EE9-EC9E-E61CAA249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1" y="3990831"/>
            <a:ext cx="6887957" cy="229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A923044-9151-E137-D3C3-73DF2719F936}"/>
              </a:ext>
            </a:extLst>
          </p:cNvPr>
          <p:cNvSpPr txBox="1"/>
          <p:nvPr/>
        </p:nvSpPr>
        <p:spPr>
          <a:xfrm>
            <a:off x="7761174" y="2431194"/>
            <a:ext cx="4092867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서비스 개요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사용하려는 </a:t>
            </a:r>
            <a:r>
              <a:rPr lang="en-US" altLang="ko-KR" sz="1200" dirty="0"/>
              <a:t>AWS </a:t>
            </a:r>
            <a:r>
              <a:rPr lang="ko-KR" altLang="en-US" sz="1200" dirty="0"/>
              <a:t>리소스를 </a:t>
            </a:r>
            <a:r>
              <a:rPr lang="ko-KR" altLang="en-US" sz="1200" b="1" dirty="0">
                <a:effectLst/>
              </a:rPr>
              <a:t>템플릿 파일</a:t>
            </a:r>
            <a:r>
              <a:rPr lang="ko-KR" altLang="en-US" sz="1200" dirty="0"/>
              <a:t>로 작성하면 </a:t>
            </a:r>
            <a:r>
              <a:rPr lang="en-US" altLang="ko-KR" sz="1200" dirty="0"/>
              <a:t>CloudFormation</a:t>
            </a:r>
            <a:r>
              <a:rPr lang="ko-KR" altLang="en-US" sz="1200" dirty="0"/>
              <a:t>이 이를 분석하여 적절한 </a:t>
            </a:r>
            <a:r>
              <a:rPr lang="en-US" altLang="ko-KR" sz="1200" dirty="0"/>
              <a:t>AWS </a:t>
            </a:r>
            <a:r>
              <a:rPr lang="ko-KR" altLang="en-US" sz="1200" dirty="0"/>
              <a:t>리소스를 생성합니다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해당 리소스는 </a:t>
            </a:r>
            <a:r>
              <a:rPr lang="en-US" altLang="ko-KR" sz="1200" dirty="0"/>
              <a:t>AWS </a:t>
            </a:r>
            <a:r>
              <a:rPr lang="ko-KR" altLang="en-US" sz="1200" dirty="0"/>
              <a:t>서비스로 전송되는 </a:t>
            </a:r>
            <a:r>
              <a:rPr lang="en-US" altLang="ko-KR" sz="1200" dirty="0"/>
              <a:t>API </a:t>
            </a:r>
            <a:r>
              <a:rPr lang="ko-KR" altLang="en-US" sz="1200" dirty="0"/>
              <a:t>호출로 </a:t>
            </a:r>
            <a:br>
              <a:rPr lang="en-US" altLang="ko-KR" sz="1200" dirty="0"/>
            </a:br>
            <a:r>
              <a:rPr lang="ko-KR" altLang="en-US" sz="1200" dirty="0"/>
              <a:t>변환되고 </a:t>
            </a:r>
            <a:r>
              <a:rPr lang="ko-KR" altLang="en-US" sz="1200" b="1" dirty="0"/>
              <a:t>리소스 </a:t>
            </a:r>
            <a:r>
              <a:rPr lang="ko-KR" altLang="en-US" sz="1200" b="1" dirty="0">
                <a:effectLst/>
              </a:rPr>
              <a:t>스택</a:t>
            </a:r>
            <a:r>
              <a:rPr lang="ko-KR" altLang="en-US" sz="1200" dirty="0"/>
              <a:t>으로 저장되는 구조를 가지고 </a:t>
            </a:r>
            <a:br>
              <a:rPr lang="en-US" altLang="ko-KR" sz="1200" dirty="0"/>
            </a:br>
            <a:r>
              <a:rPr lang="ko-KR" altLang="en-US" sz="1200" dirty="0"/>
              <a:t>있습니다</a:t>
            </a:r>
            <a:r>
              <a:rPr lang="en-US" altLang="ko-KR" sz="1200" dirty="0"/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40A9EA-1596-5AEC-42DE-C88F6743F452}"/>
              </a:ext>
            </a:extLst>
          </p:cNvPr>
          <p:cNvSpPr txBox="1"/>
          <p:nvPr/>
        </p:nvSpPr>
        <p:spPr>
          <a:xfrm>
            <a:off x="7761174" y="4717416"/>
            <a:ext cx="4092867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서비스 작동 방식</a:t>
            </a:r>
            <a:endParaRPr lang="en-US" altLang="ko-KR" sz="1200" b="1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CloudFormation </a:t>
            </a:r>
            <a:r>
              <a:rPr lang="ko-KR" altLang="en-US" sz="1200" dirty="0">
                <a:latin typeface="+mn-ea"/>
              </a:rPr>
              <a:t>템플릿 생성 </a:t>
            </a:r>
            <a:r>
              <a:rPr lang="en-US" altLang="ko-KR" sz="1200" dirty="0">
                <a:latin typeface="+mn-ea"/>
              </a:rPr>
              <a:t>(JSON, YAML)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템플릿을 </a:t>
            </a:r>
            <a:r>
              <a:rPr lang="en-US" altLang="ko-KR" sz="1200" dirty="0">
                <a:latin typeface="+mn-ea"/>
              </a:rPr>
              <a:t>Amazon S3 </a:t>
            </a:r>
            <a:r>
              <a:rPr lang="ko-KR" altLang="en-US" sz="1200" dirty="0">
                <a:latin typeface="+mn-ea"/>
              </a:rPr>
              <a:t>또는 로컬 환경에 저장</a:t>
            </a:r>
            <a:endParaRPr lang="en-US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템플릿을 이용하여 리소스 스택 생성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4F91FB2F-AE29-2222-E8BB-7AD4B47065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01"/>
          <a:stretch/>
        </p:blipFill>
        <p:spPr>
          <a:xfrm>
            <a:off x="576651" y="2272220"/>
            <a:ext cx="6538739" cy="171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8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5C461C-E5E4-C605-7F9E-96D9E7DFD1D5}"/>
              </a:ext>
            </a:extLst>
          </p:cNvPr>
          <p:cNvSpPr txBox="1"/>
          <p:nvPr/>
        </p:nvSpPr>
        <p:spPr>
          <a:xfrm>
            <a:off x="576651" y="988491"/>
            <a:ext cx="11038698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AWS CloudFormation</a:t>
            </a:r>
            <a:r>
              <a:rPr lang="ko-KR" altLang="en-US" sz="1200" dirty="0">
                <a:latin typeface="+mn-ea"/>
              </a:rPr>
              <a:t>에서는 템플릿과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스택이라는 용어가 등장합니다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템플릿</a:t>
            </a:r>
            <a:r>
              <a:rPr lang="ko-KR" altLang="en-US" sz="1200" dirty="0">
                <a:latin typeface="+mn-ea"/>
              </a:rPr>
              <a:t>은 환경에서 배포할 리소스를 설명하고 정의하는 </a:t>
            </a:r>
            <a:r>
              <a:rPr lang="en-US" altLang="ko-KR" sz="1200" dirty="0">
                <a:latin typeface="+mn-ea"/>
              </a:rPr>
              <a:t>JSON </a:t>
            </a:r>
            <a:r>
              <a:rPr lang="ko-KR" altLang="en-US" sz="1200" dirty="0">
                <a:latin typeface="+mn-ea"/>
              </a:rPr>
              <a:t>또는 </a:t>
            </a:r>
            <a:r>
              <a:rPr lang="en-US" altLang="ko-KR" sz="1200" dirty="0">
                <a:latin typeface="+mn-ea"/>
              </a:rPr>
              <a:t>YAML </a:t>
            </a:r>
            <a:r>
              <a:rPr lang="ko-KR" altLang="en-US" sz="1200" dirty="0">
                <a:latin typeface="+mn-ea"/>
              </a:rPr>
              <a:t>형식의 텍스트 파일입니다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로컬 또는 </a:t>
            </a:r>
            <a:r>
              <a:rPr lang="en-US" altLang="ko-KR" sz="1200" dirty="0">
                <a:latin typeface="+mn-ea"/>
              </a:rPr>
              <a:t>Amazon S3 </a:t>
            </a:r>
            <a:r>
              <a:rPr lang="ko-KR" altLang="en-US" sz="1200" dirty="0">
                <a:latin typeface="+mn-ea"/>
              </a:rPr>
              <a:t>버킷에 저장할 수 있습니다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스택</a:t>
            </a:r>
            <a:r>
              <a:rPr lang="ko-KR" altLang="en-US" sz="1200" dirty="0">
                <a:latin typeface="+mn-ea"/>
              </a:rPr>
              <a:t>은 하나의 단위로 관리할 수 있는 </a:t>
            </a:r>
            <a:r>
              <a:rPr lang="en-US" altLang="ko-KR" sz="1200" dirty="0">
                <a:latin typeface="+mn-ea"/>
              </a:rPr>
              <a:t>AWS </a:t>
            </a:r>
            <a:r>
              <a:rPr lang="ko-KR" altLang="en-US" sz="1200" dirty="0">
                <a:latin typeface="+mn-ea"/>
              </a:rPr>
              <a:t>리소스의 모음입니다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리소스 배포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삭제 및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실행 중인 스택의 리소스 및 설정을 업데이트할 수 있습니다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28" name="Picture 2" descr="AWS CloudFormation Logo PNG Vector (SVG) Free Download">
            <a:extLst>
              <a:ext uri="{FF2B5EF4-FFF2-40B4-BE49-F238E27FC236}">
                <a16:creationId xmlns:a16="http://schemas.microsoft.com/office/drawing/2014/main" id="{972D6DE7-13EE-120C-E4EE-A17D48B38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1" y="258484"/>
            <a:ext cx="571380" cy="57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제목 1">
            <a:extLst>
              <a:ext uri="{FF2B5EF4-FFF2-40B4-BE49-F238E27FC236}">
                <a16:creationId xmlns:a16="http://schemas.microsoft.com/office/drawing/2014/main" id="{7976E8EA-DF9F-A7BB-82D4-40CEBFC8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305" y="317659"/>
            <a:ext cx="8806137" cy="512205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AWS</a:t>
            </a:r>
            <a:r>
              <a:rPr lang="ko-KR" altLang="en-US" sz="2800" b="1" dirty="0">
                <a:latin typeface="+mj-ea"/>
              </a:rPr>
              <a:t> </a:t>
            </a:r>
            <a:r>
              <a:rPr lang="en-US" altLang="ko-KR" sz="2800" b="1" dirty="0">
                <a:latin typeface="+mj-ea"/>
              </a:rPr>
              <a:t>CloudFormation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6D08CA-DF1B-2758-DA55-99CDBCD16F45}"/>
              </a:ext>
            </a:extLst>
          </p:cNvPr>
          <p:cNvSpPr txBox="1"/>
          <p:nvPr/>
        </p:nvSpPr>
        <p:spPr>
          <a:xfrm>
            <a:off x="576650" y="4318570"/>
            <a:ext cx="7812910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서비스 사용 예시</a:t>
            </a:r>
            <a:endParaRPr lang="en-US" altLang="ko-KR" sz="1200" b="1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b="1" dirty="0">
                <a:latin typeface="+mn-ea"/>
              </a:rPr>
              <a:t>DevOps</a:t>
            </a:r>
            <a:r>
              <a:rPr lang="ko-KR" altLang="en-US" sz="1200" b="1" dirty="0">
                <a:latin typeface="+mn-ea"/>
              </a:rPr>
              <a:t>로 인프라 관리</a:t>
            </a:r>
            <a:br>
              <a:rPr lang="en-US" altLang="ko-KR" sz="1200" b="1" dirty="0">
                <a:latin typeface="+mn-ea"/>
              </a:rPr>
            </a:br>
            <a:r>
              <a:rPr lang="ko-KR" altLang="en-US" sz="1200" dirty="0">
                <a:latin typeface="+mn-ea"/>
              </a:rPr>
              <a:t>지속적 통합 및 전달</a:t>
            </a:r>
            <a:r>
              <a:rPr lang="en-US" altLang="ko-KR" sz="1200" dirty="0">
                <a:latin typeface="+mn-ea"/>
              </a:rPr>
              <a:t>(CI/CD) </a:t>
            </a:r>
            <a:r>
              <a:rPr lang="ko-KR" altLang="en-US" sz="1200" dirty="0">
                <a:latin typeface="+mn-ea"/>
              </a:rPr>
              <a:t>자동화로 인프라 템플릿을 자동화하고 테스트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배포할 수 있습니다</a:t>
            </a:r>
            <a:r>
              <a:rPr lang="en-US" altLang="ko-KR" sz="1200" dirty="0">
                <a:latin typeface="+mn-ea"/>
              </a:rPr>
              <a:t>.</a:t>
            </a:r>
            <a:endParaRPr lang="en-US" altLang="ko-KR" sz="1200" b="1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i="0" dirty="0">
                <a:solidFill>
                  <a:srgbClr val="333333"/>
                </a:solidFill>
                <a:effectLst/>
                <a:latin typeface="+mn-ea"/>
              </a:rPr>
              <a:t>프로덕션 스택 크기 조정</a:t>
            </a:r>
            <a:br>
              <a:rPr lang="en-US" altLang="ko-KR" sz="1200" b="1" dirty="0">
                <a:solidFill>
                  <a:srgbClr val="333333"/>
                </a:solidFill>
                <a:latin typeface="+mn-ea"/>
              </a:rPr>
            </a:b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단일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Amazon EC2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인스턴스부터 복잡한 다중 리전 애플리케이션까지 실행할 수 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i="0" dirty="0">
                <a:solidFill>
                  <a:srgbClr val="333333"/>
                </a:solidFill>
                <a:effectLst/>
                <a:latin typeface="+mn-ea"/>
              </a:rPr>
              <a:t>모범 사례 공유</a:t>
            </a:r>
            <a:br>
              <a:rPr lang="en-US" altLang="ko-KR" sz="1200" b="1" i="0" dirty="0">
                <a:solidFill>
                  <a:srgbClr val="333333"/>
                </a:solidFill>
                <a:effectLst/>
                <a:latin typeface="+mn-ea"/>
              </a:rPr>
            </a:b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Amazon VPC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서브넷 또는 프로비저닝 서비스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(AWS OpsWorks,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Amazon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ECS)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를 손쉽게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정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의할 수 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502BEA-C1EC-BABC-2336-2413EC71382D}"/>
              </a:ext>
            </a:extLst>
          </p:cNvPr>
          <p:cNvSpPr txBox="1"/>
          <p:nvPr/>
        </p:nvSpPr>
        <p:spPr>
          <a:xfrm>
            <a:off x="576650" y="1989342"/>
            <a:ext cx="4389433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서비스 주요 기능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인프라 관리 간소화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빠른 속도와 높은 안정성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재사용성 </a:t>
            </a:r>
            <a:r>
              <a:rPr lang="en-US" altLang="ko-KR" sz="1200" dirty="0">
                <a:latin typeface="+mn-ea"/>
              </a:rPr>
              <a:t>– </a:t>
            </a:r>
            <a:r>
              <a:rPr lang="ko-KR" altLang="en-US" sz="1200" dirty="0">
                <a:latin typeface="+mn-ea"/>
              </a:rPr>
              <a:t>템플릿을 이용하여 신속하게 인프라 복제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교차 스택 참조 지원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인프라 변경 사항을 쉽게 제어 및 추적 가능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Git, Subversion </a:t>
            </a:r>
            <a:r>
              <a:rPr lang="ko-KR" altLang="en-US" sz="1200" dirty="0">
                <a:latin typeface="+mn-ea"/>
              </a:rPr>
              <a:t>등 버전 제어 시스템으로 템플릿 관리 가능</a:t>
            </a:r>
            <a:endParaRPr lang="en-US" altLang="ko-KR" sz="1200" dirty="0">
              <a:latin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1753154-97CD-C6D2-F0FB-4EA8BF9032FD}"/>
              </a:ext>
            </a:extLst>
          </p:cNvPr>
          <p:cNvGrpSpPr/>
          <p:nvPr/>
        </p:nvGrpSpPr>
        <p:grpSpPr>
          <a:xfrm>
            <a:off x="8077047" y="2209723"/>
            <a:ext cx="4389433" cy="3527053"/>
            <a:chOff x="576650" y="2552930"/>
            <a:chExt cx="4389433" cy="352705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7790AB-3ED3-1BBF-7AB5-481D10EB4B7B}"/>
                </a:ext>
              </a:extLst>
            </p:cNvPr>
            <p:cNvSpPr txBox="1"/>
            <p:nvPr/>
          </p:nvSpPr>
          <p:spPr>
            <a:xfrm>
              <a:off x="703972" y="2909884"/>
              <a:ext cx="3327876" cy="31700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"AWSTemplateFormatVersion"</a:t>
              </a:r>
              <a:r>
                <a:rPr lang="en-US" altLang="ko-KR" sz="1000" dirty="0">
                  <a:latin typeface="Consolas" panose="020B0609020204030204" pitchFamily="49" charset="0"/>
                </a:rPr>
                <a:t> : </a:t>
              </a:r>
              <a:r>
                <a:rPr lang="en-US" altLang="ko-KR" sz="10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"2010-09-09"</a:t>
              </a:r>
              <a:r>
                <a:rPr lang="en-US" altLang="ko-KR" sz="10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"Description"</a:t>
              </a:r>
              <a:r>
                <a:rPr lang="en-US" altLang="ko-KR" sz="1000" dirty="0">
                  <a:latin typeface="Consolas" panose="020B0609020204030204" pitchFamily="49" charset="0"/>
                </a:rPr>
                <a:t> : </a:t>
              </a:r>
              <a:r>
                <a:rPr lang="en-US" altLang="ko-KR" sz="10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"A sample template"</a:t>
              </a:r>
              <a:r>
                <a:rPr lang="en-US" altLang="ko-KR" sz="10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"Resources" </a:t>
              </a:r>
              <a:r>
                <a:rPr lang="en-US" altLang="ko-KR" sz="1000" dirty="0">
                  <a:latin typeface="Consolas" panose="020B0609020204030204" pitchFamily="49" charset="0"/>
                </a:rPr>
                <a:t>: {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"MyEC2Instance" </a:t>
              </a:r>
              <a:r>
                <a:rPr lang="en-US" altLang="ko-KR" sz="1000" dirty="0">
                  <a:latin typeface="Consolas" panose="020B0609020204030204" pitchFamily="49" charset="0"/>
                </a:rPr>
                <a:t>: {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"Type" </a:t>
              </a:r>
              <a:r>
                <a:rPr lang="en-US" altLang="ko-KR" sz="1000" dirty="0">
                  <a:latin typeface="Consolas" panose="020B0609020204030204" pitchFamily="49" charset="0"/>
                </a:rPr>
                <a:t>: </a:t>
              </a:r>
              <a:r>
                <a:rPr lang="en-US" altLang="ko-KR" sz="10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"AWS::EC2::Instance"</a:t>
              </a:r>
              <a:r>
                <a:rPr lang="en-US" altLang="ko-KR" sz="10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"Properties" </a:t>
              </a:r>
              <a:r>
                <a:rPr lang="en-US" altLang="ko-KR" sz="1000" dirty="0">
                  <a:latin typeface="Consolas" panose="020B0609020204030204" pitchFamily="49" charset="0"/>
                </a:rPr>
                <a:t>: {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"ImageId" </a:t>
              </a:r>
              <a:r>
                <a:rPr lang="en-US" altLang="ko-KR" sz="1000" dirty="0">
                  <a:latin typeface="Consolas" panose="020B0609020204030204" pitchFamily="49" charset="0"/>
                </a:rPr>
                <a:t>: </a:t>
              </a:r>
              <a:r>
                <a:rPr lang="en-US" altLang="ko-KR" sz="10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"ami-0ff8a91507f77f867"</a:t>
              </a:r>
              <a:r>
                <a:rPr lang="en-US" altLang="ko-KR" sz="10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"InstanceType"</a:t>
              </a:r>
              <a:r>
                <a:rPr lang="en-US" altLang="ko-KR" sz="1000" dirty="0">
                  <a:latin typeface="Consolas" panose="020B0609020204030204" pitchFamily="49" charset="0"/>
                </a:rPr>
                <a:t> : </a:t>
              </a:r>
              <a:r>
                <a:rPr lang="en-US" altLang="ko-KR" sz="10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"t2.micro"</a:t>
              </a:r>
              <a:r>
                <a:rPr lang="en-US" altLang="ko-KR" sz="10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"KeyName" </a:t>
              </a:r>
              <a:r>
                <a:rPr lang="en-US" altLang="ko-KR" sz="1000" dirty="0">
                  <a:latin typeface="Consolas" panose="020B0609020204030204" pitchFamily="49" charset="0"/>
                </a:rPr>
                <a:t>: </a:t>
              </a:r>
              <a:r>
                <a:rPr lang="en-US" altLang="ko-KR" sz="10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"testkey"</a:t>
              </a:r>
              <a:r>
                <a:rPr lang="en-US" altLang="ko-KR" sz="10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"BlockDeviceMappings"</a:t>
              </a:r>
              <a:r>
                <a:rPr lang="en-US" altLang="ko-KR" sz="1000" dirty="0">
                  <a:latin typeface="Consolas" panose="020B0609020204030204" pitchFamily="49" charset="0"/>
                </a:rPr>
                <a:t> : [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  {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"DeviceName" </a:t>
              </a:r>
              <a:r>
                <a:rPr lang="en-US" altLang="ko-KR" sz="1000" dirty="0">
                  <a:latin typeface="Consolas" panose="020B0609020204030204" pitchFamily="49" charset="0"/>
                </a:rPr>
                <a:t>: </a:t>
              </a:r>
              <a:r>
                <a:rPr lang="en-US" altLang="ko-KR" sz="10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"/dev/sdm"</a:t>
              </a:r>
              <a:r>
                <a:rPr lang="en-US" altLang="ko-KR" sz="10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"Ebs" </a:t>
              </a:r>
              <a:r>
                <a:rPr lang="en-US" altLang="ko-KR" sz="1000" dirty="0">
                  <a:latin typeface="Consolas" panose="020B0609020204030204" pitchFamily="49" charset="0"/>
                </a:rPr>
                <a:t>: {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"VolumeType" </a:t>
              </a:r>
              <a:r>
                <a:rPr lang="en-US" altLang="ko-KR" sz="1000" dirty="0">
                  <a:latin typeface="Consolas" panose="020B0609020204030204" pitchFamily="49" charset="0"/>
                </a:rPr>
                <a:t>: </a:t>
              </a:r>
              <a:r>
                <a:rPr lang="en-US" altLang="ko-KR" sz="10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"io1"</a:t>
              </a:r>
              <a:r>
                <a:rPr lang="en-US" altLang="ko-KR" sz="10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"Iops" </a:t>
              </a:r>
              <a:r>
                <a:rPr lang="en-US" altLang="ko-KR" sz="1000" dirty="0">
                  <a:latin typeface="Consolas" panose="020B0609020204030204" pitchFamily="49" charset="0"/>
                </a:rPr>
                <a:t>: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200</a:t>
              </a:r>
              <a:r>
                <a:rPr lang="en-US" altLang="ko-KR" sz="10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"DeleteOnTermination" </a:t>
              </a:r>
              <a:r>
                <a:rPr lang="en-US" altLang="ko-KR" sz="1000" dirty="0">
                  <a:latin typeface="Consolas" panose="020B0609020204030204" pitchFamily="49" charset="0"/>
                </a:rPr>
                <a:t>: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altLang="ko-KR" sz="10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"VolumeSize" </a:t>
              </a:r>
              <a:r>
                <a:rPr lang="en-US" altLang="ko-KR" sz="1000" dirty="0">
                  <a:latin typeface="Consolas" panose="020B0609020204030204" pitchFamily="49" charset="0"/>
                </a:rPr>
                <a:t>: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20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    }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  ...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9C50EC-CF74-AEA5-3B3C-ED1AED84CBF0}"/>
                </a:ext>
              </a:extLst>
            </p:cNvPr>
            <p:cNvSpPr txBox="1"/>
            <p:nvPr/>
          </p:nvSpPr>
          <p:spPr>
            <a:xfrm>
              <a:off x="576650" y="2552930"/>
              <a:ext cx="4389433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latin typeface="+mn-ea"/>
                </a:rPr>
                <a:t>템플릿 </a:t>
              </a:r>
              <a:r>
                <a:rPr lang="en-US" altLang="ko-KR" sz="1200" b="1" dirty="0">
                  <a:latin typeface="+mn-ea"/>
                </a:rPr>
                <a:t>JSON </a:t>
              </a:r>
              <a:r>
                <a:rPr lang="ko-KR" altLang="en-US" sz="1200" b="1" dirty="0">
                  <a:latin typeface="+mn-ea"/>
                </a:rPr>
                <a:t>예시</a:t>
              </a:r>
              <a:endParaRPr lang="en-US" altLang="ko-KR" sz="1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84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C4B8-5457-79AB-CB9D-D21BB8B0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283" y="365125"/>
            <a:ext cx="8806137" cy="96491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참고 자료</a:t>
            </a:r>
          </a:p>
        </p:txBody>
      </p:sp>
      <p:pic>
        <p:nvPicPr>
          <p:cNvPr id="1026" name="Picture 2" descr="AWS CloudFormation Logo PNG Vector (SVG) Free Download">
            <a:extLst>
              <a:ext uri="{FF2B5EF4-FFF2-40B4-BE49-F238E27FC236}">
                <a16:creationId xmlns:a16="http://schemas.microsoft.com/office/drawing/2014/main" id="{23AF4A2D-7AD7-C645-28FF-04A8DABAF7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964911" cy="96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5C461C-E5E4-C605-7F9E-96D9E7DFD1D5}"/>
              </a:ext>
            </a:extLst>
          </p:cNvPr>
          <p:cNvSpPr txBox="1"/>
          <p:nvPr/>
        </p:nvSpPr>
        <p:spPr>
          <a:xfrm>
            <a:off x="911942" y="2032464"/>
            <a:ext cx="10368116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3"/>
              </a:rPr>
              <a:t>Infrastructure as code</a:t>
            </a:r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4"/>
              </a:rPr>
              <a:t>AWS CloudFormation 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4"/>
              </a:rPr>
              <a:t>사용 설명서</a:t>
            </a:r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5"/>
              </a:rPr>
              <a:t>AWS CloudFormation FAQ</a:t>
            </a:r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6"/>
              </a:rPr>
              <a:t>AWS CloudFormation Designer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6"/>
              </a:rPr>
              <a:t>란 무엇인가요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6"/>
              </a:rPr>
              <a:t>?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7"/>
              </a:rPr>
              <a:t>[AWS] AWS CloudFormation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7"/>
              </a:rPr>
              <a:t>의 개념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04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675</Words>
  <Application>Microsoft Office PowerPoint</Application>
  <PresentationFormat>와이드스크린</PresentationFormat>
  <Paragraphs>76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AppleSDGothicNeoR00</vt:lpstr>
      <vt:lpstr>AppleSDGothicNeoSB00</vt:lpstr>
      <vt:lpstr>맑은 고딕</vt:lpstr>
      <vt:lpstr>Arial</vt:lpstr>
      <vt:lpstr>Consolas</vt:lpstr>
      <vt:lpstr>Office 테마</vt:lpstr>
      <vt:lpstr>AWS CloudFormation</vt:lpstr>
      <vt:lpstr>AWS CloudFormation</vt:lpstr>
      <vt:lpstr>참고 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CloudFormation</dc:title>
  <dc:creator>한예성(2017154040)</dc:creator>
  <cp:lastModifiedBy>한예성(2017154040)</cp:lastModifiedBy>
  <cp:revision>43</cp:revision>
  <dcterms:created xsi:type="dcterms:W3CDTF">2023-01-16T02:58:18Z</dcterms:created>
  <dcterms:modified xsi:type="dcterms:W3CDTF">2023-01-17T11:59:29Z</dcterms:modified>
</cp:coreProperties>
</file>