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9" r:id="rId3"/>
    <p:sldId id="268" r:id="rId4"/>
    <p:sldId id="270" r:id="rId5"/>
    <p:sldId id="271" r:id="rId6"/>
    <p:sldId id="272" r:id="rId7"/>
    <p:sldId id="286" r:id="rId8"/>
    <p:sldId id="287" r:id="rId9"/>
    <p:sldId id="273" r:id="rId10"/>
    <p:sldId id="274" r:id="rId11"/>
    <p:sldId id="275" r:id="rId12"/>
    <p:sldId id="276" r:id="rId13"/>
    <p:sldId id="289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8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3"/>
    <p:restoredTop sz="94689"/>
  </p:normalViewPr>
  <p:slideViewPr>
    <p:cSldViewPr snapToGrid="0">
      <p:cViewPr varScale="1">
        <p:scale>
          <a:sx n="147" d="100"/>
          <a:sy n="147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8AD3-F07E-0487-F4AD-B7EC54585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DBCE8-0DC4-1BE6-6A8C-B1CD61BAE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EB31-806E-7AC4-99D7-751C096A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6ADB1-50AE-E148-D23E-7B88664A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08EBF-1FEC-9A4E-9281-53E87C43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AD227-21A4-2A12-5A61-F03370C5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F6D94-883F-D749-3263-F7833F3B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B9A4F-C56C-AB20-8181-80E12234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53064-0E06-0277-EEC4-0D09B4E5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09901-11C4-D2F3-186F-38F69EC0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16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3418F-13C9-1813-AC4A-445572DC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0F78A-046C-4FC4-1B5E-46F7769D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E91E9-54BC-EC95-8DE1-B346610B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CEE5F-D0C5-FCFC-7676-42BA940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7BA87-72A4-1028-F610-F31A4C05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788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A6B83-2E65-1BF5-6B1A-FEBE06C8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253FC-1C7E-8960-0BC2-4EEDBE6C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2B84F-C905-B76F-3511-3FDE75C9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CC2CB-EAE1-3607-5A53-2260DAEB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5245F-D839-4C01-D900-F79DBD3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250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852EB-727E-E080-4C3C-05420A89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C3B4-F1A1-3095-7D76-A187F69E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0697C-4B6C-DEC1-3EB9-7E8EE012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0D121-A2CA-6B6F-D799-E21E18C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48D92-3C2C-1F24-8008-1199337D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467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05883-009D-F62A-DD1F-889F14A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D4E98-A7DE-7ECC-ABE0-5F112B610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AD2FE-9E2D-B3BF-AAEB-B5AAA951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11594-B24E-E1D6-E060-E8788DCD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D2525-4BDB-104E-8647-085907FF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C566D-9AE2-B54E-B850-311ED918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69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B6D8-58A5-0032-416C-93A37085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6AD9A-5016-26DB-1A08-FC8328FF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FD9C6-DA47-E17B-75F9-69A416200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7810A5-F63C-8B36-DFCF-1F9534D1A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7C9DBD-EEB7-CE40-2A77-00DBA627E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5AF541-9741-D915-D84F-8E9F71F4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526D0C-42D8-51CE-6C0A-BE834488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600880-5E68-5913-FF58-07A933D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031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507D-C50A-89FA-82FD-B5D9B03B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12EB37-39BC-BD58-1319-40EE9E5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FFF66-8C66-9207-A79D-BA23E55C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9F00C-955B-B59F-0171-128E08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7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A7A102-D6EF-57C7-7CCF-91AEBC21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FBCC6-54C9-D91C-B403-0A32120F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CFBB1-9DFE-7F24-B546-6736BB1E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396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8DEC-F0DE-53D9-29E5-665EF848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A8F37-1331-6C7D-37BC-BEFC63A0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282B31-0ED4-7058-02EE-3A821D26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F43BE-7551-7E90-29DB-A1C88187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0AB00-519B-8A7C-5DA0-5D5762CD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10396-A077-68D9-66FC-CB00955B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189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B525-7E77-92F7-B143-2C36AD57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6EE0A5-119D-DB6E-FABF-F8982B6E1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76D8F-9CF4-A0AE-08D7-9A0708C2D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98FAB-2265-B8B8-A282-CD07B289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C0D9B-2A6C-61CD-86D6-AF29688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5C539-FF11-53C7-838B-680E7579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35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0158A-051E-F205-790C-CEE6DDAB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05A7C-CE5F-2034-DCB2-DDFD31C0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4EAC8-5E45-B844-7D98-70B1AD53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5BC6-FC73-BA48-88DF-63E337C8FA5F}" type="datetimeFigureOut">
              <a:rPr kumimoji="1" lang="ko-Kore-KR" altLang="en-US" smtClean="0"/>
              <a:t>2023. 2. 26.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1462A-50F5-3E34-CE15-F820E500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DCE9C-A7E9-6A34-674C-7DBF10859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53A9-B995-1B44-9B35-6EAA5F4456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2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919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3" Type="http://schemas.openxmlformats.org/officeDocument/2006/relationships/image" Target="../media/image14.svg"/><Relationship Id="rId21" Type="http://schemas.openxmlformats.org/officeDocument/2006/relationships/image" Target="../media/image36.pn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9.png"/><Relationship Id="rId5" Type="http://schemas.openxmlformats.org/officeDocument/2006/relationships/image" Target="../media/image16.svg"/><Relationship Id="rId15" Type="http://schemas.openxmlformats.org/officeDocument/2006/relationships/image" Target="../media/image26.png"/><Relationship Id="rId23" Type="http://schemas.openxmlformats.org/officeDocument/2006/relationships/image" Target="../media/image8.png"/><Relationship Id="rId10" Type="http://schemas.openxmlformats.org/officeDocument/2006/relationships/image" Target="../media/image10.png"/><Relationship Id="rId19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Relationship Id="rId2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2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4.svg"/><Relationship Id="rId21" Type="http://schemas.openxmlformats.org/officeDocument/2006/relationships/image" Target="../media/image31.png"/><Relationship Id="rId7" Type="http://schemas.openxmlformats.org/officeDocument/2006/relationships/image" Target="../media/image18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24" Type="http://schemas.openxmlformats.org/officeDocument/2006/relationships/image" Target="../media/image34.png"/><Relationship Id="rId32" Type="http://schemas.openxmlformats.org/officeDocument/2006/relationships/image" Target="../media/image9.png"/><Relationship Id="rId5" Type="http://schemas.openxmlformats.org/officeDocument/2006/relationships/image" Target="../media/image16.svg"/><Relationship Id="rId15" Type="http://schemas.openxmlformats.org/officeDocument/2006/relationships/image" Target="../media/image25.svg"/><Relationship Id="rId23" Type="http://schemas.openxmlformats.org/officeDocument/2006/relationships/image" Target="../media/image33.png"/><Relationship Id="rId28" Type="http://schemas.openxmlformats.org/officeDocument/2006/relationships/image" Target="../media/image8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31" Type="http://schemas.openxmlformats.org/officeDocument/2006/relationships/image" Target="../media/image39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7.png"/><Relationship Id="rId30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ve-Backbone-Disagree-and-Comm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</a:t>
            </a:r>
            <a:br>
              <a:rPr lang="en-US" altLang="en-US" dirty="0"/>
            </a:br>
            <a:r>
              <a:rPr lang="en-US" altLang="en-US" dirty="0"/>
              <a:t>Cloud Bootcamp</a:t>
            </a:r>
            <a:br>
              <a:rPr lang="en-US" altLang="en-US" dirty="0"/>
            </a:br>
            <a:r>
              <a:rPr lang="en-US" altLang="en-US" dirty="0"/>
              <a:t>Project </a:t>
            </a:r>
            <a:r>
              <a:rPr lang="ko-KR" altLang="en-US" dirty="0"/>
              <a:t>발표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Slack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999857A1-5FDF-A3EF-ACD3-2BF018617C95}"/>
              </a:ext>
            </a:extLst>
          </p:cNvPr>
          <p:cNvSpPr txBox="1">
            <a:spLocks/>
          </p:cNvSpPr>
          <p:nvPr/>
        </p:nvSpPr>
        <p:spPr bwMode="auto">
          <a:xfrm>
            <a:off x="8799444" y="6342752"/>
            <a:ext cx="3067328" cy="37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ko-KR" altLang="en-US" b="1" dirty="0"/>
              <a:t>김현민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김희지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김지유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김선효</a:t>
            </a:r>
            <a:endParaRPr 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결과물 설명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33DAE46F-30E2-D951-E859-533DFA4BFCCC}"/>
              </a:ext>
            </a:extLst>
          </p:cNvPr>
          <p:cNvSpPr/>
          <p:nvPr/>
        </p:nvSpPr>
        <p:spPr>
          <a:xfrm>
            <a:off x="2603027" y="1268720"/>
            <a:ext cx="9237780" cy="50646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33">
            <a:extLst>
              <a:ext uri="{FF2B5EF4-FFF2-40B4-BE49-F238E27FC236}">
                <a16:creationId xmlns:a16="http://schemas.microsoft.com/office/drawing/2014/main" id="{01412E44-C54F-8718-C158-F3FDB842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03027" y="1268720"/>
            <a:ext cx="381000" cy="381000"/>
          </a:xfrm>
          <a:prstGeom prst="rect">
            <a:avLst/>
          </a:prstGeom>
        </p:spPr>
      </p:pic>
      <p:sp>
        <p:nvSpPr>
          <p:cNvPr id="7" name="Rectangle 20">
            <a:extLst>
              <a:ext uri="{FF2B5EF4-FFF2-40B4-BE49-F238E27FC236}">
                <a16:creationId xmlns:a16="http://schemas.microsoft.com/office/drawing/2014/main" id="{8C67A087-4EAC-2A0F-2753-3206E3FDD111}"/>
              </a:ext>
            </a:extLst>
          </p:cNvPr>
          <p:cNvSpPr/>
          <p:nvPr/>
        </p:nvSpPr>
        <p:spPr>
          <a:xfrm>
            <a:off x="4282057" y="1499287"/>
            <a:ext cx="7271552" cy="4658032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8" name="Graphic 27">
            <a:extLst>
              <a:ext uri="{FF2B5EF4-FFF2-40B4-BE49-F238E27FC236}">
                <a16:creationId xmlns:a16="http://schemas.microsoft.com/office/drawing/2014/main" id="{0996C9D3-0335-93EA-DA00-93A97CF07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82057" y="1497499"/>
            <a:ext cx="417912" cy="417912"/>
          </a:xfrm>
          <a:prstGeom prst="rect">
            <a:avLst/>
          </a:prstGeom>
        </p:spPr>
      </p:pic>
      <p:sp>
        <p:nvSpPr>
          <p:cNvPr id="9" name="Rectangle 31">
            <a:extLst>
              <a:ext uri="{FF2B5EF4-FFF2-40B4-BE49-F238E27FC236}">
                <a16:creationId xmlns:a16="http://schemas.microsoft.com/office/drawing/2014/main" id="{7AC51E30-8322-43AB-1DDA-3E8DE33A8490}"/>
              </a:ext>
            </a:extLst>
          </p:cNvPr>
          <p:cNvSpPr/>
          <p:nvPr/>
        </p:nvSpPr>
        <p:spPr>
          <a:xfrm>
            <a:off x="4833311" y="2404199"/>
            <a:ext cx="2853062" cy="201441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32">
            <a:extLst>
              <a:ext uri="{FF2B5EF4-FFF2-40B4-BE49-F238E27FC236}">
                <a16:creationId xmlns:a16="http://schemas.microsoft.com/office/drawing/2014/main" id="{CF4F4F1A-F403-8817-26FF-CF2997921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0052" y="2411507"/>
            <a:ext cx="369901" cy="369901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26064515-C787-FF7B-FA6C-1E7CD642BC2F}"/>
              </a:ext>
            </a:extLst>
          </p:cNvPr>
          <p:cNvSpPr/>
          <p:nvPr/>
        </p:nvSpPr>
        <p:spPr bwMode="auto">
          <a:xfrm>
            <a:off x="8070877" y="2071251"/>
            <a:ext cx="3206318" cy="39181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9751967-1E07-46E8-6973-D87C1CF68F2D}"/>
              </a:ext>
            </a:extLst>
          </p:cNvPr>
          <p:cNvSpPr/>
          <p:nvPr/>
        </p:nvSpPr>
        <p:spPr bwMode="auto">
          <a:xfrm>
            <a:off x="4663057" y="2071251"/>
            <a:ext cx="3206319" cy="39181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050C05C-1650-5983-F2BF-ABD3448A62D6}"/>
              </a:ext>
            </a:extLst>
          </p:cNvPr>
          <p:cNvSpPr/>
          <p:nvPr/>
        </p:nvSpPr>
        <p:spPr>
          <a:xfrm>
            <a:off x="4833309" y="4473876"/>
            <a:ext cx="2876267" cy="12868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21">
            <a:extLst>
              <a:ext uri="{FF2B5EF4-FFF2-40B4-BE49-F238E27FC236}">
                <a16:creationId xmlns:a16="http://schemas.microsoft.com/office/drawing/2014/main" id="{9EDEE44C-67C4-95DE-B4D0-C9E856560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3190" y="4473875"/>
            <a:ext cx="381000" cy="381000"/>
          </a:xfrm>
          <a:prstGeom prst="rect">
            <a:avLst/>
          </a:prstGeom>
        </p:spPr>
      </p:pic>
      <p:sp>
        <p:nvSpPr>
          <p:cNvPr id="15" name="Rectangle 31">
            <a:extLst>
              <a:ext uri="{FF2B5EF4-FFF2-40B4-BE49-F238E27FC236}">
                <a16:creationId xmlns:a16="http://schemas.microsoft.com/office/drawing/2014/main" id="{96B56D19-5D56-EB88-7497-14A096DEBC39}"/>
              </a:ext>
            </a:extLst>
          </p:cNvPr>
          <p:cNvSpPr/>
          <p:nvPr/>
        </p:nvSpPr>
        <p:spPr>
          <a:xfrm>
            <a:off x="8250376" y="2389143"/>
            <a:ext cx="2876267" cy="202947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ACB62BCB-7542-068F-92F3-FF1C5F905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3118" y="2389142"/>
            <a:ext cx="369901" cy="369901"/>
          </a:xfrm>
          <a:prstGeom prst="rect">
            <a:avLst/>
          </a:prstGeom>
        </p:spPr>
      </p:pic>
      <p:pic>
        <p:nvPicPr>
          <p:cNvPr id="22" name="Graphic 23">
            <a:extLst>
              <a:ext uri="{FF2B5EF4-FFF2-40B4-BE49-F238E27FC236}">
                <a16:creationId xmlns:a16="http://schemas.microsoft.com/office/drawing/2014/main" id="{5FCC5C29-9D99-42FB-DC53-D70125C5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58" y="188782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1">
            <a:extLst>
              <a:ext uri="{FF2B5EF4-FFF2-40B4-BE49-F238E27FC236}">
                <a16:creationId xmlns:a16="http://schemas.microsoft.com/office/drawing/2014/main" id="{BF7BE719-EF30-E653-12DC-9E954D33557D}"/>
              </a:ext>
            </a:extLst>
          </p:cNvPr>
          <p:cNvSpPr/>
          <p:nvPr/>
        </p:nvSpPr>
        <p:spPr>
          <a:xfrm>
            <a:off x="5351767" y="2919526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24" name="Graphic 39">
            <a:extLst>
              <a:ext uri="{FF2B5EF4-FFF2-40B4-BE49-F238E27FC236}">
                <a16:creationId xmlns:a16="http://schemas.microsoft.com/office/drawing/2014/main" id="{66A0B59A-3B0A-E1FD-2763-ACEE16E505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51767" y="2919526"/>
            <a:ext cx="381000" cy="38100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4AA37F42-E36B-4029-7948-9686B76A356B}"/>
              </a:ext>
            </a:extLst>
          </p:cNvPr>
          <p:cNvSpPr/>
          <p:nvPr/>
        </p:nvSpPr>
        <p:spPr>
          <a:xfrm>
            <a:off x="5199635" y="2700262"/>
            <a:ext cx="5650134" cy="1235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26" name="Graphic 52">
            <a:extLst>
              <a:ext uri="{FF2B5EF4-FFF2-40B4-BE49-F238E27FC236}">
                <a16:creationId xmlns:a16="http://schemas.microsoft.com/office/drawing/2014/main" id="{049C1896-8BBC-B7C6-7C24-AFBFF7656F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7874" y="2700261"/>
            <a:ext cx="381000" cy="381000"/>
          </a:xfrm>
          <a:prstGeom prst="rect">
            <a:avLst/>
          </a:prstGeom>
        </p:spPr>
      </p:pic>
      <p:pic>
        <p:nvPicPr>
          <p:cNvPr id="27" name="Graphic 32">
            <a:extLst>
              <a:ext uri="{FF2B5EF4-FFF2-40B4-BE49-F238E27FC236}">
                <a16:creationId xmlns:a16="http://schemas.microsoft.com/office/drawing/2014/main" id="{F07BB3F2-E847-F549-D6B9-EAA02DD0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20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32">
            <a:extLst>
              <a:ext uri="{FF2B5EF4-FFF2-40B4-BE49-F238E27FC236}">
                <a16:creationId xmlns:a16="http://schemas.microsoft.com/office/drawing/2014/main" id="{54A846E4-6F6C-0350-1352-321F4707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47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32">
            <a:extLst>
              <a:ext uri="{FF2B5EF4-FFF2-40B4-BE49-F238E27FC236}">
                <a16:creationId xmlns:a16="http://schemas.microsoft.com/office/drawing/2014/main" id="{2EB356A4-A9F0-8F9D-68E4-8E819429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48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1">
            <a:extLst>
              <a:ext uri="{FF2B5EF4-FFF2-40B4-BE49-F238E27FC236}">
                <a16:creationId xmlns:a16="http://schemas.microsoft.com/office/drawing/2014/main" id="{19B40345-A1AF-6E89-35B9-A7E34598A927}"/>
              </a:ext>
            </a:extLst>
          </p:cNvPr>
          <p:cNvSpPr/>
          <p:nvPr/>
        </p:nvSpPr>
        <p:spPr>
          <a:xfrm>
            <a:off x="8486719" y="2932399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id="{BAB0392C-7146-E352-B56B-4196CC126D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6866" y="2932398"/>
            <a:ext cx="381000" cy="381000"/>
          </a:xfrm>
          <a:prstGeom prst="rect">
            <a:avLst/>
          </a:prstGeom>
        </p:spPr>
      </p:pic>
      <p:pic>
        <p:nvPicPr>
          <p:cNvPr id="32" name="Graphic 32">
            <a:extLst>
              <a:ext uri="{FF2B5EF4-FFF2-40B4-BE49-F238E27FC236}">
                <a16:creationId xmlns:a16="http://schemas.microsoft.com/office/drawing/2014/main" id="{E5F04224-7ACD-1841-BF59-A1A0173A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305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44B60A0-9215-D336-4421-5BA9FC66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232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2">
            <a:extLst>
              <a:ext uri="{FF2B5EF4-FFF2-40B4-BE49-F238E27FC236}">
                <a16:creationId xmlns:a16="http://schemas.microsoft.com/office/drawing/2014/main" id="{9A0C6DC5-2394-22E0-520D-FB388956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33" y="31811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4">
            <a:extLst>
              <a:ext uri="{FF2B5EF4-FFF2-40B4-BE49-F238E27FC236}">
                <a16:creationId xmlns:a16="http://schemas.microsoft.com/office/drawing/2014/main" id="{00BE69F9-67CB-3DD1-F5C2-045735A1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81" y="189053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3">
            <a:extLst>
              <a:ext uri="{FF2B5EF4-FFF2-40B4-BE49-F238E27FC236}">
                <a16:creationId xmlns:a16="http://schemas.microsoft.com/office/drawing/2014/main" id="{9FC805F3-5572-0A80-BDB4-772298D3D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834" y="2185073"/>
            <a:ext cx="720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7433A14A-653C-7508-2E3D-B7ED32FE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05" y="186490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31">
            <a:extLst>
              <a:ext uri="{FF2B5EF4-FFF2-40B4-BE49-F238E27FC236}">
                <a16:creationId xmlns:a16="http://schemas.microsoft.com/office/drawing/2014/main" id="{1E7B01A2-90B0-922F-91C4-A58AD7718037}"/>
              </a:ext>
            </a:extLst>
          </p:cNvPr>
          <p:cNvSpPr/>
          <p:nvPr/>
        </p:nvSpPr>
        <p:spPr>
          <a:xfrm>
            <a:off x="5300303" y="4825973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50" name="Graphic 39">
            <a:extLst>
              <a:ext uri="{FF2B5EF4-FFF2-40B4-BE49-F238E27FC236}">
                <a16:creationId xmlns:a16="http://schemas.microsoft.com/office/drawing/2014/main" id="{C9F3B4C5-21D1-64AF-E6FF-E02899E303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0184" y="4823597"/>
            <a:ext cx="381000" cy="381000"/>
          </a:xfrm>
          <a:prstGeom prst="rect">
            <a:avLst/>
          </a:prstGeom>
        </p:spPr>
      </p:pic>
      <p:grpSp>
        <p:nvGrpSpPr>
          <p:cNvPr id="55" name="Group 60">
            <a:extLst>
              <a:ext uri="{FF2B5EF4-FFF2-40B4-BE49-F238E27FC236}">
                <a16:creationId xmlns:a16="http://schemas.microsoft.com/office/drawing/2014/main" id="{4C14CB7D-27AF-5D52-DCAF-063DCC8A6F53}"/>
              </a:ext>
            </a:extLst>
          </p:cNvPr>
          <p:cNvGrpSpPr/>
          <p:nvPr/>
        </p:nvGrpSpPr>
        <p:grpSpPr>
          <a:xfrm>
            <a:off x="5812696" y="3996989"/>
            <a:ext cx="1082524" cy="624590"/>
            <a:chOff x="3959051" y="3922713"/>
            <a:chExt cx="1234766" cy="727742"/>
          </a:xfrm>
        </p:grpSpPr>
        <p:sp>
          <p:nvSpPr>
            <p:cNvPr id="56" name="TextBox 17">
              <a:extLst>
                <a:ext uri="{FF2B5EF4-FFF2-40B4-BE49-F238E27FC236}">
                  <a16:creationId xmlns:a16="http://schemas.microsoft.com/office/drawing/2014/main" id="{691C9AA0-FF08-8C51-71C4-66BA995FC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57" name="Graphic 35">
              <a:extLst>
                <a:ext uri="{FF2B5EF4-FFF2-40B4-BE49-F238E27FC236}">
                  <a16:creationId xmlns:a16="http://schemas.microsoft.com/office/drawing/2014/main" id="{EA7F8487-FBEC-F697-608D-00E154FA8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60">
            <a:extLst>
              <a:ext uri="{FF2B5EF4-FFF2-40B4-BE49-F238E27FC236}">
                <a16:creationId xmlns:a16="http://schemas.microsoft.com/office/drawing/2014/main" id="{432143C0-1E65-E36C-6487-1947F3B571A5}"/>
              </a:ext>
            </a:extLst>
          </p:cNvPr>
          <p:cNvGrpSpPr/>
          <p:nvPr/>
        </p:nvGrpSpPr>
        <p:grpSpPr>
          <a:xfrm>
            <a:off x="9132061" y="3996989"/>
            <a:ext cx="1082524" cy="624590"/>
            <a:chOff x="3959051" y="3922713"/>
            <a:chExt cx="1234766" cy="727742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4FC296A6-5B55-4595-EE04-C4A6ED5E5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0" name="Graphic 35">
              <a:extLst>
                <a:ext uri="{FF2B5EF4-FFF2-40B4-BE49-F238E27FC236}">
                  <a16:creationId xmlns:a16="http://schemas.microsoft.com/office/drawing/2014/main" id="{9BEA943B-E83A-3956-4D08-4A2BDB417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" name="Graphic 8">
            <a:extLst>
              <a:ext uri="{FF2B5EF4-FFF2-40B4-BE49-F238E27FC236}">
                <a16:creationId xmlns:a16="http://schemas.microsoft.com/office/drawing/2014/main" id="{9FD57A81-0348-FDD8-474A-F9A5E9BF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60" y="25734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896C8E4D-B2B4-5613-B873-B1AA54C5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083" y="2965666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65" name="Picture 4" descr="GitHub Logos and Usage · GitHub">
            <a:extLst>
              <a:ext uri="{FF2B5EF4-FFF2-40B4-BE49-F238E27FC236}">
                <a16:creationId xmlns:a16="http://schemas.microsoft.com/office/drawing/2014/main" id="{39AFDA55-AFAB-9D34-25ED-891EAB21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17" y="328517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eveloper Icon - Free PNG &amp; SVG 963313 - Noun Project">
            <a:extLst>
              <a:ext uri="{FF2B5EF4-FFF2-40B4-BE49-F238E27FC236}">
                <a16:creationId xmlns:a16="http://schemas.microsoft.com/office/drawing/2014/main" id="{256D3C9B-A8BC-E88F-7984-BEBD9B7B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7" y="329380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F1E6A474-2730-1BF3-32E4-B09165B9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1" y="42172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30305F5B-66B1-2ABD-F3F8-E46BF8C19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822" y="4592154"/>
            <a:ext cx="11129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761F8087-AC20-C4D5-FCC9-CFCF5C46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1" y="514888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1">
            <a:extLst>
              <a:ext uri="{FF2B5EF4-FFF2-40B4-BE49-F238E27FC236}">
                <a16:creationId xmlns:a16="http://schemas.microsoft.com/office/drawing/2014/main" id="{70BBAC07-09D5-B6A9-A72F-2B9E7FCE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761" y="5537191"/>
            <a:ext cx="22923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13">
            <a:extLst>
              <a:ext uri="{FF2B5EF4-FFF2-40B4-BE49-F238E27FC236}">
                <a16:creationId xmlns:a16="http://schemas.microsoft.com/office/drawing/2014/main" id="{ABDA9CC8-9253-FCA7-E820-C577D8CD8FD0}"/>
              </a:ext>
            </a:extLst>
          </p:cNvPr>
          <p:cNvCxnSpPr>
            <a:cxnSpLocks/>
          </p:cNvCxnSpPr>
          <p:nvPr/>
        </p:nvCxnSpPr>
        <p:spPr>
          <a:xfrm>
            <a:off x="1227438" y="3563804"/>
            <a:ext cx="35580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3">
            <a:extLst>
              <a:ext uri="{FF2B5EF4-FFF2-40B4-BE49-F238E27FC236}">
                <a16:creationId xmlns:a16="http://schemas.microsoft.com/office/drawing/2014/main" id="{17AE8D11-D862-D9D6-6BB1-9F5C3F6FA03C}"/>
              </a:ext>
            </a:extLst>
          </p:cNvPr>
          <p:cNvCxnSpPr>
            <a:cxnSpLocks/>
          </p:cNvCxnSpPr>
          <p:nvPr/>
        </p:nvCxnSpPr>
        <p:spPr>
          <a:xfrm>
            <a:off x="2309836" y="3555176"/>
            <a:ext cx="841529" cy="63801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3">
            <a:extLst>
              <a:ext uri="{FF2B5EF4-FFF2-40B4-BE49-F238E27FC236}">
                <a16:creationId xmlns:a16="http://schemas.microsoft.com/office/drawing/2014/main" id="{9E72C625-0D3A-E7E2-4BF1-FEC7DB15A2B0}"/>
              </a:ext>
            </a:extLst>
          </p:cNvPr>
          <p:cNvCxnSpPr>
            <a:cxnSpLocks/>
          </p:cNvCxnSpPr>
          <p:nvPr/>
        </p:nvCxnSpPr>
        <p:spPr>
          <a:xfrm>
            <a:off x="3374549" y="4865516"/>
            <a:ext cx="0" cy="1905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20266F85-96BB-5730-3A26-9A6836423353}"/>
              </a:ext>
            </a:extLst>
          </p:cNvPr>
          <p:cNvCxnSpPr>
            <a:cxnSpLocks/>
          </p:cNvCxnSpPr>
          <p:nvPr/>
        </p:nvCxnSpPr>
        <p:spPr>
          <a:xfrm>
            <a:off x="3760329" y="5328882"/>
            <a:ext cx="24950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2">
            <a:extLst>
              <a:ext uri="{FF2B5EF4-FFF2-40B4-BE49-F238E27FC236}">
                <a16:creationId xmlns:a16="http://schemas.microsoft.com/office/drawing/2014/main" id="{B087A1E9-E2D0-6FB7-ABCF-030EEB7198F1}"/>
              </a:ext>
            </a:extLst>
          </p:cNvPr>
          <p:cNvCxnSpPr>
            <a:cxnSpLocks/>
          </p:cNvCxnSpPr>
          <p:nvPr/>
        </p:nvCxnSpPr>
        <p:spPr>
          <a:xfrm>
            <a:off x="4009837" y="2071252"/>
            <a:ext cx="0" cy="32663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3">
            <a:extLst>
              <a:ext uri="{FF2B5EF4-FFF2-40B4-BE49-F238E27FC236}">
                <a16:creationId xmlns:a16="http://schemas.microsoft.com/office/drawing/2014/main" id="{3598EF76-B28A-3E78-FE99-242309073E4A}"/>
              </a:ext>
            </a:extLst>
          </p:cNvPr>
          <p:cNvCxnSpPr>
            <a:cxnSpLocks/>
          </p:cNvCxnSpPr>
          <p:nvPr/>
        </p:nvCxnSpPr>
        <p:spPr>
          <a:xfrm>
            <a:off x="4009837" y="2071252"/>
            <a:ext cx="78053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">
            <a:extLst>
              <a:ext uri="{FF2B5EF4-FFF2-40B4-BE49-F238E27FC236}">
                <a16:creationId xmlns:a16="http://schemas.microsoft.com/office/drawing/2014/main" id="{1330E8DE-54CE-5035-36BD-7AE03BF62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85" y="3792403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6EFD7F6D-B7E4-08DE-21BA-01E23567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818" y="3730848"/>
            <a:ext cx="955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Repository</a:t>
            </a:r>
          </a:p>
        </p:txBody>
      </p:sp>
      <p:pic>
        <p:nvPicPr>
          <p:cNvPr id="84" name="Graphic 20">
            <a:extLst>
              <a:ext uri="{FF2B5EF4-FFF2-40B4-BE49-F238E27FC236}">
                <a16:creationId xmlns:a16="http://schemas.microsoft.com/office/drawing/2014/main" id="{8D3DA6DA-887A-0896-FF3E-85558946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84" y="188711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7">
            <a:extLst>
              <a:ext uri="{FF2B5EF4-FFF2-40B4-BE49-F238E27FC236}">
                <a16:creationId xmlns:a16="http://schemas.microsoft.com/office/drawing/2014/main" id="{07EB7077-BF92-7078-002E-00AC593F8637}"/>
              </a:ext>
            </a:extLst>
          </p:cNvPr>
          <p:cNvSpPr/>
          <p:nvPr/>
        </p:nvSpPr>
        <p:spPr>
          <a:xfrm>
            <a:off x="8250376" y="4473876"/>
            <a:ext cx="2876267" cy="12868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21">
            <a:extLst>
              <a:ext uri="{FF2B5EF4-FFF2-40B4-BE49-F238E27FC236}">
                <a16:creationId xmlns:a16="http://schemas.microsoft.com/office/drawing/2014/main" id="{83F37AFB-CE07-FF58-DA82-9EB6D36DC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0257" y="4473875"/>
            <a:ext cx="381000" cy="381000"/>
          </a:xfrm>
          <a:prstGeom prst="rect">
            <a:avLst/>
          </a:prstGeom>
        </p:spPr>
      </p:pic>
      <p:pic>
        <p:nvPicPr>
          <p:cNvPr id="87" name="Graphic 39">
            <a:extLst>
              <a:ext uri="{FF2B5EF4-FFF2-40B4-BE49-F238E27FC236}">
                <a16:creationId xmlns:a16="http://schemas.microsoft.com/office/drawing/2014/main" id="{21364657-EDD1-9689-42F3-25B33C1170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17251" y="4823597"/>
            <a:ext cx="381000" cy="381000"/>
          </a:xfrm>
          <a:prstGeom prst="rect">
            <a:avLst/>
          </a:prstGeom>
        </p:spPr>
      </p:pic>
      <p:sp>
        <p:nvSpPr>
          <p:cNvPr id="89" name="Rectangle 31">
            <a:extLst>
              <a:ext uri="{FF2B5EF4-FFF2-40B4-BE49-F238E27FC236}">
                <a16:creationId xmlns:a16="http://schemas.microsoft.com/office/drawing/2014/main" id="{75210467-2897-18E7-760D-CE76BBD1403D}"/>
              </a:ext>
            </a:extLst>
          </p:cNvPr>
          <p:cNvSpPr/>
          <p:nvPr/>
        </p:nvSpPr>
        <p:spPr>
          <a:xfrm>
            <a:off x="8717140" y="4821619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</p:spTree>
    <p:extLst>
      <p:ext uri="{BB962C8B-B14F-4D97-AF65-F5344CB8AC3E}">
        <p14:creationId xmlns:p14="http://schemas.microsoft.com/office/powerpoint/2010/main" val="192202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결과물의 주요 기능과 특징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5EDBD7E-0588-2E12-C5C6-060ADEF6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5" y="2950517"/>
            <a:ext cx="1885076" cy="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C6744D4-54A8-3543-E0D8-3CB8F5F2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14" y="2950517"/>
            <a:ext cx="1885077" cy="6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21F5DEB-A033-9007-5EC4-786F798A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67" y="2950517"/>
            <a:ext cx="1881564" cy="6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F553C2-90CB-F3F7-B9F0-B224ACC3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07" y="3004564"/>
            <a:ext cx="1881564" cy="570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F2A48E-03FC-7682-EF7E-A1819800C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145" y="2797374"/>
            <a:ext cx="1588059" cy="825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D5E6AC-D306-93C0-9D95-84ADA24DF9BC}"/>
              </a:ext>
            </a:extLst>
          </p:cNvPr>
          <p:cNvSpPr txBox="1"/>
          <p:nvPr/>
        </p:nvSpPr>
        <p:spPr>
          <a:xfrm>
            <a:off x="1187396" y="3629154"/>
            <a:ext cx="19976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SlackbotAPI</a:t>
            </a:r>
            <a:r>
              <a:rPr kumimoji="1" lang="en-US" altLang="ko-Kore-KR" dirty="0"/>
              <a:t> server</a:t>
            </a:r>
          </a:p>
          <a:p>
            <a:pPr algn="ctr"/>
            <a:r>
              <a:rPr kumimoji="1" lang="en-US" altLang="ko-Kore-KR" sz="900" dirty="0"/>
              <a:t>Slack</a:t>
            </a:r>
            <a:r>
              <a:rPr kumimoji="1" lang="ko-KR" altLang="en-US" sz="900" dirty="0" err="1"/>
              <a:t>메신져와</a:t>
            </a:r>
            <a:r>
              <a:rPr kumimoji="1" lang="ko-KR" altLang="en-US" sz="900" dirty="0"/>
              <a:t> 통신하는 모든 서비스</a:t>
            </a:r>
            <a:endParaRPr kumimoji="1" lang="ko-Kore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08AE3-58E7-B351-1112-4200C5B3D335}"/>
              </a:ext>
            </a:extLst>
          </p:cNvPr>
          <p:cNvSpPr txBox="1"/>
          <p:nvPr/>
        </p:nvSpPr>
        <p:spPr>
          <a:xfrm>
            <a:off x="3683325" y="3629154"/>
            <a:ext cx="9252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Crawler</a:t>
            </a:r>
          </a:p>
          <a:p>
            <a:pPr algn="ctr"/>
            <a:r>
              <a:rPr kumimoji="1" lang="ko-KR" altLang="en-US" sz="800" dirty="0"/>
              <a:t>취업공고 </a:t>
            </a:r>
            <a:r>
              <a:rPr kumimoji="1" lang="ko-KR" altLang="en-US" sz="800" dirty="0" err="1"/>
              <a:t>크롤링</a:t>
            </a:r>
            <a:endParaRPr kumimoji="1" lang="ko-Kore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EC4F4-C102-FFE8-C8BA-7CA9EFB7B2F6}"/>
              </a:ext>
            </a:extLst>
          </p:cNvPr>
          <p:cNvSpPr txBox="1"/>
          <p:nvPr/>
        </p:nvSpPr>
        <p:spPr>
          <a:xfrm>
            <a:off x="5352496" y="3636847"/>
            <a:ext cx="18069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ElasticAPI</a:t>
            </a:r>
            <a:r>
              <a:rPr kumimoji="1" lang="en-US" altLang="ko-Kore-KR" dirty="0"/>
              <a:t> server</a:t>
            </a:r>
          </a:p>
          <a:p>
            <a:pPr algn="ctr"/>
            <a:r>
              <a:rPr kumimoji="1" lang="en-US" altLang="ko-KR" sz="800" dirty="0"/>
              <a:t>Elastic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Cloud</a:t>
            </a:r>
            <a:r>
              <a:rPr kumimoji="1" lang="ko-KR" altLang="en-US" sz="800" dirty="0"/>
              <a:t>와 통신하는 모든 서비스</a:t>
            </a:r>
            <a:endParaRPr kumimoji="1" lang="ko-Kore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F669-A06A-E5FE-4595-42F13B32A148}"/>
              </a:ext>
            </a:extLst>
          </p:cNvPr>
          <p:cNvSpPr txBox="1"/>
          <p:nvPr/>
        </p:nvSpPr>
        <p:spPr>
          <a:xfrm>
            <a:off x="7423407" y="3623319"/>
            <a:ext cx="18180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ICS File </a:t>
            </a:r>
            <a:r>
              <a:rPr kumimoji="1" lang="en-US" altLang="ko-Kore-KR" dirty="0" err="1"/>
              <a:t>generater</a:t>
            </a:r>
            <a:endParaRPr kumimoji="1" lang="en-US" altLang="ko-Kore-KR" dirty="0"/>
          </a:p>
          <a:p>
            <a:pPr algn="ctr"/>
            <a:r>
              <a:rPr kumimoji="1" lang="ko-KR" altLang="en-US" sz="800" dirty="0"/>
              <a:t>캘린더파일</a:t>
            </a:r>
            <a:r>
              <a:rPr kumimoji="1" lang="en-US" altLang="ko-KR" sz="800" dirty="0"/>
              <a:t>(.</a:t>
            </a:r>
            <a:r>
              <a:rPr kumimoji="1" lang="en-US" altLang="ko-KR" sz="800" dirty="0" err="1"/>
              <a:t>ics</a:t>
            </a:r>
            <a:r>
              <a:rPr kumimoji="1" lang="en-US" altLang="ko-KR" sz="800" dirty="0"/>
              <a:t>)</a:t>
            </a:r>
            <a:r>
              <a:rPr kumimoji="1" lang="ko-KR" altLang="en-US" sz="800" dirty="0"/>
              <a:t>생성 및 퍼블릭 접근</a:t>
            </a:r>
            <a:endParaRPr kumimoji="1" lang="ko-Kore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D3292-F1EF-2DE2-0743-C24DB2226CDD}"/>
              </a:ext>
            </a:extLst>
          </p:cNvPr>
          <p:cNvSpPr txBox="1"/>
          <p:nvPr/>
        </p:nvSpPr>
        <p:spPr>
          <a:xfrm>
            <a:off x="9512610" y="3636846"/>
            <a:ext cx="1499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Database</a:t>
            </a:r>
          </a:p>
          <a:p>
            <a:pPr algn="ctr"/>
            <a:r>
              <a:rPr kumimoji="1" lang="ko-KR" altLang="en-US" sz="800" dirty="0"/>
              <a:t>데이터베이스 서버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클라우드</a:t>
            </a:r>
            <a:r>
              <a:rPr kumimoji="1" lang="en-US" altLang="ko-KR" sz="800" dirty="0"/>
              <a:t>)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441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결과물의 주요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57E2B-6F1F-1D28-C47C-63448A49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56" y="1502818"/>
            <a:ext cx="6371713" cy="4617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62AE3-5519-35A3-934B-2348F701E63A}"/>
              </a:ext>
            </a:extLst>
          </p:cNvPr>
          <p:cNvSpPr txBox="1"/>
          <p:nvPr/>
        </p:nvSpPr>
        <p:spPr>
          <a:xfrm>
            <a:off x="1526871" y="17402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/>
              <a:t>Slackbot</a:t>
            </a:r>
            <a:r>
              <a:rPr kumimoji="1" lang="en-US" altLang="ko-Kore-KR" dirty="0"/>
              <a:t> API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A1E85-AAF1-44E7-346D-A16CE4920B73}"/>
              </a:ext>
            </a:extLst>
          </p:cNvPr>
          <p:cNvSpPr txBox="1"/>
          <p:nvPr/>
        </p:nvSpPr>
        <p:spPr>
          <a:xfrm>
            <a:off x="1526871" y="2569272"/>
            <a:ext cx="1525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Crawling Data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sitename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position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url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location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description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D4070-94C7-0FB6-0C57-9B3F86A01227}"/>
              </a:ext>
            </a:extLst>
          </p:cNvPr>
          <p:cNvSpPr txBox="1"/>
          <p:nvPr/>
        </p:nvSpPr>
        <p:spPr>
          <a:xfrm>
            <a:off x="1526871" y="5000979"/>
            <a:ext cx="2002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Add to Calendar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generate .</a:t>
            </a:r>
            <a:r>
              <a:rPr kumimoji="1" lang="en-US" altLang="ko-Kore-KR" dirty="0" err="1"/>
              <a:t>ics</a:t>
            </a:r>
            <a:r>
              <a:rPr kumimoji="1" lang="en-US" altLang="ko-Kore-KR" dirty="0"/>
              <a:t> file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add to calendar</a:t>
            </a:r>
            <a:endParaRPr kumimoji="1" lang="ko-Kore-KR" altLang="en-US" dirty="0"/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BBD739B2-75AE-FB9B-5486-BD55B3C32989}"/>
              </a:ext>
            </a:extLst>
          </p:cNvPr>
          <p:cNvSpPr/>
          <p:nvPr/>
        </p:nvSpPr>
        <p:spPr>
          <a:xfrm>
            <a:off x="3698376" y="1567849"/>
            <a:ext cx="494483" cy="779169"/>
          </a:xfrm>
          <a:prstGeom prst="leftBrace">
            <a:avLst>
              <a:gd name="adj1" fmla="val 41553"/>
              <a:gd name="adj2" fmla="val 51321"/>
            </a:avLst>
          </a:prstGeom>
          <a:ln w="38100">
            <a:solidFill>
              <a:srgbClr val="16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왼쪽 중괄호[L] 9">
            <a:extLst>
              <a:ext uri="{FF2B5EF4-FFF2-40B4-BE49-F238E27FC236}">
                <a16:creationId xmlns:a16="http://schemas.microsoft.com/office/drawing/2014/main" id="{67855E3D-6531-7B5E-66A4-3A48ECF1169F}"/>
              </a:ext>
            </a:extLst>
          </p:cNvPr>
          <p:cNvSpPr/>
          <p:nvPr/>
        </p:nvSpPr>
        <p:spPr>
          <a:xfrm>
            <a:off x="3698376" y="2473223"/>
            <a:ext cx="494483" cy="2223425"/>
          </a:xfrm>
          <a:prstGeom prst="leftBrace">
            <a:avLst>
              <a:gd name="adj1" fmla="val 71477"/>
              <a:gd name="adj2" fmla="val 51321"/>
            </a:avLst>
          </a:prstGeom>
          <a:ln w="38100">
            <a:solidFill>
              <a:srgbClr val="16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BD75FBBB-7F53-DA51-E238-4BDF9919202B}"/>
              </a:ext>
            </a:extLst>
          </p:cNvPr>
          <p:cNvSpPr/>
          <p:nvPr/>
        </p:nvSpPr>
        <p:spPr>
          <a:xfrm>
            <a:off x="3698376" y="4898368"/>
            <a:ext cx="494483" cy="1128552"/>
          </a:xfrm>
          <a:prstGeom prst="leftBrace">
            <a:avLst>
              <a:gd name="adj1" fmla="val 71477"/>
              <a:gd name="adj2" fmla="val 51321"/>
            </a:avLst>
          </a:prstGeom>
          <a:ln w="38100">
            <a:solidFill>
              <a:srgbClr val="16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073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사용한 </a:t>
            </a:r>
            <a:r>
              <a:rPr kumimoji="1" lang="en" altLang="ko-KR" b="1" dirty="0">
                <a:latin typeface="+mn-lt"/>
              </a:rPr>
              <a:t>AWS</a:t>
            </a:r>
            <a:r>
              <a:rPr kumimoji="1" lang="ko-KR" altLang="en-US" b="1" dirty="0">
                <a:latin typeface="+mn-lt"/>
              </a:rPr>
              <a:t>서비스</a:t>
            </a:r>
          </a:p>
        </p:txBody>
      </p:sp>
      <p:pic>
        <p:nvPicPr>
          <p:cNvPr id="3" name="Graphic 23">
            <a:extLst>
              <a:ext uri="{FF2B5EF4-FFF2-40B4-BE49-F238E27FC236}">
                <a16:creationId xmlns:a16="http://schemas.microsoft.com/office/drawing/2014/main" id="{E75E36D6-6A66-86C3-7B13-43D071C0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11" y="382159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9">
            <a:extLst>
              <a:ext uri="{FF2B5EF4-FFF2-40B4-BE49-F238E27FC236}">
                <a16:creationId xmlns:a16="http://schemas.microsoft.com/office/drawing/2014/main" id="{70DF84AB-12B3-3433-350D-B36B073B8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9674" y="1878610"/>
            <a:ext cx="1440000" cy="1440000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60E67CC1-A5A4-3025-1BEA-7C2897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74" y="382159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BDC00878-7A99-7CC0-740D-F6E42EC0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1875962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191BD258-37A7-F1B0-C6AD-A22B58DE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11" y="1878610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EAFD5881-C07C-6BCA-1C7C-E1C259CC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37" y="3823871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9">
            <a:extLst>
              <a:ext uri="{FF2B5EF4-FFF2-40B4-BE49-F238E27FC236}">
                <a16:creationId xmlns:a16="http://schemas.microsoft.com/office/drawing/2014/main" id="{48710862-CF44-5D00-EDA5-CE735FFB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37" y="1875962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0">
            <a:extLst>
              <a:ext uri="{FF2B5EF4-FFF2-40B4-BE49-F238E27FC236}">
                <a16:creationId xmlns:a16="http://schemas.microsoft.com/office/drawing/2014/main" id="{83903F18-D632-7BC7-C4AD-7E9BC25A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3821599"/>
            <a:ext cx="144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70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 해결 과정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수행 중 발생한 문제 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해결과정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53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9742714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수행 중 발생한 문제 </a:t>
            </a:r>
            <a:r>
              <a:rPr kumimoji="1" lang="en-US" altLang="ko-KR" b="1" dirty="0">
                <a:latin typeface="+mn-lt"/>
              </a:rPr>
              <a:t>/ </a:t>
            </a:r>
            <a:r>
              <a:rPr kumimoji="1" lang="ko-KR" altLang="en-US" b="1" dirty="0">
                <a:latin typeface="+mn-lt"/>
              </a:rPr>
              <a:t>해결과정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49CAB-71E9-A61F-3C71-48258D6E24D7}"/>
              </a:ext>
            </a:extLst>
          </p:cNvPr>
          <p:cNvSpPr txBox="1"/>
          <p:nvPr/>
        </p:nvSpPr>
        <p:spPr>
          <a:xfrm>
            <a:off x="911480" y="1271986"/>
            <a:ext cx="3746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현재 </a:t>
            </a:r>
            <a:r>
              <a:rPr kumimoji="1" lang="en-US" altLang="ko-KR" sz="1200" dirty="0"/>
              <a:t>CI/CD</a:t>
            </a:r>
            <a:r>
              <a:rPr kumimoji="1" lang="ko-KR" altLang="en-US" sz="1200" dirty="0"/>
              <a:t>파이프라인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EKS cluster</a:t>
            </a:r>
            <a:r>
              <a:rPr kumimoji="1" lang="ko-KR" altLang="en-US" sz="1200" dirty="0"/>
              <a:t>구성에 문제가 있음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- </a:t>
            </a:r>
            <a:r>
              <a:rPr kumimoji="1" lang="ko-KR" altLang="en-US" sz="1200" dirty="0"/>
              <a:t>추후 </a:t>
            </a:r>
            <a:r>
              <a:rPr kumimoji="1" lang="en-US" altLang="ko-KR" sz="1200" dirty="0" err="1"/>
              <a:t>Cloudformation</a:t>
            </a:r>
            <a:r>
              <a:rPr kumimoji="1" lang="ko-KR" altLang="en-US" sz="1200" dirty="0"/>
              <a:t>을 통해 해결 할 예정</a:t>
            </a:r>
            <a:endParaRPr kumimoji="1" lang="en-US" altLang="ko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Github</a:t>
            </a:r>
            <a:r>
              <a:rPr kumimoji="1" lang="en-US" altLang="ko-Kore-KR" sz="1200" dirty="0"/>
              <a:t> Organizations Repository</a:t>
            </a:r>
          </a:p>
          <a:p>
            <a:r>
              <a:rPr kumimoji="1" lang="en-US" altLang="ko-Kore-KR" sz="1200" dirty="0"/>
              <a:t>- </a:t>
            </a:r>
            <a:r>
              <a:rPr kumimoji="1" lang="ko-KR" altLang="en-US" sz="1200" dirty="0"/>
              <a:t>소스코드를 관리</a:t>
            </a: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이슈를 활용한 문제해결</a:t>
            </a:r>
            <a:endParaRPr kumimoji="1" lang="ko-Kore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9F61A-1EA1-25CC-B554-1B2EEBCB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57" y="2596794"/>
            <a:ext cx="4402873" cy="38116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BD111B-CD30-773E-04AD-2827F091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17" y="1314111"/>
            <a:ext cx="4669109" cy="50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향후 계획</a:t>
            </a:r>
            <a:endParaRPr lang="en-US" altLang="ko-KR" sz="60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확장 또는 추가 개발 계획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00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9742714" cy="679904"/>
          </a:xfrm>
        </p:spPr>
        <p:txBody>
          <a:bodyPr>
            <a:normAutofit fontScale="90000"/>
          </a:bodyPr>
          <a:lstStyle/>
          <a:p>
            <a:r>
              <a:rPr lang="ko-KR" altLang="en-US" sz="4400" b="1" i="0" u="none" strike="noStrike" dirty="0">
                <a:effectLst/>
                <a:latin typeface="+mn-ea"/>
                <a:ea typeface="+mn-ea"/>
              </a:rPr>
              <a:t>확장 또는 추가 개발 계획</a:t>
            </a:r>
            <a:endParaRPr kumimoji="1" lang="ko-KR" altLang="en-US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C7127-4BD1-6011-E0E2-A679996C1516}"/>
              </a:ext>
            </a:extLst>
          </p:cNvPr>
          <p:cNvSpPr txBox="1"/>
          <p:nvPr/>
        </p:nvSpPr>
        <p:spPr>
          <a:xfrm>
            <a:off x="576943" y="1401508"/>
            <a:ext cx="80570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/>
              <a:t>최종적으로</a:t>
            </a:r>
            <a:r>
              <a:rPr kumimoji="1" lang="ko-KR" altLang="en-US" dirty="0"/>
              <a:t> 설계하였던 </a:t>
            </a:r>
            <a:r>
              <a:rPr kumimoji="1" lang="ko-KR" altLang="en-US" dirty="0" err="1"/>
              <a:t>아키텍쳐에</a:t>
            </a:r>
            <a:r>
              <a:rPr kumimoji="1" lang="ko-KR" altLang="en-US" dirty="0"/>
              <a:t> 맞춰서 모든 기능을 구현하는 것이 목표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취업공고 </a:t>
            </a:r>
            <a:r>
              <a:rPr kumimoji="1" lang="ko-KR" altLang="en-US" dirty="0" err="1"/>
              <a:t>크롤러</a:t>
            </a:r>
            <a:r>
              <a:rPr kumimoji="1" lang="ko-KR" altLang="en-US" dirty="0"/>
              <a:t> 모두 마이그레이션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EKS</a:t>
            </a:r>
            <a:r>
              <a:rPr kumimoji="1" lang="ko-KR" altLang="en-US" dirty="0"/>
              <a:t>클러스터링 구축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CI/CD</a:t>
            </a:r>
            <a:r>
              <a:rPr kumimoji="1" lang="ko-KR" altLang="en-US" dirty="0"/>
              <a:t> 파이프라인 구축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EventBridge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알림 구축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모든 기능이 구현된 후 </a:t>
            </a:r>
            <a:r>
              <a:rPr kumimoji="1" lang="en-US" altLang="ko-KR" dirty="0"/>
              <a:t>SaaS</a:t>
            </a:r>
            <a:r>
              <a:rPr kumimoji="1" lang="ko-KR" altLang="en-US" dirty="0"/>
              <a:t>로 재구축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3.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추가적으로 구현해보고자 하는 기능 선정 후 서비스 추가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4.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지속적인 커뮤니티 운영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81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</a:t>
            </a:r>
            <a:endParaRPr lang="en-US" altLang="ko-KR" sz="60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프로젝트를 통해 배운 것과 성장한 부분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549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9742714" cy="679904"/>
          </a:xfrm>
        </p:spPr>
        <p:txBody>
          <a:bodyPr>
            <a:normAutofit fontScale="90000"/>
          </a:bodyPr>
          <a:lstStyle/>
          <a:p>
            <a:r>
              <a:rPr lang="ko-KR" altLang="en-US" sz="4400" b="1" i="0" u="none" strike="noStrike" dirty="0">
                <a:effectLst/>
                <a:latin typeface="+mn-ea"/>
                <a:ea typeface="+mn-ea"/>
              </a:rPr>
              <a:t>프로젝트를 통해 배운 것 </a:t>
            </a:r>
            <a:r>
              <a:rPr lang="en-US" altLang="ko-KR" sz="4400" b="1" i="0" u="none" strike="noStrike" dirty="0">
                <a:effectLst/>
                <a:latin typeface="+mn-ea"/>
                <a:ea typeface="+mn-ea"/>
              </a:rPr>
              <a:t>/</a:t>
            </a:r>
            <a:r>
              <a:rPr lang="ko-KR" altLang="en-US" sz="4400" b="1" i="0" u="none" strike="noStrike" dirty="0">
                <a:effectLst/>
                <a:latin typeface="+mn-ea"/>
                <a:ea typeface="+mn-ea"/>
              </a:rPr>
              <a:t> 성장한 부분</a:t>
            </a:r>
            <a:endParaRPr kumimoji="1" lang="ko-KR" altLang="en-US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022C6-C96A-A2B7-B920-7A69A4F81412}"/>
              </a:ext>
            </a:extLst>
          </p:cNvPr>
          <p:cNvSpPr txBox="1"/>
          <p:nvPr/>
        </p:nvSpPr>
        <p:spPr>
          <a:xfrm>
            <a:off x="548014" y="2061751"/>
            <a:ext cx="1087990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서비스 선정 능력</a:t>
            </a:r>
            <a:endParaRPr kumimoji="1" lang="en-US" altLang="ko-KR" b="1" dirty="0"/>
          </a:p>
          <a:p>
            <a:r>
              <a:rPr kumimoji="1" lang="ko-KR" altLang="en-US" sz="1600" dirty="0"/>
              <a:t>어떤 서비스를 운영할 것 이며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해당 기능은 어떤 서비스를 사용해야 하는지에 대해 생각해 볼 수 있었음</a:t>
            </a:r>
            <a:endParaRPr kumimoji="1" lang="en-US" altLang="ko-KR" sz="1600" dirty="0"/>
          </a:p>
          <a:p>
            <a:endParaRPr kumimoji="1" lang="en-US" altLang="ko-KR" dirty="0"/>
          </a:p>
          <a:p>
            <a:r>
              <a:rPr kumimoji="1" lang="ko-KR" altLang="en-US" b="1" dirty="0" err="1"/>
              <a:t>아키텍쳐</a:t>
            </a:r>
            <a:r>
              <a:rPr kumimoji="1" lang="ko-KR" altLang="en-US" b="1" dirty="0"/>
              <a:t> 구성 능력</a:t>
            </a:r>
            <a:endParaRPr kumimoji="1" lang="en-US" altLang="ko-KR" b="1" dirty="0"/>
          </a:p>
          <a:p>
            <a:r>
              <a:rPr kumimoji="1" lang="ko-KR" altLang="en-US" sz="1600" dirty="0"/>
              <a:t>직접 </a:t>
            </a:r>
            <a:r>
              <a:rPr kumimoji="1" lang="en-US" altLang="ko-KR" sz="1600" dirty="0"/>
              <a:t>VPC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구성하고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요소들이 어떻게 배치되어야 할지에 대해 고민해볼 수 있는 기회가 되었음</a:t>
            </a:r>
            <a:endParaRPr kumimoji="1" lang="en-US" altLang="ko-KR" sz="1600" dirty="0"/>
          </a:p>
          <a:p>
            <a:endParaRPr kumimoji="1" lang="en-US" altLang="ko-KR" dirty="0"/>
          </a:p>
          <a:p>
            <a:r>
              <a:rPr kumimoji="1" lang="ko-KR" altLang="en-US" b="1" dirty="0"/>
              <a:t>서비스에 대한 이해도</a:t>
            </a:r>
            <a:endParaRPr kumimoji="1" lang="en-US" altLang="ko-KR" b="1" dirty="0"/>
          </a:p>
          <a:p>
            <a:r>
              <a:rPr kumimoji="1" lang="ko-KR" altLang="en-US" sz="1600" dirty="0"/>
              <a:t>이론적으로 배웠던 아마존의 서비스들을 직접 사용해 봄으로써 서비스에 대한 이해도를 얻을 수 있었음</a:t>
            </a:r>
            <a:endParaRPr kumimoji="1" lang="en-US" altLang="ko-KR" sz="1600" dirty="0"/>
          </a:p>
          <a:p>
            <a:endParaRPr kumimoji="1" lang="en-US" altLang="ko-KR" dirty="0"/>
          </a:p>
          <a:p>
            <a:r>
              <a:rPr kumimoji="1" lang="ko-KR" altLang="en-US" b="1" dirty="0"/>
              <a:t>협업능력</a:t>
            </a:r>
            <a:endParaRPr kumimoji="1" lang="en-US" altLang="ko-KR" b="1" dirty="0"/>
          </a:p>
          <a:p>
            <a:r>
              <a:rPr kumimoji="1" lang="ko-KR" altLang="en-US" sz="1600" dirty="0"/>
              <a:t>팀을 구성하고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분업화된 업무를 통해 개발하며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의견을 교환하고 서로간 부족한 점을 채우는 소중한 경험을 할 수 있었음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6083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386897"/>
            <a:ext cx="2220686" cy="679904"/>
          </a:xfrm>
        </p:spPr>
        <p:txBody>
          <a:bodyPr>
            <a:normAutofit fontScale="90000"/>
          </a:bodyPr>
          <a:lstStyle/>
          <a:p>
            <a:r>
              <a:rPr kumimoji="1" lang="en-US" altLang="ko-Kore-KR" b="1" dirty="0">
                <a:latin typeface="+mn-lt"/>
              </a:rPr>
              <a:t>Context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D50DD-B360-8E2C-36E6-EDC1F1B5E824}"/>
              </a:ext>
            </a:extLst>
          </p:cNvPr>
          <p:cNvSpPr txBox="1"/>
          <p:nvPr/>
        </p:nvSpPr>
        <p:spPr>
          <a:xfrm>
            <a:off x="909445" y="1279527"/>
            <a:ext cx="6098958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개요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프로젝트의 목적과 배경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프로젝트의 범위와 목표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프로젝트를 수행 기간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결과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2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결과물 설명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결과물의 주요 기능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AWS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3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 해결 과정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3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수행 중 발생한 문제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해결 과정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4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성과 및 향후 계획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4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확장 또는 추가 개발 계획</a:t>
            </a:r>
            <a:endParaRPr lang="en-US" altLang="ko-KR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1600" b="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5"/>
            </a:pPr>
            <a:r>
              <a:rPr lang="ko-KR" altLang="en-US" sz="16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</a:t>
            </a:r>
            <a:endParaRPr lang="en-US" altLang="ko-KR" sz="16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buFont typeface="+mj-lt"/>
              <a:buAutoNum type="arabicPeriod" startAt="5"/>
            </a:pPr>
            <a:endParaRPr lang="ko-KR" altLang="en-US" sz="300" b="1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프로젝트에서 배운 것 </a:t>
            </a:r>
            <a:r>
              <a:rPr lang="en-US" altLang="ko-KR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6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성장한 부분</a:t>
            </a:r>
          </a:p>
        </p:txBody>
      </p:sp>
      <p:pic>
        <p:nvPicPr>
          <p:cNvPr id="1026" name="Picture 2" descr="Cost savings and business benefits enabled by AWS Marketplace">
            <a:extLst>
              <a:ext uri="{FF2B5EF4-FFF2-40B4-BE49-F238E27FC236}">
                <a16:creationId xmlns:a16="http://schemas.microsoft.com/office/drawing/2014/main" id="{8E8AE8F5-DA12-7B60-D854-8FBBC5A2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769" y="3429000"/>
            <a:ext cx="2385786" cy="23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D2D71-909F-5309-4335-22CFF80457D9}"/>
              </a:ext>
            </a:extLst>
          </p:cNvPr>
          <p:cNvSpPr txBox="1"/>
          <p:nvPr/>
        </p:nvSpPr>
        <p:spPr>
          <a:xfrm>
            <a:off x="9061977" y="5814786"/>
            <a:ext cx="2055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50" b="1" dirty="0"/>
              <a:t>TMI. </a:t>
            </a:r>
            <a:r>
              <a:rPr kumimoji="1" lang="ko-KR" altLang="en-US" sz="1050" b="1" dirty="0"/>
              <a:t>이 친구 이름은 </a:t>
            </a:r>
            <a:r>
              <a:rPr kumimoji="1" lang="en-US" altLang="ko-KR" sz="1050" b="1" dirty="0" err="1"/>
              <a:t>Peccy</a:t>
            </a:r>
            <a:r>
              <a:rPr kumimoji="1" lang="en-US" altLang="ko-KR" sz="1050" b="1" dirty="0"/>
              <a:t> </a:t>
            </a:r>
            <a:r>
              <a:rPr kumimoji="1" lang="ko-KR" altLang="en-US" sz="1050" b="1" dirty="0"/>
              <a:t>이다</a:t>
            </a:r>
            <a:r>
              <a:rPr kumimoji="1" lang="en-US" altLang="ko-KR" sz="1050" b="1" dirty="0"/>
              <a:t>..</a:t>
            </a:r>
            <a:endParaRPr kumimoji="1" lang="ko-Kore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46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75478" y="4106466"/>
            <a:ext cx="1184971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AECC44-E435-7ABC-3653-34AFF51888A0}"/>
              </a:ext>
            </a:extLst>
          </p:cNvPr>
          <p:cNvSpPr/>
          <p:nvPr/>
        </p:nvSpPr>
        <p:spPr>
          <a:xfrm>
            <a:off x="251330" y="6207348"/>
            <a:ext cx="5045499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EE743BA8-79F0-0657-7527-5E0DD205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34" y="2111860"/>
            <a:ext cx="3331732" cy="19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2F70E0-920F-4091-F145-E0170CA9CD50}"/>
              </a:ext>
            </a:extLst>
          </p:cNvPr>
          <p:cNvSpPr/>
          <p:nvPr/>
        </p:nvSpPr>
        <p:spPr>
          <a:xfrm>
            <a:off x="3737944" y="1633104"/>
            <a:ext cx="4937705" cy="1678808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0942" y="2304060"/>
            <a:ext cx="9650116" cy="1360140"/>
          </a:xfrm>
        </p:spPr>
        <p:txBody>
          <a:bodyPr/>
          <a:lstStyle/>
          <a:p>
            <a:pPr algn="ctr"/>
            <a:r>
              <a:rPr lang="en-US" altLang="ko-KR" sz="8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570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개요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목적과 배경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범위와 목표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 기간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78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목적과 배경</a:t>
            </a:r>
            <a:endParaRPr kumimoji="1" lang="ko-Kore-KR" altLang="en-US" b="1" dirty="0">
              <a:latin typeface="+mn-lt"/>
            </a:endParaRPr>
          </a:p>
        </p:txBody>
      </p:sp>
      <p:pic>
        <p:nvPicPr>
          <p:cNvPr id="3074" name="Picture 2" descr="Slack collaboration toolkit for agile teams | DailyBot">
            <a:extLst>
              <a:ext uri="{FF2B5EF4-FFF2-40B4-BE49-F238E27FC236}">
                <a16:creationId xmlns:a16="http://schemas.microsoft.com/office/drawing/2014/main" id="{EFDCF268-B6C4-FC54-321C-155A0B6C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6" y="2399588"/>
            <a:ext cx="1877786" cy="1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9068E-4F04-BEA7-F188-F3CDBD8BA9AA}"/>
              </a:ext>
            </a:extLst>
          </p:cNvPr>
          <p:cNvSpPr txBox="1"/>
          <p:nvPr/>
        </p:nvSpPr>
        <p:spPr>
          <a:xfrm>
            <a:off x="576943" y="4431478"/>
            <a:ext cx="2155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부트캠프는 </a:t>
            </a:r>
            <a:r>
              <a:rPr kumimoji="1" lang="en-US" altLang="ko-KR" sz="1400" dirty="0"/>
              <a:t>Slack</a:t>
            </a:r>
            <a:r>
              <a:rPr kumimoji="1" lang="ko-KR" altLang="en-US" sz="1400" dirty="0"/>
              <a:t>을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사용하여 진행</a:t>
            </a:r>
            <a:endParaRPr lang="ko-Kore-KR" altLang="en-US" sz="1400" dirty="0"/>
          </a:p>
        </p:txBody>
      </p:sp>
      <p:pic>
        <p:nvPicPr>
          <p:cNvPr id="3080" name="Picture 8" descr="Aim, archer, board, business, dart, goal, target icon - Download on  Iconfinder | Vector icon design, Icon design, Icon company">
            <a:extLst>
              <a:ext uri="{FF2B5EF4-FFF2-40B4-BE49-F238E27FC236}">
                <a16:creationId xmlns:a16="http://schemas.microsoft.com/office/drawing/2014/main" id="{63A93950-2D83-C9CE-0DE8-629A443C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36" y="2398671"/>
            <a:ext cx="1877786" cy="1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ersonal data - Free user icons">
            <a:extLst>
              <a:ext uri="{FF2B5EF4-FFF2-40B4-BE49-F238E27FC236}">
                <a16:creationId xmlns:a16="http://schemas.microsoft.com/office/drawing/2014/main" id="{C4D60EF9-C869-85E5-DE61-DB21D60F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14" y="2398671"/>
            <a:ext cx="1877786" cy="187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atabase storage - Free computer icons">
            <a:extLst>
              <a:ext uri="{FF2B5EF4-FFF2-40B4-BE49-F238E27FC236}">
                <a16:creationId xmlns:a16="http://schemas.microsoft.com/office/drawing/2014/main" id="{3C30A61C-02C9-9F59-66C2-0338346C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92" y="2398671"/>
            <a:ext cx="1875600" cy="18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A3DFDB-0F46-A83E-C22E-41EB38D1ACB0}"/>
              </a:ext>
            </a:extLst>
          </p:cNvPr>
          <p:cNvSpPr txBox="1"/>
          <p:nvPr/>
        </p:nvSpPr>
        <p:spPr>
          <a:xfrm>
            <a:off x="3435543" y="4431478"/>
            <a:ext cx="2155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참가자들의 가장 공통된 목표는 취업</a:t>
            </a:r>
            <a:endParaRPr kumimoji="1"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7D49D-A478-E155-0B55-8B24957887B7}"/>
              </a:ext>
            </a:extLst>
          </p:cNvPr>
          <p:cNvSpPr txBox="1"/>
          <p:nvPr/>
        </p:nvSpPr>
        <p:spPr>
          <a:xfrm>
            <a:off x="5932907" y="4473417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개발직무 관련 취업공고를 크롤링하여 주기적으로 출력</a:t>
            </a:r>
            <a:endParaRPr kumimoji="1"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8E69A-192C-F862-6F9D-00E6DA1BE365}"/>
              </a:ext>
            </a:extLst>
          </p:cNvPr>
          <p:cNvSpPr txBox="1"/>
          <p:nvPr/>
        </p:nvSpPr>
        <p:spPr>
          <a:xfrm>
            <a:off x="9259215" y="4473417"/>
            <a:ext cx="22805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dirty="0"/>
              <a:t>데이터베이스에 담아 시각화 및 분석데이터 제공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81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6">
            <a:extLst>
              <a:ext uri="{FF2B5EF4-FFF2-40B4-BE49-F238E27FC236}">
                <a16:creationId xmlns:a16="http://schemas.microsoft.com/office/drawing/2014/main" id="{430D234C-5E00-50E8-CAF5-554A6BE6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7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C14D509D-ADC9-B65E-B54F-E139D92F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39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범위와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ACE85-2F57-2A3D-56E8-B10727CCC170}"/>
              </a:ext>
            </a:extLst>
          </p:cNvPr>
          <p:cNvSpPr txBox="1"/>
          <p:nvPr/>
        </p:nvSpPr>
        <p:spPr>
          <a:xfrm>
            <a:off x="576878" y="4904229"/>
            <a:ext cx="3631122" cy="1349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1. MSA</a:t>
            </a:r>
            <a:r>
              <a:rPr kumimoji="1" lang="ko-KR" altLang="en-US" sz="1400" dirty="0" err="1"/>
              <a:t>아키텍쳐</a:t>
            </a:r>
            <a:r>
              <a:rPr kumimoji="1" lang="ko-KR" altLang="en-US" sz="1400" dirty="0"/>
              <a:t> 채택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2. </a:t>
            </a:r>
            <a:r>
              <a:rPr kumimoji="1" lang="ko-KR" altLang="en-US" sz="1400" dirty="0"/>
              <a:t>컨테이너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쿠버네티스</a:t>
            </a:r>
            <a:r>
              <a:rPr kumimoji="1" lang="ko-KR" altLang="en-US" sz="1400" dirty="0"/>
              <a:t> 적용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3. </a:t>
            </a:r>
            <a:r>
              <a:rPr kumimoji="1" lang="en-US" altLang="ko-KR" sz="1400" dirty="0" err="1"/>
              <a:t>ElasticSearch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데이터베이스 사용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4. CI/CD </a:t>
            </a:r>
            <a:r>
              <a:rPr kumimoji="1" lang="ko-KR" altLang="en-US" sz="1400" dirty="0"/>
              <a:t>적용하여 지속적으로 프로젝트 운영</a:t>
            </a:r>
            <a:endParaRPr kumimoji="1" lang="en-US" altLang="ko-KR" sz="1400" dirty="0"/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95A15648-14E6-444D-8388-90A6EEB5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58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33396245-2CFE-14F3-CDEE-67CF4FFA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77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D635C31C-DABD-A1F1-869B-FD89630D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43" y="3915219"/>
            <a:ext cx="1531972" cy="15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918AC5-1318-2638-51B2-EC29D4B3F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294" y="1347138"/>
            <a:ext cx="8969828" cy="34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48C97064-43EC-D373-E4C8-98BAF59ACBEB}"/>
              </a:ext>
            </a:extLst>
          </p:cNvPr>
          <p:cNvSpPr/>
          <p:nvPr/>
        </p:nvSpPr>
        <p:spPr>
          <a:xfrm>
            <a:off x="2537123" y="329384"/>
            <a:ext cx="9237780" cy="61992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33">
            <a:extLst>
              <a:ext uri="{FF2B5EF4-FFF2-40B4-BE49-F238E27FC236}">
                <a16:creationId xmlns:a16="http://schemas.microsoft.com/office/drawing/2014/main" id="{DDE2D51E-3DB5-B667-889B-68B67EBA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37122" y="329384"/>
            <a:ext cx="381000" cy="381000"/>
          </a:xfrm>
          <a:prstGeom prst="rect">
            <a:avLst/>
          </a:prstGeom>
        </p:spPr>
      </p:pic>
      <p:sp>
        <p:nvSpPr>
          <p:cNvPr id="13" name="Rectangle 20">
            <a:extLst>
              <a:ext uri="{FF2B5EF4-FFF2-40B4-BE49-F238E27FC236}">
                <a16:creationId xmlns:a16="http://schemas.microsoft.com/office/drawing/2014/main" id="{F102858F-4F13-B41B-BFAE-2A0203841692}"/>
              </a:ext>
            </a:extLst>
          </p:cNvPr>
          <p:cNvSpPr/>
          <p:nvPr/>
        </p:nvSpPr>
        <p:spPr>
          <a:xfrm>
            <a:off x="4216153" y="830551"/>
            <a:ext cx="7271552" cy="5516241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4" name="Graphic 27">
            <a:extLst>
              <a:ext uri="{FF2B5EF4-FFF2-40B4-BE49-F238E27FC236}">
                <a16:creationId xmlns:a16="http://schemas.microsoft.com/office/drawing/2014/main" id="{F96378B2-5E40-5122-8310-9DD0924C4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16153" y="830552"/>
            <a:ext cx="417912" cy="417912"/>
          </a:xfrm>
          <a:prstGeom prst="rect">
            <a:avLst/>
          </a:prstGeom>
        </p:spPr>
      </p:pic>
      <p:sp>
        <p:nvSpPr>
          <p:cNvPr id="15" name="Rectangle 31">
            <a:extLst>
              <a:ext uri="{FF2B5EF4-FFF2-40B4-BE49-F238E27FC236}">
                <a16:creationId xmlns:a16="http://schemas.microsoft.com/office/drawing/2014/main" id="{4C169513-72E0-E842-72B7-F4355D6DF33D}"/>
              </a:ext>
            </a:extLst>
          </p:cNvPr>
          <p:cNvSpPr/>
          <p:nvPr/>
        </p:nvSpPr>
        <p:spPr>
          <a:xfrm>
            <a:off x="4767407" y="1612447"/>
            <a:ext cx="2853062" cy="26249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5F0CA9A6-2A6D-0B3C-0AD4-32EFA0777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7406" y="1612448"/>
            <a:ext cx="369901" cy="369901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701EA5C8-483C-8FD9-0E11-FB911CDEE6E6}"/>
              </a:ext>
            </a:extLst>
          </p:cNvPr>
          <p:cNvSpPr/>
          <p:nvPr/>
        </p:nvSpPr>
        <p:spPr bwMode="auto">
          <a:xfrm>
            <a:off x="8004973" y="1248463"/>
            <a:ext cx="3206318" cy="49303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altLang="ko-KR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A921C26C-C212-18BB-AC2C-228D9EB65817}"/>
              </a:ext>
            </a:extLst>
          </p:cNvPr>
          <p:cNvSpPr/>
          <p:nvPr/>
        </p:nvSpPr>
        <p:spPr bwMode="auto">
          <a:xfrm>
            <a:off x="4597153" y="1248463"/>
            <a:ext cx="3206319" cy="49303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A993CAA4-14C7-B138-396D-809AEE6C94E7}"/>
              </a:ext>
            </a:extLst>
          </p:cNvPr>
          <p:cNvSpPr/>
          <p:nvPr/>
        </p:nvSpPr>
        <p:spPr>
          <a:xfrm>
            <a:off x="4767405" y="4339501"/>
            <a:ext cx="2876267" cy="16107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21">
            <a:extLst>
              <a:ext uri="{FF2B5EF4-FFF2-40B4-BE49-F238E27FC236}">
                <a16:creationId xmlns:a16="http://schemas.microsoft.com/office/drawing/2014/main" id="{F6A9241B-D0ED-1AF3-3E30-F03911C85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7405" y="4339500"/>
            <a:ext cx="381000" cy="381000"/>
          </a:xfrm>
          <a:prstGeom prst="rect">
            <a:avLst/>
          </a:prstGeom>
        </p:spPr>
      </p:pic>
      <p:sp>
        <p:nvSpPr>
          <p:cNvPr id="21" name="Rectangle 31">
            <a:extLst>
              <a:ext uri="{FF2B5EF4-FFF2-40B4-BE49-F238E27FC236}">
                <a16:creationId xmlns:a16="http://schemas.microsoft.com/office/drawing/2014/main" id="{19F72494-359D-C36D-23EB-CF851AE4CB6A}"/>
              </a:ext>
            </a:extLst>
          </p:cNvPr>
          <p:cNvSpPr/>
          <p:nvPr/>
        </p:nvSpPr>
        <p:spPr>
          <a:xfrm>
            <a:off x="8184472" y="1612447"/>
            <a:ext cx="2876267" cy="26249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" name="Graphic 32">
            <a:extLst>
              <a:ext uri="{FF2B5EF4-FFF2-40B4-BE49-F238E27FC236}">
                <a16:creationId xmlns:a16="http://schemas.microsoft.com/office/drawing/2014/main" id="{BF066CBD-B83E-F640-912D-AEBC31E44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4472" y="1612448"/>
            <a:ext cx="369901" cy="369901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4FBA5B4D-A9A7-2C40-8EEC-2911723B176A}"/>
              </a:ext>
            </a:extLst>
          </p:cNvPr>
          <p:cNvSpPr/>
          <p:nvPr/>
        </p:nvSpPr>
        <p:spPr>
          <a:xfrm>
            <a:off x="8184471" y="4339499"/>
            <a:ext cx="2876267" cy="16107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DA98C365-79A9-8C99-1292-4883483FC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4471" y="4339498"/>
            <a:ext cx="381000" cy="381000"/>
          </a:xfrm>
          <a:prstGeom prst="rect">
            <a:avLst/>
          </a:prstGeom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1B97DCA-AAD4-C64E-F7A5-B63FF7F3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02" y="2054991"/>
            <a:ext cx="7364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26" name="Graphic 10">
            <a:extLst>
              <a:ext uri="{FF2B5EF4-FFF2-40B4-BE49-F238E27FC236}">
                <a16:creationId xmlns:a16="http://schemas.microsoft.com/office/drawing/2014/main" id="{A7D0E830-E39D-7798-B3E7-CAE2B384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" y="1622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8">
            <a:extLst>
              <a:ext uri="{FF2B5EF4-FFF2-40B4-BE49-F238E27FC236}">
                <a16:creationId xmlns:a16="http://schemas.microsoft.com/office/drawing/2014/main" id="{FBF3C2BA-7FCC-209D-E687-913FE1BBD7E9}"/>
              </a:ext>
            </a:extLst>
          </p:cNvPr>
          <p:cNvSpPr/>
          <p:nvPr/>
        </p:nvSpPr>
        <p:spPr>
          <a:xfrm>
            <a:off x="4866404" y="2078831"/>
            <a:ext cx="5964353" cy="368277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ECR + EKS Cluster + </a:t>
            </a:r>
            <a:r>
              <a:rPr lang="en-US" sz="12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23">
            <a:extLst>
              <a:ext uri="{FF2B5EF4-FFF2-40B4-BE49-F238E27FC236}">
                <a16:creationId xmlns:a16="http://schemas.microsoft.com/office/drawing/2014/main" id="{A9DC0F05-040B-2136-0D26-1E46B655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54" y="207730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1">
            <a:extLst>
              <a:ext uri="{FF2B5EF4-FFF2-40B4-BE49-F238E27FC236}">
                <a16:creationId xmlns:a16="http://schemas.microsoft.com/office/drawing/2014/main" id="{D6ADF405-8B07-F45E-88C0-F7CD50F95060}"/>
              </a:ext>
            </a:extLst>
          </p:cNvPr>
          <p:cNvSpPr/>
          <p:nvPr/>
        </p:nvSpPr>
        <p:spPr>
          <a:xfrm>
            <a:off x="5285863" y="2738293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30" name="Graphic 39">
            <a:extLst>
              <a:ext uri="{FF2B5EF4-FFF2-40B4-BE49-F238E27FC236}">
                <a16:creationId xmlns:a16="http://schemas.microsoft.com/office/drawing/2014/main" id="{CD5CA35E-B807-8902-860F-A279EF294C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85863" y="2738292"/>
            <a:ext cx="381000" cy="381000"/>
          </a:xfrm>
          <a:prstGeom prst="rect">
            <a:avLst/>
          </a:prstGeom>
        </p:spPr>
      </p:pic>
      <p:sp>
        <p:nvSpPr>
          <p:cNvPr id="31" name="Rectangle 12">
            <a:extLst>
              <a:ext uri="{FF2B5EF4-FFF2-40B4-BE49-F238E27FC236}">
                <a16:creationId xmlns:a16="http://schemas.microsoft.com/office/drawing/2014/main" id="{B902E679-8478-E944-5194-18E8C08DF28B}"/>
              </a:ext>
            </a:extLst>
          </p:cNvPr>
          <p:cNvSpPr/>
          <p:nvPr/>
        </p:nvSpPr>
        <p:spPr>
          <a:xfrm>
            <a:off x="5133731" y="2519028"/>
            <a:ext cx="5439574" cy="1235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32" name="Graphic 52">
            <a:extLst>
              <a:ext uri="{FF2B5EF4-FFF2-40B4-BE49-F238E27FC236}">
                <a16:creationId xmlns:a16="http://schemas.microsoft.com/office/drawing/2014/main" id="{BA84F8CD-1F8B-F756-3A93-93D3212BCE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1970" y="2519027"/>
            <a:ext cx="381000" cy="381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122EC25-6A7D-D6A1-0419-8953E1953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16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2">
            <a:extLst>
              <a:ext uri="{FF2B5EF4-FFF2-40B4-BE49-F238E27FC236}">
                <a16:creationId xmlns:a16="http://schemas.microsoft.com/office/drawing/2014/main" id="{F2119E11-1EA1-7418-9887-490978DF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43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32">
            <a:extLst>
              <a:ext uri="{FF2B5EF4-FFF2-40B4-BE49-F238E27FC236}">
                <a16:creationId xmlns:a16="http://schemas.microsoft.com/office/drawing/2014/main" id="{689311EC-4325-3924-43D3-7EEB8AFA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44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C7EB0430-4A77-5DC2-44C0-8774A2366A16}"/>
              </a:ext>
            </a:extLst>
          </p:cNvPr>
          <p:cNvSpPr/>
          <p:nvPr/>
        </p:nvSpPr>
        <p:spPr>
          <a:xfrm>
            <a:off x="8298486" y="2738293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37" name="Graphic 39">
            <a:extLst>
              <a:ext uri="{FF2B5EF4-FFF2-40B4-BE49-F238E27FC236}">
                <a16:creationId xmlns:a16="http://schemas.microsoft.com/office/drawing/2014/main" id="{F791B4D1-B2D7-8FD6-7D4B-89EC0A5F85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98486" y="2738292"/>
            <a:ext cx="381000" cy="381000"/>
          </a:xfrm>
          <a:prstGeom prst="rect">
            <a:avLst/>
          </a:prstGeom>
        </p:spPr>
      </p:pic>
      <p:pic>
        <p:nvPicPr>
          <p:cNvPr id="38" name="Graphic 32">
            <a:extLst>
              <a:ext uri="{FF2B5EF4-FFF2-40B4-BE49-F238E27FC236}">
                <a16:creationId xmlns:a16="http://schemas.microsoft.com/office/drawing/2014/main" id="{F84B1252-75AD-1B64-FF74-4713482E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739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2">
            <a:extLst>
              <a:ext uri="{FF2B5EF4-FFF2-40B4-BE49-F238E27FC236}">
                <a16:creationId xmlns:a16="http://schemas.microsoft.com/office/drawing/2014/main" id="{98E8991C-F7E7-2186-80AF-EE4253FF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666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2">
            <a:extLst>
              <a:ext uri="{FF2B5EF4-FFF2-40B4-BE49-F238E27FC236}">
                <a16:creationId xmlns:a16="http://schemas.microsoft.com/office/drawing/2014/main" id="{B7D3B235-0C47-1667-2E84-2C70071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267" y="2999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4">
            <a:extLst>
              <a:ext uri="{FF2B5EF4-FFF2-40B4-BE49-F238E27FC236}">
                <a16:creationId xmlns:a16="http://schemas.microsoft.com/office/drawing/2014/main" id="{8E89AE0E-0298-5D7C-4612-EE500DAD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77" y="208000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9DC7CAC4-C85D-B1BC-7C6D-6A1ACECB0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833" y="2097630"/>
            <a:ext cx="12525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B32DAC8C-1B9A-07BB-C925-33EA46E5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89" y="1622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13">
            <a:extLst>
              <a:ext uri="{FF2B5EF4-FFF2-40B4-BE49-F238E27FC236}">
                <a16:creationId xmlns:a16="http://schemas.microsoft.com/office/drawing/2014/main" id="{501BA780-72EE-4E3B-73D5-88C3159F975E}"/>
              </a:ext>
            </a:extLst>
          </p:cNvPr>
          <p:cNvCxnSpPr>
            <a:cxnSpLocks/>
          </p:cNvCxnSpPr>
          <p:nvPr/>
        </p:nvCxnSpPr>
        <p:spPr>
          <a:xfrm>
            <a:off x="989400" y="1851568"/>
            <a:ext cx="5982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31B1916-E2D6-AB29-95AA-AD91C831BE38}"/>
              </a:ext>
            </a:extLst>
          </p:cNvPr>
          <p:cNvCxnSpPr>
            <a:cxnSpLocks/>
          </p:cNvCxnSpPr>
          <p:nvPr/>
        </p:nvCxnSpPr>
        <p:spPr>
          <a:xfrm>
            <a:off x="2008916" y="634781"/>
            <a:ext cx="587984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2">
            <a:extLst>
              <a:ext uri="{FF2B5EF4-FFF2-40B4-BE49-F238E27FC236}">
                <a16:creationId xmlns:a16="http://schemas.microsoft.com/office/drawing/2014/main" id="{8DDCCEFC-6210-5DD8-E5B1-EBD35FBE1107}"/>
              </a:ext>
            </a:extLst>
          </p:cNvPr>
          <p:cNvCxnSpPr>
            <a:cxnSpLocks/>
          </p:cNvCxnSpPr>
          <p:nvPr/>
        </p:nvCxnSpPr>
        <p:spPr>
          <a:xfrm>
            <a:off x="2008916" y="634781"/>
            <a:ext cx="0" cy="80653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2">
            <a:extLst>
              <a:ext uri="{FF2B5EF4-FFF2-40B4-BE49-F238E27FC236}">
                <a16:creationId xmlns:a16="http://schemas.microsoft.com/office/drawing/2014/main" id="{DA495739-FCAC-1391-33E0-522E97579E22}"/>
              </a:ext>
            </a:extLst>
          </p:cNvPr>
          <p:cNvCxnSpPr>
            <a:cxnSpLocks/>
          </p:cNvCxnSpPr>
          <p:nvPr/>
        </p:nvCxnSpPr>
        <p:spPr>
          <a:xfrm>
            <a:off x="7888757" y="634781"/>
            <a:ext cx="0" cy="80653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E2D1D7D0-3654-9FAF-1B5D-77AD1C29CA2C}"/>
              </a:ext>
            </a:extLst>
          </p:cNvPr>
          <p:cNvCxnSpPr>
            <a:cxnSpLocks/>
          </p:cNvCxnSpPr>
          <p:nvPr/>
        </p:nvCxnSpPr>
        <p:spPr>
          <a:xfrm>
            <a:off x="6847978" y="1441316"/>
            <a:ext cx="20377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3">
            <a:extLst>
              <a:ext uri="{FF2B5EF4-FFF2-40B4-BE49-F238E27FC236}">
                <a16:creationId xmlns:a16="http://schemas.microsoft.com/office/drawing/2014/main" id="{8986EAC6-E460-1FFD-C910-D68C66B2F454}"/>
              </a:ext>
            </a:extLst>
          </p:cNvPr>
          <p:cNvCxnSpPr>
            <a:cxnSpLocks/>
          </p:cNvCxnSpPr>
          <p:nvPr/>
        </p:nvCxnSpPr>
        <p:spPr>
          <a:xfrm>
            <a:off x="6847978" y="1441316"/>
            <a:ext cx="0" cy="3810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>
            <a:extLst>
              <a:ext uri="{FF2B5EF4-FFF2-40B4-BE49-F238E27FC236}">
                <a16:creationId xmlns:a16="http://schemas.microsoft.com/office/drawing/2014/main" id="{88BEC5D0-F0CF-8C85-A1D7-7793E3B99358}"/>
              </a:ext>
            </a:extLst>
          </p:cNvPr>
          <p:cNvCxnSpPr>
            <a:cxnSpLocks/>
          </p:cNvCxnSpPr>
          <p:nvPr/>
        </p:nvCxnSpPr>
        <p:spPr>
          <a:xfrm>
            <a:off x="8889059" y="1441316"/>
            <a:ext cx="0" cy="3810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3">
            <a:extLst>
              <a:ext uri="{FF2B5EF4-FFF2-40B4-BE49-F238E27FC236}">
                <a16:creationId xmlns:a16="http://schemas.microsoft.com/office/drawing/2014/main" id="{0BF0D283-591D-6161-255C-4CB4E488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162" y="1317067"/>
            <a:ext cx="7207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6E743CD4-C94E-95FE-2C71-6C7B7EC4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33" y="99689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17">
            <a:extLst>
              <a:ext uri="{FF2B5EF4-FFF2-40B4-BE49-F238E27FC236}">
                <a16:creationId xmlns:a16="http://schemas.microsoft.com/office/drawing/2014/main" id="{5A564C54-A182-D833-1106-3F22067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700" y="17053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4CEDC72E-0D2F-7EA8-B984-29BF491A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844" y="2033914"/>
            <a:ext cx="1018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55" name="Rectangle 31">
            <a:extLst>
              <a:ext uri="{FF2B5EF4-FFF2-40B4-BE49-F238E27FC236}">
                <a16:creationId xmlns:a16="http://schemas.microsoft.com/office/drawing/2014/main" id="{6A4F8A59-E462-30F0-567B-07DDFA2CB5D1}"/>
              </a:ext>
            </a:extLst>
          </p:cNvPr>
          <p:cNvSpPr/>
          <p:nvPr/>
        </p:nvSpPr>
        <p:spPr>
          <a:xfrm>
            <a:off x="5234968" y="4822571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56" name="Graphic 39">
            <a:extLst>
              <a:ext uri="{FF2B5EF4-FFF2-40B4-BE49-F238E27FC236}">
                <a16:creationId xmlns:a16="http://schemas.microsoft.com/office/drawing/2014/main" id="{295F3AAF-CD78-6735-3D10-B790A7E02E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4968" y="4822570"/>
            <a:ext cx="381000" cy="381000"/>
          </a:xfrm>
          <a:prstGeom prst="rect">
            <a:avLst/>
          </a:prstGeom>
        </p:spPr>
      </p:pic>
      <p:sp>
        <p:nvSpPr>
          <p:cNvPr id="57" name="Rectangle 31">
            <a:extLst>
              <a:ext uri="{FF2B5EF4-FFF2-40B4-BE49-F238E27FC236}">
                <a16:creationId xmlns:a16="http://schemas.microsoft.com/office/drawing/2014/main" id="{CB932902-8CAD-CB9F-AA6D-788A0DEE3D0A}"/>
              </a:ext>
            </a:extLst>
          </p:cNvPr>
          <p:cNvSpPr/>
          <p:nvPr/>
        </p:nvSpPr>
        <p:spPr>
          <a:xfrm>
            <a:off x="8541105" y="4822571"/>
            <a:ext cx="2132629" cy="74498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</a:p>
        </p:txBody>
      </p:sp>
      <p:pic>
        <p:nvPicPr>
          <p:cNvPr id="58" name="Graphic 39">
            <a:extLst>
              <a:ext uri="{FF2B5EF4-FFF2-40B4-BE49-F238E27FC236}">
                <a16:creationId xmlns:a16="http://schemas.microsoft.com/office/drawing/2014/main" id="{4A32DFAF-15C6-ADCA-5CF4-9D953BDAC0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1105" y="4822570"/>
            <a:ext cx="381000" cy="381000"/>
          </a:xfrm>
          <a:prstGeom prst="rect">
            <a:avLst/>
          </a:prstGeom>
        </p:spPr>
      </p:pic>
      <p:pic>
        <p:nvPicPr>
          <p:cNvPr id="59" name="Picture 2" descr="Dive into ElasticSearch. This article will help you to get 95%… | by Ihor  Kopanev | Towards Data Science">
            <a:extLst>
              <a:ext uri="{FF2B5EF4-FFF2-40B4-BE49-F238E27FC236}">
                <a16:creationId xmlns:a16="http://schemas.microsoft.com/office/drawing/2014/main" id="{9716FF34-219A-F242-8FF3-49C558C0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10" y="4928544"/>
            <a:ext cx="1084703" cy="5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ive into ElasticSearch. This article will help you to get 95%… | by Ihor  Kopanev | Towards Data Science">
            <a:extLst>
              <a:ext uri="{FF2B5EF4-FFF2-40B4-BE49-F238E27FC236}">
                <a16:creationId xmlns:a16="http://schemas.microsoft.com/office/drawing/2014/main" id="{5175BACA-3A0C-B3E9-629B-7E9B98BE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43" y="4928544"/>
            <a:ext cx="1084703" cy="5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BB044939-BCA7-30A5-DFD9-E0EEED82C080}"/>
              </a:ext>
            </a:extLst>
          </p:cNvPr>
          <p:cNvGrpSpPr/>
          <p:nvPr/>
        </p:nvGrpSpPr>
        <p:grpSpPr>
          <a:xfrm>
            <a:off x="5746792" y="3815755"/>
            <a:ext cx="1082524" cy="624590"/>
            <a:chOff x="3959051" y="3922713"/>
            <a:chExt cx="1234766" cy="727742"/>
          </a:xfrm>
        </p:grpSpPr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433EC7A7-7025-94D5-7BE6-73DC009F2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3" name="Graphic 35">
              <a:extLst>
                <a:ext uri="{FF2B5EF4-FFF2-40B4-BE49-F238E27FC236}">
                  <a16:creationId xmlns:a16="http://schemas.microsoft.com/office/drawing/2014/main" id="{28E7DB51-31E1-4D6C-5AC6-C0D093DBE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Group 60">
            <a:extLst>
              <a:ext uri="{FF2B5EF4-FFF2-40B4-BE49-F238E27FC236}">
                <a16:creationId xmlns:a16="http://schemas.microsoft.com/office/drawing/2014/main" id="{E386300C-C1BA-C437-AE91-61B9E5BC1B32}"/>
              </a:ext>
            </a:extLst>
          </p:cNvPr>
          <p:cNvGrpSpPr/>
          <p:nvPr/>
        </p:nvGrpSpPr>
        <p:grpSpPr>
          <a:xfrm>
            <a:off x="9066157" y="3815755"/>
            <a:ext cx="1082524" cy="624590"/>
            <a:chOff x="3959051" y="3922713"/>
            <a:chExt cx="1234766" cy="727742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78A234F5-8C83-5A96-84EF-7724300A6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1"/>
              <a:ext cx="1234766" cy="268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6" name="Graphic 35">
              <a:extLst>
                <a:ext uri="{FF2B5EF4-FFF2-40B4-BE49-F238E27FC236}">
                  <a16:creationId xmlns:a16="http://schemas.microsoft.com/office/drawing/2014/main" id="{EFE58C45-BA95-689B-2FC5-E3BBA38CE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Graphic 8">
            <a:extLst>
              <a:ext uri="{FF2B5EF4-FFF2-40B4-BE49-F238E27FC236}">
                <a16:creationId xmlns:a16="http://schemas.microsoft.com/office/drawing/2014/main" id="{02724B22-901B-CDE9-8796-D72F0475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88" y="17053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1C34899-2983-F5B7-AF96-CD1FDF42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11" y="2097660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69" name="Graphic 23">
            <a:extLst>
              <a:ext uri="{FF2B5EF4-FFF2-40B4-BE49-F238E27FC236}">
                <a16:creationId xmlns:a16="http://schemas.microsoft.com/office/drawing/2014/main" id="{711BF54F-E3F4-37C1-8107-CF03ED48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57" y="99663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2">
            <a:extLst>
              <a:ext uri="{FF2B5EF4-FFF2-40B4-BE49-F238E27FC236}">
                <a16:creationId xmlns:a16="http://schemas.microsoft.com/office/drawing/2014/main" id="{0CD95010-BF8F-19B0-50D2-79469806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803" y="1316881"/>
            <a:ext cx="1217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1" name="Picture 4" descr="GitHub Logos and Usage · GitHub">
            <a:extLst>
              <a:ext uri="{FF2B5EF4-FFF2-40B4-BE49-F238E27FC236}">
                <a16:creationId xmlns:a16="http://schemas.microsoft.com/office/drawing/2014/main" id="{20E7AD2B-3469-F455-A7ED-E8D35F50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13" y="347464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developer Icon - Free PNG &amp; SVG 963313 - Noun Project">
            <a:extLst>
              <a:ext uri="{FF2B5EF4-FFF2-40B4-BE49-F238E27FC236}">
                <a16:creationId xmlns:a16="http://schemas.microsoft.com/office/drawing/2014/main" id="{1F9324CF-5A05-BCA5-0C65-4A4A98C6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8" y="348327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Graphic 6">
            <a:extLst>
              <a:ext uri="{FF2B5EF4-FFF2-40B4-BE49-F238E27FC236}">
                <a16:creationId xmlns:a16="http://schemas.microsoft.com/office/drawing/2014/main" id="{DA8F174F-BC96-B2B2-4CCE-0D0D1324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07" y="440669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E1FD0056-103B-1F63-1F2A-6805DE83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918" y="4781627"/>
            <a:ext cx="11129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19">
            <a:extLst>
              <a:ext uri="{FF2B5EF4-FFF2-40B4-BE49-F238E27FC236}">
                <a16:creationId xmlns:a16="http://schemas.microsoft.com/office/drawing/2014/main" id="{F67E4261-D8CB-686C-7A42-E884489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07" y="533835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1">
            <a:extLst>
              <a:ext uri="{FF2B5EF4-FFF2-40B4-BE49-F238E27FC236}">
                <a16:creationId xmlns:a16="http://schemas.microsoft.com/office/drawing/2014/main" id="{8B809907-CB8B-DC87-B32D-997BB2D4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857" y="5726664"/>
            <a:ext cx="22923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13">
            <a:extLst>
              <a:ext uri="{FF2B5EF4-FFF2-40B4-BE49-F238E27FC236}">
                <a16:creationId xmlns:a16="http://schemas.microsoft.com/office/drawing/2014/main" id="{18C3AF60-0EEC-B467-F410-9CA7912DBFF6}"/>
              </a:ext>
            </a:extLst>
          </p:cNvPr>
          <p:cNvCxnSpPr>
            <a:cxnSpLocks/>
          </p:cNvCxnSpPr>
          <p:nvPr/>
        </p:nvCxnSpPr>
        <p:spPr>
          <a:xfrm>
            <a:off x="989400" y="3753277"/>
            <a:ext cx="52794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3">
            <a:extLst>
              <a:ext uri="{FF2B5EF4-FFF2-40B4-BE49-F238E27FC236}">
                <a16:creationId xmlns:a16="http://schemas.microsoft.com/office/drawing/2014/main" id="{9BBB3926-90AB-2CEE-5907-78FE618CDE4D}"/>
              </a:ext>
            </a:extLst>
          </p:cNvPr>
          <p:cNvCxnSpPr>
            <a:cxnSpLocks/>
          </p:cNvCxnSpPr>
          <p:nvPr/>
        </p:nvCxnSpPr>
        <p:spPr>
          <a:xfrm>
            <a:off x="2243932" y="3744649"/>
            <a:ext cx="69763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3">
            <a:extLst>
              <a:ext uri="{FF2B5EF4-FFF2-40B4-BE49-F238E27FC236}">
                <a16:creationId xmlns:a16="http://schemas.microsoft.com/office/drawing/2014/main" id="{B64EE8B2-B48F-1118-F888-B6C16C868A7E}"/>
              </a:ext>
            </a:extLst>
          </p:cNvPr>
          <p:cNvCxnSpPr>
            <a:cxnSpLocks/>
          </p:cNvCxnSpPr>
          <p:nvPr/>
        </p:nvCxnSpPr>
        <p:spPr>
          <a:xfrm>
            <a:off x="3313707" y="4134429"/>
            <a:ext cx="0" cy="1905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">
            <a:extLst>
              <a:ext uri="{FF2B5EF4-FFF2-40B4-BE49-F238E27FC236}">
                <a16:creationId xmlns:a16="http://schemas.microsoft.com/office/drawing/2014/main" id="{EDBB706E-CD7B-48FA-B579-766E814701A0}"/>
              </a:ext>
            </a:extLst>
          </p:cNvPr>
          <p:cNvCxnSpPr>
            <a:cxnSpLocks/>
          </p:cNvCxnSpPr>
          <p:nvPr/>
        </p:nvCxnSpPr>
        <p:spPr>
          <a:xfrm>
            <a:off x="3308645" y="5054989"/>
            <a:ext cx="0" cy="1905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12">
            <a:extLst>
              <a:ext uri="{FF2B5EF4-FFF2-40B4-BE49-F238E27FC236}">
                <a16:creationId xmlns:a16="http://schemas.microsoft.com/office/drawing/2014/main" id="{A0E7983A-5D47-D1E6-77A1-6444A8C321D0}"/>
              </a:ext>
            </a:extLst>
          </p:cNvPr>
          <p:cNvCxnSpPr>
            <a:cxnSpLocks/>
          </p:cNvCxnSpPr>
          <p:nvPr/>
        </p:nvCxnSpPr>
        <p:spPr>
          <a:xfrm>
            <a:off x="3694425" y="5518355"/>
            <a:ext cx="24950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2">
            <a:extLst>
              <a:ext uri="{FF2B5EF4-FFF2-40B4-BE49-F238E27FC236}">
                <a16:creationId xmlns:a16="http://schemas.microsoft.com/office/drawing/2014/main" id="{3568C187-12B7-CDF2-77CD-01E34BE351D0}"/>
              </a:ext>
            </a:extLst>
          </p:cNvPr>
          <p:cNvCxnSpPr>
            <a:cxnSpLocks/>
          </p:cNvCxnSpPr>
          <p:nvPr/>
        </p:nvCxnSpPr>
        <p:spPr>
          <a:xfrm>
            <a:off x="3943933" y="2260725"/>
            <a:ext cx="0" cy="32663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3">
            <a:extLst>
              <a:ext uri="{FF2B5EF4-FFF2-40B4-BE49-F238E27FC236}">
                <a16:creationId xmlns:a16="http://schemas.microsoft.com/office/drawing/2014/main" id="{70D9939D-BA09-C28E-D759-AE4E47F4F5F0}"/>
              </a:ext>
            </a:extLst>
          </p:cNvPr>
          <p:cNvCxnSpPr>
            <a:cxnSpLocks/>
          </p:cNvCxnSpPr>
          <p:nvPr/>
        </p:nvCxnSpPr>
        <p:spPr>
          <a:xfrm>
            <a:off x="3943933" y="2260725"/>
            <a:ext cx="78053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9">
            <a:extLst>
              <a:ext uri="{FF2B5EF4-FFF2-40B4-BE49-F238E27FC236}">
                <a16:creationId xmlns:a16="http://schemas.microsoft.com/office/drawing/2014/main" id="{AF6836FD-EA9F-72F0-1C13-83E534F1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1" y="3981876"/>
            <a:ext cx="9559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A0D95357-8782-5717-AC40-F6A3633F2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914" y="3920321"/>
            <a:ext cx="9559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Repository</a:t>
            </a:r>
          </a:p>
        </p:txBody>
      </p:sp>
      <p:pic>
        <p:nvPicPr>
          <p:cNvPr id="86" name="Graphic 7">
            <a:extLst>
              <a:ext uri="{FF2B5EF4-FFF2-40B4-BE49-F238E27FC236}">
                <a16:creationId xmlns:a16="http://schemas.microsoft.com/office/drawing/2014/main" id="{617E50F1-2121-C71F-85C3-B140D4004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337" y="21431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31">
            <a:extLst>
              <a:ext uri="{FF2B5EF4-FFF2-40B4-BE49-F238E27FC236}">
                <a16:creationId xmlns:a16="http://schemas.microsoft.com/office/drawing/2014/main" id="{DE943C05-48F9-4F41-9D4B-58EC13FF4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518" y="2505179"/>
            <a:ext cx="11636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pic>
        <p:nvPicPr>
          <p:cNvPr id="88" name="Graphic 19">
            <a:extLst>
              <a:ext uri="{FF2B5EF4-FFF2-40B4-BE49-F238E27FC236}">
                <a16:creationId xmlns:a16="http://schemas.microsoft.com/office/drawing/2014/main" id="{31685085-505C-616A-9A4E-3DA24783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3133707" y="355763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1">
            <a:extLst>
              <a:ext uri="{FF2B5EF4-FFF2-40B4-BE49-F238E27FC236}">
                <a16:creationId xmlns:a16="http://schemas.microsoft.com/office/drawing/2014/main" id="{512F5E93-8549-5A6F-BC53-5B2CC961D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57" y="3933841"/>
            <a:ext cx="1249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20">
            <a:extLst>
              <a:ext uri="{FF2B5EF4-FFF2-40B4-BE49-F238E27FC236}">
                <a16:creationId xmlns:a16="http://schemas.microsoft.com/office/drawing/2014/main" id="{998DBE2A-F168-F3FB-7466-B71FFA4C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80" y="2076587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제목 1">
            <a:extLst>
              <a:ext uri="{FF2B5EF4-FFF2-40B4-BE49-F238E27FC236}">
                <a16:creationId xmlns:a16="http://schemas.microsoft.com/office/drawing/2014/main" id="{A952CB7B-9295-168E-7264-6161F520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4" y="316703"/>
            <a:ext cx="2335334" cy="244866"/>
          </a:xfrm>
        </p:spPr>
        <p:txBody>
          <a:bodyPr>
            <a:normAutofit fontScale="90000"/>
          </a:bodyPr>
          <a:lstStyle/>
          <a:p>
            <a:r>
              <a:rPr kumimoji="1" lang="en-US" altLang="ko-KR" sz="2000" b="1" dirty="0">
                <a:latin typeface="+mn-lt"/>
              </a:rPr>
              <a:t>Architecture</a:t>
            </a:r>
            <a:endParaRPr kumimoji="1"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034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4" y="316703"/>
            <a:ext cx="2335334" cy="244866"/>
          </a:xfrm>
        </p:spPr>
        <p:txBody>
          <a:bodyPr>
            <a:normAutofit fontScale="90000"/>
          </a:bodyPr>
          <a:lstStyle/>
          <a:p>
            <a:r>
              <a:rPr kumimoji="1" lang="en-US" altLang="ko-KR" sz="2000" b="1" dirty="0">
                <a:latin typeface="+mn-lt"/>
              </a:rPr>
              <a:t>Sequence Diagram</a:t>
            </a:r>
            <a:endParaRPr kumimoji="1" lang="ko-KR" altLang="en-US" sz="20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37412-1012-6B64-C312-D9920C949091}"/>
              </a:ext>
            </a:extLst>
          </p:cNvPr>
          <p:cNvSpPr txBox="1"/>
          <p:nvPr/>
        </p:nvSpPr>
        <p:spPr>
          <a:xfrm>
            <a:off x="2949033" y="64443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CRAWLER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FastAPI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FD844-D36C-4140-A2FC-6DF5AA69722D}"/>
              </a:ext>
            </a:extLst>
          </p:cNvPr>
          <p:cNvSpPr txBox="1"/>
          <p:nvPr/>
        </p:nvSpPr>
        <p:spPr>
          <a:xfrm>
            <a:off x="1178685" y="711813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 err="1"/>
              <a:t>SlackBot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FastAPI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CD8E5-633D-5BCD-D7CE-D3EE3D6D04EC}"/>
              </a:ext>
            </a:extLst>
          </p:cNvPr>
          <p:cNvSpPr txBox="1"/>
          <p:nvPr/>
        </p:nvSpPr>
        <p:spPr>
          <a:xfrm>
            <a:off x="4693483" y="544093"/>
            <a:ext cx="8563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Elastic</a:t>
            </a:r>
          </a:p>
          <a:p>
            <a:pPr algn="ctr"/>
            <a:r>
              <a:rPr kumimoji="1" lang="en-US" altLang="ko-Kore-KR" sz="1100" dirty="0"/>
              <a:t>Transmitter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FastAPI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7FB46-BFE6-0B29-D307-22EC62FDE40A}"/>
              </a:ext>
            </a:extLst>
          </p:cNvPr>
          <p:cNvSpPr txBox="1"/>
          <p:nvPr/>
        </p:nvSpPr>
        <p:spPr>
          <a:xfrm>
            <a:off x="6513253" y="544093"/>
            <a:ext cx="8274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ICS</a:t>
            </a:r>
          </a:p>
          <a:p>
            <a:pPr algn="ctr"/>
            <a:r>
              <a:rPr kumimoji="1" lang="en-US" altLang="ko-Kore-KR" sz="1100" dirty="0"/>
              <a:t>Generator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Express.js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1E332-A059-94E4-6250-6DE4AAD70029}"/>
              </a:ext>
            </a:extLst>
          </p:cNvPr>
          <p:cNvSpPr txBox="1"/>
          <p:nvPr/>
        </p:nvSpPr>
        <p:spPr>
          <a:xfrm>
            <a:off x="9962233" y="687737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Slack</a:t>
            </a:r>
          </a:p>
          <a:p>
            <a:pPr algn="ctr"/>
            <a:r>
              <a:rPr kumimoji="1" lang="en-US" altLang="ko-Kore-KR" sz="1100" dirty="0"/>
              <a:t>API / Messenger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39EFE-9662-75DC-19C2-F0614B28859B}"/>
              </a:ext>
            </a:extLst>
          </p:cNvPr>
          <p:cNvSpPr txBox="1"/>
          <p:nvPr/>
        </p:nvSpPr>
        <p:spPr>
          <a:xfrm>
            <a:off x="8433262" y="713369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Elastic</a:t>
            </a:r>
          </a:p>
          <a:p>
            <a:pPr algn="ctr"/>
            <a:r>
              <a:rPr kumimoji="1" lang="en-US" altLang="ko-Kore-KR" sz="1100" dirty="0"/>
              <a:t>Cloud</a:t>
            </a:r>
            <a:endParaRPr kumimoji="1" lang="ko-Kore-KR" altLang="en-US" sz="1100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02F24C-501E-3649-3BCE-281CC6C0504F}"/>
              </a:ext>
            </a:extLst>
          </p:cNvPr>
          <p:cNvCxnSpPr>
            <a:cxnSpLocks/>
          </p:cNvCxnSpPr>
          <p:nvPr/>
        </p:nvCxnSpPr>
        <p:spPr>
          <a:xfrm>
            <a:off x="1525094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1A5F648-3965-A450-5222-3198A0265CAB}"/>
              </a:ext>
            </a:extLst>
          </p:cNvPr>
          <p:cNvCxnSpPr>
            <a:cxnSpLocks/>
          </p:cNvCxnSpPr>
          <p:nvPr/>
        </p:nvCxnSpPr>
        <p:spPr>
          <a:xfrm>
            <a:off x="3323495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3DB6B43-EF61-F6E2-F810-7D7BB7F68226}"/>
              </a:ext>
            </a:extLst>
          </p:cNvPr>
          <p:cNvCxnSpPr>
            <a:cxnSpLocks/>
          </p:cNvCxnSpPr>
          <p:nvPr/>
        </p:nvCxnSpPr>
        <p:spPr>
          <a:xfrm>
            <a:off x="5121646" y="1144256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19A816C-866F-DE8C-D2D3-78BE8B6D6A78}"/>
              </a:ext>
            </a:extLst>
          </p:cNvPr>
          <p:cNvCxnSpPr>
            <a:cxnSpLocks/>
          </p:cNvCxnSpPr>
          <p:nvPr/>
        </p:nvCxnSpPr>
        <p:spPr>
          <a:xfrm>
            <a:off x="6922289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FF34A11A-3485-2FA9-955A-063D9F396D80}"/>
              </a:ext>
            </a:extLst>
          </p:cNvPr>
          <p:cNvCxnSpPr>
            <a:cxnSpLocks/>
          </p:cNvCxnSpPr>
          <p:nvPr/>
        </p:nvCxnSpPr>
        <p:spPr>
          <a:xfrm>
            <a:off x="8705933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EFD6729-EF6B-E654-179E-35D4CA02FC20}"/>
              </a:ext>
            </a:extLst>
          </p:cNvPr>
          <p:cNvCxnSpPr>
            <a:cxnSpLocks/>
          </p:cNvCxnSpPr>
          <p:nvPr/>
        </p:nvCxnSpPr>
        <p:spPr>
          <a:xfrm>
            <a:off x="10523444" y="1144257"/>
            <a:ext cx="0" cy="4941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D6DB96-ED3A-1F6A-F3E8-7AE93614FEC7}"/>
              </a:ext>
            </a:extLst>
          </p:cNvPr>
          <p:cNvCxnSpPr/>
          <p:nvPr/>
        </p:nvCxnSpPr>
        <p:spPr>
          <a:xfrm>
            <a:off x="1525094" y="1210893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0010E7-5CBA-7A81-C88B-049BF5E4E66E}"/>
              </a:ext>
            </a:extLst>
          </p:cNvPr>
          <p:cNvSpPr txBox="1"/>
          <p:nvPr/>
        </p:nvSpPr>
        <p:spPr>
          <a:xfrm>
            <a:off x="1692179" y="1200008"/>
            <a:ext cx="1407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Request(get)</a:t>
            </a:r>
          </a:p>
          <a:p>
            <a:pPr algn="ctr"/>
            <a:r>
              <a:rPr kumimoji="1" lang="ko-Kore-KR" altLang="en-US" sz="1100" dirty="0"/>
              <a:t>스케쥴링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or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Rambda</a:t>
            </a:r>
            <a:endParaRPr kumimoji="1" lang="ko-Kore-KR" altLang="en-US" sz="11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B8CB1F7-80C7-6ED5-4764-EDD1ED4B47E8}"/>
              </a:ext>
            </a:extLst>
          </p:cNvPr>
          <p:cNvSpPr/>
          <p:nvPr/>
        </p:nvSpPr>
        <p:spPr>
          <a:xfrm>
            <a:off x="3283786" y="1221779"/>
            <a:ext cx="98506" cy="751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8FEC0-414A-19EA-4152-CEF89874C5D4}"/>
              </a:ext>
            </a:extLst>
          </p:cNvPr>
          <p:cNvSpPr txBox="1"/>
          <p:nvPr/>
        </p:nvSpPr>
        <p:spPr>
          <a:xfrm>
            <a:off x="3356532" y="126850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1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크롤</a:t>
            </a:r>
            <a:r>
              <a:rPr kumimoji="1" lang="ko-KR" altLang="en-US" sz="900" dirty="0"/>
              <a:t>링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데이터 생성</a:t>
            </a:r>
            <a:endParaRPr kumimoji="1" lang="en-US" altLang="ko-KR" sz="900" dirty="0"/>
          </a:p>
          <a:p>
            <a:r>
              <a:rPr kumimoji="1" lang="en-US" altLang="ko-KR" sz="900" dirty="0"/>
              <a:t>3.</a:t>
            </a:r>
            <a:r>
              <a:rPr kumimoji="1" lang="ko-KR" altLang="en-US" sz="900" dirty="0"/>
              <a:t> </a:t>
            </a:r>
            <a:r>
              <a:rPr kumimoji="1" lang="en-US" altLang="ko-KR" sz="900" dirty="0" err="1"/>
              <a:t>j</a:t>
            </a:r>
            <a:r>
              <a:rPr kumimoji="1" lang="en-US" altLang="ko-Kore-KR" sz="900" dirty="0" err="1"/>
              <a:t>son</a:t>
            </a:r>
            <a:r>
              <a:rPr kumimoji="1" lang="ko-Kore-KR" altLang="en-US" sz="900" dirty="0"/>
              <a:t>생성</a:t>
            </a:r>
            <a:endParaRPr kumimoji="1" lang="en-US" altLang="ko-Kore-KR" sz="900" dirty="0"/>
          </a:p>
          <a:p>
            <a:r>
              <a:rPr kumimoji="1" lang="en-US" altLang="ko-Kore-KR" sz="900" dirty="0"/>
              <a:t>4.</a:t>
            </a:r>
            <a:r>
              <a:rPr kumimoji="1" lang="ko-Kore-KR" altLang="en-US" sz="900" dirty="0"/>
              <a:t> </a:t>
            </a:r>
            <a:r>
              <a:rPr kumimoji="1" lang="en-US" altLang="ko-KR" sz="900" dirty="0" err="1"/>
              <a:t>j</a:t>
            </a:r>
            <a:r>
              <a:rPr kumimoji="1" lang="en-US" altLang="ko-Kore-KR" sz="900" dirty="0" err="1"/>
              <a:t>son</a:t>
            </a:r>
            <a:r>
              <a:rPr kumimoji="1" lang="ko-KR" altLang="en-US" sz="900" dirty="0"/>
              <a:t>전송</a:t>
            </a:r>
            <a:r>
              <a:rPr kumimoji="1" lang="en-US" altLang="ko-KR" sz="900" dirty="0"/>
              <a:t> / RES</a:t>
            </a:r>
            <a:r>
              <a:rPr kumimoji="1" lang="ko-KR" altLang="en-US" sz="900" dirty="0"/>
              <a:t> </a:t>
            </a:r>
            <a:endParaRPr kumimoji="1" lang="ko-Kore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957CE6-E192-7373-A834-C1ACC969E785}"/>
              </a:ext>
            </a:extLst>
          </p:cNvPr>
          <p:cNvCxnSpPr>
            <a:cxnSpLocks/>
          </p:cNvCxnSpPr>
          <p:nvPr/>
        </p:nvCxnSpPr>
        <p:spPr>
          <a:xfrm flipH="1">
            <a:off x="1516798" y="2269676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9C80FD-1B6F-3981-2A26-8D082F0AF1FE}"/>
              </a:ext>
            </a:extLst>
          </p:cNvPr>
          <p:cNvSpPr txBox="1"/>
          <p:nvPr/>
        </p:nvSpPr>
        <p:spPr>
          <a:xfrm>
            <a:off x="1937042" y="1832561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StatusCode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0C6D1-66ED-F3FA-62D6-E60364DD7B02}"/>
              </a:ext>
            </a:extLst>
          </p:cNvPr>
          <p:cNvCxnSpPr/>
          <p:nvPr/>
        </p:nvCxnSpPr>
        <p:spPr>
          <a:xfrm>
            <a:off x="3315198" y="2000511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1E18FB-1733-32B1-26DD-89E14CFA91D3}"/>
              </a:ext>
            </a:extLst>
          </p:cNvPr>
          <p:cNvSpPr txBox="1"/>
          <p:nvPr/>
        </p:nvSpPr>
        <p:spPr>
          <a:xfrm>
            <a:off x="3717881" y="2008066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D9C3333-0470-E26A-0DDC-81B996EC7C7C}"/>
              </a:ext>
            </a:extLst>
          </p:cNvPr>
          <p:cNvSpPr/>
          <p:nvPr/>
        </p:nvSpPr>
        <p:spPr>
          <a:xfrm>
            <a:off x="5053223" y="2021752"/>
            <a:ext cx="104478" cy="634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0C86D3-61BD-3385-C0AE-6BE687A0BEA9}"/>
              </a:ext>
            </a:extLst>
          </p:cNvPr>
          <p:cNvSpPr txBox="1"/>
          <p:nvPr/>
        </p:nvSpPr>
        <p:spPr>
          <a:xfrm>
            <a:off x="5173272" y="21530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1.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Elastic Cloud</a:t>
            </a:r>
            <a:r>
              <a:rPr kumimoji="1" lang="ko-KR" altLang="en-US" sz="900" dirty="0"/>
              <a:t>연결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데이터 전송</a:t>
            </a:r>
            <a:endParaRPr kumimoji="1" lang="ko-Kore-KR" altLang="en-US" sz="9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024F8F-5B4C-9DBF-1E7E-8CE1374537A0}"/>
              </a:ext>
            </a:extLst>
          </p:cNvPr>
          <p:cNvCxnSpPr>
            <a:cxnSpLocks/>
          </p:cNvCxnSpPr>
          <p:nvPr/>
        </p:nvCxnSpPr>
        <p:spPr>
          <a:xfrm>
            <a:off x="5120430" y="2695253"/>
            <a:ext cx="358550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D700D8-1D70-AE05-B2C6-BD4CD36E8D25}"/>
              </a:ext>
            </a:extLst>
          </p:cNvPr>
          <p:cNvSpPr txBox="1"/>
          <p:nvPr/>
        </p:nvSpPr>
        <p:spPr>
          <a:xfrm>
            <a:off x="5492203" y="2674013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1F786B0-089F-121D-3B29-F144B6AAAF14}"/>
              </a:ext>
            </a:extLst>
          </p:cNvPr>
          <p:cNvSpPr/>
          <p:nvPr/>
        </p:nvSpPr>
        <p:spPr>
          <a:xfrm>
            <a:off x="8661646" y="2708887"/>
            <a:ext cx="103147" cy="6245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754171-D0C4-4B3A-AF4F-EA37F5BEF31A}"/>
              </a:ext>
            </a:extLst>
          </p:cNvPr>
          <p:cNvCxnSpPr>
            <a:cxnSpLocks/>
          </p:cNvCxnSpPr>
          <p:nvPr/>
        </p:nvCxnSpPr>
        <p:spPr>
          <a:xfrm flipH="1">
            <a:off x="5120430" y="3333475"/>
            <a:ext cx="357594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E89677-FCB5-40B6-ACE5-DC4C67B1121B}"/>
              </a:ext>
            </a:extLst>
          </p:cNvPr>
          <p:cNvSpPr txBox="1"/>
          <p:nvPr/>
        </p:nvSpPr>
        <p:spPr>
          <a:xfrm>
            <a:off x="7345961" y="3332423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StatusCode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C310597-028B-E5B9-4EE9-07BA99CA36EF}"/>
              </a:ext>
            </a:extLst>
          </p:cNvPr>
          <p:cNvSpPr/>
          <p:nvPr/>
        </p:nvSpPr>
        <p:spPr>
          <a:xfrm>
            <a:off x="1481881" y="2822869"/>
            <a:ext cx="95042" cy="1121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C29C2D-8E92-7252-F8D6-0B959B7F4621}"/>
              </a:ext>
            </a:extLst>
          </p:cNvPr>
          <p:cNvSpPr txBox="1"/>
          <p:nvPr/>
        </p:nvSpPr>
        <p:spPr>
          <a:xfrm>
            <a:off x="1587508" y="3126077"/>
            <a:ext cx="12009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dirty="0"/>
              <a:t>1.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response </a:t>
            </a:r>
            <a:r>
              <a:rPr kumimoji="1" lang="en-US" altLang="ko-Kore-KR" sz="900" dirty="0" err="1"/>
              <a:t>json</a:t>
            </a:r>
            <a:r>
              <a:rPr kumimoji="1" lang="ko-KR" altLang="en-US" sz="900" dirty="0"/>
              <a:t> 수집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ICS format </a:t>
            </a:r>
            <a:r>
              <a:rPr kumimoji="1" lang="ko-KR" altLang="en-US" sz="900" dirty="0"/>
              <a:t>생성</a:t>
            </a:r>
            <a:endParaRPr kumimoji="1" lang="en-US" altLang="ko-KR" sz="900" dirty="0"/>
          </a:p>
          <a:p>
            <a:r>
              <a:rPr kumimoji="1" lang="en-US" altLang="ko-KR" sz="900" dirty="0"/>
              <a:t>3.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ICS generator </a:t>
            </a:r>
            <a:r>
              <a:rPr kumimoji="1" lang="ko-KR" altLang="en-US" sz="900" dirty="0"/>
              <a:t>전송</a:t>
            </a:r>
            <a:endParaRPr kumimoji="1" lang="ko-Kore-KR" altLang="en-US" sz="9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18D4E4-5C4C-5F65-26AC-23F08F60EE3F}"/>
              </a:ext>
            </a:extLst>
          </p:cNvPr>
          <p:cNvCxnSpPr>
            <a:cxnSpLocks/>
          </p:cNvCxnSpPr>
          <p:nvPr/>
        </p:nvCxnSpPr>
        <p:spPr>
          <a:xfrm>
            <a:off x="1506829" y="3958064"/>
            <a:ext cx="538370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68703F-1090-A4F9-9C2E-EE3320F37024}"/>
              </a:ext>
            </a:extLst>
          </p:cNvPr>
          <p:cNvSpPr txBox="1"/>
          <p:nvPr/>
        </p:nvSpPr>
        <p:spPr>
          <a:xfrm>
            <a:off x="1896875" y="3948729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BA885AE2-8302-1B1F-585F-FF8355CCA917}"/>
              </a:ext>
            </a:extLst>
          </p:cNvPr>
          <p:cNvSpPr/>
          <p:nvPr/>
        </p:nvSpPr>
        <p:spPr>
          <a:xfrm>
            <a:off x="6865657" y="3972219"/>
            <a:ext cx="81228" cy="10217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436F8-FD69-6A7C-56D3-EAC604BBDC05}"/>
              </a:ext>
            </a:extLst>
          </p:cNvPr>
          <p:cNvSpPr txBox="1"/>
          <p:nvPr/>
        </p:nvSpPr>
        <p:spPr>
          <a:xfrm>
            <a:off x="6962550" y="4137504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1. </a:t>
            </a:r>
            <a:r>
              <a:rPr kumimoji="1" lang="en-US" altLang="ko-Kore-KR" sz="900" dirty="0" err="1"/>
              <a:t>json</a:t>
            </a:r>
            <a:r>
              <a:rPr kumimoji="1" lang="ko-Kore-KR" altLang="en-US" sz="900" dirty="0"/>
              <a:t>수신</a:t>
            </a:r>
            <a:endParaRPr kumimoji="1" lang="en-US" altLang="ko-Kore-KR" sz="900" dirty="0"/>
          </a:p>
          <a:p>
            <a:r>
              <a:rPr kumimoji="1" lang="en-US" altLang="ko-Kore-KR" sz="900" dirty="0"/>
              <a:t>2.</a:t>
            </a:r>
            <a:r>
              <a:rPr kumimoji="1" lang="ko-Kore-KR" altLang="en-US" sz="900" dirty="0"/>
              <a:t> </a:t>
            </a:r>
            <a:r>
              <a:rPr kumimoji="1" lang="en-US" altLang="ko-Kore-KR" sz="900" dirty="0" err="1"/>
              <a:t>ics</a:t>
            </a:r>
            <a:r>
              <a:rPr kumimoji="1" lang="en-US" altLang="ko-Kore-KR" sz="900" dirty="0"/>
              <a:t> format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생성</a:t>
            </a:r>
            <a:endParaRPr kumimoji="1" lang="en-US" altLang="ko-Kore-KR" sz="900" dirty="0"/>
          </a:p>
          <a:p>
            <a:r>
              <a:rPr kumimoji="1" lang="en-US" altLang="ko-Kore-KR" sz="900" dirty="0"/>
              <a:t>3.</a:t>
            </a:r>
            <a:r>
              <a:rPr kumimoji="1" lang="ko-Kore-KR" altLang="en-US" sz="900" dirty="0"/>
              <a:t> 웹서버에</a:t>
            </a:r>
            <a:r>
              <a:rPr kumimoji="1" lang="ko-KR" altLang="en-US" sz="900" dirty="0"/>
              <a:t> 저장</a:t>
            </a:r>
            <a:endParaRPr kumimoji="1" lang="en-US" altLang="ko-KR" sz="900" dirty="0"/>
          </a:p>
          <a:p>
            <a:r>
              <a:rPr kumimoji="1" lang="en-US" altLang="ko-KR" sz="900" dirty="0"/>
              <a:t>4.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URL</a:t>
            </a:r>
            <a:r>
              <a:rPr kumimoji="1" lang="ko-KR" altLang="en-US" sz="900" dirty="0"/>
              <a:t>을</a:t>
            </a:r>
            <a:r>
              <a:rPr kumimoji="1" lang="en-US" altLang="ko-KR" sz="900" dirty="0"/>
              <a:t> Response</a:t>
            </a:r>
            <a:endParaRPr kumimoji="1" lang="en-US" altLang="ko-Kore-KR" sz="9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3A0A759-4149-56E7-FF1E-20BEDC27E559}"/>
              </a:ext>
            </a:extLst>
          </p:cNvPr>
          <p:cNvCxnSpPr>
            <a:cxnSpLocks/>
          </p:cNvCxnSpPr>
          <p:nvPr/>
        </p:nvCxnSpPr>
        <p:spPr>
          <a:xfrm flipH="1">
            <a:off x="1556454" y="4993959"/>
            <a:ext cx="536583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D6305B-F278-D836-2856-BE33D712C4A7}"/>
              </a:ext>
            </a:extLst>
          </p:cNvPr>
          <p:cNvSpPr txBox="1"/>
          <p:nvPr/>
        </p:nvSpPr>
        <p:spPr>
          <a:xfrm>
            <a:off x="5624878" y="5007873"/>
            <a:ext cx="732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FileUrl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A19392-52CC-7E6D-E039-A701A1CEA839}"/>
              </a:ext>
            </a:extLst>
          </p:cNvPr>
          <p:cNvCxnSpPr>
            <a:cxnSpLocks/>
          </p:cNvCxnSpPr>
          <p:nvPr/>
        </p:nvCxnSpPr>
        <p:spPr>
          <a:xfrm flipH="1">
            <a:off x="3330104" y="3037639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F90980-A17D-AB28-A737-0A205157E8AD}"/>
              </a:ext>
            </a:extLst>
          </p:cNvPr>
          <p:cNvSpPr txBox="1"/>
          <p:nvPr/>
        </p:nvSpPr>
        <p:spPr>
          <a:xfrm>
            <a:off x="3742448" y="3035970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/>
              <a:t>Response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StatusCode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0664173-76C4-ABA4-A9E7-FF56D1A0B109}"/>
              </a:ext>
            </a:extLst>
          </p:cNvPr>
          <p:cNvSpPr/>
          <p:nvPr/>
        </p:nvSpPr>
        <p:spPr>
          <a:xfrm>
            <a:off x="1468643" y="4989388"/>
            <a:ext cx="108274" cy="646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E01D1F-D2D6-7591-303D-EE8131E24031}"/>
              </a:ext>
            </a:extLst>
          </p:cNvPr>
          <p:cNvSpPr txBox="1"/>
          <p:nvPr/>
        </p:nvSpPr>
        <p:spPr>
          <a:xfrm>
            <a:off x="1568679" y="4999772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1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ko-Kore-KR" altLang="en-US" sz="900" dirty="0"/>
              <a:t>전달받은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URL</a:t>
            </a:r>
            <a:r>
              <a:rPr kumimoji="1" lang="ko-KR" altLang="en-US" sz="900" dirty="0"/>
              <a:t>수신</a:t>
            </a:r>
            <a:endParaRPr kumimoji="1" lang="en-US" altLang="ko-KR" sz="900" dirty="0"/>
          </a:p>
          <a:p>
            <a:r>
              <a:rPr kumimoji="1" lang="en-US" altLang="ko-KR" sz="900" dirty="0"/>
              <a:t>2.</a:t>
            </a:r>
            <a:r>
              <a:rPr kumimoji="1" lang="ko-KR" altLang="en-US" sz="900" dirty="0"/>
              <a:t> </a:t>
            </a:r>
            <a:r>
              <a:rPr kumimoji="1" lang="en-US" altLang="ko-KR" sz="900" dirty="0" err="1"/>
              <a:t>SlackAPI</a:t>
            </a:r>
            <a:r>
              <a:rPr kumimoji="1" lang="ko-KR" altLang="en-US" sz="900" dirty="0"/>
              <a:t>와 연결</a:t>
            </a:r>
            <a:endParaRPr kumimoji="1" lang="en-US" altLang="ko-KR" sz="900" dirty="0"/>
          </a:p>
          <a:p>
            <a:r>
              <a:rPr kumimoji="1" lang="en-US" altLang="ko-KR" sz="900" dirty="0"/>
              <a:t>3.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블록생성</a:t>
            </a:r>
            <a:endParaRPr kumimoji="1" lang="en-US" altLang="ko-KR" sz="900" dirty="0"/>
          </a:p>
          <a:p>
            <a:r>
              <a:rPr kumimoji="1" lang="en-US" altLang="ko-KR" sz="900" dirty="0"/>
              <a:t>4.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전송</a:t>
            </a:r>
            <a:endParaRPr kumimoji="1" lang="ko-Kore-KR" altLang="en-US" sz="9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ECD418-B8ED-C7FE-685A-668A3029D86E}"/>
              </a:ext>
            </a:extLst>
          </p:cNvPr>
          <p:cNvCxnSpPr>
            <a:cxnSpLocks/>
          </p:cNvCxnSpPr>
          <p:nvPr/>
        </p:nvCxnSpPr>
        <p:spPr>
          <a:xfrm>
            <a:off x="1544227" y="5649633"/>
            <a:ext cx="897921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9557C2-648E-A686-6813-DEBB356F108C}"/>
              </a:ext>
            </a:extLst>
          </p:cNvPr>
          <p:cNvSpPr txBox="1"/>
          <p:nvPr/>
        </p:nvSpPr>
        <p:spPr>
          <a:xfrm>
            <a:off x="1922107" y="563246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</a:t>
            </a:r>
            <a:r>
              <a:rPr kumimoji="1" lang="en-US" altLang="ko-KR" sz="1100" dirty="0"/>
              <a:t>post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2224F4B-98A5-CF7D-FF55-8A8806751294}"/>
              </a:ext>
            </a:extLst>
          </p:cNvPr>
          <p:cNvSpPr/>
          <p:nvPr/>
        </p:nvSpPr>
        <p:spPr>
          <a:xfrm>
            <a:off x="10470516" y="5688575"/>
            <a:ext cx="130948" cy="285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0C3738-E0C4-D197-8C7F-F205C0BBAB78}"/>
              </a:ext>
            </a:extLst>
          </p:cNvPr>
          <p:cNvSpPr txBox="1"/>
          <p:nvPr/>
        </p:nvSpPr>
        <p:spPr>
          <a:xfrm>
            <a:off x="10576373" y="564678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슬랙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메신져에</a:t>
            </a:r>
            <a:endParaRPr kumimoji="1" lang="en-US" altLang="ko-KR" sz="900" dirty="0"/>
          </a:p>
          <a:p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출력</a:t>
            </a:r>
            <a:endParaRPr kumimoji="1" lang="ko-Kore-KR" altLang="en-US" sz="9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63C4DEE-AD7D-BCBD-9D42-68D91687CAE3}"/>
              </a:ext>
            </a:extLst>
          </p:cNvPr>
          <p:cNvCxnSpPr>
            <a:cxnSpLocks/>
          </p:cNvCxnSpPr>
          <p:nvPr/>
        </p:nvCxnSpPr>
        <p:spPr>
          <a:xfrm flipH="1">
            <a:off x="1515990" y="2827561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1A7157B-CDF7-B93A-13BE-90F3DFD69227}"/>
              </a:ext>
            </a:extLst>
          </p:cNvPr>
          <p:cNvSpPr txBox="1"/>
          <p:nvPr/>
        </p:nvSpPr>
        <p:spPr>
          <a:xfrm>
            <a:off x="1923834" y="2565951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Request(post)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06E467-2C9D-3748-F878-D2E5279409F3}"/>
              </a:ext>
            </a:extLst>
          </p:cNvPr>
          <p:cNvCxnSpPr/>
          <p:nvPr/>
        </p:nvCxnSpPr>
        <p:spPr>
          <a:xfrm>
            <a:off x="1544227" y="4460670"/>
            <a:ext cx="17984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7C0D33-702A-7EC5-B08F-2591AE2D861F}"/>
              </a:ext>
            </a:extLst>
          </p:cNvPr>
          <p:cNvSpPr txBox="1"/>
          <p:nvPr/>
        </p:nvSpPr>
        <p:spPr>
          <a:xfrm>
            <a:off x="1922937" y="4425499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100" dirty="0"/>
              <a:t>Response</a:t>
            </a:r>
          </a:p>
          <a:p>
            <a:pPr algn="ctr"/>
            <a:r>
              <a:rPr kumimoji="1" lang="en-US" altLang="ko-Kore-KR" sz="1100" dirty="0"/>
              <a:t>(</a:t>
            </a:r>
            <a:r>
              <a:rPr kumimoji="1" lang="en-US" altLang="ko-Kore-KR" sz="1100" dirty="0" err="1"/>
              <a:t>StatusCode</a:t>
            </a:r>
            <a:r>
              <a:rPr kumimoji="1" lang="en-US" altLang="ko-Kore-KR" sz="1100" dirty="0"/>
              <a:t>)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112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35FE5-E39F-8FB8-7D82-36FF218C0900}"/>
              </a:ext>
            </a:extLst>
          </p:cNvPr>
          <p:cNvSpPr/>
          <p:nvPr/>
        </p:nvSpPr>
        <p:spPr>
          <a:xfrm>
            <a:off x="76200" y="76200"/>
            <a:ext cx="12028714" cy="6694714"/>
          </a:xfrm>
          <a:prstGeom prst="rect">
            <a:avLst/>
          </a:prstGeom>
          <a:noFill/>
          <a:ln w="127000" cmpd="sng">
            <a:solidFill>
              <a:srgbClr val="16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1AF9A6E-DCA5-6C88-B689-7AA994BC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49557"/>
            <a:ext cx="6226628" cy="679904"/>
          </a:xfrm>
        </p:spPr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n-lt"/>
              </a:rPr>
              <a:t>프로젝트 수행 기간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ACE85-2F57-2A3D-56E8-B10727CCC170}"/>
              </a:ext>
            </a:extLst>
          </p:cNvPr>
          <p:cNvSpPr txBox="1"/>
          <p:nvPr/>
        </p:nvSpPr>
        <p:spPr>
          <a:xfrm>
            <a:off x="766801" y="1129461"/>
            <a:ext cx="5637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023.</a:t>
            </a:r>
            <a:r>
              <a:rPr kumimoji="1" lang="ko-KR" altLang="en-US" dirty="0"/>
              <a:t> </a:t>
            </a:r>
            <a:r>
              <a:rPr kumimoji="1" lang="en-US" altLang="ko-KR" dirty="0"/>
              <a:t>02.</a:t>
            </a:r>
            <a:r>
              <a:rPr kumimoji="1" lang="ko-KR" altLang="en-US" dirty="0"/>
              <a:t> </a:t>
            </a:r>
            <a:r>
              <a:rPr kumimoji="1" lang="en-US" altLang="ko-KR" dirty="0"/>
              <a:t>04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2023.</a:t>
            </a:r>
            <a:r>
              <a:rPr kumimoji="1" lang="ko-KR" altLang="en-US" dirty="0"/>
              <a:t> </a:t>
            </a:r>
            <a:r>
              <a:rPr kumimoji="1" lang="en-US" altLang="ko-KR" dirty="0"/>
              <a:t>02.</a:t>
            </a:r>
            <a:r>
              <a:rPr kumimoji="1" lang="ko-KR" altLang="en-US" dirty="0"/>
              <a:t> </a:t>
            </a:r>
            <a:r>
              <a:rPr kumimoji="1" lang="en-US" altLang="ko-KR" dirty="0"/>
              <a:t>25</a:t>
            </a:r>
            <a:r>
              <a:rPr kumimoji="1" lang="ko-KR" altLang="en-US" dirty="0"/>
              <a:t> </a:t>
            </a:r>
            <a:r>
              <a:rPr kumimoji="1" lang="en-US" altLang="ko-KR" dirty="0"/>
              <a:t>(21</a:t>
            </a:r>
            <a:r>
              <a:rPr kumimoji="1" lang="ko-KR" altLang="en-US" dirty="0"/>
              <a:t>일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>
                <a:hlinkClick r:id="rId2"/>
              </a:rPr>
              <a:t>https://github.com/Have-Backbone-Disagree-and-Commit</a:t>
            </a:r>
            <a:r>
              <a:rPr kumimoji="1" lang="en-US" altLang="ko-KR" dirty="0"/>
              <a:t> 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6D3CCD9-BC20-C258-8D06-7994E9EC5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25596"/>
              </p:ext>
            </p:extLst>
          </p:nvPr>
        </p:nvGraphicFramePr>
        <p:xfrm>
          <a:off x="766801" y="1914441"/>
          <a:ext cx="10647511" cy="40265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1073">
                  <a:extLst>
                    <a:ext uri="{9D8B030D-6E8A-4147-A177-3AD203B41FA5}">
                      <a16:colId xmlns:a16="http://schemas.microsoft.com/office/drawing/2014/main" val="1483426111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129606872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918591128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431154380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1541014775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590037688"/>
                    </a:ext>
                  </a:extLst>
                </a:gridCol>
                <a:gridCol w="1521073">
                  <a:extLst>
                    <a:ext uri="{9D8B030D-6E8A-4147-A177-3AD203B41FA5}">
                      <a16:colId xmlns:a16="http://schemas.microsoft.com/office/drawing/2014/main" val="3635764901"/>
                    </a:ext>
                  </a:extLst>
                </a:gridCol>
              </a:tblGrid>
              <a:tr h="10066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4</a:t>
                      </a:r>
                    </a:p>
                    <a:p>
                      <a:r>
                        <a:rPr lang="ko-Kore-KR" altLang="en-US" sz="1200" b="0" dirty="0"/>
                        <a:t>필요</a:t>
                      </a:r>
                      <a:r>
                        <a:rPr lang="ko-KR" altLang="en-US" sz="1200" b="0" dirty="0"/>
                        <a:t> 서비스 선정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 다이어그램 작성</a:t>
                      </a:r>
                      <a:endParaRPr lang="ko-Kore-KR" altLang="en-US" sz="1200" b="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839973"/>
                  </a:ext>
                </a:extLst>
              </a:tr>
              <a:tr h="100662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5</a:t>
                      </a:r>
                    </a:p>
                    <a:p>
                      <a:r>
                        <a:rPr lang="ko-KR" altLang="en-US" sz="1200" dirty="0" err="1"/>
                        <a:t>크롤러</a:t>
                      </a:r>
                      <a:r>
                        <a:rPr lang="ko-KR" altLang="en-US" sz="1200" dirty="0"/>
                        <a:t> 개발시작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6</a:t>
                      </a:r>
                    </a:p>
                    <a:p>
                      <a:r>
                        <a:rPr lang="en-US" altLang="ko-Kore-KR" sz="1200" dirty="0" err="1"/>
                        <a:t>ics</a:t>
                      </a:r>
                      <a:r>
                        <a:rPr lang="ko-KR" altLang="en-US" sz="1200" dirty="0"/>
                        <a:t> 파일생성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서비스 개발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7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8</a:t>
                      </a:r>
                    </a:p>
                    <a:p>
                      <a:r>
                        <a:rPr lang="ko-Kore-KR" altLang="en-US" sz="1200" dirty="0"/>
                        <a:t>크롤링</a:t>
                      </a:r>
                      <a:r>
                        <a:rPr lang="ko-KR" altLang="en-US" sz="1200" dirty="0"/>
                        <a:t> 데이터 취합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서비스 선정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r>
                        <a:rPr lang="ko-KR" altLang="en-US" sz="1200" dirty="0"/>
                        <a:t>기능 상세요구사항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9</a:t>
                      </a:r>
                    </a:p>
                    <a:p>
                      <a:r>
                        <a:rPr lang="ko-KR" altLang="en-US" sz="1200" dirty="0" err="1"/>
                        <a:t>크롤러</a:t>
                      </a:r>
                      <a:r>
                        <a:rPr lang="ko-KR" altLang="en-US" sz="1200" dirty="0"/>
                        <a:t> 개발상황공유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다이어그램 작성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10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11</a:t>
                      </a:r>
                    </a:p>
                    <a:p>
                      <a:r>
                        <a:rPr lang="ko-KR" altLang="en-US" sz="1200" dirty="0" err="1"/>
                        <a:t>러너랩</a:t>
                      </a:r>
                      <a:r>
                        <a:rPr lang="ko-KR" altLang="en-US" sz="1200" dirty="0"/>
                        <a:t> 활용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AWS</a:t>
                      </a:r>
                      <a:r>
                        <a:rPr lang="ko-KR" altLang="en-US" sz="1200" dirty="0"/>
                        <a:t>서비스 체크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97073"/>
                  </a:ext>
                </a:extLst>
              </a:tr>
              <a:tr h="100662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13</a:t>
                      </a:r>
                    </a:p>
                    <a:p>
                      <a:r>
                        <a:rPr lang="ko-KR" altLang="en-US" sz="1200" dirty="0"/>
                        <a:t>다이어그램 세분화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필요한 </a:t>
                      </a:r>
                      <a:r>
                        <a:rPr lang="en-US" altLang="ko-KR" sz="1200" dirty="0"/>
                        <a:t>IAM</a:t>
                      </a:r>
                      <a:r>
                        <a:rPr lang="ko-KR" altLang="en-US" sz="1200" dirty="0"/>
                        <a:t>정책조사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14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15</a:t>
                      </a:r>
                    </a:p>
                    <a:p>
                      <a:r>
                        <a:rPr lang="en-US" altLang="ko-Kore-KR" sz="1200" dirty="0"/>
                        <a:t>Elastic Cloud </a:t>
                      </a:r>
                      <a:r>
                        <a:rPr lang="ko-KR" altLang="en-US" sz="1200" dirty="0"/>
                        <a:t>연동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16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17</a:t>
                      </a:r>
                    </a:p>
                    <a:p>
                      <a:r>
                        <a:rPr lang="en-US" altLang="ko-Kore-KR" sz="1200" dirty="0"/>
                        <a:t>VPC</a:t>
                      </a:r>
                      <a:r>
                        <a:rPr lang="ko-Kore-KR" altLang="en-US" sz="1200" dirty="0"/>
                        <a:t>설정</a:t>
                      </a:r>
                      <a:r>
                        <a:rPr lang="en-US" altLang="ko-Kore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CI/CD</a:t>
                      </a:r>
                      <a:r>
                        <a:rPr lang="ko-KR" altLang="en-US" sz="1200" dirty="0"/>
                        <a:t>설정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18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351"/>
                  </a:ext>
                </a:extLst>
              </a:tr>
              <a:tr h="100662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19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20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21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22</a:t>
                      </a:r>
                    </a:p>
                    <a:p>
                      <a:r>
                        <a:rPr lang="ko-KR" altLang="en-US" sz="1200" dirty="0"/>
                        <a:t>프로젝트 세부기능 통합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구현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23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24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25</a:t>
                      </a:r>
                    </a:p>
                    <a:p>
                      <a:r>
                        <a:rPr lang="ko-KR" altLang="en-US" sz="1200" dirty="0"/>
                        <a:t>프로젝트 마무리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1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38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9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6000" b="1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결과</a:t>
            </a: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목적과 배경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범위와 목표</a:t>
            </a:r>
            <a:r>
              <a:rPr lang="en-US" altLang="ko-KR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/ </a:t>
            </a:r>
            <a:r>
              <a:rPr lang="ko-KR" altLang="en-US" sz="2400" b="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 기간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2023, Amazon Web Services, Inc. or its affiliates.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2A62ED-4355-6E2C-EECC-B14DD350DBC2}"/>
              </a:ext>
            </a:extLst>
          </p:cNvPr>
          <p:cNvSpPr/>
          <p:nvPr/>
        </p:nvSpPr>
        <p:spPr>
          <a:xfrm>
            <a:off x="153176" y="6144389"/>
            <a:ext cx="5177107" cy="591014"/>
          </a:xfrm>
          <a:prstGeom prst="rect">
            <a:avLst/>
          </a:prstGeom>
          <a:solidFill>
            <a:srgbClr val="16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6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928</Words>
  <Application>Microsoft Macintosh PowerPoint</Application>
  <PresentationFormat>와이드스크린</PresentationFormat>
  <Paragraphs>262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Apple SD Gothic Neo</vt:lpstr>
      <vt:lpstr>맑은 고딕</vt:lpstr>
      <vt:lpstr>Arial</vt:lpstr>
      <vt:lpstr>Calibri</vt:lpstr>
      <vt:lpstr>Calibri Light</vt:lpstr>
      <vt:lpstr>Office 테마</vt:lpstr>
      <vt:lpstr>Title-and-content_DB</vt:lpstr>
      <vt:lpstr>AWS Cloud Bootcamp Project 발표</vt:lpstr>
      <vt:lpstr>Context</vt:lpstr>
      <vt:lpstr> 프로젝트 개요</vt:lpstr>
      <vt:lpstr>프로젝트 목적과 배경</vt:lpstr>
      <vt:lpstr>프로젝트 범위와 목표</vt:lpstr>
      <vt:lpstr>Architecture</vt:lpstr>
      <vt:lpstr>Sequence Diagram</vt:lpstr>
      <vt:lpstr>프로젝트 수행 기간</vt:lpstr>
      <vt:lpstr> 프로젝트 결과</vt:lpstr>
      <vt:lpstr>프로젝트 결과물 설명</vt:lpstr>
      <vt:lpstr>결과물의 주요 기능과 특징</vt:lpstr>
      <vt:lpstr>결과물의 주요 기능</vt:lpstr>
      <vt:lpstr>사용한 AWS서비스</vt:lpstr>
      <vt:lpstr> 문제 해결 과정</vt:lpstr>
      <vt:lpstr>프로젝트 수행 중 발생한 문제 / 해결과정</vt:lpstr>
      <vt:lpstr>프로젝트 향후 계획</vt:lpstr>
      <vt:lpstr>확장 또는 추가 개발 계획</vt:lpstr>
      <vt:lpstr>결론</vt:lpstr>
      <vt:lpstr>프로젝트를 통해 배운 것 / 성장한 부분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Bootcamp Project 발표</dc:title>
  <dc:creator>김현민</dc:creator>
  <cp:lastModifiedBy>김현민</cp:lastModifiedBy>
  <cp:revision>39</cp:revision>
  <cp:lastPrinted>2023-02-25T12:29:04Z</cp:lastPrinted>
  <dcterms:created xsi:type="dcterms:W3CDTF">2023-02-25T09:35:13Z</dcterms:created>
  <dcterms:modified xsi:type="dcterms:W3CDTF">2023-02-26T02:00:40Z</dcterms:modified>
</cp:coreProperties>
</file>