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1" r:id="rId3"/>
    <p:sldId id="266" r:id="rId4"/>
    <p:sldId id="265" r:id="rId5"/>
    <p:sldId id="263" r:id="rId6"/>
    <p:sldId id="268" r:id="rId7"/>
    <p:sldId id="269" r:id="rId8"/>
    <p:sldId id="264" r:id="rId9"/>
    <p:sldId id="270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pos="2026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3"/>
    <a:srgbClr val="64B3F4"/>
    <a:srgbClr val="C2E59C"/>
    <a:srgbClr val="FFD89B"/>
    <a:srgbClr val="19547B"/>
    <a:srgbClr val="89FFFD"/>
    <a:srgbClr val="EF32D9"/>
    <a:srgbClr val="904E95"/>
    <a:srgbClr val="E96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4" autoAdjust="0"/>
    <p:restoredTop sz="92060" autoAdjust="0"/>
  </p:normalViewPr>
  <p:slideViewPr>
    <p:cSldViewPr snapToGrid="0">
      <p:cViewPr varScale="1">
        <p:scale>
          <a:sx n="83" d="100"/>
          <a:sy n="83" d="100"/>
        </p:scale>
        <p:origin x="864" y="77"/>
      </p:cViewPr>
      <p:guideLst>
        <p:guide orient="horz" pos="2409"/>
        <p:guide pos="7469"/>
        <p:guide orient="horz" pos="4110"/>
        <p:guide orient="horz" pos="142"/>
        <p:guide pos="211"/>
        <p:guide orient="horz" pos="459"/>
        <p:guide pos="3840"/>
        <p:guide orient="horz" pos="686"/>
        <p:guide pos="2026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1B1A-443D-4648-B65D-A6BFA55D1C2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5A9F-C29F-4E22-A3F2-3B0EC299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는 보안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및 규정 준수 서비스들 중에서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사용하지 않은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그러니까 과거 많은 서비스들은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즉 자격 증명을 포함하는 경우가 많았습니다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간단히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key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하드 코딩해서 만들거나 애플리케이션 내 파일에 함께 포함하는 경우를 생각할 수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문제는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이러한 자격 증명을 교체해야 할 때 단순히 새 자격 증명을 생성하고 끝나는 것이 아니라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증명을 수정했으니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자격증명이 포함되어 있던 응용 프로그램을 업데이트 해야 하고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 된 응용프로그램을 재배포하는 추가 과정이 필요하게 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더해서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만일 하나의 자격증명을 공유하는 애플리케이션이 여러 개라면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 중 하나를 업데이트하지 않으면 문제가 발생하기도 하겠죠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따라서 이러한 시간 및 노력 비용의 문제로 자격 증명 교체 및 순환을 하지 않기도 하며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이는 결국 당연히 보안 위험을 야기합니다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Secrets Manger</a:t>
            </a:r>
            <a:r>
              <a:rPr lang="ko-KR" altLang="en-US" dirty="0"/>
              <a:t>는 다른 대부분의 </a:t>
            </a:r>
            <a:r>
              <a:rPr lang="en-US" altLang="ko-KR" dirty="0"/>
              <a:t>AWS </a:t>
            </a:r>
            <a:r>
              <a:rPr lang="ko-KR" altLang="en-US" dirty="0"/>
              <a:t>서비스와 마찬가지로 </a:t>
            </a:r>
            <a:r>
              <a:rPr lang="en-US" altLang="ko-KR" dirty="0"/>
              <a:t>CloudWatch</a:t>
            </a:r>
            <a:r>
              <a:rPr lang="ko-KR" altLang="en-US" dirty="0"/>
              <a:t>와 </a:t>
            </a:r>
            <a:r>
              <a:rPr lang="en-US" altLang="ko-KR" dirty="0"/>
              <a:t>CloudTrail</a:t>
            </a:r>
            <a:r>
              <a:rPr lang="ko-KR" altLang="en-US" dirty="0"/>
              <a:t>의 모니터링 서비스를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관련 로그를 저장하거나 부적절한 사용에 대한 검사를 설정할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8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는 보안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및 규정 준수 서비스들 중에서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사용하지 않은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그러니까 과거 많은 서비스들은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즉 자격 증명을 포함하는 경우가 많았습니다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간단히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key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하드 코딩해서 만들거나 애플리케이션 내 파일에 함께 포함하는 경우를 생각할 수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문제는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이러한 자격 증명을 교체해야 할 때 단순히 새 자격 증명을 생성하고 끝나는 것이 아니라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증명을 수정했으니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자격증명이 포함되어 있던 응용 프로그램을 업데이트 해야 하고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 된 응용프로그램을 재배포하는 추가 과정이 필요하게 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더해서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만일 하나의 자격증명을 공유하는 애플리케이션이 여러 개라면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 중 하나를 업데이트하지 않으면 문제가 발생하기도 하겠죠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따라서 이러한 시간 및 노력 비용의 문제로 자격 증명 교체 및 순환을 하지 않기도 하며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이는 결국 당연히 보안 위험을 야기합니다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8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문제 속에서</a:t>
            </a:r>
            <a:r>
              <a:rPr lang="en-US" altLang="ko-KR" dirty="0"/>
              <a:t>, </a:t>
            </a:r>
            <a:r>
              <a:rPr lang="ko-KR" altLang="en-US" dirty="0"/>
              <a:t>보안 암호와 그 수명 주기를 중앙에서 관리하는 </a:t>
            </a:r>
            <a:r>
              <a:rPr lang="en-US" altLang="ko-KR" dirty="0"/>
              <a:t>Secrets Manager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Secrets Manager</a:t>
            </a:r>
            <a:r>
              <a:rPr lang="ko-KR" altLang="en-US" dirty="0"/>
              <a:t>를 사용하면</a:t>
            </a:r>
            <a:r>
              <a:rPr lang="en-US" altLang="ko-KR" dirty="0"/>
              <a:t>.</a:t>
            </a:r>
            <a:r>
              <a:rPr lang="ko-KR" altLang="en-US" dirty="0"/>
              <a:t> 애플리케이션에 </a:t>
            </a:r>
            <a:r>
              <a:rPr lang="ko-KR" altLang="en-US" dirty="0" err="1"/>
              <a:t>하드코딩된</a:t>
            </a:r>
            <a:r>
              <a:rPr lang="ko-KR" altLang="en-US" dirty="0"/>
              <a:t> 자격증명을 </a:t>
            </a:r>
            <a:r>
              <a:rPr lang="en-US" altLang="ko-KR" dirty="0"/>
              <a:t>Secrets Manager</a:t>
            </a:r>
            <a:r>
              <a:rPr lang="ko-KR" altLang="en-US" dirty="0"/>
              <a:t>에 대한 </a:t>
            </a:r>
            <a:r>
              <a:rPr lang="en-US" altLang="ko-KR" dirty="0"/>
              <a:t>API </a:t>
            </a:r>
            <a:r>
              <a:rPr lang="ko-KR" altLang="en-US" dirty="0"/>
              <a:t>호출로 대체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지정한 예약에 따라 자동으로 암호 순환을 구성할 수도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3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Secrets Manager</a:t>
            </a:r>
            <a:r>
              <a:rPr lang="ko-KR" altLang="en-US" dirty="0"/>
              <a:t>를 사용하는 상황에 대해 </a:t>
            </a:r>
            <a:r>
              <a:rPr lang="en-US" altLang="ko-KR" dirty="0"/>
              <a:t>basic scenario</a:t>
            </a:r>
            <a:r>
              <a:rPr lang="ko-KR" altLang="en-US" dirty="0"/>
              <a:t>를 통해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를 사용하는 응용 프로그램이 있다고 가정했을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DB </a:t>
            </a:r>
            <a:r>
              <a:rPr lang="ko-KR" altLang="en-US" dirty="0"/>
              <a:t>관리자는 애플리케이션이 </a:t>
            </a:r>
            <a:r>
              <a:rPr lang="en-US" altLang="ko-KR" dirty="0"/>
              <a:t>DB </a:t>
            </a:r>
            <a:r>
              <a:rPr lang="ko-KR" altLang="en-US" dirty="0"/>
              <a:t>서버에 접근할 수 있게 하는 자격 증명을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생성한 자격 증명을 </a:t>
            </a:r>
            <a:r>
              <a:rPr lang="en-US" altLang="ko-KR" dirty="0"/>
              <a:t>Secrets Manager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애플리케이션이 </a:t>
            </a:r>
            <a:r>
              <a:rPr lang="en-US" altLang="ko-KR" dirty="0"/>
              <a:t>DB</a:t>
            </a:r>
            <a:r>
              <a:rPr lang="ko-KR" altLang="en-US" dirty="0"/>
              <a:t>에 접근할 때는</a:t>
            </a:r>
            <a:r>
              <a:rPr lang="en-US" altLang="ko-KR" dirty="0"/>
              <a:t>, Secrets Manger API call</a:t>
            </a:r>
            <a:r>
              <a:rPr lang="ko-KR" altLang="en-US" dirty="0"/>
              <a:t>을 통해 저장된 </a:t>
            </a:r>
            <a:r>
              <a:rPr lang="en-US" altLang="ko-KR" dirty="0"/>
              <a:t>Credential</a:t>
            </a:r>
            <a:r>
              <a:rPr lang="ko-KR" altLang="en-US" dirty="0"/>
              <a:t>을 쿼리합니다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Secrets Manager</a:t>
            </a:r>
            <a:r>
              <a:rPr lang="ko-KR" altLang="en-US" dirty="0"/>
              <a:t>가 해당 자격 증명을 반환하고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이렇게 받은 자격 증명을 통해 애플리케이션은 </a:t>
            </a:r>
            <a:r>
              <a:rPr lang="en-US" altLang="ko-KR" dirty="0"/>
              <a:t>DB</a:t>
            </a:r>
            <a:r>
              <a:rPr lang="ko-KR" altLang="en-US" dirty="0"/>
              <a:t>에 액세스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예시는 </a:t>
            </a:r>
            <a:r>
              <a:rPr lang="en-US" altLang="ko-KR" dirty="0"/>
              <a:t>DB credential</a:t>
            </a:r>
            <a:r>
              <a:rPr lang="ko-KR" altLang="en-US" dirty="0"/>
              <a:t>을 예시로 들었지만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Secrets Manager</a:t>
            </a:r>
            <a:r>
              <a:rPr lang="ko-KR" altLang="en-US" dirty="0"/>
              <a:t>에는 </a:t>
            </a:r>
            <a:r>
              <a:rPr lang="en-US" altLang="ko-KR" dirty="0"/>
              <a:t>DB 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credential, </a:t>
            </a:r>
            <a:r>
              <a:rPr lang="en-US" altLang="ko-KR" dirty="0" err="1"/>
              <a:t>Oauth</a:t>
            </a:r>
            <a:r>
              <a:rPr lang="en-US" altLang="ko-KR" dirty="0"/>
              <a:t> token, API key </a:t>
            </a:r>
            <a:r>
              <a:rPr lang="ko-KR" altLang="en-US" dirty="0"/>
              <a:t>등의 자격 증명 또한 저장하여 관리할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같이 사용되는 서비스와 함께 </a:t>
            </a:r>
            <a:r>
              <a:rPr lang="en-US" altLang="ko-KR" dirty="0"/>
              <a:t>Secrets Manager</a:t>
            </a:r>
            <a:r>
              <a:rPr lang="ko-KR" altLang="en-US" dirty="0"/>
              <a:t>의 기능에 대해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특징은 자격 증명 데이터 암호화입니다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 KMS</a:t>
            </a:r>
            <a:r>
              <a:rPr lang="ko-KR" altLang="en-US" dirty="0"/>
              <a:t>를 사용하여</a:t>
            </a:r>
            <a:r>
              <a:rPr lang="en-US" altLang="ko-KR" dirty="0"/>
              <a:t>, Secrets Manager</a:t>
            </a:r>
            <a:r>
              <a:rPr lang="ko-KR" altLang="en-US" dirty="0"/>
              <a:t>에 저장되는 모든 자격증명을 암호화함으로써 보안을 강화합니다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Secrets Manager</a:t>
            </a:r>
            <a:r>
              <a:rPr lang="ko-KR" altLang="en-US" dirty="0"/>
              <a:t>는 </a:t>
            </a:r>
            <a:r>
              <a:rPr lang="en-US" altLang="ko-KR" dirty="0"/>
              <a:t>TLS</a:t>
            </a:r>
            <a:r>
              <a:rPr lang="ko-KR" altLang="en-US" dirty="0"/>
              <a:t>를 사용하는 등 안전한 호스트의 요청이라고 판단되는 경우에만 응답을 진행하기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전송 계층에 대한 보안 또한 신경 쓸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두번째는 앞서 언급하였듯</a:t>
            </a:r>
            <a:r>
              <a:rPr lang="en-US" altLang="ko-KR" dirty="0"/>
              <a:t>, </a:t>
            </a:r>
            <a:r>
              <a:rPr lang="ko-KR" altLang="en-US" dirty="0"/>
              <a:t>프로그래밍 방식으로 런타임에 자격증명을 동적으로 검색할 수 있다는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자격 증명이 필요하지 않은 경우에도 애플리케이션 코드에 암호 및 자격 증명이 포함되어 있는 상태보다 훨씬 보안을 극대화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</a:t>
            </a:r>
            <a:r>
              <a:rPr lang="en-US" altLang="ko-KR" dirty="0"/>
              <a:t>, </a:t>
            </a:r>
            <a:r>
              <a:rPr lang="ko-KR" altLang="en-US" dirty="0"/>
              <a:t>사용자 개입 없이 자동 자격 증명 순환할 수 있는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</a:t>
            </a:r>
            <a:r>
              <a:rPr lang="en-US" altLang="ko-KR" dirty="0"/>
              <a:t>Lambda</a:t>
            </a:r>
            <a:r>
              <a:rPr lang="ko-KR" altLang="en-US" dirty="0"/>
              <a:t>를 이용하여 순환 기준을 정의하는 것으로</a:t>
            </a:r>
            <a:r>
              <a:rPr lang="en-US" altLang="ko-KR" dirty="0"/>
              <a:t>, custom</a:t>
            </a:r>
            <a:r>
              <a:rPr lang="ko-KR" altLang="en-US" dirty="0"/>
              <a:t>된 </a:t>
            </a:r>
            <a:r>
              <a:rPr lang="en-US" altLang="ko-KR" dirty="0"/>
              <a:t>Secrets Manager</a:t>
            </a:r>
            <a:r>
              <a:rPr lang="ko-KR" altLang="en-US" dirty="0"/>
              <a:t>의 자동 순환 서비스를 제공받을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네번째로는 완벽히 구성되어 즉시 사용 가능한 서비스들과 연결하여 </a:t>
            </a:r>
            <a:r>
              <a:rPr lang="en-US" altLang="ko-KR" dirty="0"/>
              <a:t>Secrets Manager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</a:t>
            </a:r>
            <a:r>
              <a:rPr lang="en-US" altLang="ko-KR" dirty="0"/>
              <a:t>Lambda </a:t>
            </a:r>
            <a:r>
              <a:rPr lang="ko-KR" altLang="en-US" dirty="0"/>
              <a:t>함수를 통해 자격증명 순환에 대한 설정을 사용자가 진행할 수 있다고 말씀드렸지만</a:t>
            </a:r>
            <a:r>
              <a:rPr lang="en-US" altLang="ko-KR" dirty="0"/>
              <a:t>, </a:t>
            </a:r>
            <a:r>
              <a:rPr lang="ko-KR" altLang="en-US" dirty="0"/>
              <a:t>만일 더욱 편리한 방법을 찾고 있다면 </a:t>
            </a:r>
            <a:r>
              <a:rPr lang="en-US" altLang="ko-KR" dirty="0"/>
              <a:t>aurora on Amazon RDS</a:t>
            </a:r>
            <a:r>
              <a:rPr lang="ko-KR" altLang="en-US" dirty="0"/>
              <a:t>와 같이 모든 구성이 완료되어 있는 </a:t>
            </a:r>
            <a:r>
              <a:rPr lang="en-US" altLang="ko-KR" dirty="0"/>
              <a:t>DB</a:t>
            </a:r>
            <a:r>
              <a:rPr lang="ko-KR" altLang="en-US" dirty="0"/>
              <a:t>를 사용할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덧붙여 </a:t>
            </a:r>
            <a:r>
              <a:rPr lang="en-US" altLang="ko-KR" dirty="0"/>
              <a:t>DB 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솔루션인 </a:t>
            </a:r>
            <a:r>
              <a:rPr lang="en-US" altLang="ko-KR" dirty="0"/>
              <a:t>Redshift </a:t>
            </a:r>
            <a:r>
              <a:rPr lang="ko-KR" altLang="en-US" dirty="0"/>
              <a:t>등 다른 </a:t>
            </a:r>
            <a:r>
              <a:rPr lang="en-US" altLang="ko-KR" dirty="0"/>
              <a:t>AWS </a:t>
            </a:r>
            <a:r>
              <a:rPr lang="ko-KR" altLang="en-US" dirty="0" err="1"/>
              <a:t>서비스와도</a:t>
            </a:r>
            <a:r>
              <a:rPr lang="ko-KR" altLang="en-US" dirty="0"/>
              <a:t> 연계할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항목은 대표적으로 즉시 사용 가능한 항목들입니다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9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다섯 번째로</a:t>
            </a:r>
            <a:r>
              <a:rPr lang="en-US" altLang="ko-KR" dirty="0"/>
              <a:t>, IAM</a:t>
            </a:r>
            <a:r>
              <a:rPr lang="ko-KR" altLang="en-US" dirty="0"/>
              <a:t>을 통해 </a:t>
            </a:r>
            <a:r>
              <a:rPr lang="en-US" altLang="ko-KR" dirty="0"/>
              <a:t>Secrets Manager</a:t>
            </a:r>
            <a:r>
              <a:rPr lang="ko-KR" altLang="en-US" dirty="0"/>
              <a:t>의 다양한 </a:t>
            </a:r>
            <a:r>
              <a:rPr lang="en-US" altLang="ko-KR" dirty="0"/>
              <a:t>action</a:t>
            </a:r>
            <a:r>
              <a:rPr lang="ko-KR" altLang="en-US" dirty="0"/>
              <a:t>에 대한 제한을 둘 수 있으며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8595-B5BB-6C5B-6DE9-D143DC2C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8D58D-A3BE-1521-AB0C-5ACEE372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15B0-7615-F3BA-9327-223C8E2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F349F-C8B8-E091-020B-5BE6721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76B95-2EF6-5098-9A5B-5320BE31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321B-46B7-7A8B-4C09-120DD42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014B6-7CFD-C310-2CD5-EB1A56DD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931A9-2993-4946-41CD-4775858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93957-4F40-CE3C-237F-5E8D3BE8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C63CB-C78D-01EA-CA0A-1873D348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0B199-BAC9-245A-5E86-E4AF41AB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B5778-65D7-C972-A380-623D3936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84F8F-94ED-1EED-8D75-0075526F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726A6-E75B-2613-08A4-07CAAFB4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9FD96-BAB8-D43A-16A9-77F85E2D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1D47A-5F75-05F6-300B-2649B409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5A42D-F566-9448-E46E-39576F66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CF607-47CE-A549-0D85-5A8F0F44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A63AB-6BFF-4E2B-9691-FC3FDF6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1E71-56DA-4ADD-6E78-0058ED2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43A7B-877B-C856-718F-1B5BA1CF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0E2BF-2E3E-EBD3-F4C5-ABA2F63F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F7AB-D6AA-BDA9-DB51-F57F41BF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DE347-2335-EFDF-C6AF-42194EB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E9C7D-2AFE-F3CD-DD85-CBAC6BB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E7006-A08A-1CB1-B615-BFBE7159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2BFE-8E5F-EF87-C7CE-8799EEA8A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6D8B3-2D63-3F7F-A1EA-B41D4694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0DBE-E22F-DDA2-C721-82CC5DC2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C64B4-42A9-A2F2-B0B7-D244C0E9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CCA76-3F9F-9CB2-4A78-FE3332E3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5F0D-8A87-40A2-9D9F-BC716EE8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56283-E09D-119C-F6CB-C82194C1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A2528-8E77-E2F0-62C0-D37D5C7B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676A6-403B-70B7-1A2F-A3CDC5A42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A2048-67E1-E892-2D4C-CB4AB3718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55897-F46A-2E5A-D0DE-2132C4F6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8BE6A-95C1-0374-DDC8-5900AD44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8DB2F-C05D-6629-6778-B911D5C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8630A-175B-CFED-C150-8CED1732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9213F-CF95-81BD-8365-682B11F4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35C6C-F6DF-3462-D89B-5426333C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5F357-68C3-4D58-4E99-1D5C0B3B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86040-ED9B-BA23-F6BE-57C3C486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7A5247-C6FD-DC62-1C74-D69D99D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D8FEE-59F8-2890-E7E7-CB9F78E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C242-444F-3356-E10B-2DD2795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78A6-8E79-CAE2-C647-FAD6A3E4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E6ADB-6C1C-4362-0347-4435A9D0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D3ECE-3D2E-864D-BA95-D5869E12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712D7-ACF1-F1EB-BAD3-79851CD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1A941-FA5F-D6E7-AF84-BAC6513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E323C-FE40-9AA1-F220-FE25D463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B8BAF-DE1D-FD1D-CCAC-5CB00C523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57C1A-84D0-B006-0576-94F86D91D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E33B8-124C-B999-8EF9-BFE18153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9929D-2A8F-5EBA-3ED6-1F318CB9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A0FFE-2EBF-10B3-A701-0FB59CC7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C4654-E797-459F-2589-D331DD8A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D769D-F0A5-AB2B-587F-055B3C3E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A50BA-0180-9BC7-28FC-0C2097601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1EC5B-F21E-FBE8-576A-01FE7C29B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1C16-1C4C-3D7A-AEC2-25501F20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Management &amp; Governance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26785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0E5DC0-C654-388B-8457-EA386863A150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비즈니스 민첩성과 거버넌스 제어를 지원하는 서비스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3141CAA6-BA45-798E-E81A-7334F292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4963" y="224498"/>
            <a:ext cx="506285" cy="50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33">
            <a:extLst>
              <a:ext uri="{FF2B5EF4-FFF2-40B4-BE49-F238E27FC236}">
                <a16:creationId xmlns:a16="http://schemas.microsoft.com/office/drawing/2014/main" id="{87C4E209-B4B2-C0AE-7ACC-3F129B92D58B}"/>
              </a:ext>
            </a:extLst>
          </p:cNvPr>
          <p:cNvSpPr/>
          <p:nvPr/>
        </p:nvSpPr>
        <p:spPr>
          <a:xfrm>
            <a:off x="333343" y="1721583"/>
            <a:ext cx="5619256" cy="21027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9A71742-4C73-13B2-D4FB-E47F4E24C5B4}"/>
              </a:ext>
            </a:extLst>
          </p:cNvPr>
          <p:cNvGrpSpPr/>
          <p:nvPr/>
        </p:nvGrpSpPr>
        <p:grpSpPr>
          <a:xfrm>
            <a:off x="430933" y="1815823"/>
            <a:ext cx="4613688" cy="565152"/>
            <a:chOff x="333343" y="1598330"/>
            <a:chExt cx="4613688" cy="56515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DDB486-2604-0BFE-C1DF-B1A5D5680150}"/>
                </a:ext>
              </a:extLst>
            </p:cNvPr>
            <p:cNvSpPr txBox="1"/>
            <p:nvPr/>
          </p:nvSpPr>
          <p:spPr>
            <a:xfrm>
              <a:off x="333343" y="1901872"/>
              <a:ext cx="4613688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05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동적으로 대규모 클라우드 리소스를 관리 및 </a:t>
              </a:r>
              <a:r>
                <a:rPr lang="ko-KR" altLang="en-US" sz="105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프로비저닝</a:t>
              </a:r>
              <a:endPara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4E44E8-3FCC-BE2D-DE11-42F5F68F35A0}"/>
                </a:ext>
              </a:extLst>
            </p:cNvPr>
            <p:cNvSpPr txBox="1"/>
            <p:nvPr/>
          </p:nvSpPr>
          <p:spPr>
            <a:xfrm>
              <a:off x="334963" y="1598330"/>
              <a:ext cx="592853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40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Poppins Medium" panose="00000600000000000000" pitchFamily="2" charset="0"/>
                </a:rPr>
                <a:t>확장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D8FC110-C6CC-8F13-0FA8-02EBFE10ACF9}"/>
              </a:ext>
            </a:extLst>
          </p:cNvPr>
          <p:cNvGrpSpPr/>
          <p:nvPr/>
        </p:nvGrpSpPr>
        <p:grpSpPr>
          <a:xfrm>
            <a:off x="1996796" y="2589924"/>
            <a:ext cx="2292350" cy="1038999"/>
            <a:chOff x="6769222" y="1184275"/>
            <a:chExt cx="2292350" cy="1038999"/>
          </a:xfrm>
        </p:grpSpPr>
        <p:pic>
          <p:nvPicPr>
            <p:cNvPr id="56" name="Graphic 19">
              <a:extLst>
                <a:ext uri="{FF2B5EF4-FFF2-40B4-BE49-F238E27FC236}">
                  <a16:creationId xmlns:a16="http://schemas.microsoft.com/office/drawing/2014/main" id="{16E620A3-0667-778E-DB16-2F1597520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459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8E343931-866A-45A5-068F-2CF1CB9C1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9222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Auto Scaling</a:t>
              </a:r>
            </a:p>
          </p:txBody>
        </p:sp>
      </p:grpSp>
      <p:sp>
        <p:nvSpPr>
          <p:cNvPr id="76" name="Rectangle 33">
            <a:extLst>
              <a:ext uri="{FF2B5EF4-FFF2-40B4-BE49-F238E27FC236}">
                <a16:creationId xmlns:a16="http://schemas.microsoft.com/office/drawing/2014/main" id="{D1A96754-37DE-7799-63F5-B8DAC15E660E}"/>
              </a:ext>
            </a:extLst>
          </p:cNvPr>
          <p:cNvSpPr/>
          <p:nvPr/>
        </p:nvSpPr>
        <p:spPr>
          <a:xfrm>
            <a:off x="6259730" y="1716424"/>
            <a:ext cx="5597308" cy="21027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A6ACC28-B7DF-9235-85EA-40BAF5F69A2C}"/>
              </a:ext>
            </a:extLst>
          </p:cNvPr>
          <p:cNvGrpSpPr/>
          <p:nvPr/>
        </p:nvGrpSpPr>
        <p:grpSpPr>
          <a:xfrm>
            <a:off x="7028946" y="2589924"/>
            <a:ext cx="4058877" cy="1040586"/>
            <a:chOff x="520160" y="3701874"/>
            <a:chExt cx="4058877" cy="104058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1B0B71A-6FCF-162F-A4CC-C07561966F03}"/>
                </a:ext>
              </a:extLst>
            </p:cNvPr>
            <p:cNvGrpSpPr/>
            <p:nvPr/>
          </p:nvGrpSpPr>
          <p:grpSpPr>
            <a:xfrm>
              <a:off x="2299387" y="3701874"/>
              <a:ext cx="2279650" cy="1040586"/>
              <a:chOff x="7728522" y="2961005"/>
              <a:chExt cx="2279650" cy="1040586"/>
            </a:xfrm>
          </p:grpSpPr>
          <p:pic>
            <p:nvPicPr>
              <p:cNvPr id="46" name="Graphic 17">
                <a:extLst>
                  <a:ext uri="{FF2B5EF4-FFF2-40B4-BE49-F238E27FC236}">
                    <a16:creationId xmlns:a16="http://schemas.microsoft.com/office/drawing/2014/main" id="{4F1B345A-5D4D-4EFB-9C63-8C5B9D8D9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2584" y="296100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TextBox 16">
                <a:extLst>
                  <a:ext uri="{FF2B5EF4-FFF2-40B4-BE49-F238E27FC236}">
                    <a16:creationId xmlns:a16="http://schemas.microsoft.com/office/drawing/2014/main" id="{A26B083D-970E-3A04-EFDC-8C83876E9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8522" y="3724592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Well-Architected Tool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4C71F43-C202-E749-F2CF-C8E25DBFF54F}"/>
                </a:ext>
              </a:extLst>
            </p:cNvPr>
            <p:cNvGrpSpPr/>
            <p:nvPr/>
          </p:nvGrpSpPr>
          <p:grpSpPr>
            <a:xfrm>
              <a:off x="520160" y="3701874"/>
              <a:ext cx="2243137" cy="1038999"/>
              <a:chOff x="103061" y="1468984"/>
              <a:chExt cx="2243137" cy="1038999"/>
            </a:xfrm>
          </p:grpSpPr>
          <p:pic>
            <p:nvPicPr>
              <p:cNvPr id="49" name="Graphic 6">
                <a:extLst>
                  <a:ext uri="{FF2B5EF4-FFF2-40B4-BE49-F238E27FC236}">
                    <a16:creationId xmlns:a16="http://schemas.microsoft.com/office/drawing/2014/main" id="{9D2FAA73-71C5-BD86-260C-1E9864E08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146898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E9693D94-9E60-902F-B87D-01091A4BE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061" y="2230984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Organizations</a:t>
                </a: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1DF8B18-D05A-6E0D-BE74-187EE039C2B0}"/>
              </a:ext>
            </a:extLst>
          </p:cNvPr>
          <p:cNvGrpSpPr/>
          <p:nvPr/>
        </p:nvGrpSpPr>
        <p:grpSpPr>
          <a:xfrm>
            <a:off x="6346562" y="1815823"/>
            <a:ext cx="4892911" cy="557458"/>
            <a:chOff x="4119327" y="4168564"/>
            <a:chExt cx="4892911" cy="55745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0C443E-CBA2-8343-F286-E646B3B4B0C2}"/>
                </a:ext>
              </a:extLst>
            </p:cNvPr>
            <p:cNvSpPr txBox="1"/>
            <p:nvPr/>
          </p:nvSpPr>
          <p:spPr>
            <a:xfrm>
              <a:off x="4119327" y="4472106"/>
              <a:ext cx="489291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defRPr>
              </a:lvl1pPr>
            </a:lstStyle>
            <a:p>
              <a:r>
                <a:rPr lang="ko-KR" altLang="en-US" dirty="0"/>
                <a:t>리소스의 관리 및 거버넌스 복잡성 감소를 위한 단일 제어 제공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744E92-0697-1258-0A15-46B59933254C}"/>
                </a:ext>
              </a:extLst>
            </p:cNvPr>
            <p:cNvSpPr txBox="1"/>
            <p:nvPr/>
          </p:nvSpPr>
          <p:spPr>
            <a:xfrm>
              <a:off x="4120947" y="4168564"/>
              <a:ext cx="877773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40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Poppins Medium" panose="00000600000000000000" pitchFamily="2" charset="0"/>
                </a:rPr>
                <a:t>간편성</a:t>
              </a:r>
            </a:p>
          </p:txBody>
        </p:sp>
      </p:grpSp>
      <p:sp>
        <p:nvSpPr>
          <p:cNvPr id="77" name="Rectangle 33">
            <a:extLst>
              <a:ext uri="{FF2B5EF4-FFF2-40B4-BE49-F238E27FC236}">
                <a16:creationId xmlns:a16="http://schemas.microsoft.com/office/drawing/2014/main" id="{A7B434ED-04C8-73D5-473C-C299661DB5D4}"/>
              </a:ext>
            </a:extLst>
          </p:cNvPr>
          <p:cNvSpPr/>
          <p:nvPr/>
        </p:nvSpPr>
        <p:spPr>
          <a:xfrm>
            <a:off x="333343" y="4122672"/>
            <a:ext cx="5619256" cy="21027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EE471FB-24BF-7368-0C81-8AC5DCB743B7}"/>
              </a:ext>
            </a:extLst>
          </p:cNvPr>
          <p:cNvGrpSpPr/>
          <p:nvPr/>
        </p:nvGrpSpPr>
        <p:grpSpPr>
          <a:xfrm>
            <a:off x="1123300" y="4962988"/>
            <a:ext cx="4039342" cy="1039735"/>
            <a:chOff x="512222" y="4910951"/>
            <a:chExt cx="4039342" cy="103973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C85B8F-8D0E-9C20-458D-9048D47D634B}"/>
                </a:ext>
              </a:extLst>
            </p:cNvPr>
            <p:cNvGrpSpPr/>
            <p:nvPr/>
          </p:nvGrpSpPr>
          <p:grpSpPr>
            <a:xfrm>
              <a:off x="512222" y="4910951"/>
              <a:ext cx="2243137" cy="1038999"/>
              <a:chOff x="2249488" y="1184275"/>
              <a:chExt cx="2243137" cy="1038999"/>
            </a:xfrm>
          </p:grpSpPr>
          <p:pic>
            <p:nvPicPr>
              <p:cNvPr id="4" name="Graphic 17">
                <a:extLst>
                  <a:ext uri="{FF2B5EF4-FFF2-40B4-BE49-F238E27FC236}">
                    <a16:creationId xmlns:a16="http://schemas.microsoft.com/office/drawing/2014/main" id="{7583D86F-E8CA-99BE-2567-B730B0AA57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9">
                <a:extLst>
                  <a:ext uri="{FF2B5EF4-FFF2-40B4-BE49-F238E27FC236}">
                    <a16:creationId xmlns:a16="http://schemas.microsoft.com/office/drawing/2014/main" id="{9E30AE27-0EFB-E48A-7044-EC7E8C88C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488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CloudWatch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B9D5FB9-3B35-E0EE-88F2-5CE850A5E3FA}"/>
                </a:ext>
              </a:extLst>
            </p:cNvPr>
            <p:cNvGrpSpPr/>
            <p:nvPr/>
          </p:nvGrpSpPr>
          <p:grpSpPr>
            <a:xfrm>
              <a:off x="2349701" y="4911687"/>
              <a:ext cx="2201863" cy="1038999"/>
              <a:chOff x="6280721" y="3134995"/>
              <a:chExt cx="2201863" cy="1038999"/>
            </a:xfrm>
          </p:grpSpPr>
          <p:pic>
            <p:nvPicPr>
              <p:cNvPr id="27" name="Graphic 23">
                <a:extLst>
                  <a:ext uri="{FF2B5EF4-FFF2-40B4-BE49-F238E27FC236}">
                    <a16:creationId xmlns:a16="http://schemas.microsoft.com/office/drawing/2014/main" id="{D6D6487B-025E-519D-3A2A-43D0371DA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5096" y="313499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EF782432-CB69-70A4-0929-AAAC6F0EB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0721" y="3896995"/>
                <a:ext cx="22018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CloudTrail</a:t>
                </a: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D4922EF-7612-072B-0E9A-BC7E70D84BB0}"/>
              </a:ext>
            </a:extLst>
          </p:cNvPr>
          <p:cNvGrpSpPr/>
          <p:nvPr/>
        </p:nvGrpSpPr>
        <p:grpSpPr>
          <a:xfrm>
            <a:off x="424783" y="4216751"/>
            <a:ext cx="5253745" cy="557458"/>
            <a:chOff x="5279082" y="5814540"/>
            <a:chExt cx="5253745" cy="5574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B9C715-1C07-917C-7BED-9F04555EE6C8}"/>
                </a:ext>
              </a:extLst>
            </p:cNvPr>
            <p:cNvSpPr txBox="1"/>
            <p:nvPr/>
          </p:nvSpPr>
          <p:spPr>
            <a:xfrm>
              <a:off x="5279082" y="6118082"/>
              <a:ext cx="525374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defRPr>
              </a:lvl1pPr>
            </a:lstStyle>
            <a:p>
              <a:r>
                <a:rPr lang="ko-KR" altLang="en-US" dirty="0"/>
                <a:t>리소스 사용률에 액세스하고 비용 절감 방법 식별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B0DB94-8CF4-D110-9415-4F420EAC8E6C}"/>
                </a:ext>
              </a:extLst>
            </p:cNvPr>
            <p:cNvSpPr txBox="1"/>
            <p:nvPr/>
          </p:nvSpPr>
          <p:spPr>
            <a:xfrm>
              <a:off x="5280702" y="5814540"/>
              <a:ext cx="1192244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40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Poppins Medium" panose="00000600000000000000" pitchFamily="2" charset="0"/>
                </a:rPr>
                <a:t>비용 절감</a:t>
              </a:r>
            </a:p>
          </p:txBody>
        </p:sp>
      </p:grpSp>
      <p:sp>
        <p:nvSpPr>
          <p:cNvPr id="78" name="Rectangle 33">
            <a:extLst>
              <a:ext uri="{FF2B5EF4-FFF2-40B4-BE49-F238E27FC236}">
                <a16:creationId xmlns:a16="http://schemas.microsoft.com/office/drawing/2014/main" id="{5810BBC8-398B-E45D-A490-B0D059A1591B}"/>
              </a:ext>
            </a:extLst>
          </p:cNvPr>
          <p:cNvSpPr/>
          <p:nvPr/>
        </p:nvSpPr>
        <p:spPr>
          <a:xfrm>
            <a:off x="6259730" y="4122671"/>
            <a:ext cx="5597308" cy="21027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AB392D7-4154-5209-BBF6-FB9EC4454A41}"/>
              </a:ext>
            </a:extLst>
          </p:cNvPr>
          <p:cNvGrpSpPr/>
          <p:nvPr/>
        </p:nvGrpSpPr>
        <p:grpSpPr>
          <a:xfrm>
            <a:off x="6348008" y="4224026"/>
            <a:ext cx="5253745" cy="557458"/>
            <a:chOff x="4119327" y="5080719"/>
            <a:chExt cx="5253745" cy="55745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A251D9-5BC8-559B-57CB-CAB98EE85950}"/>
                </a:ext>
              </a:extLst>
            </p:cNvPr>
            <p:cNvSpPr txBox="1"/>
            <p:nvPr/>
          </p:nvSpPr>
          <p:spPr>
            <a:xfrm>
              <a:off x="4119327" y="5384261"/>
              <a:ext cx="525374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defRPr>
              </a:lvl1pPr>
            </a:lstStyle>
            <a:p>
              <a:r>
                <a:rPr lang="ko-KR" altLang="en-US" dirty="0"/>
                <a:t>시스템을 확장 및 보강하도록 지원하는 방대한 파트너 생태계 제공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CE181D-9C3B-40D4-08F2-4197E2F3EED3}"/>
                </a:ext>
              </a:extLst>
            </p:cNvPr>
            <p:cNvSpPr txBox="1"/>
            <p:nvPr/>
          </p:nvSpPr>
          <p:spPr>
            <a:xfrm>
              <a:off x="4120947" y="5080719"/>
              <a:ext cx="1192244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40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Poppins Medium" panose="00000600000000000000" pitchFamily="2" charset="0"/>
                </a:rPr>
                <a:t>타사 솔루션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7EE7276-C2A6-A9E6-5940-ABDC1FD3DE1D}"/>
              </a:ext>
            </a:extLst>
          </p:cNvPr>
          <p:cNvGrpSpPr/>
          <p:nvPr/>
        </p:nvGrpSpPr>
        <p:grpSpPr>
          <a:xfrm>
            <a:off x="7924115" y="4965176"/>
            <a:ext cx="2268537" cy="1038999"/>
            <a:chOff x="6157123" y="4805207"/>
            <a:chExt cx="2268537" cy="1038999"/>
          </a:xfrm>
        </p:grpSpPr>
        <p:pic>
          <p:nvPicPr>
            <p:cNvPr id="70" name="Picture 7">
              <a:extLst>
                <a:ext uri="{FF2B5EF4-FFF2-40B4-BE49-F238E27FC236}">
                  <a16:creationId xmlns:a16="http://schemas.microsoft.com/office/drawing/2014/main" id="{235A44AF-9409-6261-79EE-4EC52A11D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773" y="48052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0D5D73B6-A4CB-A5CC-DEF2-0BC9112A5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123" y="5567207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Marketplace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57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42C2AF45-471F-2F50-44BB-882E02AD409D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Features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of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7B161D-1D3E-355D-20AE-BA8B7975BCFD}"/>
              </a:ext>
            </a:extLst>
          </p:cNvPr>
          <p:cNvGrpSpPr/>
          <p:nvPr/>
        </p:nvGrpSpPr>
        <p:grpSpPr>
          <a:xfrm>
            <a:off x="3967733" y="1888982"/>
            <a:ext cx="4329559" cy="2443054"/>
            <a:chOff x="3731385" y="1888982"/>
            <a:chExt cx="4329559" cy="24430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54D5AA-8A34-B3B0-6A33-A55A1274D34B}"/>
                </a:ext>
              </a:extLst>
            </p:cNvPr>
            <p:cNvGrpSpPr/>
            <p:nvPr/>
          </p:nvGrpSpPr>
          <p:grpSpPr>
            <a:xfrm>
              <a:off x="3731385" y="3281756"/>
              <a:ext cx="4329559" cy="1050280"/>
              <a:chOff x="3772025" y="3281756"/>
              <a:chExt cx="4329559" cy="105028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FB3C44E-56D2-DD61-29B8-13F161E048B0}"/>
                  </a:ext>
                </a:extLst>
              </p:cNvPr>
              <p:cNvGrpSpPr/>
              <p:nvPr/>
            </p:nvGrpSpPr>
            <p:grpSpPr>
              <a:xfrm>
                <a:off x="5899721" y="3281756"/>
                <a:ext cx="2201863" cy="1038999"/>
                <a:chOff x="5899721" y="3145155"/>
                <a:chExt cx="2201863" cy="1038999"/>
              </a:xfrm>
            </p:grpSpPr>
            <p:pic>
              <p:nvPicPr>
                <p:cNvPr id="6" name="Graphic 23">
                  <a:extLst>
                    <a:ext uri="{FF2B5EF4-FFF2-40B4-BE49-F238E27FC236}">
                      <a16:creationId xmlns:a16="http://schemas.microsoft.com/office/drawing/2014/main" id="{D71207EE-70E7-C0C5-819F-D2D1ED8FAD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14096" y="3145155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D8C504EF-2494-69FE-F342-FCA3869798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9721" y="3907155"/>
                  <a:ext cx="220186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AWS CloudTrail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8010350-1403-12BA-D679-7A3D084A5480}"/>
                  </a:ext>
                </a:extLst>
              </p:cNvPr>
              <p:cNvGrpSpPr/>
              <p:nvPr/>
            </p:nvGrpSpPr>
            <p:grpSpPr>
              <a:xfrm>
                <a:off x="3772025" y="3293037"/>
                <a:ext cx="2243137" cy="1038999"/>
                <a:chOff x="3174048" y="3145155"/>
                <a:chExt cx="2243137" cy="1038999"/>
              </a:xfrm>
            </p:grpSpPr>
            <p:pic>
              <p:nvPicPr>
                <p:cNvPr id="13" name="Graphic 17">
                  <a:extLst>
                    <a:ext uri="{FF2B5EF4-FFF2-40B4-BE49-F238E27FC236}">
                      <a16:creationId xmlns:a16="http://schemas.microsoft.com/office/drawing/2014/main" id="{1E2BAD7E-686A-8C14-362D-BED94C4F6D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13823" y="3145155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5F22D5F2-A822-3F9A-BD89-DA031F053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4048" y="3907155"/>
                  <a:ext cx="224313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CloudWatch</a:t>
                  </a: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8F6AB2A-F2FA-DB53-E6E1-6AC6137B9367}"/>
                </a:ext>
              </a:extLst>
            </p:cNvPr>
            <p:cNvGrpSpPr/>
            <p:nvPr/>
          </p:nvGrpSpPr>
          <p:grpSpPr>
            <a:xfrm>
              <a:off x="4753546" y="1888982"/>
              <a:ext cx="2292350" cy="1038680"/>
              <a:chOff x="4526662" y="1937676"/>
              <a:chExt cx="2292350" cy="1038680"/>
            </a:xfrm>
          </p:grpSpPr>
          <p:pic>
            <p:nvPicPr>
              <p:cNvPr id="4" name="Graphic 17">
                <a:extLst>
                  <a:ext uri="{FF2B5EF4-FFF2-40B4-BE49-F238E27FC236}">
                    <a16:creationId xmlns:a16="http://schemas.microsoft.com/office/drawing/2014/main" id="{41F478E8-2C24-549A-9653-88627D63B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1237" y="1937676"/>
                <a:ext cx="763200" cy="76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6A8DEAB0-6380-72B0-D81F-A687E5E84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662" y="2699357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cxnSp>
          <p:nvCxnSpPr>
            <p:cNvPr id="21" name="Elbow Connector 12">
              <a:extLst>
                <a:ext uri="{FF2B5EF4-FFF2-40B4-BE49-F238E27FC236}">
                  <a16:creationId xmlns:a16="http://schemas.microsoft.com/office/drawing/2014/main" id="{C9F46A51-B707-AAFC-A542-1C001B38AABB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rot="5400000" flipH="1" flipV="1">
              <a:off x="5193253" y="2586570"/>
              <a:ext cx="365375" cy="1047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2">
              <a:extLst>
                <a:ext uri="{FF2B5EF4-FFF2-40B4-BE49-F238E27FC236}">
                  <a16:creationId xmlns:a16="http://schemas.microsoft.com/office/drawing/2014/main" id="{74B07091-FF2A-6231-53FB-B9EA91503FEC}"/>
                </a:ext>
              </a:extLst>
            </p:cNvPr>
            <p:cNvCxnSpPr>
              <a:cxnSpLocks/>
              <a:stCxn id="6" idx="0"/>
              <a:endCxn id="17" idx="2"/>
            </p:cNvCxnSpPr>
            <p:nvPr/>
          </p:nvCxnSpPr>
          <p:spPr>
            <a:xfrm rot="16200000" flipV="1">
              <a:off x="6250042" y="2577341"/>
              <a:ext cx="354094" cy="1054735"/>
            </a:xfrm>
            <a:prstGeom prst="bentConnector3">
              <a:avLst>
                <a:gd name="adj1" fmla="val 48206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86AFA3A-1DAB-0062-1311-3851B09A8079}"/>
              </a:ext>
            </a:extLst>
          </p:cNvPr>
          <p:cNvSpPr txBox="1"/>
          <p:nvPr/>
        </p:nvSpPr>
        <p:spPr>
          <a:xfrm>
            <a:off x="3263570" y="4794474"/>
            <a:ext cx="5761036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CloudWatch, CloudTrail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을 통해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의 자격 증명을 모니터링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의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 call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및 관련 이벤트를 캡처 후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지정된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S3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버킷에 로그 저장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증명의 부적절한 사용 및 암호 삭제 시도에 대한 검사 설정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AE2EBA5-9D27-1A90-0458-F1E57BF5919D}"/>
              </a:ext>
            </a:extLst>
          </p:cNvPr>
          <p:cNvSpPr txBox="1"/>
          <p:nvPr/>
        </p:nvSpPr>
        <p:spPr>
          <a:xfrm>
            <a:off x="334963" y="4464147"/>
            <a:ext cx="4033837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포함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순환 필요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새 자격 증명 생성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 프로그램 업데이트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업데이트된 응용프로그램 재 배포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lvl="1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결국 자격 증명 순환을 하지 않기로 결정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위험 야기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49C97E8A-3F30-7E76-F5F5-9A9DC157288E}"/>
              </a:ext>
            </a:extLst>
          </p:cNvPr>
          <p:cNvSpPr/>
          <p:nvPr/>
        </p:nvSpPr>
        <p:spPr>
          <a:xfrm>
            <a:off x="334963" y="1632353"/>
            <a:ext cx="4033836" cy="2665327"/>
          </a:xfrm>
          <a:prstGeom prst="rect">
            <a:avLst/>
          </a:prstGeom>
          <a:noFill/>
          <a:ln w="57150">
            <a:solidFill>
              <a:srgbClr val="EFF0F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71A97B-81A0-9821-A1DC-92390C6E3C71}"/>
              </a:ext>
            </a:extLst>
          </p:cNvPr>
          <p:cNvGrpSpPr/>
          <p:nvPr/>
        </p:nvGrpSpPr>
        <p:grpSpPr>
          <a:xfrm>
            <a:off x="1688678" y="3366651"/>
            <a:ext cx="1326407" cy="790248"/>
            <a:chOff x="4912468" y="2847975"/>
            <a:chExt cx="1326407" cy="790248"/>
          </a:xfrm>
        </p:grpSpPr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631A087B-BA32-219B-EF08-9978D01CA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721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70D24D5E-BBC3-3921-2CAE-044907FB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468" y="3376613"/>
              <a:ext cx="13264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Generic database</a:t>
              </a:r>
            </a:p>
          </p:txBody>
        </p:sp>
      </p:grpSp>
      <p:sp>
        <p:nvSpPr>
          <p:cNvPr id="39" name="Rectangle 33">
            <a:extLst>
              <a:ext uri="{FF2B5EF4-FFF2-40B4-BE49-F238E27FC236}">
                <a16:creationId xmlns:a16="http://schemas.microsoft.com/office/drawing/2014/main" id="{CACF3CAD-84CA-13BB-A455-1601C37FA619}"/>
              </a:ext>
            </a:extLst>
          </p:cNvPr>
          <p:cNvSpPr/>
          <p:nvPr/>
        </p:nvSpPr>
        <p:spPr>
          <a:xfrm>
            <a:off x="520251" y="1769391"/>
            <a:ext cx="3663260" cy="9955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application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068C49-C036-264C-D6A2-0A928A11925E}"/>
              </a:ext>
            </a:extLst>
          </p:cNvPr>
          <p:cNvGrpSpPr/>
          <p:nvPr/>
        </p:nvGrpSpPr>
        <p:grpSpPr>
          <a:xfrm>
            <a:off x="1585643" y="2060321"/>
            <a:ext cx="1532476" cy="612448"/>
            <a:chOff x="6970561" y="2787646"/>
            <a:chExt cx="1685925" cy="612448"/>
          </a:xfrm>
        </p:grpSpPr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B7849B7B-82CF-6C7C-4376-9E509B1AE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561" y="3138484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</a:t>
              </a:r>
            </a:p>
          </p:txBody>
        </p:sp>
        <p:pic>
          <p:nvPicPr>
            <p:cNvPr id="18" name="Graphic 33">
              <a:extLst>
                <a:ext uri="{FF2B5EF4-FFF2-40B4-BE49-F238E27FC236}">
                  <a16:creationId xmlns:a16="http://schemas.microsoft.com/office/drawing/2014/main" id="{C8713561-1E3B-074E-A796-F62078956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923" y="27876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D1CAC8-1528-F996-AC2F-8016875FD45C}"/>
              </a:ext>
            </a:extLst>
          </p:cNvPr>
          <p:cNvGrpSpPr/>
          <p:nvPr/>
        </p:nvGrpSpPr>
        <p:grpSpPr>
          <a:xfrm rot="5400000">
            <a:off x="2054422" y="2928004"/>
            <a:ext cx="576443" cy="94350"/>
            <a:chOff x="2507306" y="2584435"/>
            <a:chExt cx="1644650" cy="103785"/>
          </a:xfrm>
        </p:grpSpPr>
        <p:cxnSp>
          <p:nvCxnSpPr>
            <p:cNvPr id="41" name="Straight Arrow Connector 8">
              <a:extLst>
                <a:ext uri="{FF2B5EF4-FFF2-40B4-BE49-F238E27FC236}">
                  <a16:creationId xmlns:a16="http://schemas.microsoft.com/office/drawing/2014/main" id="{1B17B310-9D99-4BED-C97B-9C63A302F29A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06" y="2688220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9">
              <a:extLst>
                <a:ext uri="{FF2B5EF4-FFF2-40B4-BE49-F238E27FC236}">
                  <a16:creationId xmlns:a16="http://schemas.microsoft.com/office/drawing/2014/main" id="{21D55BD0-AFCD-1B5F-FAEA-7B73E64A3C77}"/>
                </a:ext>
              </a:extLst>
            </p:cNvPr>
            <p:cNvCxnSpPr/>
            <p:nvPr/>
          </p:nvCxnSpPr>
          <p:spPr>
            <a:xfrm>
              <a:off x="2507306" y="2584435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26785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0E5DC0-C654-388B-8457-EA386863A150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자격 증명 및 규정 준수 서비스 중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</a:t>
            </a:r>
          </a:p>
        </p:txBody>
      </p:sp>
    </p:spTree>
    <p:extLst>
      <p:ext uri="{BB962C8B-B14F-4D97-AF65-F5344CB8AC3E}">
        <p14:creationId xmlns:p14="http://schemas.microsoft.com/office/powerpoint/2010/main" val="256708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AE2EBA5-9D27-1A90-0458-F1E57BF5919D}"/>
              </a:ext>
            </a:extLst>
          </p:cNvPr>
          <p:cNvSpPr txBox="1"/>
          <p:nvPr/>
        </p:nvSpPr>
        <p:spPr>
          <a:xfrm>
            <a:off x="334963" y="4464147"/>
            <a:ext cx="4033837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포함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</a:t>
            </a:r>
            <a:r>
              <a:rPr lang="ko-KR" altLang="en-US" sz="14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증명 순환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필요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새 자격 증명 생성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 프로그램 업데이트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업데이트된 응용프로그램 재 배포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lvl="1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결국 자격 증명 순환을 하지 않기로 결정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위험 야기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49C97E8A-3F30-7E76-F5F5-9A9DC157288E}"/>
              </a:ext>
            </a:extLst>
          </p:cNvPr>
          <p:cNvSpPr/>
          <p:nvPr/>
        </p:nvSpPr>
        <p:spPr>
          <a:xfrm>
            <a:off x="334963" y="1632353"/>
            <a:ext cx="4033836" cy="2665327"/>
          </a:xfrm>
          <a:prstGeom prst="rect">
            <a:avLst/>
          </a:prstGeom>
          <a:noFill/>
          <a:ln w="57150">
            <a:solidFill>
              <a:srgbClr val="EFF0F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71A97B-81A0-9821-A1DC-92390C6E3C71}"/>
              </a:ext>
            </a:extLst>
          </p:cNvPr>
          <p:cNvGrpSpPr/>
          <p:nvPr/>
        </p:nvGrpSpPr>
        <p:grpSpPr>
          <a:xfrm>
            <a:off x="1688678" y="3366651"/>
            <a:ext cx="1326407" cy="790248"/>
            <a:chOff x="4912468" y="2847975"/>
            <a:chExt cx="1326407" cy="790248"/>
          </a:xfrm>
        </p:grpSpPr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631A087B-BA32-219B-EF08-9978D01CA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721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70D24D5E-BBC3-3921-2CAE-044907FB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468" y="3376613"/>
              <a:ext cx="13264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Generic database</a:t>
              </a:r>
            </a:p>
          </p:txBody>
        </p:sp>
      </p:grpSp>
      <p:sp>
        <p:nvSpPr>
          <p:cNvPr id="39" name="Rectangle 33">
            <a:extLst>
              <a:ext uri="{FF2B5EF4-FFF2-40B4-BE49-F238E27FC236}">
                <a16:creationId xmlns:a16="http://schemas.microsoft.com/office/drawing/2014/main" id="{CACF3CAD-84CA-13BB-A455-1601C37FA619}"/>
              </a:ext>
            </a:extLst>
          </p:cNvPr>
          <p:cNvSpPr/>
          <p:nvPr/>
        </p:nvSpPr>
        <p:spPr>
          <a:xfrm>
            <a:off x="520251" y="1769391"/>
            <a:ext cx="3663260" cy="9955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application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068C49-C036-264C-D6A2-0A928A11925E}"/>
              </a:ext>
            </a:extLst>
          </p:cNvPr>
          <p:cNvGrpSpPr/>
          <p:nvPr/>
        </p:nvGrpSpPr>
        <p:grpSpPr>
          <a:xfrm>
            <a:off x="1585643" y="2060321"/>
            <a:ext cx="1532476" cy="612448"/>
            <a:chOff x="6970561" y="2787646"/>
            <a:chExt cx="1685925" cy="612448"/>
          </a:xfrm>
        </p:grpSpPr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B7849B7B-82CF-6C7C-4376-9E509B1AE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561" y="3138484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</a:t>
              </a:r>
            </a:p>
          </p:txBody>
        </p:sp>
        <p:pic>
          <p:nvPicPr>
            <p:cNvPr id="18" name="Graphic 33">
              <a:extLst>
                <a:ext uri="{FF2B5EF4-FFF2-40B4-BE49-F238E27FC236}">
                  <a16:creationId xmlns:a16="http://schemas.microsoft.com/office/drawing/2014/main" id="{C8713561-1E3B-074E-A796-F62078956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923" y="27876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D1CAC8-1528-F996-AC2F-8016875FD45C}"/>
              </a:ext>
            </a:extLst>
          </p:cNvPr>
          <p:cNvGrpSpPr/>
          <p:nvPr/>
        </p:nvGrpSpPr>
        <p:grpSpPr>
          <a:xfrm rot="5400000">
            <a:off x="2054422" y="2928004"/>
            <a:ext cx="576443" cy="94350"/>
            <a:chOff x="2507306" y="2584435"/>
            <a:chExt cx="1644650" cy="103785"/>
          </a:xfrm>
        </p:grpSpPr>
        <p:cxnSp>
          <p:nvCxnSpPr>
            <p:cNvPr id="41" name="Straight Arrow Connector 8">
              <a:extLst>
                <a:ext uri="{FF2B5EF4-FFF2-40B4-BE49-F238E27FC236}">
                  <a16:creationId xmlns:a16="http://schemas.microsoft.com/office/drawing/2014/main" id="{1B17B310-9D99-4BED-C97B-9C63A302F29A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06" y="2688220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9">
              <a:extLst>
                <a:ext uri="{FF2B5EF4-FFF2-40B4-BE49-F238E27FC236}">
                  <a16:creationId xmlns:a16="http://schemas.microsoft.com/office/drawing/2014/main" id="{21D55BD0-AFCD-1B5F-FAEA-7B73E64A3C77}"/>
                </a:ext>
              </a:extLst>
            </p:cNvPr>
            <p:cNvCxnSpPr/>
            <p:nvPr/>
          </p:nvCxnSpPr>
          <p:spPr>
            <a:xfrm>
              <a:off x="2507306" y="2584435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26785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0E5DC0-C654-388B-8457-EA386863A150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자격 증명 및 규정 준수 서비스 중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</a:t>
            </a:r>
          </a:p>
        </p:txBody>
      </p:sp>
      <p:pic>
        <p:nvPicPr>
          <p:cNvPr id="1030" name="Picture 6" descr="Secrets Manager를 사용하여 애플리케이션, AWS 서비스 및 서드 파티 서비스 내의 보안 암호를 저장, 암호화, 모니터링 및 감사하는 방법을 보여주는 다이어그램">
            <a:extLst>
              <a:ext uri="{FF2B5EF4-FFF2-40B4-BE49-F238E27FC236}">
                <a16:creationId xmlns:a16="http://schemas.microsoft.com/office/drawing/2014/main" id="{8B9EED02-B759-68D2-3D85-EDE45FE3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29" y="1597439"/>
            <a:ext cx="7200009" cy="40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42FF4E5-D6A8-3366-7D11-CF5DC601680F}"/>
              </a:ext>
            </a:extLst>
          </p:cNvPr>
          <p:cNvSpPr txBox="1"/>
          <p:nvPr/>
        </p:nvSpPr>
        <p:spPr>
          <a:xfrm>
            <a:off x="4657029" y="5972252"/>
            <a:ext cx="72000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하드코딩된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자격 증명을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에 대한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호출로 대체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지정된 예약에 따라 자동으로 암호 순환 구성 가능 </a:t>
            </a:r>
          </a:p>
        </p:txBody>
      </p:sp>
    </p:spTree>
    <p:extLst>
      <p:ext uri="{BB962C8B-B14F-4D97-AF65-F5344CB8AC3E}">
        <p14:creationId xmlns:p14="http://schemas.microsoft.com/office/powerpoint/2010/main" val="2631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Basic scenario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3F6269-CACC-EF1D-6F77-7C23DD61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37" y="1406634"/>
            <a:ext cx="7362406" cy="260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5AD76-478D-54E1-E1B1-E940163B9A92}"/>
              </a:ext>
            </a:extLst>
          </p:cNvPr>
          <p:cNvSpPr txBox="1"/>
          <p:nvPr/>
        </p:nvSpPr>
        <p:spPr>
          <a:xfrm>
            <a:off x="2455437" y="4341899"/>
            <a:ext cx="7362406" cy="16770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credentials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생성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credential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에 저장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애플리케이션이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 API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통해 저장된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credential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을 검색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가 애플리케이션으로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credential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반환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반환 값을 통해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DB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에 액세스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053992-9092-90F2-427A-62323D4A2FCF}"/>
              </a:ext>
            </a:extLst>
          </p:cNvPr>
          <p:cNvGrpSpPr/>
          <p:nvPr/>
        </p:nvGrpSpPr>
        <p:grpSpPr>
          <a:xfrm>
            <a:off x="9012238" y="5269231"/>
            <a:ext cx="3404206" cy="1361438"/>
            <a:chOff x="9012238" y="1625601"/>
            <a:chExt cx="3404206" cy="1361438"/>
          </a:xfrm>
        </p:grpSpPr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7449BCD6-1678-F834-1DF3-DD30DDA1C671}"/>
                </a:ext>
              </a:extLst>
            </p:cNvPr>
            <p:cNvSpPr/>
            <p:nvPr/>
          </p:nvSpPr>
          <p:spPr>
            <a:xfrm>
              <a:off x="9012238" y="1625601"/>
              <a:ext cx="3404206" cy="1361438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2F90BB-2286-9F8B-FD40-86E30E793E83}"/>
                </a:ext>
              </a:extLst>
            </p:cNvPr>
            <p:cNvSpPr txBox="1"/>
            <p:nvPr/>
          </p:nvSpPr>
          <p:spPr>
            <a:xfrm>
              <a:off x="9164256" y="1828328"/>
              <a:ext cx="3252188" cy="95410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Database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Application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OAuth tokens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API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6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>
            <a:extLst>
              <a:ext uri="{FF2B5EF4-FFF2-40B4-BE49-F238E27FC236}">
                <a16:creationId xmlns:a16="http://schemas.microsoft.com/office/drawing/2014/main" id="{D378961F-7D8A-026C-6562-A7A3580FA8D9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Features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of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FBEC6D-2FFE-7491-E648-BD2B05DB83F9}"/>
              </a:ext>
            </a:extLst>
          </p:cNvPr>
          <p:cNvGrpSpPr/>
          <p:nvPr/>
        </p:nvGrpSpPr>
        <p:grpSpPr>
          <a:xfrm>
            <a:off x="658496" y="1969143"/>
            <a:ext cx="2367518" cy="2314894"/>
            <a:chOff x="600436" y="1748912"/>
            <a:chExt cx="2367518" cy="231489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E6D850-FCAA-D2CB-B0E5-14761DA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9" y="1748912"/>
              <a:ext cx="846232" cy="846232"/>
            </a:xfrm>
            <a:prstGeom prst="rect">
              <a:avLst/>
            </a:prstGeom>
          </p:spPr>
        </p:pic>
        <p:pic>
          <p:nvPicPr>
            <p:cNvPr id="15" name="Graphic 7">
              <a:extLst>
                <a:ext uri="{FF2B5EF4-FFF2-40B4-BE49-F238E27FC236}">
                  <a16:creationId xmlns:a16="http://schemas.microsoft.com/office/drawing/2014/main" id="{BB5C26AD-E4E8-1E5C-3BE6-4253FAB0F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78" y="225732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C92B5900-110C-CA69-4815-88104F5FDD43}"/>
                </a:ext>
              </a:extLst>
            </p:cNvPr>
            <p:cNvSpPr/>
            <p:nvPr/>
          </p:nvSpPr>
          <p:spPr>
            <a:xfrm rot="5400000" flipH="1">
              <a:off x="1669335" y="1892242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DA631EAF-3CE6-9FA6-21F1-9680FBF1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436" y="3602141"/>
              <a:ext cx="2367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61942-C35F-7BBF-91B0-7E7C2F46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511" y="2755909"/>
              <a:ext cx="846232" cy="84623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EE80CC-6795-9997-CD73-5002172E14CF}"/>
              </a:ext>
            </a:extLst>
          </p:cNvPr>
          <p:cNvSpPr txBox="1"/>
          <p:nvPr/>
        </p:nvSpPr>
        <p:spPr>
          <a:xfrm>
            <a:off x="334964" y="4751120"/>
            <a:ext cx="2881312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모든 암호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KMS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키와 연결하여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암호화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TLS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등을 사용하는 안전한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호스트의 요청만 받아들임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6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>
            <a:extLst>
              <a:ext uri="{FF2B5EF4-FFF2-40B4-BE49-F238E27FC236}">
                <a16:creationId xmlns:a16="http://schemas.microsoft.com/office/drawing/2014/main" id="{D378961F-7D8A-026C-6562-A7A3580FA8D9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Features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of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FBEC6D-2FFE-7491-E648-BD2B05DB83F9}"/>
              </a:ext>
            </a:extLst>
          </p:cNvPr>
          <p:cNvGrpSpPr/>
          <p:nvPr/>
        </p:nvGrpSpPr>
        <p:grpSpPr>
          <a:xfrm>
            <a:off x="658496" y="1969143"/>
            <a:ext cx="2367518" cy="2314894"/>
            <a:chOff x="600436" y="1748912"/>
            <a:chExt cx="2367518" cy="231489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E6D850-FCAA-D2CB-B0E5-14761DA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9" y="1748912"/>
              <a:ext cx="846232" cy="846232"/>
            </a:xfrm>
            <a:prstGeom prst="rect">
              <a:avLst/>
            </a:prstGeom>
          </p:spPr>
        </p:pic>
        <p:pic>
          <p:nvPicPr>
            <p:cNvPr id="15" name="Graphic 7">
              <a:extLst>
                <a:ext uri="{FF2B5EF4-FFF2-40B4-BE49-F238E27FC236}">
                  <a16:creationId xmlns:a16="http://schemas.microsoft.com/office/drawing/2014/main" id="{BB5C26AD-E4E8-1E5C-3BE6-4253FAB0F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78" y="225732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C92B5900-110C-CA69-4815-88104F5FDD43}"/>
                </a:ext>
              </a:extLst>
            </p:cNvPr>
            <p:cNvSpPr/>
            <p:nvPr/>
          </p:nvSpPr>
          <p:spPr>
            <a:xfrm rot="5400000" flipH="1">
              <a:off x="1669335" y="1892242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DA631EAF-3CE6-9FA6-21F1-9680FBF1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436" y="3602141"/>
              <a:ext cx="2367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61942-C35F-7BBF-91B0-7E7C2F46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511" y="2755909"/>
              <a:ext cx="846232" cy="8462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D8DEC4-02CD-1A14-DF2F-C13CBE3DBFC9}"/>
              </a:ext>
            </a:extLst>
          </p:cNvPr>
          <p:cNvGrpSpPr/>
          <p:nvPr/>
        </p:nvGrpSpPr>
        <p:grpSpPr>
          <a:xfrm>
            <a:off x="4955539" y="1976817"/>
            <a:ext cx="2292350" cy="2312162"/>
            <a:chOff x="4950362" y="1756586"/>
            <a:chExt cx="2292350" cy="23121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16F6FF-038B-E9ED-4B20-3250CCC8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911" y="1756586"/>
              <a:ext cx="902600" cy="902600"/>
            </a:xfrm>
            <a:prstGeom prst="rect">
              <a:avLst/>
            </a:prstGeom>
          </p:spPr>
        </p:pic>
        <p:pic>
          <p:nvPicPr>
            <p:cNvPr id="16" name="Graphic 17">
              <a:extLst>
                <a:ext uri="{FF2B5EF4-FFF2-40B4-BE49-F238E27FC236}">
                  <a16:creationId xmlns:a16="http://schemas.microsoft.com/office/drawing/2014/main" id="{82F93412-E503-4773-130A-4657B4DD1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144" y="2277586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A855FDD2-A563-AFE1-78FD-184141A9AADD}"/>
                </a:ext>
              </a:extLst>
            </p:cNvPr>
            <p:cNvSpPr/>
            <p:nvPr/>
          </p:nvSpPr>
          <p:spPr>
            <a:xfrm flipH="1" flipV="1">
              <a:off x="5325025" y="2685186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CF6030F5-51B3-5978-AF24-AFD2542D4FA5}"/>
                </a:ext>
              </a:extLst>
            </p:cNvPr>
            <p:cNvSpPr/>
            <p:nvPr/>
          </p:nvSpPr>
          <p:spPr>
            <a:xfrm rot="10800000" flipH="1" flipV="1">
              <a:off x="6245878" y="1883944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77A6E9B2-8A76-D18B-7F2D-F47E85CEB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362" y="379174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6ABAA8-A5A4-1EB0-A96F-6B7044985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759" y="2791767"/>
              <a:ext cx="846232" cy="84623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EE80CC-6795-9997-CD73-5002172E14CF}"/>
              </a:ext>
            </a:extLst>
          </p:cNvPr>
          <p:cNvSpPr txBox="1"/>
          <p:nvPr/>
        </p:nvSpPr>
        <p:spPr>
          <a:xfrm>
            <a:off x="334964" y="4751120"/>
            <a:ext cx="2881312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모든 암호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KMS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키와 연결하여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암호화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TLS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등을 사용하는 안전한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호스트의 요청만 받아들임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70D5E-04D9-0DF1-8367-333234D702C4}"/>
              </a:ext>
            </a:extLst>
          </p:cNvPr>
          <p:cNvSpPr txBox="1"/>
          <p:nvPr/>
        </p:nvSpPr>
        <p:spPr>
          <a:xfrm>
            <a:off x="4663265" y="4751120"/>
            <a:ext cx="2881312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런타임에 프로그래밍 방식으로 암호화된 자격 증명 동적 검색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상태 개선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>
            <a:extLst>
              <a:ext uri="{FF2B5EF4-FFF2-40B4-BE49-F238E27FC236}">
                <a16:creationId xmlns:a16="http://schemas.microsoft.com/office/drawing/2014/main" id="{D378961F-7D8A-026C-6562-A7A3580FA8D9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Features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of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FBEC6D-2FFE-7491-E648-BD2B05DB83F9}"/>
              </a:ext>
            </a:extLst>
          </p:cNvPr>
          <p:cNvGrpSpPr/>
          <p:nvPr/>
        </p:nvGrpSpPr>
        <p:grpSpPr>
          <a:xfrm>
            <a:off x="658496" y="1969143"/>
            <a:ext cx="2367518" cy="2314894"/>
            <a:chOff x="600436" y="1748912"/>
            <a:chExt cx="2367518" cy="231489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E6D850-FCAA-D2CB-B0E5-14761DA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9" y="1748912"/>
              <a:ext cx="846232" cy="846232"/>
            </a:xfrm>
            <a:prstGeom prst="rect">
              <a:avLst/>
            </a:prstGeom>
          </p:spPr>
        </p:pic>
        <p:pic>
          <p:nvPicPr>
            <p:cNvPr id="15" name="Graphic 7">
              <a:extLst>
                <a:ext uri="{FF2B5EF4-FFF2-40B4-BE49-F238E27FC236}">
                  <a16:creationId xmlns:a16="http://schemas.microsoft.com/office/drawing/2014/main" id="{BB5C26AD-E4E8-1E5C-3BE6-4253FAB0F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78" y="225732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C92B5900-110C-CA69-4815-88104F5FDD43}"/>
                </a:ext>
              </a:extLst>
            </p:cNvPr>
            <p:cNvSpPr/>
            <p:nvPr/>
          </p:nvSpPr>
          <p:spPr>
            <a:xfrm rot="5400000" flipH="1">
              <a:off x="1669335" y="1892242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DA631EAF-3CE6-9FA6-21F1-9680FBF1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436" y="3602141"/>
              <a:ext cx="2367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61942-C35F-7BBF-91B0-7E7C2F46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511" y="2755909"/>
              <a:ext cx="846232" cy="8462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D8DEC4-02CD-1A14-DF2F-C13CBE3DBFC9}"/>
              </a:ext>
            </a:extLst>
          </p:cNvPr>
          <p:cNvGrpSpPr/>
          <p:nvPr/>
        </p:nvGrpSpPr>
        <p:grpSpPr>
          <a:xfrm>
            <a:off x="4955539" y="1976817"/>
            <a:ext cx="2292350" cy="2312162"/>
            <a:chOff x="4950362" y="1756586"/>
            <a:chExt cx="2292350" cy="23121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16F6FF-038B-E9ED-4B20-3250CCC8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911" y="1756586"/>
              <a:ext cx="902600" cy="902600"/>
            </a:xfrm>
            <a:prstGeom prst="rect">
              <a:avLst/>
            </a:prstGeom>
          </p:spPr>
        </p:pic>
        <p:pic>
          <p:nvPicPr>
            <p:cNvPr id="16" name="Graphic 17">
              <a:extLst>
                <a:ext uri="{FF2B5EF4-FFF2-40B4-BE49-F238E27FC236}">
                  <a16:creationId xmlns:a16="http://schemas.microsoft.com/office/drawing/2014/main" id="{82F93412-E503-4773-130A-4657B4DD1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144" y="2277586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A855FDD2-A563-AFE1-78FD-184141A9AADD}"/>
                </a:ext>
              </a:extLst>
            </p:cNvPr>
            <p:cNvSpPr/>
            <p:nvPr/>
          </p:nvSpPr>
          <p:spPr>
            <a:xfrm flipH="1" flipV="1">
              <a:off x="5325025" y="2685186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CF6030F5-51B3-5978-AF24-AFD2542D4FA5}"/>
                </a:ext>
              </a:extLst>
            </p:cNvPr>
            <p:cNvSpPr/>
            <p:nvPr/>
          </p:nvSpPr>
          <p:spPr>
            <a:xfrm rot="10800000" flipH="1" flipV="1">
              <a:off x="6245878" y="1883944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77A6E9B2-8A76-D18B-7F2D-F47E85CEB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362" y="379174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6ABAA8-A5A4-1EB0-A96F-6B7044985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759" y="2791767"/>
              <a:ext cx="846232" cy="84623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BAD7DC-018F-3700-9B07-B728FBA8670C}"/>
              </a:ext>
            </a:extLst>
          </p:cNvPr>
          <p:cNvGrpSpPr/>
          <p:nvPr/>
        </p:nvGrpSpPr>
        <p:grpSpPr>
          <a:xfrm>
            <a:off x="9208293" y="1939495"/>
            <a:ext cx="2326733" cy="2341542"/>
            <a:chOff x="8812721" y="1719264"/>
            <a:chExt cx="2326733" cy="234154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23BD706-2243-7340-D582-44345EC05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5111" y="1719264"/>
              <a:ext cx="846232" cy="846232"/>
            </a:xfrm>
            <a:prstGeom prst="rect">
              <a:avLst/>
            </a:prstGeom>
          </p:spPr>
        </p:pic>
        <p:pic>
          <p:nvPicPr>
            <p:cNvPr id="17" name="Graphic 10">
              <a:extLst>
                <a:ext uri="{FF2B5EF4-FFF2-40B4-BE49-F238E27FC236}">
                  <a16:creationId xmlns:a16="http://schemas.microsoft.com/office/drawing/2014/main" id="{01DDD915-5F93-6835-D570-F87A97D38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7896" y="21860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F5A470F-D761-2584-C26E-26D44D348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8810" y="2769899"/>
              <a:ext cx="846232" cy="846232"/>
            </a:xfrm>
            <a:prstGeom prst="rect">
              <a:avLst/>
            </a:prstGeom>
          </p:spPr>
        </p:pic>
        <p:pic>
          <p:nvPicPr>
            <p:cNvPr id="21" name="그림 20" descr="화살이(가) 표시된 사진&#10;&#10;자동 생성된 설명">
              <a:extLst>
                <a:ext uri="{FF2B5EF4-FFF2-40B4-BE49-F238E27FC236}">
                  <a16:creationId xmlns:a16="http://schemas.microsoft.com/office/drawing/2014/main" id="{A83316B7-140B-F5E4-A71D-4443E6AD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1527" y="2435935"/>
              <a:ext cx="667927" cy="667927"/>
            </a:xfrm>
            <a:prstGeom prst="rect">
              <a:avLst/>
            </a:prstGeom>
          </p:spPr>
        </p:pic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3317541B-6BC6-3348-F3C9-F7BF13B90215}"/>
                </a:ext>
              </a:extLst>
            </p:cNvPr>
            <p:cNvSpPr/>
            <p:nvPr/>
          </p:nvSpPr>
          <p:spPr>
            <a:xfrm flipH="1" flipV="1">
              <a:off x="9019075" y="2685186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FF844B3A-CB01-D96D-3892-E5033FBB7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2721" y="378380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EE80CC-6795-9997-CD73-5002172E14CF}"/>
              </a:ext>
            </a:extLst>
          </p:cNvPr>
          <p:cNvSpPr txBox="1"/>
          <p:nvPr/>
        </p:nvSpPr>
        <p:spPr>
          <a:xfrm>
            <a:off x="334964" y="4751120"/>
            <a:ext cx="2881312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모든 암호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KMS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키와 연결하여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암호화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TLS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등을 사용하는 안전한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호스트의 요청만 받아들임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70D5E-04D9-0DF1-8367-333234D702C4}"/>
              </a:ext>
            </a:extLst>
          </p:cNvPr>
          <p:cNvSpPr txBox="1"/>
          <p:nvPr/>
        </p:nvSpPr>
        <p:spPr>
          <a:xfrm>
            <a:off x="4663265" y="4751120"/>
            <a:ext cx="2881312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런타임에 프로그래밍 방식으로 암호화된 자격 증명 동적 검색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상태 개선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313FAC-F4EA-7672-CE59-2D0F8A7C4818}"/>
              </a:ext>
            </a:extLst>
          </p:cNvPr>
          <p:cNvSpPr txBox="1"/>
          <p:nvPr/>
        </p:nvSpPr>
        <p:spPr>
          <a:xfrm>
            <a:off x="8991566" y="4751120"/>
            <a:ext cx="2881312" cy="11695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사용자 개입 없이 지정된 일정에 따라 자동으로 암호 순환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Lambda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함수를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사용하여 순환 기준 정의 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9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42C2AF45-471F-2F50-44BB-882E02AD409D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Features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of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98F1026-CF72-5FDC-F2DA-8AA861F339C0}"/>
              </a:ext>
            </a:extLst>
          </p:cNvPr>
          <p:cNvGrpSpPr/>
          <p:nvPr/>
        </p:nvGrpSpPr>
        <p:grpSpPr>
          <a:xfrm>
            <a:off x="1064138" y="1937676"/>
            <a:ext cx="4324187" cy="2282401"/>
            <a:chOff x="1194394" y="1675725"/>
            <a:chExt cx="4324187" cy="2282401"/>
          </a:xfrm>
        </p:grpSpPr>
        <p:cxnSp>
          <p:nvCxnSpPr>
            <p:cNvPr id="29" name="Elbow Connector 12">
              <a:extLst>
                <a:ext uri="{FF2B5EF4-FFF2-40B4-BE49-F238E27FC236}">
                  <a16:creationId xmlns:a16="http://schemas.microsoft.com/office/drawing/2014/main" id="{C94727B8-CD11-EE8D-D896-FFE6EC9762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67639" y="1987095"/>
              <a:ext cx="1036828" cy="190011"/>
            </a:xfrm>
            <a:prstGeom prst="bentConnector3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>
              <a:extLst>
                <a:ext uri="{FF2B5EF4-FFF2-40B4-BE49-F238E27FC236}">
                  <a16:creationId xmlns:a16="http://schemas.microsoft.com/office/drawing/2014/main" id="{5410FBE9-A9A8-CF7A-57E9-D0E490FB21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32901" y="2501153"/>
              <a:ext cx="267615" cy="18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8045A71-075D-CFFE-B76F-5CD5FD99593C}"/>
                </a:ext>
              </a:extLst>
            </p:cNvPr>
            <p:cNvGrpSpPr/>
            <p:nvPr/>
          </p:nvGrpSpPr>
          <p:grpSpPr>
            <a:xfrm>
              <a:off x="1194394" y="1675725"/>
              <a:ext cx="4324187" cy="2282401"/>
              <a:chOff x="-226077" y="1709305"/>
              <a:chExt cx="4324187" cy="2282401"/>
            </a:xfrm>
          </p:grpSpPr>
          <p:pic>
            <p:nvPicPr>
              <p:cNvPr id="2" name="Graphic 17">
                <a:extLst>
                  <a:ext uri="{FF2B5EF4-FFF2-40B4-BE49-F238E27FC236}">
                    <a16:creationId xmlns:a16="http://schemas.microsoft.com/office/drawing/2014/main" id="{1E5504E3-AA34-8E0C-2E0B-08417FB77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898" y="1709305"/>
                <a:ext cx="763200" cy="76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4D303D6-21EB-9BD1-38D3-02FA8D18A205}"/>
                  </a:ext>
                </a:extLst>
              </p:cNvPr>
              <p:cNvGrpSpPr/>
              <p:nvPr/>
            </p:nvGrpSpPr>
            <p:grpSpPr>
              <a:xfrm>
                <a:off x="1840918" y="2768041"/>
                <a:ext cx="2243137" cy="1223665"/>
                <a:chOff x="3219713" y="1546134"/>
                <a:chExt cx="2243137" cy="1223665"/>
              </a:xfrm>
            </p:grpSpPr>
            <p:pic>
              <p:nvPicPr>
                <p:cNvPr id="10" name="Graphic 6">
                  <a:extLst>
                    <a:ext uri="{FF2B5EF4-FFF2-40B4-BE49-F238E27FC236}">
                      <a16:creationId xmlns:a16="http://schemas.microsoft.com/office/drawing/2014/main" id="{A4BC6497-D2FD-FC70-AC29-69219AB8D1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281" y="1546134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TextBox 9">
                  <a:extLst>
                    <a:ext uri="{FF2B5EF4-FFF2-40B4-BE49-F238E27FC236}">
                      <a16:creationId xmlns:a16="http://schemas.microsoft.com/office/drawing/2014/main" id="{AEA5342F-C51C-A6AA-AE34-51CB2F2D5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9713" y="2308134"/>
                  <a:ext cx="224313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Relational Database Service (Amazon RDS)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0BD0BA8-0730-9B2B-31B7-86CDA08DA5E8}"/>
                  </a:ext>
                </a:extLst>
              </p:cNvPr>
              <p:cNvGrpSpPr/>
              <p:nvPr/>
            </p:nvGrpSpPr>
            <p:grpSpPr>
              <a:xfrm>
                <a:off x="1836480" y="1712055"/>
                <a:ext cx="2261630" cy="1038999"/>
                <a:chOff x="2216085" y="1587230"/>
                <a:chExt cx="2261630" cy="1038999"/>
              </a:xfrm>
            </p:grpSpPr>
            <p:pic>
              <p:nvPicPr>
                <p:cNvPr id="12" name="Graphic 23">
                  <a:extLst>
                    <a:ext uri="{FF2B5EF4-FFF2-40B4-BE49-F238E27FC236}">
                      <a16:creationId xmlns:a16="http://schemas.microsoft.com/office/drawing/2014/main" id="{CE3B2A9C-AD76-AB00-115A-6DE99A8EE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5900" y="158723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TextBox 34">
                  <a:extLst>
                    <a:ext uri="{FF2B5EF4-FFF2-40B4-BE49-F238E27FC236}">
                      <a16:creationId xmlns:a16="http://schemas.microsoft.com/office/drawing/2014/main" id="{FC509684-06BB-2143-8FF3-7C7381A5F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6085" y="2349230"/>
                  <a:ext cx="226163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Redshift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917B254-0DC6-4FC8-8614-CC3EFCA12798}"/>
                  </a:ext>
                </a:extLst>
              </p:cNvPr>
              <p:cNvGrpSpPr/>
              <p:nvPr/>
            </p:nvGrpSpPr>
            <p:grpSpPr>
              <a:xfrm>
                <a:off x="-226077" y="2768041"/>
                <a:ext cx="2292350" cy="1184274"/>
                <a:chOff x="2929776" y="2855623"/>
                <a:chExt cx="2292350" cy="1184274"/>
              </a:xfrm>
            </p:grpSpPr>
            <p:pic>
              <p:nvPicPr>
                <p:cNvPr id="8" name="Graphic 18">
                  <a:extLst>
                    <a:ext uri="{FF2B5EF4-FFF2-40B4-BE49-F238E27FC236}">
                      <a16:creationId xmlns:a16="http://schemas.microsoft.com/office/drawing/2014/main" id="{E34887AB-8A60-480F-86D2-8137BF9DFA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4951" y="2855623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11">
                  <a:extLst>
                    <a:ext uri="{FF2B5EF4-FFF2-40B4-BE49-F238E27FC236}">
                      <a16:creationId xmlns:a16="http://schemas.microsoft.com/office/drawing/2014/main" id="{37701E52-57D2-13DB-27CD-6243040316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9776" y="3578232"/>
                  <a:ext cx="22923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DocumentDB </a:t>
                  </a:r>
                  <a:b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(with MongoDB compatibility)</a:t>
                  </a:r>
                </a:p>
              </p:txBody>
            </p:sp>
          </p:grpSp>
        </p:grpSp>
        <p:cxnSp>
          <p:nvCxnSpPr>
            <p:cNvPr id="54" name="Elbow Connector 12">
              <a:extLst>
                <a:ext uri="{FF2B5EF4-FFF2-40B4-BE49-F238E27FC236}">
                  <a16:creationId xmlns:a16="http://schemas.microsoft.com/office/drawing/2014/main" id="{A2EE6828-6FEC-C41B-53A7-618739C831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67639" y="2325564"/>
              <a:ext cx="1026524" cy="729731"/>
            </a:xfrm>
            <a:prstGeom prst="bentConnector3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500D99B-3A79-4ADC-B9DD-A73D8402F308}"/>
              </a:ext>
            </a:extLst>
          </p:cNvPr>
          <p:cNvSpPr txBox="1"/>
          <p:nvPr/>
        </p:nvSpPr>
        <p:spPr>
          <a:xfrm>
            <a:off x="334963" y="4493761"/>
            <a:ext cx="5761037" cy="20928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등 모든 암호 순환 구성이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완료되어 있는 데이터베이스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서비스 즉시 사용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MySQL 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PostgreSQL 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Oracle 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MariaDB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Microsoft SQL Server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 </a:t>
            </a:r>
            <a:r>
              <a:rPr lang="en-US" altLang="ko-KR" sz="10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DocumentDB</a:t>
            </a:r>
            <a:endParaRPr lang="en-US" altLang="ko-KR" sz="10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 Redshift</a:t>
            </a:r>
          </a:p>
        </p:txBody>
      </p:sp>
    </p:spTree>
    <p:extLst>
      <p:ext uri="{BB962C8B-B14F-4D97-AF65-F5344CB8AC3E}">
        <p14:creationId xmlns:p14="http://schemas.microsoft.com/office/powerpoint/2010/main" val="242303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42C2AF45-471F-2F50-44BB-882E02AD409D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Features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of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EE7B0C-8B48-9AF8-66C2-6A9318FFE6F2}"/>
              </a:ext>
            </a:extLst>
          </p:cNvPr>
          <p:cNvGrpSpPr/>
          <p:nvPr/>
        </p:nvGrpSpPr>
        <p:grpSpPr>
          <a:xfrm>
            <a:off x="6583914" y="2138170"/>
            <a:ext cx="4856648" cy="1881413"/>
            <a:chOff x="6761001" y="1547587"/>
            <a:chExt cx="4856648" cy="188141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7FF4FB9-60BB-3BA0-ED07-D96E5DDF9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979" y="206858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256599-139B-AF09-7522-B5C5F8EA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001" y="1547587"/>
              <a:ext cx="902600" cy="9026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90B6B27-C375-795F-5183-1D065EC27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849" y="2582768"/>
              <a:ext cx="846232" cy="846232"/>
            </a:xfrm>
            <a:prstGeom prst="rect">
              <a:avLst/>
            </a:prstGeom>
          </p:spPr>
        </p:pic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A4C59BC9-60A2-FAC5-8492-F3BD23253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234" y="2068587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7FC7B68-3AA4-0AFD-1E5B-564A0E0A22BA}"/>
                </a:ext>
              </a:extLst>
            </p:cNvPr>
            <p:cNvSpPr/>
            <p:nvPr/>
          </p:nvSpPr>
          <p:spPr>
            <a:xfrm flipH="1" flipV="1">
              <a:off x="7007115" y="2476187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1A9D81C-D9D4-033C-E4CF-E218FD92F652}"/>
                </a:ext>
              </a:extLst>
            </p:cNvPr>
            <p:cNvSpPr/>
            <p:nvPr/>
          </p:nvSpPr>
          <p:spPr>
            <a:xfrm rot="10800000" flipH="1" flipV="1">
              <a:off x="7927968" y="1674945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9" name="Straight Arrow Connector 23">
              <a:extLst>
                <a:ext uri="{FF2B5EF4-FFF2-40B4-BE49-F238E27FC236}">
                  <a16:creationId xmlns:a16="http://schemas.microsoft.com/office/drawing/2014/main" id="{87ADE6D9-C84D-E15B-5033-153B52741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081" y="2449587"/>
              <a:ext cx="100487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E65A0917-05A8-3950-8906-F392B947E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7999" y="286691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98F1026-CF72-5FDC-F2DA-8AA861F339C0}"/>
              </a:ext>
            </a:extLst>
          </p:cNvPr>
          <p:cNvGrpSpPr/>
          <p:nvPr/>
        </p:nvGrpSpPr>
        <p:grpSpPr>
          <a:xfrm>
            <a:off x="1064138" y="1937676"/>
            <a:ext cx="4324187" cy="2282401"/>
            <a:chOff x="1194394" y="1675725"/>
            <a:chExt cx="4324187" cy="2282401"/>
          </a:xfrm>
        </p:grpSpPr>
        <p:cxnSp>
          <p:nvCxnSpPr>
            <p:cNvPr id="29" name="Elbow Connector 12">
              <a:extLst>
                <a:ext uri="{FF2B5EF4-FFF2-40B4-BE49-F238E27FC236}">
                  <a16:creationId xmlns:a16="http://schemas.microsoft.com/office/drawing/2014/main" id="{C94727B8-CD11-EE8D-D896-FFE6EC9762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67639" y="1987095"/>
              <a:ext cx="1036828" cy="190011"/>
            </a:xfrm>
            <a:prstGeom prst="bentConnector3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>
              <a:extLst>
                <a:ext uri="{FF2B5EF4-FFF2-40B4-BE49-F238E27FC236}">
                  <a16:creationId xmlns:a16="http://schemas.microsoft.com/office/drawing/2014/main" id="{5410FBE9-A9A8-CF7A-57E9-D0E490FB21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32901" y="2501153"/>
              <a:ext cx="267615" cy="18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8045A71-075D-CFFE-B76F-5CD5FD99593C}"/>
                </a:ext>
              </a:extLst>
            </p:cNvPr>
            <p:cNvGrpSpPr/>
            <p:nvPr/>
          </p:nvGrpSpPr>
          <p:grpSpPr>
            <a:xfrm>
              <a:off x="1194394" y="1675725"/>
              <a:ext cx="4324187" cy="2282401"/>
              <a:chOff x="-226077" y="1709305"/>
              <a:chExt cx="4324187" cy="2282401"/>
            </a:xfrm>
          </p:grpSpPr>
          <p:pic>
            <p:nvPicPr>
              <p:cNvPr id="2" name="Graphic 17">
                <a:extLst>
                  <a:ext uri="{FF2B5EF4-FFF2-40B4-BE49-F238E27FC236}">
                    <a16:creationId xmlns:a16="http://schemas.microsoft.com/office/drawing/2014/main" id="{1E5504E3-AA34-8E0C-2E0B-08417FB77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898" y="1709305"/>
                <a:ext cx="763200" cy="76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4D303D6-21EB-9BD1-38D3-02FA8D18A205}"/>
                  </a:ext>
                </a:extLst>
              </p:cNvPr>
              <p:cNvGrpSpPr/>
              <p:nvPr/>
            </p:nvGrpSpPr>
            <p:grpSpPr>
              <a:xfrm>
                <a:off x="1840918" y="2768041"/>
                <a:ext cx="2243137" cy="1223665"/>
                <a:chOff x="3219713" y="1546134"/>
                <a:chExt cx="2243137" cy="1223665"/>
              </a:xfrm>
            </p:grpSpPr>
            <p:pic>
              <p:nvPicPr>
                <p:cNvPr id="10" name="Graphic 6">
                  <a:extLst>
                    <a:ext uri="{FF2B5EF4-FFF2-40B4-BE49-F238E27FC236}">
                      <a16:creationId xmlns:a16="http://schemas.microsoft.com/office/drawing/2014/main" id="{A4BC6497-D2FD-FC70-AC29-69219AB8D1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281" y="1546134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TextBox 9">
                  <a:extLst>
                    <a:ext uri="{FF2B5EF4-FFF2-40B4-BE49-F238E27FC236}">
                      <a16:creationId xmlns:a16="http://schemas.microsoft.com/office/drawing/2014/main" id="{AEA5342F-C51C-A6AA-AE34-51CB2F2D5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9713" y="2308134"/>
                  <a:ext cx="224313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Relational Database Service (Amazon RDS)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0BD0BA8-0730-9B2B-31B7-86CDA08DA5E8}"/>
                  </a:ext>
                </a:extLst>
              </p:cNvPr>
              <p:cNvGrpSpPr/>
              <p:nvPr/>
            </p:nvGrpSpPr>
            <p:grpSpPr>
              <a:xfrm>
                <a:off x="1836480" y="1712055"/>
                <a:ext cx="2261630" cy="1038999"/>
                <a:chOff x="2216085" y="1587230"/>
                <a:chExt cx="2261630" cy="1038999"/>
              </a:xfrm>
            </p:grpSpPr>
            <p:pic>
              <p:nvPicPr>
                <p:cNvPr id="12" name="Graphic 23">
                  <a:extLst>
                    <a:ext uri="{FF2B5EF4-FFF2-40B4-BE49-F238E27FC236}">
                      <a16:creationId xmlns:a16="http://schemas.microsoft.com/office/drawing/2014/main" id="{CE3B2A9C-AD76-AB00-115A-6DE99A8EE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5900" y="158723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TextBox 34">
                  <a:extLst>
                    <a:ext uri="{FF2B5EF4-FFF2-40B4-BE49-F238E27FC236}">
                      <a16:creationId xmlns:a16="http://schemas.microsoft.com/office/drawing/2014/main" id="{FC509684-06BB-2143-8FF3-7C7381A5F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6085" y="2349230"/>
                  <a:ext cx="226163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Redshift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917B254-0DC6-4FC8-8614-CC3EFCA12798}"/>
                  </a:ext>
                </a:extLst>
              </p:cNvPr>
              <p:cNvGrpSpPr/>
              <p:nvPr/>
            </p:nvGrpSpPr>
            <p:grpSpPr>
              <a:xfrm>
                <a:off x="-226077" y="2768041"/>
                <a:ext cx="2292350" cy="1184274"/>
                <a:chOff x="2929776" y="2855623"/>
                <a:chExt cx="2292350" cy="1184274"/>
              </a:xfrm>
            </p:grpSpPr>
            <p:pic>
              <p:nvPicPr>
                <p:cNvPr id="8" name="Graphic 18">
                  <a:extLst>
                    <a:ext uri="{FF2B5EF4-FFF2-40B4-BE49-F238E27FC236}">
                      <a16:creationId xmlns:a16="http://schemas.microsoft.com/office/drawing/2014/main" id="{E34887AB-8A60-480F-86D2-8137BF9DFA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4951" y="2855623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11">
                  <a:extLst>
                    <a:ext uri="{FF2B5EF4-FFF2-40B4-BE49-F238E27FC236}">
                      <a16:creationId xmlns:a16="http://schemas.microsoft.com/office/drawing/2014/main" id="{37701E52-57D2-13DB-27CD-6243040316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9776" y="3578232"/>
                  <a:ext cx="22923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DocumentDB </a:t>
                  </a:r>
                  <a:b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(with MongoDB compatibility)</a:t>
                  </a:r>
                </a:p>
              </p:txBody>
            </p:sp>
          </p:grpSp>
        </p:grpSp>
        <p:cxnSp>
          <p:nvCxnSpPr>
            <p:cNvPr id="54" name="Elbow Connector 12">
              <a:extLst>
                <a:ext uri="{FF2B5EF4-FFF2-40B4-BE49-F238E27FC236}">
                  <a16:creationId xmlns:a16="http://schemas.microsoft.com/office/drawing/2014/main" id="{A2EE6828-6FEC-C41B-53A7-618739C831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67639" y="2325564"/>
              <a:ext cx="1026524" cy="729731"/>
            </a:xfrm>
            <a:prstGeom prst="bentConnector3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500D99B-3A79-4ADC-B9DD-A73D8402F308}"/>
              </a:ext>
            </a:extLst>
          </p:cNvPr>
          <p:cNvSpPr txBox="1"/>
          <p:nvPr/>
        </p:nvSpPr>
        <p:spPr>
          <a:xfrm>
            <a:off x="334963" y="4493761"/>
            <a:ext cx="5761037" cy="20928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등 모든 암호 순환 구성이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완료되어 있는 데이터베이스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서비스 즉시 사용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MySQL 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PostgreSQL 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Oracle 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MariaDB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Microsoft SQL Server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 </a:t>
            </a:r>
            <a:r>
              <a:rPr lang="en-US" altLang="ko-KR" sz="10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DocumentDB</a:t>
            </a:r>
            <a:endParaRPr lang="en-US" altLang="ko-KR" sz="10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 Redshift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58EFEB-88EF-B350-3B84-EBE38D84CAA7}"/>
              </a:ext>
            </a:extLst>
          </p:cNvPr>
          <p:cNvSpPr txBox="1"/>
          <p:nvPr/>
        </p:nvSpPr>
        <p:spPr>
          <a:xfrm>
            <a:off x="6096001" y="4493761"/>
            <a:ext cx="5761036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IAM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권한 정책을 사용하여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 Manager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암호에 대한 관리 제한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다양한 암호들 중 특정 암호만 읽을 수 있도록 하는 권한 또한 제한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6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1372</Words>
  <Application>Microsoft Office PowerPoint</Application>
  <PresentationFormat>와이드스크린</PresentationFormat>
  <Paragraphs>204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네오 ExtraBold</vt:lpstr>
      <vt:lpstr>나눔스퀘어 네오 Heavy</vt:lpstr>
      <vt:lpstr>나눔스퀘어 네오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조은비</dc:creator>
  <cp:lastModifiedBy>조은비</cp:lastModifiedBy>
  <cp:revision>42</cp:revision>
  <dcterms:created xsi:type="dcterms:W3CDTF">2023-01-16T06:42:34Z</dcterms:created>
  <dcterms:modified xsi:type="dcterms:W3CDTF">2023-01-17T10:20:38Z</dcterms:modified>
</cp:coreProperties>
</file>