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71" r:id="rId2"/>
    <p:sldId id="266" r:id="rId3"/>
    <p:sldId id="265" r:id="rId4"/>
    <p:sldId id="269" r:id="rId5"/>
    <p:sldId id="270" r:id="rId6"/>
    <p:sldId id="267" r:id="rId7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9"/>
    </p:embeddedFont>
    <p:embeddedFont>
      <p:font typeface="나눔스퀘어 네오 ExtraBold" panose="00000900000000000000" pitchFamily="2" charset="-127"/>
      <p:bold r:id="rId10"/>
    </p:embeddedFont>
    <p:embeddedFont>
      <p:font typeface="나눔스퀘어 네오 Heavy" panose="00000A00000000000000" pitchFamily="2" charset="-127"/>
      <p:bold r:id="rId11"/>
    </p:embeddedFont>
    <p:embeddedFont>
      <p:font typeface="나눔스퀘어 네오 Regular" panose="00000500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3"/>
    <a:srgbClr val="64B3F4"/>
    <a:srgbClr val="C2E59C"/>
    <a:srgbClr val="FFD89B"/>
    <a:srgbClr val="19547B"/>
    <a:srgbClr val="89FFFD"/>
    <a:srgbClr val="EF32D9"/>
    <a:srgbClr val="904E95"/>
    <a:srgbClr val="E96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4" autoAdjust="0"/>
    <p:restoredTop sz="81514" autoAdjust="0"/>
  </p:normalViewPr>
  <p:slideViewPr>
    <p:cSldViewPr snapToGrid="0">
      <p:cViewPr varScale="1">
        <p:scale>
          <a:sx n="67" d="100"/>
          <a:sy n="67" d="100"/>
        </p:scale>
        <p:origin x="1469" y="62"/>
      </p:cViewPr>
      <p:guideLst>
        <p:guide orient="horz" pos="2409"/>
        <p:guide pos="7469"/>
        <p:guide orient="horz" pos="4110"/>
        <p:guide orient="horz" pos="142"/>
        <p:guide pos="211"/>
        <p:guide orient="horz" pos="459"/>
        <p:guide pos="3840"/>
        <p:guide orient="horz" pos="686"/>
        <p:guide pos="2026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1B1A-443D-4648-B65D-A6BFA55D1C2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5A9F-C29F-4E22-A3F2-3B0EC299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다음은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 AWS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과거에는 응용프로그램에 인증 정보를 포함하는 방식이 일반적이었습니다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 방식은 자격 증명 교체 시 많은 작업을 거쳐야 하는 등의 단점이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8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Secrets Manager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하드 </a:t>
            </a:r>
            <a:r>
              <a:rPr lang="ko-KR" altLang="en-US" dirty="0" err="1"/>
              <a:t>코딩된</a:t>
            </a:r>
            <a:r>
              <a:rPr lang="ko-KR" altLang="en-US" dirty="0"/>
              <a:t> 자격 증명을 </a:t>
            </a:r>
            <a:r>
              <a:rPr lang="en-US" altLang="ko-KR" dirty="0"/>
              <a:t>Secrets Manager</a:t>
            </a:r>
            <a:r>
              <a:rPr lang="ko-KR" altLang="en-US" dirty="0"/>
              <a:t>에 대한 </a:t>
            </a:r>
            <a:r>
              <a:rPr lang="en-US" altLang="ko-KR" dirty="0"/>
              <a:t>API </a:t>
            </a:r>
            <a:r>
              <a:rPr lang="ko-KR" altLang="en-US" dirty="0"/>
              <a:t>호출로 대체하며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지정된 예약에 따라 자동으로 암호가 순환되게 구성할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Basic Scenario</a:t>
            </a:r>
            <a:r>
              <a:rPr lang="ko-KR" altLang="en-US" dirty="0"/>
              <a:t>를 통해 </a:t>
            </a:r>
            <a:r>
              <a:rPr lang="en-US" altLang="ko-KR" dirty="0"/>
              <a:t>Secrets Manager</a:t>
            </a:r>
            <a:r>
              <a:rPr lang="ko-KR" altLang="en-US" dirty="0"/>
              <a:t>를 사용하는 상황에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</a:t>
            </a:r>
            <a:r>
              <a:rPr lang="ko-KR" altLang="en-US" dirty="0"/>
              <a:t>애플리케이션이 </a:t>
            </a:r>
            <a:r>
              <a:rPr lang="en-US" altLang="ko-KR" dirty="0"/>
              <a:t>DB </a:t>
            </a:r>
            <a:r>
              <a:rPr lang="ko-KR" altLang="en-US" dirty="0"/>
              <a:t>서버에 액세스하기 위한 </a:t>
            </a:r>
            <a:r>
              <a:rPr lang="en-US" altLang="ko-KR" dirty="0"/>
              <a:t>credential</a:t>
            </a:r>
            <a:r>
              <a:rPr lang="ko-KR" altLang="en-US" dirty="0"/>
              <a:t>을 생성하고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생성한 </a:t>
            </a:r>
            <a:r>
              <a:rPr lang="en-US" altLang="ko-KR" dirty="0"/>
              <a:t>credential</a:t>
            </a:r>
            <a:r>
              <a:rPr lang="ko-KR" altLang="en-US" dirty="0"/>
              <a:t>을 </a:t>
            </a:r>
            <a:r>
              <a:rPr lang="en-US" altLang="ko-KR" dirty="0"/>
              <a:t>Secrets Manager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애플리케이션이 </a:t>
            </a:r>
            <a:r>
              <a:rPr lang="en-US" altLang="ko-KR" dirty="0"/>
              <a:t>DB</a:t>
            </a:r>
            <a:r>
              <a:rPr lang="ko-KR" altLang="en-US" dirty="0"/>
              <a:t>에 액세스 해야 할 시</a:t>
            </a:r>
            <a:r>
              <a:rPr lang="en-US" altLang="ko-KR" dirty="0"/>
              <a:t>, Secrets Manager API</a:t>
            </a:r>
            <a:r>
              <a:rPr lang="ko-KR" altLang="en-US" dirty="0"/>
              <a:t>를 통해 저장된 </a:t>
            </a:r>
            <a:r>
              <a:rPr lang="en-US" altLang="ko-KR" dirty="0"/>
              <a:t>credential</a:t>
            </a:r>
            <a:r>
              <a:rPr lang="ko-KR" altLang="en-US" dirty="0"/>
              <a:t>을 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Secrets Manger</a:t>
            </a:r>
            <a:r>
              <a:rPr lang="ko-KR" altLang="en-US" dirty="0"/>
              <a:t>가 애플리케이션으로 </a:t>
            </a:r>
            <a:r>
              <a:rPr lang="en-US" altLang="ko-KR" dirty="0"/>
              <a:t>credential</a:t>
            </a:r>
            <a:r>
              <a:rPr lang="ko-KR" altLang="en-US" dirty="0"/>
              <a:t>을 반환하면 </a:t>
            </a:r>
            <a:endParaRPr lang="en-US" altLang="ko-KR" dirty="0"/>
          </a:p>
          <a:p>
            <a:r>
              <a:rPr lang="ko-KR" altLang="en-US" dirty="0"/>
              <a:t>이 반환 값을 통해 </a:t>
            </a:r>
            <a:r>
              <a:rPr lang="en-US" altLang="ko-KR" dirty="0"/>
              <a:t>DB</a:t>
            </a:r>
            <a:r>
              <a:rPr lang="ko-KR" altLang="en-US" dirty="0"/>
              <a:t>에 액세스할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0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Secrets Manger</a:t>
            </a:r>
            <a:r>
              <a:rPr lang="ko-KR" altLang="en-US" dirty="0"/>
              <a:t>의 특징과 함께 사용되는 서비스를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</a:t>
            </a:r>
            <a:endParaRPr lang="en-US" altLang="ko-KR" dirty="0"/>
          </a:p>
          <a:p>
            <a:r>
              <a:rPr lang="en-US" altLang="ko-KR" dirty="0"/>
              <a:t>AWS KMS</a:t>
            </a:r>
            <a:r>
              <a:rPr lang="ko-KR" altLang="en-US" dirty="0"/>
              <a:t>를 사용한 자격 증명 데이터 암호화 기능을 제공하고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프로그래밍 방식으로 자격 증명을 동적으로 검색할 수 있으며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Lamdba</a:t>
            </a:r>
            <a:r>
              <a:rPr lang="ko-KR" altLang="en-US" dirty="0"/>
              <a:t>를 통해 자동으로 자격증명을 순환시킬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이미 모든 구성이 갖춰져 있는 서비스들을 함께 사용 가능하고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IAM</a:t>
            </a:r>
            <a:r>
              <a:rPr lang="ko-KR" altLang="en-US" dirty="0"/>
              <a:t>을 통해 자격증명 관리에 대한 제한을 설정할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모니터링 서비스 또한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8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8595-B5BB-6C5B-6DE9-D143DC2C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8D58D-A3BE-1521-AB0C-5ACEE372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15B0-7615-F3BA-9327-223C8E2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F349F-C8B8-E091-020B-5BE6721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76B95-2EF6-5098-9A5B-5320BE3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321B-46B7-7A8B-4C09-120DD42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014B6-7CFD-C310-2CD5-EB1A56DD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931A9-2993-4946-41CD-4775858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93957-4F40-CE3C-237F-5E8D3BE8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C63CB-C78D-01EA-CA0A-1873D348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0B199-BAC9-245A-5E86-E4AF41AB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B5778-65D7-C972-A380-623D3936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84F8F-94ED-1EED-8D75-0075526F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726A6-E75B-2613-08A4-07CAAFB4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9FD96-BAB8-D43A-16A9-77F85E2D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D47A-5F75-05F6-300B-2649B409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5A42D-F566-9448-E46E-39576F66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F607-47CE-A549-0D85-5A8F0F4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A63AB-6BFF-4E2B-9691-FC3FDF6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1E71-56DA-4ADD-6E78-0058ED2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43A7B-877B-C856-718F-1B5BA1CF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0E2BF-2E3E-EBD3-F4C5-ABA2F63F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F7AB-D6AA-BDA9-DB51-F57F41BF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DE347-2335-EFDF-C6AF-42194EB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9C7D-2AFE-F3CD-DD85-CBAC6BB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E7006-A08A-1CB1-B615-BFBE7159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2BFE-8E5F-EF87-C7CE-8799EEA8A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6D8B3-2D63-3F7F-A1EA-B41D4694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F0DBE-E22F-DDA2-C721-82CC5DC2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C64B4-42A9-A2F2-B0B7-D244C0E9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CCA76-3F9F-9CB2-4A78-FE3332E3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5F0D-8A87-40A2-9D9F-BC716EE8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56283-E09D-119C-F6CB-C82194C1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A2528-8E77-E2F0-62C0-D37D5C7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676A6-403B-70B7-1A2F-A3CDC5A4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A2048-67E1-E892-2D4C-CB4AB371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55897-F46A-2E5A-D0DE-2132C4F6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8BE6A-95C1-0374-DDC8-5900AD44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8DB2F-C05D-6629-6778-B911D5C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8630A-175B-CFED-C150-8CED173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9213F-CF95-81BD-8365-682B11F4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B35C6C-F6DF-3462-D89B-5426333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5F357-68C3-4D58-4E99-1D5C0B3B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86040-ED9B-BA23-F6BE-57C3C486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7A5247-C6FD-DC62-1C74-D69D99D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D8FEE-59F8-2890-E7E7-CB9F78E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C242-444F-3356-E10B-2DD2795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A78A6-8E79-CAE2-C647-FAD6A3E4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E6ADB-6C1C-4362-0347-4435A9D0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D3ECE-3D2E-864D-BA95-D5869E12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712D7-ACF1-F1EB-BAD3-79851CD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1A941-FA5F-D6E7-AF84-BAC6513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E323C-FE40-9AA1-F220-FE25D463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B8BAF-DE1D-FD1D-CCAC-5CB00C523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57C1A-84D0-B006-0576-94F86D91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E33B8-124C-B999-8EF9-BFE18153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9929D-2A8F-5EBA-3ED6-1F318CB9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A0FFE-2EBF-10B3-A701-0FB59CC7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C4654-E797-459F-2589-D331DD8A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D769D-F0A5-AB2B-587F-055B3C3E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A50BA-0180-9BC7-28FC-0C209760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1EC5B-F21E-FBE8-576A-01FE7C29B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1C16-1C4C-3D7A-AEC2-25501F20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AE2EBA5-9D27-1A90-0458-F1E57BF5919D}"/>
              </a:ext>
            </a:extLst>
          </p:cNvPr>
          <p:cNvSpPr txBox="1"/>
          <p:nvPr/>
        </p:nvSpPr>
        <p:spPr>
          <a:xfrm>
            <a:off x="334963" y="4488211"/>
            <a:ext cx="4033837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과거에는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포함하는 방식이 일반적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 교체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많은 작업을 거쳐야 하는 단점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새 자격 증명 생성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 프로그램 업데이트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업데이트된 응용프로그램 재 배포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lvl="1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시간 비용 및 보안 문제 ↑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9C97E8A-3F30-7E76-F5F5-9A9DC157288E}"/>
              </a:ext>
            </a:extLst>
          </p:cNvPr>
          <p:cNvSpPr/>
          <p:nvPr/>
        </p:nvSpPr>
        <p:spPr>
          <a:xfrm>
            <a:off x="334963" y="1632353"/>
            <a:ext cx="4033836" cy="2665327"/>
          </a:xfrm>
          <a:prstGeom prst="rect">
            <a:avLst/>
          </a:prstGeom>
          <a:noFill/>
          <a:ln w="57150">
            <a:solidFill>
              <a:srgbClr val="EFF0F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71A97B-81A0-9821-A1DC-92390C6E3C71}"/>
              </a:ext>
            </a:extLst>
          </p:cNvPr>
          <p:cNvGrpSpPr/>
          <p:nvPr/>
        </p:nvGrpSpPr>
        <p:grpSpPr>
          <a:xfrm>
            <a:off x="1688678" y="3366651"/>
            <a:ext cx="1326407" cy="790248"/>
            <a:chOff x="4912468" y="2847975"/>
            <a:chExt cx="1326407" cy="790248"/>
          </a:xfrm>
        </p:grpSpPr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631A087B-BA32-219B-EF08-9978D01CA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1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70D24D5E-BBC3-3921-2CAE-044907FB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468" y="3376613"/>
              <a:ext cx="13264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database</a:t>
              </a:r>
            </a:p>
          </p:txBody>
        </p:sp>
      </p:grpSp>
      <p:sp>
        <p:nvSpPr>
          <p:cNvPr id="39" name="Rectangle 33">
            <a:extLst>
              <a:ext uri="{FF2B5EF4-FFF2-40B4-BE49-F238E27FC236}">
                <a16:creationId xmlns:a16="http://schemas.microsoft.com/office/drawing/2014/main" id="{CACF3CAD-84CA-13BB-A455-1601C37FA619}"/>
              </a:ext>
            </a:extLst>
          </p:cNvPr>
          <p:cNvSpPr/>
          <p:nvPr/>
        </p:nvSpPr>
        <p:spPr>
          <a:xfrm>
            <a:off x="520251" y="1769391"/>
            <a:ext cx="3663260" cy="9955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application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068C49-C036-264C-D6A2-0A928A11925E}"/>
              </a:ext>
            </a:extLst>
          </p:cNvPr>
          <p:cNvGrpSpPr/>
          <p:nvPr/>
        </p:nvGrpSpPr>
        <p:grpSpPr>
          <a:xfrm>
            <a:off x="1585643" y="2060321"/>
            <a:ext cx="1532476" cy="612448"/>
            <a:chOff x="6970561" y="2787646"/>
            <a:chExt cx="1685925" cy="612448"/>
          </a:xfrm>
        </p:grpSpPr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7849B7B-82CF-6C7C-4376-9E509B1AE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561" y="3138484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</a:p>
          </p:txBody>
        </p:sp>
        <p:pic>
          <p:nvPicPr>
            <p:cNvPr id="18" name="Graphic 33">
              <a:extLst>
                <a:ext uri="{FF2B5EF4-FFF2-40B4-BE49-F238E27FC236}">
                  <a16:creationId xmlns:a16="http://schemas.microsoft.com/office/drawing/2014/main" id="{C8713561-1E3B-074E-A796-F62078956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923" y="27876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D1CAC8-1528-F996-AC2F-8016875FD45C}"/>
              </a:ext>
            </a:extLst>
          </p:cNvPr>
          <p:cNvGrpSpPr/>
          <p:nvPr/>
        </p:nvGrpSpPr>
        <p:grpSpPr>
          <a:xfrm rot="5400000">
            <a:off x="2054422" y="2928004"/>
            <a:ext cx="576443" cy="94350"/>
            <a:chOff x="2507306" y="2584435"/>
            <a:chExt cx="1644650" cy="103785"/>
          </a:xfrm>
        </p:grpSpPr>
        <p:cxnSp>
          <p:nvCxnSpPr>
            <p:cNvPr id="41" name="Straight Arrow Connector 8">
              <a:extLst>
                <a:ext uri="{FF2B5EF4-FFF2-40B4-BE49-F238E27FC236}">
                  <a16:creationId xmlns:a16="http://schemas.microsoft.com/office/drawing/2014/main" id="{1B17B310-9D99-4BED-C97B-9C63A302F29A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06" y="2688220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9">
              <a:extLst>
                <a:ext uri="{FF2B5EF4-FFF2-40B4-BE49-F238E27FC236}">
                  <a16:creationId xmlns:a16="http://schemas.microsoft.com/office/drawing/2014/main" id="{21D55BD0-AFCD-1B5F-FAEA-7B73E64A3C77}"/>
                </a:ext>
              </a:extLst>
            </p:cNvPr>
            <p:cNvCxnSpPr/>
            <p:nvPr/>
          </p:nvCxnSpPr>
          <p:spPr>
            <a:xfrm>
              <a:off x="2507306" y="2584435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26785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E5DC0-C654-388B-8457-EA386863A150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</a:t>
            </a:r>
          </a:p>
        </p:txBody>
      </p:sp>
    </p:spTree>
    <p:extLst>
      <p:ext uri="{BB962C8B-B14F-4D97-AF65-F5344CB8AC3E}">
        <p14:creationId xmlns:p14="http://schemas.microsoft.com/office/powerpoint/2010/main" val="25670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26785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0E5DC0-C654-388B-8457-EA386863A150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AWS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자격 증명 및 규정 준수 서비스 중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</a:t>
            </a:r>
          </a:p>
        </p:txBody>
      </p:sp>
      <p:pic>
        <p:nvPicPr>
          <p:cNvPr id="1030" name="Picture 6" descr="Secrets Manager를 사용하여 애플리케이션, AWS 서비스 및 서드 파티 서비스 내의 보안 암호를 저장, 암호화, 모니터링 및 감사하는 방법을 보여주는 다이어그램">
            <a:extLst>
              <a:ext uri="{FF2B5EF4-FFF2-40B4-BE49-F238E27FC236}">
                <a16:creationId xmlns:a16="http://schemas.microsoft.com/office/drawing/2014/main" id="{8B9EED02-B759-68D2-3D85-EDE45FE3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29" y="1597439"/>
            <a:ext cx="7200009" cy="402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42FF4E5-D6A8-3366-7D11-CF5DC601680F}"/>
              </a:ext>
            </a:extLst>
          </p:cNvPr>
          <p:cNvSpPr txBox="1"/>
          <p:nvPr/>
        </p:nvSpPr>
        <p:spPr>
          <a:xfrm>
            <a:off x="4657029" y="5785961"/>
            <a:ext cx="7200009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하드코딩된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자격 증명을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에 대한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호출로 대체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지정된 예약에 따라 자동으로 암호 순환 구성 가능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18A23-8B1E-A2E1-61CE-0B4B07B41916}"/>
              </a:ext>
            </a:extLst>
          </p:cNvPr>
          <p:cNvSpPr txBox="1"/>
          <p:nvPr/>
        </p:nvSpPr>
        <p:spPr>
          <a:xfrm>
            <a:off x="334963" y="4488211"/>
            <a:ext cx="4033837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(secret)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포함하는 방식이 일반적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 교체 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많은 작업을 거쳐야 하는 단점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새 자격 증명 생성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 프로그램 업데이트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업데이트된 응용프로그램 재 배포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lvl="1"/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시간 비용 및 보안 문제 ↑</a:t>
            </a: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412C3CAD-B5D0-21BA-AE01-7A4EA638CD43}"/>
              </a:ext>
            </a:extLst>
          </p:cNvPr>
          <p:cNvSpPr/>
          <p:nvPr/>
        </p:nvSpPr>
        <p:spPr>
          <a:xfrm>
            <a:off x="334963" y="1632353"/>
            <a:ext cx="4033836" cy="2665327"/>
          </a:xfrm>
          <a:prstGeom prst="rect">
            <a:avLst/>
          </a:prstGeom>
          <a:noFill/>
          <a:ln w="57150">
            <a:solidFill>
              <a:srgbClr val="EFF0F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80737B-EF03-ED9C-008D-6EBE0738FB6B}"/>
              </a:ext>
            </a:extLst>
          </p:cNvPr>
          <p:cNvGrpSpPr/>
          <p:nvPr/>
        </p:nvGrpSpPr>
        <p:grpSpPr>
          <a:xfrm>
            <a:off x="1688678" y="3366651"/>
            <a:ext cx="1326407" cy="790248"/>
            <a:chOff x="4912468" y="2847975"/>
            <a:chExt cx="1326407" cy="790248"/>
          </a:xfrm>
        </p:grpSpPr>
        <p:pic>
          <p:nvPicPr>
            <p:cNvPr id="8" name="Graphic 11">
              <a:extLst>
                <a:ext uri="{FF2B5EF4-FFF2-40B4-BE49-F238E27FC236}">
                  <a16:creationId xmlns:a16="http://schemas.microsoft.com/office/drawing/2014/main" id="{36C0D390-0C45-7FFD-ADDA-446BBC14F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721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4ABF3450-3AA9-6D9E-8E70-B90E4BEC0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2468" y="3376613"/>
              <a:ext cx="13264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database</a:t>
              </a:r>
            </a:p>
          </p:txBody>
        </p:sp>
      </p:grpSp>
      <p:sp>
        <p:nvSpPr>
          <p:cNvPr id="11" name="Rectangle 33">
            <a:extLst>
              <a:ext uri="{FF2B5EF4-FFF2-40B4-BE49-F238E27FC236}">
                <a16:creationId xmlns:a16="http://schemas.microsoft.com/office/drawing/2014/main" id="{BC820FD1-500A-C317-4DA6-05AF9F0E8DD4}"/>
              </a:ext>
            </a:extLst>
          </p:cNvPr>
          <p:cNvSpPr/>
          <p:nvPr/>
        </p:nvSpPr>
        <p:spPr>
          <a:xfrm>
            <a:off x="520251" y="1769391"/>
            <a:ext cx="3663260" cy="9955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application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1848C-F729-253F-8335-9AF009BD828F}"/>
              </a:ext>
            </a:extLst>
          </p:cNvPr>
          <p:cNvGrpSpPr/>
          <p:nvPr/>
        </p:nvGrpSpPr>
        <p:grpSpPr>
          <a:xfrm>
            <a:off x="1585643" y="2060321"/>
            <a:ext cx="1532476" cy="612448"/>
            <a:chOff x="6970561" y="2787646"/>
            <a:chExt cx="1685925" cy="612448"/>
          </a:xfrm>
        </p:grpSpPr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B2962DA1-2F61-B9B9-6DCB-13DAEE08E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0561" y="3138484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secrets</a:t>
              </a:r>
            </a:p>
          </p:txBody>
        </p:sp>
        <p:pic>
          <p:nvPicPr>
            <p:cNvPr id="14" name="Graphic 33">
              <a:extLst>
                <a:ext uri="{FF2B5EF4-FFF2-40B4-BE49-F238E27FC236}">
                  <a16:creationId xmlns:a16="http://schemas.microsoft.com/office/drawing/2014/main" id="{2C2FC51C-3561-4427-ED24-579E53269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4923" y="27876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A46749-5CA2-1717-BE27-7C5FA6D43473}"/>
              </a:ext>
            </a:extLst>
          </p:cNvPr>
          <p:cNvGrpSpPr/>
          <p:nvPr/>
        </p:nvGrpSpPr>
        <p:grpSpPr>
          <a:xfrm rot="5400000">
            <a:off x="2054422" y="2928004"/>
            <a:ext cx="576443" cy="94350"/>
            <a:chOff x="2507306" y="2584435"/>
            <a:chExt cx="1644650" cy="103785"/>
          </a:xfrm>
        </p:grpSpPr>
        <p:cxnSp>
          <p:nvCxnSpPr>
            <p:cNvPr id="20" name="Straight Arrow Connector 8">
              <a:extLst>
                <a:ext uri="{FF2B5EF4-FFF2-40B4-BE49-F238E27FC236}">
                  <a16:creationId xmlns:a16="http://schemas.microsoft.com/office/drawing/2014/main" id="{B46946B7-102F-6DC4-B572-23A9EA1B99C7}"/>
                </a:ext>
              </a:extLst>
            </p:cNvPr>
            <p:cNvCxnSpPr>
              <a:cxnSpLocks/>
            </p:cNvCxnSpPr>
            <p:nvPr/>
          </p:nvCxnSpPr>
          <p:spPr>
            <a:xfrm>
              <a:off x="2507306" y="2688220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9">
              <a:extLst>
                <a:ext uri="{FF2B5EF4-FFF2-40B4-BE49-F238E27FC236}">
                  <a16:creationId xmlns:a16="http://schemas.microsoft.com/office/drawing/2014/main" id="{3B94A453-569F-9B52-6169-DDA08A53179C}"/>
                </a:ext>
              </a:extLst>
            </p:cNvPr>
            <p:cNvCxnSpPr/>
            <p:nvPr/>
          </p:nvCxnSpPr>
          <p:spPr>
            <a:xfrm>
              <a:off x="2507306" y="2584435"/>
              <a:ext cx="16446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1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Basic scenario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를 통해 </a:t>
            </a:r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를 사용하는 상황 알아보기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3F6269-CACC-EF1D-6F77-7C23DD61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540210"/>
            <a:ext cx="7303510" cy="25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3">
            <a:extLst>
              <a:ext uri="{FF2B5EF4-FFF2-40B4-BE49-F238E27FC236}">
                <a16:creationId xmlns:a16="http://schemas.microsoft.com/office/drawing/2014/main" id="{7449BCD6-1678-F834-1DF3-DD30DDA1C671}"/>
              </a:ext>
            </a:extLst>
          </p:cNvPr>
          <p:cNvSpPr/>
          <p:nvPr/>
        </p:nvSpPr>
        <p:spPr>
          <a:xfrm>
            <a:off x="8085523" y="1681669"/>
            <a:ext cx="5261023" cy="484295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2EFBA-FFC0-9FD6-BB43-EF3A5791099B}"/>
              </a:ext>
            </a:extLst>
          </p:cNvPr>
          <p:cNvSpPr txBox="1"/>
          <p:nvPr/>
        </p:nvSpPr>
        <p:spPr>
          <a:xfrm>
            <a:off x="334963" y="5347301"/>
            <a:ext cx="4854194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* 예시의 데이터베이스 자격 증명 뿐만 아니라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  </a:t>
            </a:r>
            <a:r>
              <a:rPr lang="ko-KR" altLang="en-US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아래와 같은 다양한 자격 증명을 저장하여 관리할 수 있음</a:t>
            </a: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  <a:b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b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- Application credentials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- OAuth tokens</a:t>
            </a:r>
          </a:p>
          <a:p>
            <a:r>
              <a:rPr lang="en-US" altLang="ko-KR" sz="1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- API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3312F-3597-2E0F-57B2-97461ED2D887}"/>
              </a:ext>
            </a:extLst>
          </p:cNvPr>
          <p:cNvSpPr txBox="1"/>
          <p:nvPr/>
        </p:nvSpPr>
        <p:spPr>
          <a:xfrm>
            <a:off x="8207713" y="1776190"/>
            <a:ext cx="104330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Scenario</a:t>
            </a:r>
            <a:endParaRPr lang="ko-KR" altLang="en-US" sz="1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oppins Medium" panose="00000600000000000000" pitchFamily="2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117059-C59A-A8EE-0849-A85B659DE722}"/>
              </a:ext>
            </a:extLst>
          </p:cNvPr>
          <p:cNvGrpSpPr/>
          <p:nvPr/>
        </p:nvGrpSpPr>
        <p:grpSpPr>
          <a:xfrm>
            <a:off x="8207710" y="2205113"/>
            <a:ext cx="3963366" cy="4142599"/>
            <a:chOff x="7893672" y="2205113"/>
            <a:chExt cx="3963366" cy="41425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07AE6-0A30-1378-FF09-6DCD0FDF7A73}"/>
                </a:ext>
              </a:extLst>
            </p:cNvPr>
            <p:cNvSpPr txBox="1"/>
            <p:nvPr/>
          </p:nvSpPr>
          <p:spPr>
            <a:xfrm>
              <a:off x="7893675" y="2205113"/>
              <a:ext cx="39633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1.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애플리케이션이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DB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서버에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액세스하기 위한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credentials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생성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Poppins Medium" panose="000006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8F385B-F844-278C-0C0E-D329431BAD39}"/>
                </a:ext>
              </a:extLst>
            </p:cNvPr>
            <p:cNvSpPr txBox="1"/>
            <p:nvPr/>
          </p:nvSpPr>
          <p:spPr>
            <a:xfrm>
              <a:off x="7893674" y="3109958"/>
              <a:ext cx="396336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2.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생성한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credential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Secrets Manager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에 저장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Poppins Medium" panose="00000600000000000000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C33F0E-39C4-A7B4-1DCB-CFE91B3905DA}"/>
                </a:ext>
              </a:extLst>
            </p:cNvPr>
            <p:cNvSpPr txBox="1"/>
            <p:nvPr/>
          </p:nvSpPr>
          <p:spPr>
            <a:xfrm>
              <a:off x="7893674" y="4014803"/>
              <a:ext cx="396336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3.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애플리케이션이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DB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에 액세스 해야 할 시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,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Secrets Manager API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를 통해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저장된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credential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을 검색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Poppins Medium" panose="000006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FEDF91-EE94-D6D1-CAAC-D9B01E18F84C}"/>
                </a:ext>
              </a:extLst>
            </p:cNvPr>
            <p:cNvSpPr txBox="1"/>
            <p:nvPr/>
          </p:nvSpPr>
          <p:spPr>
            <a:xfrm>
              <a:off x="7893674" y="5135091"/>
              <a:ext cx="396336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4.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Secrets Manager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가 </a:t>
              </a:r>
              <a:b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</a:b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애플리케이션으로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credential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 반환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Poppins Medium" panose="000006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0711E8-553B-6EEF-7F1D-9D80A281FBF9}"/>
                </a:ext>
              </a:extLst>
            </p:cNvPr>
            <p:cNvSpPr txBox="1"/>
            <p:nvPr/>
          </p:nvSpPr>
          <p:spPr>
            <a:xfrm>
              <a:off x="7893672" y="6039935"/>
              <a:ext cx="39633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5.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Poppins Medium" panose="00000600000000000000" pitchFamily="2" charset="0"/>
                </a:rPr>
                <a:t>반환 값을 통해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DB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Poppins Medium" panose="00000600000000000000" pitchFamily="2" charset="0"/>
                </a:rPr>
                <a:t>에 액세스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68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>
            <a:extLst>
              <a:ext uri="{FF2B5EF4-FFF2-40B4-BE49-F238E27FC236}">
                <a16:creationId xmlns:a16="http://schemas.microsoft.com/office/drawing/2014/main" id="{D378961F-7D8A-026C-6562-A7A3580FA8D9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E320F4-D785-CAE5-2D8B-24FBC438D9E9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의 특징과 함께 사용되는 서비스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FBEC6D-2FFE-7491-E648-BD2B05DB83F9}"/>
              </a:ext>
            </a:extLst>
          </p:cNvPr>
          <p:cNvGrpSpPr/>
          <p:nvPr/>
        </p:nvGrpSpPr>
        <p:grpSpPr>
          <a:xfrm>
            <a:off x="932536" y="1969143"/>
            <a:ext cx="2367518" cy="2314894"/>
            <a:chOff x="600436" y="1748912"/>
            <a:chExt cx="2367518" cy="231489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E6D850-FCAA-D2CB-B0E5-14761DA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9" y="1748912"/>
              <a:ext cx="846232" cy="846232"/>
            </a:xfrm>
            <a:prstGeom prst="rect">
              <a:avLst/>
            </a:prstGeom>
          </p:spPr>
        </p:pic>
        <p:pic>
          <p:nvPicPr>
            <p:cNvPr id="15" name="Graphic 7">
              <a:extLst>
                <a:ext uri="{FF2B5EF4-FFF2-40B4-BE49-F238E27FC236}">
                  <a16:creationId xmlns:a16="http://schemas.microsoft.com/office/drawing/2014/main" id="{BB5C26AD-E4E8-1E5C-3BE6-4253FAB0F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78" y="225732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C92B5900-110C-CA69-4815-88104F5FDD43}"/>
                </a:ext>
              </a:extLst>
            </p:cNvPr>
            <p:cNvSpPr/>
            <p:nvPr/>
          </p:nvSpPr>
          <p:spPr>
            <a:xfrm rot="5400000" flipH="1">
              <a:off x="1669335" y="1892242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DA631EAF-3CE6-9FA6-21F1-9680FBF1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436" y="3602141"/>
              <a:ext cx="2367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 (AWS KMS)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861942-C35F-7BBF-91B0-7E7C2F46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511" y="2755909"/>
              <a:ext cx="846232" cy="846232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D8DEC4-02CD-1A14-DF2F-C13CBE3DBFC9}"/>
              </a:ext>
            </a:extLst>
          </p:cNvPr>
          <p:cNvGrpSpPr/>
          <p:nvPr/>
        </p:nvGrpSpPr>
        <p:grpSpPr>
          <a:xfrm>
            <a:off x="4947824" y="1976817"/>
            <a:ext cx="2292350" cy="2312162"/>
            <a:chOff x="4950362" y="1756586"/>
            <a:chExt cx="2292350" cy="23121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16F6FF-038B-E9ED-4B20-3250CCC87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911" y="1756586"/>
              <a:ext cx="902600" cy="902600"/>
            </a:xfrm>
            <a:prstGeom prst="rect">
              <a:avLst/>
            </a:prstGeom>
          </p:spPr>
        </p:pic>
        <p:pic>
          <p:nvPicPr>
            <p:cNvPr id="16" name="Graphic 17">
              <a:extLst>
                <a:ext uri="{FF2B5EF4-FFF2-40B4-BE49-F238E27FC236}">
                  <a16:creationId xmlns:a16="http://schemas.microsoft.com/office/drawing/2014/main" id="{82F93412-E503-4773-130A-4657B4DD1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144" y="2277586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A855FDD2-A563-AFE1-78FD-184141A9AADD}"/>
                </a:ext>
              </a:extLst>
            </p:cNvPr>
            <p:cNvSpPr/>
            <p:nvPr/>
          </p:nvSpPr>
          <p:spPr>
            <a:xfrm flipH="1" flipV="1">
              <a:off x="5325025" y="2685186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CF6030F5-51B3-5978-AF24-AFD2542D4FA5}"/>
                </a:ext>
              </a:extLst>
            </p:cNvPr>
            <p:cNvSpPr/>
            <p:nvPr/>
          </p:nvSpPr>
          <p:spPr>
            <a:xfrm rot="10800000" flipH="1" flipV="1">
              <a:off x="6245878" y="1883944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77A6E9B2-8A76-D18B-7F2D-F47E85CEB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362" y="379174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6ABAA8-A5A4-1EB0-A96F-6B704498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759" y="2791767"/>
              <a:ext cx="846232" cy="84623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BAD7DC-018F-3700-9B07-B728FBA8670C}"/>
              </a:ext>
            </a:extLst>
          </p:cNvPr>
          <p:cNvGrpSpPr/>
          <p:nvPr/>
        </p:nvGrpSpPr>
        <p:grpSpPr>
          <a:xfrm>
            <a:off x="8887944" y="1939495"/>
            <a:ext cx="2326733" cy="2341542"/>
            <a:chOff x="8812721" y="1719264"/>
            <a:chExt cx="2326733" cy="234154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23BD706-2243-7340-D582-44345EC05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111" y="1719264"/>
              <a:ext cx="846232" cy="846232"/>
            </a:xfrm>
            <a:prstGeom prst="rect">
              <a:avLst/>
            </a:prstGeom>
          </p:spPr>
        </p:pic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01DDD915-5F93-6835-D570-F87A97D38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7896" y="21860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F5A470F-D761-2584-C26E-26D44D348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8810" y="2769899"/>
              <a:ext cx="846232" cy="846232"/>
            </a:xfrm>
            <a:prstGeom prst="rect">
              <a:avLst/>
            </a:prstGeom>
          </p:spPr>
        </p:pic>
        <p:pic>
          <p:nvPicPr>
            <p:cNvPr id="21" name="그림 20" descr="화살이(가) 표시된 사진&#10;&#10;자동 생성된 설명">
              <a:extLst>
                <a:ext uri="{FF2B5EF4-FFF2-40B4-BE49-F238E27FC236}">
                  <a16:creationId xmlns:a16="http://schemas.microsoft.com/office/drawing/2014/main" id="{A83316B7-140B-F5E4-A71D-4443E6ADF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1527" y="2435935"/>
              <a:ext cx="667927" cy="667927"/>
            </a:xfrm>
            <a:prstGeom prst="rect">
              <a:avLst/>
            </a:prstGeom>
          </p:spPr>
        </p:pic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3317541B-6BC6-3348-F3C9-F7BF13B90215}"/>
                </a:ext>
              </a:extLst>
            </p:cNvPr>
            <p:cNvSpPr/>
            <p:nvPr/>
          </p:nvSpPr>
          <p:spPr>
            <a:xfrm flipH="1" flipV="1">
              <a:off x="9019075" y="2685186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FF844B3A-CB01-D96D-3892-E5033FBB7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2721" y="378380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0EE80CC-6795-9997-CD73-5002172E14CF}"/>
              </a:ext>
            </a:extLst>
          </p:cNvPr>
          <p:cNvSpPr txBox="1"/>
          <p:nvPr/>
        </p:nvSpPr>
        <p:spPr>
          <a:xfrm>
            <a:off x="564747" y="5146846"/>
            <a:ext cx="2881312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모든 암호를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KMS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키와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연결하여 자격 증명 암호화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TLS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등을 사용하는 안전한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호스트의 요청만 받아들여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전송 계층 보안 강화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70D5E-04D9-0DF1-8367-333234D702C4}"/>
              </a:ext>
            </a:extLst>
          </p:cNvPr>
          <p:cNvSpPr txBox="1"/>
          <p:nvPr/>
        </p:nvSpPr>
        <p:spPr>
          <a:xfrm>
            <a:off x="4663265" y="5146846"/>
            <a:ext cx="2881312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런타임에 프로그래밍 방식으로 암호화된 자격 증명 동적 검색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상태 개선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313FAC-F4EA-7672-CE59-2D0F8A7C4818}"/>
              </a:ext>
            </a:extLst>
          </p:cNvPr>
          <p:cNvSpPr txBox="1"/>
          <p:nvPr/>
        </p:nvSpPr>
        <p:spPr>
          <a:xfrm>
            <a:off x="8628648" y="5146846"/>
            <a:ext cx="2881312" cy="11695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사용자 개입 없이 지정된 일정에 따라 자동으로 암호 순환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Lambda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함수를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사용하여 순환 기준 정의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0E129-007E-9F39-F320-45E57F08E852}"/>
              </a:ext>
            </a:extLst>
          </p:cNvPr>
          <p:cNvSpPr txBox="1"/>
          <p:nvPr/>
        </p:nvSpPr>
        <p:spPr>
          <a:xfrm>
            <a:off x="391494" y="4626744"/>
            <a:ext cx="344836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1. AWS KMS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로 자격 증명 데이터 암호화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0AEC3-2777-07B9-E9AD-5B7A92B72943}"/>
              </a:ext>
            </a:extLst>
          </p:cNvPr>
          <p:cNvSpPr txBox="1"/>
          <p:nvPr/>
        </p:nvSpPr>
        <p:spPr>
          <a:xfrm>
            <a:off x="4305116" y="4626744"/>
            <a:ext cx="359761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2.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프로그래밍 방식으로 자격증명 동적 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6E595-0866-64D6-6FDA-A16D6A7AFCED}"/>
              </a:ext>
            </a:extLst>
          </p:cNvPr>
          <p:cNvSpPr txBox="1"/>
          <p:nvPr/>
        </p:nvSpPr>
        <p:spPr>
          <a:xfrm>
            <a:off x="8345121" y="4626744"/>
            <a:ext cx="344836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3. Lambda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를 통한 자동 자격증명 순환</a:t>
            </a:r>
          </a:p>
        </p:txBody>
      </p:sp>
    </p:spTree>
    <p:extLst>
      <p:ext uri="{BB962C8B-B14F-4D97-AF65-F5344CB8AC3E}">
        <p14:creationId xmlns:p14="http://schemas.microsoft.com/office/powerpoint/2010/main" val="15565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42C2AF45-471F-2F50-44BB-882E02AD409D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EE7B0C-8B48-9AF8-66C2-6A9318FFE6F2}"/>
              </a:ext>
            </a:extLst>
          </p:cNvPr>
          <p:cNvGrpSpPr/>
          <p:nvPr/>
        </p:nvGrpSpPr>
        <p:grpSpPr>
          <a:xfrm>
            <a:off x="6583914" y="2138170"/>
            <a:ext cx="4856648" cy="1881413"/>
            <a:chOff x="6761001" y="1547587"/>
            <a:chExt cx="4856648" cy="188141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7FF4FB9-60BB-3BA0-ED07-D96E5DDF9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6979" y="206858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E256599-139B-AF09-7522-B5C5F8EA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001" y="1547587"/>
              <a:ext cx="902600" cy="9026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90B6B27-C375-795F-5183-1D065EC2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849" y="2582768"/>
              <a:ext cx="846232" cy="846232"/>
            </a:xfrm>
            <a:prstGeom prst="rect">
              <a:avLst/>
            </a:prstGeom>
          </p:spPr>
        </p:pic>
        <p:pic>
          <p:nvPicPr>
            <p:cNvPr id="36" name="Graphic 17">
              <a:extLst>
                <a:ext uri="{FF2B5EF4-FFF2-40B4-BE49-F238E27FC236}">
                  <a16:creationId xmlns:a16="http://schemas.microsoft.com/office/drawing/2014/main" id="{A4C59BC9-60A2-FAC5-8492-F3BD23253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234" y="2068587"/>
              <a:ext cx="763200" cy="76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7FC7B68-3AA4-0AFD-1E5B-564A0E0A22BA}"/>
                </a:ext>
              </a:extLst>
            </p:cNvPr>
            <p:cNvSpPr/>
            <p:nvPr/>
          </p:nvSpPr>
          <p:spPr>
            <a:xfrm flipH="1" flipV="1">
              <a:off x="7007115" y="2476187"/>
              <a:ext cx="719138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1A9D81C-D9D4-033C-E4CF-E218FD92F652}"/>
                </a:ext>
              </a:extLst>
            </p:cNvPr>
            <p:cNvSpPr/>
            <p:nvPr/>
          </p:nvSpPr>
          <p:spPr>
            <a:xfrm rot="10800000" flipH="1" flipV="1">
              <a:off x="7927968" y="1674945"/>
              <a:ext cx="719137" cy="71120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39" name="Straight Arrow Connector 23">
              <a:extLst>
                <a:ext uri="{FF2B5EF4-FFF2-40B4-BE49-F238E27FC236}">
                  <a16:creationId xmlns:a16="http://schemas.microsoft.com/office/drawing/2014/main" id="{87ADE6D9-C84D-E15B-5033-153B52741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081" y="2449587"/>
              <a:ext cx="100487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E65A0917-05A8-3950-8906-F392B947E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7999" y="286691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98F1026-CF72-5FDC-F2DA-8AA861F339C0}"/>
              </a:ext>
            </a:extLst>
          </p:cNvPr>
          <p:cNvGrpSpPr/>
          <p:nvPr/>
        </p:nvGrpSpPr>
        <p:grpSpPr>
          <a:xfrm>
            <a:off x="1064138" y="1937676"/>
            <a:ext cx="4324187" cy="2282401"/>
            <a:chOff x="1194394" y="1675725"/>
            <a:chExt cx="4324187" cy="2282401"/>
          </a:xfrm>
        </p:grpSpPr>
        <p:cxnSp>
          <p:nvCxnSpPr>
            <p:cNvPr id="29" name="Elbow Connector 12">
              <a:extLst>
                <a:ext uri="{FF2B5EF4-FFF2-40B4-BE49-F238E27FC236}">
                  <a16:creationId xmlns:a16="http://schemas.microsoft.com/office/drawing/2014/main" id="{C94727B8-CD11-EE8D-D896-FFE6EC97627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67639" y="1987095"/>
              <a:ext cx="1036828" cy="19001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>
              <a:extLst>
                <a:ext uri="{FF2B5EF4-FFF2-40B4-BE49-F238E27FC236}">
                  <a16:creationId xmlns:a16="http://schemas.microsoft.com/office/drawing/2014/main" id="{5410FBE9-A9A8-CF7A-57E9-D0E490FB21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32901" y="2501153"/>
              <a:ext cx="267615" cy="18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8045A71-075D-CFFE-B76F-5CD5FD99593C}"/>
                </a:ext>
              </a:extLst>
            </p:cNvPr>
            <p:cNvGrpSpPr/>
            <p:nvPr/>
          </p:nvGrpSpPr>
          <p:grpSpPr>
            <a:xfrm>
              <a:off x="1194394" y="1675725"/>
              <a:ext cx="4324187" cy="2282401"/>
              <a:chOff x="-226077" y="1709305"/>
              <a:chExt cx="4324187" cy="2282401"/>
            </a:xfrm>
          </p:grpSpPr>
          <p:pic>
            <p:nvPicPr>
              <p:cNvPr id="2" name="Graphic 17">
                <a:extLst>
                  <a:ext uri="{FF2B5EF4-FFF2-40B4-BE49-F238E27FC236}">
                    <a16:creationId xmlns:a16="http://schemas.microsoft.com/office/drawing/2014/main" id="{1E5504E3-AA34-8E0C-2E0B-08417FB77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898" y="1709305"/>
                <a:ext cx="763200" cy="76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4D303D6-21EB-9BD1-38D3-02FA8D18A205}"/>
                  </a:ext>
                </a:extLst>
              </p:cNvPr>
              <p:cNvGrpSpPr/>
              <p:nvPr/>
            </p:nvGrpSpPr>
            <p:grpSpPr>
              <a:xfrm>
                <a:off x="1840918" y="2768041"/>
                <a:ext cx="2243137" cy="1223665"/>
                <a:chOff x="3219713" y="1546134"/>
                <a:chExt cx="2243137" cy="1223665"/>
              </a:xfrm>
            </p:grpSpPr>
            <p:pic>
              <p:nvPicPr>
                <p:cNvPr id="10" name="Graphic 6">
                  <a:extLst>
                    <a:ext uri="{FF2B5EF4-FFF2-40B4-BE49-F238E27FC236}">
                      <a16:creationId xmlns:a16="http://schemas.microsoft.com/office/drawing/2014/main" id="{A4BC6497-D2FD-FC70-AC29-69219AB8D1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281" y="1546134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" name="TextBox 9">
                  <a:extLst>
                    <a:ext uri="{FF2B5EF4-FFF2-40B4-BE49-F238E27FC236}">
                      <a16:creationId xmlns:a16="http://schemas.microsoft.com/office/drawing/2014/main" id="{AEA5342F-C51C-A6AA-AE34-51CB2F2D5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9713" y="2308134"/>
                  <a:ext cx="22431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Relational Database Service (Amazon RDS)</a:t>
                  </a: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0BD0BA8-0730-9B2B-31B7-86CDA08DA5E8}"/>
                  </a:ext>
                </a:extLst>
              </p:cNvPr>
              <p:cNvGrpSpPr/>
              <p:nvPr/>
            </p:nvGrpSpPr>
            <p:grpSpPr>
              <a:xfrm>
                <a:off x="1836480" y="1712055"/>
                <a:ext cx="2261630" cy="1038999"/>
                <a:chOff x="2216085" y="1587230"/>
                <a:chExt cx="2261630" cy="1038999"/>
              </a:xfrm>
            </p:grpSpPr>
            <p:pic>
              <p:nvPicPr>
                <p:cNvPr id="12" name="Graphic 23">
                  <a:extLst>
                    <a:ext uri="{FF2B5EF4-FFF2-40B4-BE49-F238E27FC236}">
                      <a16:creationId xmlns:a16="http://schemas.microsoft.com/office/drawing/2014/main" id="{CE3B2A9C-AD76-AB00-115A-6DE99A8EEB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5900" y="1587230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TextBox 34">
                  <a:extLst>
                    <a:ext uri="{FF2B5EF4-FFF2-40B4-BE49-F238E27FC236}">
                      <a16:creationId xmlns:a16="http://schemas.microsoft.com/office/drawing/2014/main" id="{FC509684-06BB-2143-8FF3-7C7381A5F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6085" y="2349230"/>
                  <a:ext cx="226163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Redshift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917B254-0DC6-4FC8-8614-CC3EFCA12798}"/>
                  </a:ext>
                </a:extLst>
              </p:cNvPr>
              <p:cNvGrpSpPr/>
              <p:nvPr/>
            </p:nvGrpSpPr>
            <p:grpSpPr>
              <a:xfrm>
                <a:off x="-226077" y="2768041"/>
                <a:ext cx="2292350" cy="1184274"/>
                <a:chOff x="2929776" y="2855623"/>
                <a:chExt cx="2292350" cy="1184274"/>
              </a:xfrm>
            </p:grpSpPr>
            <p:pic>
              <p:nvPicPr>
                <p:cNvPr id="8" name="Graphic 18">
                  <a:extLst>
                    <a:ext uri="{FF2B5EF4-FFF2-40B4-BE49-F238E27FC236}">
                      <a16:creationId xmlns:a16="http://schemas.microsoft.com/office/drawing/2014/main" id="{E34887AB-8A60-480F-86D2-8137BF9DFA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4951" y="2855623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TextBox 11">
                  <a:extLst>
                    <a:ext uri="{FF2B5EF4-FFF2-40B4-BE49-F238E27FC236}">
                      <a16:creationId xmlns:a16="http://schemas.microsoft.com/office/drawing/2014/main" id="{37701E52-57D2-13DB-27CD-6243040316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9776" y="3578232"/>
                  <a:ext cx="22923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DocumentDB </a:t>
                  </a:r>
                  <a:b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(with MongoDB compatibility)</a:t>
                  </a:r>
                </a:p>
              </p:txBody>
            </p:sp>
          </p:grpSp>
        </p:grpSp>
        <p:cxnSp>
          <p:nvCxnSpPr>
            <p:cNvPr id="54" name="Elbow Connector 12">
              <a:extLst>
                <a:ext uri="{FF2B5EF4-FFF2-40B4-BE49-F238E27FC236}">
                  <a16:creationId xmlns:a16="http://schemas.microsoft.com/office/drawing/2014/main" id="{A2EE6828-6FEC-C41B-53A7-618739C831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67639" y="2325564"/>
              <a:ext cx="1026524" cy="729731"/>
            </a:xfrm>
            <a:prstGeom prst="bentConnector3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558EFEB-88EF-B350-3B84-EBE38D84CAA7}"/>
              </a:ext>
            </a:extLst>
          </p:cNvPr>
          <p:cNvSpPr txBox="1"/>
          <p:nvPr/>
        </p:nvSpPr>
        <p:spPr>
          <a:xfrm>
            <a:off x="6096001" y="4975914"/>
            <a:ext cx="5761036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IAM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권한 정책을 사용하여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 Manager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암호에 대한 관리 제한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다양한 암호들 중 특정 암호만 읽을 수 있도록 하는 권한 또한 설정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B83AE-D283-CE76-D15F-4F7B8EFEF63F}"/>
              </a:ext>
            </a:extLst>
          </p:cNvPr>
          <p:cNvSpPr txBox="1"/>
          <p:nvPr/>
        </p:nvSpPr>
        <p:spPr>
          <a:xfrm>
            <a:off x="334963" y="4975914"/>
            <a:ext cx="5761037" cy="15465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등 모든 암호 순환 구성이 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완료되어 있는 데이터베이스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및 서비스 즉시 사용 가능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Aurora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MariaDB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</a:t>
            </a:r>
            <a:r>
              <a:rPr lang="ko-KR" altLang="en-US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RDS</a:t>
            </a:r>
            <a:b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</a:t>
            </a:r>
            <a:r>
              <a:rPr lang="en-US" altLang="ko-KR" sz="105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DocumentDB</a:t>
            </a:r>
            <a:endParaRPr lang="en-US" altLang="ko-KR" sz="10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Amazon Redshift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FFD3E-6BE8-9A56-614E-6CD19F5FB8FF}"/>
              </a:ext>
            </a:extLst>
          </p:cNvPr>
          <p:cNvSpPr txBox="1"/>
          <p:nvPr/>
        </p:nvSpPr>
        <p:spPr>
          <a:xfrm>
            <a:off x="1179255" y="4606965"/>
            <a:ext cx="407404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4.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모든 구성이 완료된 서비스 즉시 함께 사용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E2EE0-8924-8596-043A-B4405EED9BBD}"/>
              </a:ext>
            </a:extLst>
          </p:cNvPr>
          <p:cNvSpPr txBox="1"/>
          <p:nvPr/>
        </p:nvSpPr>
        <p:spPr>
          <a:xfrm>
            <a:off x="6975218" y="4606965"/>
            <a:ext cx="407404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5. IAM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을 통한 자격증명 관리 제한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714AB-DBC8-4114-4C10-65711608D40D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의 특징과 함께 사용되는 서비스</a:t>
            </a:r>
          </a:p>
        </p:txBody>
      </p:sp>
    </p:spTree>
    <p:extLst>
      <p:ext uri="{BB962C8B-B14F-4D97-AF65-F5344CB8AC3E}">
        <p14:creationId xmlns:p14="http://schemas.microsoft.com/office/powerpoint/2010/main" val="233126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42C2AF45-471F-2F50-44BB-882E02AD409D}"/>
              </a:ext>
            </a:extLst>
          </p:cNvPr>
          <p:cNvSpPr/>
          <p:nvPr/>
        </p:nvSpPr>
        <p:spPr>
          <a:xfrm>
            <a:off x="-378690" y="1744232"/>
            <a:ext cx="12866254" cy="266928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696D-D0F7-C885-5308-CFA365262182}"/>
              </a:ext>
            </a:extLst>
          </p:cNvPr>
          <p:cNvSpPr txBox="1"/>
          <p:nvPr/>
        </p:nvSpPr>
        <p:spPr>
          <a:xfrm>
            <a:off x="927816" y="219057"/>
            <a:ext cx="644828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AWS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Secrets</a:t>
            </a:r>
            <a:r>
              <a:rPr lang="ko-KR" altLang="en-US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28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Poppins Medium" panose="00000600000000000000" pitchFamily="2" charset="0"/>
              </a:rPr>
              <a:t>Manager</a:t>
            </a:r>
            <a:endParaRPr lang="ko-KR" altLang="en-US" sz="2800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Poppins Medium" panose="00000600000000000000" pitchFamily="2" charset="0"/>
            </a:endParaRP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C117971E-F5D8-92D9-2776-0C782D40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044"/>
            <a:ext cx="503239" cy="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-311499" y="908050"/>
            <a:ext cx="12168537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7B161D-1D3E-355D-20AE-BA8B7975BCFD}"/>
              </a:ext>
            </a:extLst>
          </p:cNvPr>
          <p:cNvGrpSpPr/>
          <p:nvPr/>
        </p:nvGrpSpPr>
        <p:grpSpPr>
          <a:xfrm>
            <a:off x="3967733" y="1888982"/>
            <a:ext cx="4329559" cy="2443054"/>
            <a:chOff x="3731385" y="1888982"/>
            <a:chExt cx="4329559" cy="244305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054D5AA-8A34-B3B0-6A33-A55A1274D34B}"/>
                </a:ext>
              </a:extLst>
            </p:cNvPr>
            <p:cNvGrpSpPr/>
            <p:nvPr/>
          </p:nvGrpSpPr>
          <p:grpSpPr>
            <a:xfrm>
              <a:off x="3731385" y="3281756"/>
              <a:ext cx="4329559" cy="1050280"/>
              <a:chOff x="3772025" y="3281756"/>
              <a:chExt cx="4329559" cy="105028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FB3C44E-56D2-DD61-29B8-13F161E048B0}"/>
                  </a:ext>
                </a:extLst>
              </p:cNvPr>
              <p:cNvGrpSpPr/>
              <p:nvPr/>
            </p:nvGrpSpPr>
            <p:grpSpPr>
              <a:xfrm>
                <a:off x="5899721" y="3281756"/>
                <a:ext cx="2201863" cy="1038999"/>
                <a:chOff x="5899721" y="3145155"/>
                <a:chExt cx="2201863" cy="1038999"/>
              </a:xfrm>
            </p:grpSpPr>
            <p:pic>
              <p:nvPicPr>
                <p:cNvPr id="6" name="Graphic 23">
                  <a:extLst>
                    <a:ext uri="{FF2B5EF4-FFF2-40B4-BE49-F238E27FC236}">
                      <a16:creationId xmlns:a16="http://schemas.microsoft.com/office/drawing/2014/main" id="{D71207EE-70E7-C0C5-819F-D2D1ED8FAD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14096" y="3145155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D8C504EF-2494-69FE-F342-FCA3869798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9721" y="3907155"/>
                  <a:ext cx="220186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AWS CloudTrail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8010350-1403-12BA-D679-7A3D084A5480}"/>
                  </a:ext>
                </a:extLst>
              </p:cNvPr>
              <p:cNvGrpSpPr/>
              <p:nvPr/>
            </p:nvGrpSpPr>
            <p:grpSpPr>
              <a:xfrm>
                <a:off x="3772025" y="3293037"/>
                <a:ext cx="2243137" cy="1038999"/>
                <a:chOff x="3174048" y="3145155"/>
                <a:chExt cx="2243137" cy="1038999"/>
              </a:xfrm>
            </p:grpSpPr>
            <p:pic>
              <p:nvPicPr>
                <p:cNvPr id="13" name="Graphic 17">
                  <a:extLst>
                    <a:ext uri="{FF2B5EF4-FFF2-40B4-BE49-F238E27FC236}">
                      <a16:creationId xmlns:a16="http://schemas.microsoft.com/office/drawing/2014/main" id="{1E2BAD7E-686A-8C14-362D-BED94C4F6D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13823" y="3145155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" name="TextBox 9">
                  <a:extLst>
                    <a:ext uri="{FF2B5EF4-FFF2-40B4-BE49-F238E27FC236}">
                      <a16:creationId xmlns:a16="http://schemas.microsoft.com/office/drawing/2014/main" id="{5F22D5F2-A822-3F9A-BD89-DA031F053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4048" y="3907155"/>
                  <a:ext cx="224313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CloudWatch</a:t>
                  </a: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8F6AB2A-F2FA-DB53-E6E1-6AC6137B9367}"/>
                </a:ext>
              </a:extLst>
            </p:cNvPr>
            <p:cNvGrpSpPr/>
            <p:nvPr/>
          </p:nvGrpSpPr>
          <p:grpSpPr>
            <a:xfrm>
              <a:off x="4753546" y="1888982"/>
              <a:ext cx="2292350" cy="1038680"/>
              <a:chOff x="4526662" y="1937676"/>
              <a:chExt cx="2292350" cy="1038680"/>
            </a:xfrm>
          </p:grpSpPr>
          <p:pic>
            <p:nvPicPr>
              <p:cNvPr id="4" name="Graphic 17">
                <a:extLst>
                  <a:ext uri="{FF2B5EF4-FFF2-40B4-BE49-F238E27FC236}">
                    <a16:creationId xmlns:a16="http://schemas.microsoft.com/office/drawing/2014/main" id="{41F478E8-2C24-549A-9653-88627D63B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1237" y="1937676"/>
                <a:ext cx="763200" cy="76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6A8DEAB0-6380-72B0-D81F-A687E5E84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662" y="2699357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cxnSp>
          <p:nvCxnSpPr>
            <p:cNvPr id="21" name="Elbow Connector 12">
              <a:extLst>
                <a:ext uri="{FF2B5EF4-FFF2-40B4-BE49-F238E27FC236}">
                  <a16:creationId xmlns:a16="http://schemas.microsoft.com/office/drawing/2014/main" id="{C9F46A51-B707-AAFC-A542-1C001B38AABB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rot="5400000" flipH="1" flipV="1">
              <a:off x="5193253" y="2586570"/>
              <a:ext cx="365375" cy="1047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2">
              <a:extLst>
                <a:ext uri="{FF2B5EF4-FFF2-40B4-BE49-F238E27FC236}">
                  <a16:creationId xmlns:a16="http://schemas.microsoft.com/office/drawing/2014/main" id="{74B07091-FF2A-6231-53FB-B9EA91503FEC}"/>
                </a:ext>
              </a:extLst>
            </p:cNvPr>
            <p:cNvCxnSpPr>
              <a:cxnSpLocks/>
              <a:stCxn id="6" idx="0"/>
              <a:endCxn id="17" idx="2"/>
            </p:cNvCxnSpPr>
            <p:nvPr/>
          </p:nvCxnSpPr>
          <p:spPr>
            <a:xfrm rot="16200000" flipV="1">
              <a:off x="6250042" y="2577341"/>
              <a:ext cx="354094" cy="1054735"/>
            </a:xfrm>
            <a:prstGeom prst="bentConnector3">
              <a:avLst>
                <a:gd name="adj1" fmla="val 48206"/>
              </a:avLst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6AFA3A-1DAB-0062-1311-3851B09A8079}"/>
              </a:ext>
            </a:extLst>
          </p:cNvPr>
          <p:cNvSpPr txBox="1"/>
          <p:nvPr/>
        </p:nvSpPr>
        <p:spPr>
          <a:xfrm>
            <a:off x="3263570" y="5141089"/>
            <a:ext cx="5761036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CloudWatch, CloudTrail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을 통해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의 자격 증명을 모니터링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의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 call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및 관련 이벤트를 캡처 후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지정된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S3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버킷에 로그 저장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증명의 부적절한 사용 및 암호 삭제 시도에 대한 검사 설정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0BC62-8462-65BF-2FAE-809360730457}"/>
              </a:ext>
            </a:extLst>
          </p:cNvPr>
          <p:cNvSpPr txBox="1"/>
          <p:nvPr/>
        </p:nvSpPr>
        <p:spPr>
          <a:xfrm>
            <a:off x="334963" y="1098857"/>
            <a:ext cx="858911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의 특징과 함께 사용되는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0B9EF-D286-2D56-816F-9BE0DF75B6E0}"/>
              </a:ext>
            </a:extLst>
          </p:cNvPr>
          <p:cNvSpPr txBox="1"/>
          <p:nvPr/>
        </p:nvSpPr>
        <p:spPr>
          <a:xfrm>
            <a:off x="4063717" y="4606965"/>
            <a:ext cx="407404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6. </a:t>
            </a: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oppins Medium" panose="00000600000000000000" pitchFamily="2" charset="0"/>
              </a:rPr>
              <a:t>모니터링 서비스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20157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760</Words>
  <Application>Microsoft Office PowerPoint</Application>
  <PresentationFormat>와이드스크린</PresentationFormat>
  <Paragraphs>110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네오 ExtraBold</vt:lpstr>
      <vt:lpstr>나눔스퀘어 네오 Regular</vt:lpstr>
      <vt:lpstr>나눔스퀘어 네오 Heavy</vt:lpstr>
      <vt:lpstr>나눔스퀘어 네오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조은비</dc:creator>
  <cp:lastModifiedBy>조은비</cp:lastModifiedBy>
  <cp:revision>72</cp:revision>
  <dcterms:created xsi:type="dcterms:W3CDTF">2023-01-16T06:42:34Z</dcterms:created>
  <dcterms:modified xsi:type="dcterms:W3CDTF">2023-01-17T11:26:28Z</dcterms:modified>
</cp:coreProperties>
</file>