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2" r:id="rId3"/>
    <p:sldId id="281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301" r:id="rId22"/>
    <p:sldId id="30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43"/>
    <a:srgbClr val="DD2C34"/>
    <a:srgbClr val="FE4D89"/>
    <a:srgbClr val="B1074E"/>
    <a:srgbClr val="CD2264"/>
    <a:srgbClr val="C06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6949" autoAdjust="0"/>
  </p:normalViewPr>
  <p:slideViewPr>
    <p:cSldViewPr snapToGrid="0">
      <p:cViewPr varScale="1">
        <p:scale>
          <a:sx n="148" d="100"/>
          <a:sy n="148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35A-EEB9-4BAE-B491-1899749854A3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2683-811B-4079-A9FB-3462077DB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3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03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9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0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77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0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6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3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2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6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6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1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44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CloudFormation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리소스 관리 시간을 줄여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인프라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6191F"/>
              </a:solidFill>
              <a:effectLst/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F2683-811B-4079-A9FB-3462077DB4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7E92A-F90B-2C3B-1C8D-83129DF1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625AC-B8A2-80F7-0937-5ADCE76E6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28957-C70B-E5FF-4B97-777BAE6F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4F4C6-3AC9-30D1-87AA-A8BAAB68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32069-80CD-F571-9536-8A760AA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5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EEE0-80A3-2866-4F67-AFC9BE4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D0DB2-E191-00A9-7178-905380E6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4F2B1-2764-65BC-8BAD-616EDF11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5D69C-2D8B-636B-5C05-9F12A82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E0C9C-ADF1-CE08-B99D-6FBF0A1D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6C1F9-92F0-6416-777E-AB98B644C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85134-A748-C588-CA53-C050A278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55B9F-DC70-3F57-D1AE-A299CFB1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EDF45-DE21-DDCC-59D0-0E28347A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C2D8-86BD-ABB2-3788-8D4A5CA0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7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FCD75-4CDF-0BCF-F78F-C9BCD229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1DB0E-30F1-1F0C-CAB4-88820DB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B8A68-A1C0-4C02-81F6-0D59870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B4060-A2B2-5C2B-74CB-6D4A42E9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86E65-10F1-E264-A6CF-9EF6E4B2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6411A-9805-0069-6D3F-53C41894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0CA2B-2712-F7A6-3E9A-0DAE395E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51361-E83A-D223-CF6A-6208E526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48704-D221-F6B5-7986-37B930F5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D2499-C9DD-152A-BF09-7827B12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D22C3-0810-D9DD-A776-DFF6A670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8D48B-3CA6-73C2-0D68-732B5C609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5F505-51A5-282F-3F12-753C732F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411A6-35A9-7410-7B81-F334CEF3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2BF8-67E6-9250-5A9E-99838EAB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F6193-481C-BB3D-625D-5739127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8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1B5BF-B516-1E0F-E73A-526EDE12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545D1-C65B-1DE0-380A-F8864953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F121D-E824-685E-C69A-4D80723B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F7ED41-8E09-F2E3-2593-DCF5C0CF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8A6A4-A1C1-8726-AAB8-6F4BEB027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AA4F9-0A61-274D-1F3C-269AEA68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B59DB-1585-4A09-454F-A2A3F0FD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DAC47B-28F3-4F68-94E1-3CD8FB1D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FE6C-853E-F6EE-6CA8-2A30823D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279A1-4616-2477-CF80-32EB8CC4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C62F1-9FF3-364D-3B4D-7493C5BA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82DFF-334C-174C-DEDA-D2C8D583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5CF0B-067E-40A0-1126-984545F1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E36C1B-35D8-732E-58CF-BE5125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10738-D38D-0BF9-8CFC-04C26C7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5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5201B-D381-D488-C6D2-DE2701EE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6FF2C-D553-B6FE-DC58-B196E2C1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A03C2-C41C-D087-AFE8-F996EA0A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DE519-7028-8D2C-4B6F-DFDA073C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7E74A-A356-4DC2-537B-A38CE6D5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62B48-F207-AAB2-48BF-F3624B4F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6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89EB-600F-614B-3762-565B2160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E8B57-2FCD-2858-84F7-53EC8DE36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978D-718E-3CF4-9172-1ACE3963E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9E9E6-4224-689F-C6DB-92261C69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1A7CA-58DB-9365-7E1D-39E4056F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26D8F-D5B9-E946-72DB-1B053192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EB96E-D785-95F1-3785-33CEB99C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6888D-2C99-6B3F-39EB-902FD7E6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8F989-6108-D974-4744-F7C0C0A4C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259C-D5FA-4099-9F49-B3F7C146EAC9}" type="datetimeFigureOut">
              <a:rPr lang="ko-KR" altLang="en-US" smtClean="0"/>
              <a:t>2023. 1. 19.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A08CA-1718-7620-7AFC-94A45B1B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1AB5D-28D9-8C06-9103-85E5A2F97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6D04-CCE0-4C89-BC38-BBB448CE1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.sv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2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3" Type="http://schemas.openxmlformats.org/officeDocument/2006/relationships/image" Target="../media/image1.png"/><Relationship Id="rId7" Type="http://schemas.openxmlformats.org/officeDocument/2006/relationships/image" Target="../media/image59.sv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0" Type="http://schemas.openxmlformats.org/officeDocument/2006/relationships/image" Target="../media/image63.svg"/><Relationship Id="rId4" Type="http://schemas.openxmlformats.org/officeDocument/2006/relationships/image" Target="../media/image2.sv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7">
            <a:extLst>
              <a:ext uri="{FF2B5EF4-FFF2-40B4-BE49-F238E27FC236}">
                <a16:creationId xmlns:a16="http://schemas.microsoft.com/office/drawing/2014/main" id="{8348C696-FFCA-5290-C4FB-98F15B433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19327" y="2161797"/>
            <a:ext cx="1633927" cy="163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153" y="2322056"/>
            <a:ext cx="5929143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Management &amp; Governance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A5A078F-6885-8D30-7200-65CB0CA7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267" y="5958080"/>
            <a:ext cx="3504028" cy="47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ko-KR" altLang="en-US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 김현민</a:t>
            </a:r>
            <a:r>
              <a:rPr lang="en-US" altLang="ko-KR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조윤아</a:t>
            </a:r>
            <a:r>
              <a:rPr lang="en-US" altLang="ko-KR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조은비</a:t>
            </a:r>
            <a:r>
              <a:rPr lang="en-US" altLang="ko-KR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b="1" dirty="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한예성</a:t>
            </a:r>
            <a:endParaRPr lang="en-US" altLang="en-US" sz="1600" b="1" dirty="0">
              <a:solidFill>
                <a:srgbClr val="161E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736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 </a:t>
            </a:r>
            <a:r>
              <a:rPr lang="en-US" altLang="ko-KR" sz="2800" b="1" dirty="0" err="1">
                <a:latin typeface="+mj-ea"/>
              </a:rPr>
              <a:t>SystemsManager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AWS </a:t>
            </a:r>
            <a:r>
              <a:rPr lang="ko-KR" altLang="en-US" sz="1400" dirty="0"/>
              <a:t>클라우드에서 실행되는 </a:t>
            </a:r>
            <a:r>
              <a:rPr lang="ko-KR" altLang="en-US" sz="1400" b="1" dirty="0"/>
              <a:t>애플리케이션 및 인프라를 관리</a:t>
            </a:r>
            <a:r>
              <a:rPr lang="ko-KR" altLang="en-US" sz="1400" dirty="0"/>
              <a:t>하는 데 도움이 되는 </a:t>
            </a:r>
            <a:r>
              <a:rPr lang="ko-KR" altLang="en-US" sz="1400" b="1" dirty="0"/>
              <a:t>기능 모음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애플리케이션 및 </a:t>
            </a:r>
            <a:r>
              <a:rPr lang="ko-KR" altLang="en-US" sz="1400" b="1" dirty="0"/>
              <a:t>리소스 관리를 간소화하고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운영 문제를 감지하고 해결하는 시간을 단축</a:t>
            </a:r>
            <a:r>
              <a:rPr lang="ko-KR" altLang="en-US" sz="1400" dirty="0"/>
              <a:t>하며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AWS </a:t>
            </a:r>
            <a:r>
              <a:rPr lang="ko-KR" altLang="en-US" sz="1400" dirty="0"/>
              <a:t>인프라를 규모에 따라 </a:t>
            </a:r>
            <a:r>
              <a:rPr lang="ko-KR" altLang="en-US" sz="1400" b="1" dirty="0"/>
              <a:t>안전하게 운영 및 관리</a:t>
            </a:r>
            <a:r>
              <a:rPr lang="ko-KR" altLang="en-US" sz="1400" dirty="0"/>
              <a:t>하는 데 도움이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1">
            <a:extLst>
              <a:ext uri="{FF2B5EF4-FFF2-40B4-BE49-F238E27FC236}">
                <a16:creationId xmlns:a16="http://schemas.microsoft.com/office/drawing/2014/main" id="{A5543C22-016C-F1C1-8B14-7900D91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076" y="474231"/>
            <a:ext cx="531147" cy="539999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&#10;                Systems Manager 기능이 설정, 시작, 처리, 보고에 유사한 프로세스를 사용하는 방식을 보여주는 다이어그램.&#10;            ">
            <a:extLst>
              <a:ext uri="{FF2B5EF4-FFF2-40B4-BE49-F238E27FC236}">
                <a16:creationId xmlns:a16="http://schemas.microsoft.com/office/drawing/2014/main" id="{B013E925-0AE3-B032-E421-E380E5CF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0" y="2443808"/>
            <a:ext cx="6345156" cy="328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1D0A2-8C7E-5247-E33E-012EC5504039}"/>
              </a:ext>
            </a:extLst>
          </p:cNvPr>
          <p:cNvSpPr txBox="1"/>
          <p:nvPr/>
        </p:nvSpPr>
        <p:spPr>
          <a:xfrm>
            <a:off x="7498456" y="3429000"/>
            <a:ext cx="616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① Systems Manager </a:t>
            </a:r>
            <a:r>
              <a:rPr lang="ko-KR" altLang="en-US" sz="1400" dirty="0"/>
              <a:t>액세스</a:t>
            </a:r>
            <a:endParaRPr lang="en-US" altLang="ko-KR" sz="1400" dirty="0"/>
          </a:p>
          <a:p>
            <a:r>
              <a:rPr lang="en-US" altLang="ko-KR" sz="1400" dirty="0"/>
              <a:t>② Systems Manager </a:t>
            </a:r>
            <a:r>
              <a:rPr lang="ko-KR" altLang="en-US" sz="1400" dirty="0"/>
              <a:t>기능 선택</a:t>
            </a:r>
            <a:endParaRPr lang="en-US" altLang="ko-KR" sz="1400" dirty="0"/>
          </a:p>
          <a:p>
            <a:r>
              <a:rPr lang="en-US" altLang="ko-KR" sz="1400" dirty="0"/>
              <a:t>③ </a:t>
            </a:r>
            <a:r>
              <a:rPr lang="ko-KR" altLang="en-US" sz="1400" dirty="0"/>
              <a:t>작업 수행 권한 확인 및 처리</a:t>
            </a:r>
            <a:endParaRPr lang="en-US" altLang="ko-KR" sz="1400" dirty="0"/>
          </a:p>
          <a:p>
            <a:r>
              <a:rPr lang="en-US" altLang="ko-KR" sz="1400" dirty="0"/>
              <a:t>④ </a:t>
            </a:r>
            <a:r>
              <a:rPr lang="ko-KR" altLang="en-US" sz="1400" dirty="0"/>
              <a:t>상태 세부 정보 보고</a:t>
            </a:r>
            <a:endParaRPr lang="en-US" altLang="ko-KR" sz="1400" dirty="0"/>
          </a:p>
          <a:p>
            <a:r>
              <a:rPr lang="en-US" altLang="ko-KR" sz="1400" dirty="0"/>
              <a:t>⑤ Systems Manager </a:t>
            </a:r>
            <a:r>
              <a:rPr lang="ko-KR" altLang="en-US" sz="1400" dirty="0"/>
              <a:t>운영 관리 기능</a:t>
            </a:r>
          </a:p>
        </p:txBody>
      </p:sp>
    </p:spTree>
    <p:extLst>
      <p:ext uri="{BB962C8B-B14F-4D97-AF65-F5344CB8AC3E}">
        <p14:creationId xmlns:p14="http://schemas.microsoft.com/office/powerpoint/2010/main" val="128106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3847984"/>
            <a:ext cx="11038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운영 데이터의 중앙 집중화</a:t>
            </a:r>
            <a:br>
              <a:rPr lang="ko-KR" altLang="en-US" sz="1200" dirty="0"/>
            </a:br>
            <a:r>
              <a:rPr lang="en" altLang="ko-KR" sz="12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Amazion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CloudWatch, AWS CloudTrail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및 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와 같은 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서비스와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서드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파티 도구 전체에서 실행 가능한 인사이트를 얻고 단일 콘솔에서 데이터를 집계합니다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200" dirty="0"/>
            </a:br>
            <a:r>
              <a:rPr lang="ko-KR" altLang="en-US" sz="1600" b="1" dirty="0"/>
              <a:t>애플리케이션 문제를 자동으로 해결</a:t>
            </a:r>
            <a:br>
              <a:rPr lang="ko-KR" altLang="en-US" sz="1200" dirty="0"/>
            </a:br>
            <a:r>
              <a:rPr lang="ko-KR" altLang="en-US" sz="1200" i="0" strike="noStrike" dirty="0">
                <a:solidFill>
                  <a:srgbClr val="000000"/>
                </a:solidFill>
                <a:effectLst/>
                <a:latin typeface="noto"/>
              </a:rPr>
              <a:t>연결된 </a:t>
            </a:r>
            <a:r>
              <a:rPr lang="en" altLang="ko-KR" sz="1200" i="0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i="0" strike="noStrike" dirty="0">
                <a:solidFill>
                  <a:srgbClr val="000000"/>
                </a:solidFill>
                <a:effectLst/>
                <a:latin typeface="noto"/>
              </a:rPr>
              <a:t>리소스 그룹 전체에서 운영 데이터를 사용하여 애플리케이션을 손쉽게 관리하고 문제를 빠르게 식별합니다</a:t>
            </a:r>
            <a:r>
              <a:rPr lang="en-US" altLang="ko-KR" sz="1200" i="0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200" dirty="0"/>
            </a:br>
            <a:r>
              <a:rPr lang="ko-KR" altLang="en-US" sz="1600" b="1" dirty="0"/>
              <a:t>모범 사례 구현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패치 적용 및 리소스 변경과 같은 사전 예방적 프로세스와 사후 대응적 프로세스를 자동화하여 운영 문제가 사용자에게 영향을 미치기 전에 빠르게 진단하고 해결합니다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200" dirty="0"/>
            </a:br>
            <a:r>
              <a:rPr lang="ko-KR" altLang="en-US" sz="1600" b="1" dirty="0"/>
              <a:t>보안 이벤트 해결</a:t>
            </a:r>
            <a:br>
              <a:rPr lang="ko-KR" altLang="en-US" sz="1200" dirty="0"/>
            </a:br>
            <a:r>
              <a:rPr lang="ko-KR" altLang="en-US" sz="1200" dirty="0"/>
              <a:t>보안 및 규정 준수 프로필을 조정하고 보안 이벤트를 추후 분석하여 향후 재발을 방지합니다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C8F7F86-1A11-9F5C-1BCE-0E5BD7C50C06}"/>
              </a:ext>
            </a:extLst>
          </p:cNvPr>
          <p:cNvSpPr txBox="1">
            <a:spLocks/>
          </p:cNvSpPr>
          <p:nvPr/>
        </p:nvSpPr>
        <p:spPr>
          <a:xfrm>
            <a:off x="1241329" y="488129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+mj-ea"/>
              </a:rPr>
              <a:t>AWS SystemsManager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6209B773-8F08-6FD3-6CB6-EFDD6C30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076" y="474231"/>
            <a:ext cx="531147" cy="539999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3">
            <a:extLst>
              <a:ext uri="{FF2B5EF4-FFF2-40B4-BE49-F238E27FC236}">
                <a16:creationId xmlns:a16="http://schemas.microsoft.com/office/drawing/2014/main" id="{337D42C8-C29B-74DD-25C0-A87DD6DA5179}"/>
              </a:ext>
            </a:extLst>
          </p:cNvPr>
          <p:cNvSpPr/>
          <p:nvPr/>
        </p:nvSpPr>
        <p:spPr>
          <a:xfrm>
            <a:off x="576648" y="1382487"/>
            <a:ext cx="2634637" cy="229874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25135EC4-CDFB-5218-194A-9F76C8D23A53}"/>
              </a:ext>
            </a:extLst>
          </p:cNvPr>
          <p:cNvSpPr/>
          <p:nvPr/>
        </p:nvSpPr>
        <p:spPr>
          <a:xfrm>
            <a:off x="3358235" y="1382487"/>
            <a:ext cx="2634637" cy="229874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C3775660-9E4A-B8AC-5B96-F430A9D63E83}"/>
              </a:ext>
            </a:extLst>
          </p:cNvPr>
          <p:cNvSpPr/>
          <p:nvPr/>
        </p:nvSpPr>
        <p:spPr>
          <a:xfrm>
            <a:off x="6139822" y="1379708"/>
            <a:ext cx="2634637" cy="229874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03C06CC-E476-2452-8208-9F2F1EC00995}"/>
              </a:ext>
            </a:extLst>
          </p:cNvPr>
          <p:cNvSpPr/>
          <p:nvPr/>
        </p:nvSpPr>
        <p:spPr>
          <a:xfrm>
            <a:off x="8921409" y="1379707"/>
            <a:ext cx="2634637" cy="229874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6D852D-396D-EB18-75EB-B6B3877514C9}"/>
              </a:ext>
            </a:extLst>
          </p:cNvPr>
          <p:cNvSpPr/>
          <p:nvPr/>
        </p:nvSpPr>
        <p:spPr>
          <a:xfrm>
            <a:off x="-455142" y="1523409"/>
            <a:ext cx="4698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운영 관리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46" name="TextBox 18">
            <a:extLst>
              <a:ext uri="{FF2B5EF4-FFF2-40B4-BE49-F238E27FC236}">
                <a16:creationId xmlns:a16="http://schemas.microsoft.com/office/drawing/2014/main" id="{B56EA7E4-24F8-43CA-2876-EEC08773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4693" y="2985888"/>
            <a:ext cx="45573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OpsCenter, Explorer,</a:t>
            </a:r>
          </a:p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Incident Manager</a:t>
            </a:r>
          </a:p>
        </p:txBody>
      </p:sp>
      <p:pic>
        <p:nvPicPr>
          <p:cNvPr id="47" name="Graphic 28">
            <a:extLst>
              <a:ext uri="{FF2B5EF4-FFF2-40B4-BE49-F238E27FC236}">
                <a16:creationId xmlns:a16="http://schemas.microsoft.com/office/drawing/2014/main" id="{96F4D698-8443-0987-2660-B36A83FF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0" y="1964423"/>
            <a:ext cx="964372" cy="96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C4EEF2-71FE-0F46-A30E-6DC790AFA4CC}"/>
              </a:ext>
            </a:extLst>
          </p:cNvPr>
          <p:cNvSpPr txBox="1"/>
          <p:nvPr/>
        </p:nvSpPr>
        <p:spPr>
          <a:xfrm>
            <a:off x="2122854" y="152178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애플리케이션 관리</a:t>
            </a:r>
          </a:p>
          <a:p>
            <a:endParaRPr lang="ko-KR" altLang="en-US" dirty="0"/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C1D43D81-0669-F30C-9BCD-37190C5F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613" y="2985888"/>
            <a:ext cx="30005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Manager,</a:t>
            </a:r>
          </a:p>
          <a:p>
            <a:pPr algn="ctr" eaLnBrk="1" hangingPunct="1"/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AppConfig</a:t>
            </a: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, Parameter Store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633A353D-C06E-0167-3241-2149D589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69" y="1964423"/>
            <a:ext cx="999684" cy="9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E4D068-0AF5-68DF-5106-BE9565B5FFAD}"/>
              </a:ext>
            </a:extLst>
          </p:cNvPr>
          <p:cNvSpPr/>
          <p:nvPr/>
        </p:nvSpPr>
        <p:spPr>
          <a:xfrm>
            <a:off x="5200912" y="1525873"/>
            <a:ext cx="4512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변경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54540D6A-21D7-4976-8E13-5BAB72430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189" y="2994769"/>
            <a:ext cx="33885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Automation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2F38E1AB-6734-6C2B-B0AF-6B9A6DFC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556" y="2981502"/>
            <a:ext cx="23869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Maintenance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</a:t>
            </a:r>
          </a:p>
        </p:txBody>
      </p:sp>
      <p:pic>
        <p:nvPicPr>
          <p:cNvPr id="54" name="Graphic 7">
            <a:extLst>
              <a:ext uri="{FF2B5EF4-FFF2-40B4-BE49-F238E27FC236}">
                <a16:creationId xmlns:a16="http://schemas.microsoft.com/office/drawing/2014/main" id="{2C5D1E40-F173-2458-5C04-4F111432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95" y="1903686"/>
            <a:ext cx="1025109" cy="102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2">
            <a:extLst>
              <a:ext uri="{FF2B5EF4-FFF2-40B4-BE49-F238E27FC236}">
                <a16:creationId xmlns:a16="http://schemas.microsoft.com/office/drawing/2014/main" id="{60027AC9-3CCE-48C6-57F9-CF1600C4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93" y="1890777"/>
            <a:ext cx="10509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98F85B-BB27-F292-8204-D2D887D78465}"/>
              </a:ext>
            </a:extLst>
          </p:cNvPr>
          <p:cNvSpPr/>
          <p:nvPr/>
        </p:nvSpPr>
        <p:spPr>
          <a:xfrm>
            <a:off x="8117907" y="1526195"/>
            <a:ext cx="4243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노드</a:t>
            </a:r>
            <a:r>
              <a:rPr lang="ko-KR" altLang="en-US" dirty="0"/>
              <a:t> 관리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7" name="TextBox 17">
            <a:extLst>
              <a:ext uri="{FF2B5EF4-FFF2-40B4-BE49-F238E27FC236}">
                <a16:creationId xmlns:a16="http://schemas.microsoft.com/office/drawing/2014/main" id="{24B04292-8483-74E3-F175-F6D4750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1011" y="3263811"/>
            <a:ext cx="18647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Patch Manager</a:t>
            </a: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5158907-5D97-00FF-29B1-4DCEA34C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591" y="2466973"/>
            <a:ext cx="15911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Inventory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E4ADE5-CFD2-D069-BF21-7A8CCAAD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15" y="3263092"/>
            <a:ext cx="16497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State Manager</a:t>
            </a:r>
          </a:p>
        </p:txBody>
      </p:sp>
      <p:pic>
        <p:nvPicPr>
          <p:cNvPr id="60" name="Graphic 22">
            <a:extLst>
              <a:ext uri="{FF2B5EF4-FFF2-40B4-BE49-F238E27FC236}">
                <a16:creationId xmlns:a16="http://schemas.microsoft.com/office/drawing/2014/main" id="{52D57D3A-028B-7268-E5FC-E482B51D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20" y="2692227"/>
            <a:ext cx="539031" cy="53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30">
            <a:extLst>
              <a:ext uri="{FF2B5EF4-FFF2-40B4-BE49-F238E27FC236}">
                <a16:creationId xmlns:a16="http://schemas.microsoft.com/office/drawing/2014/main" id="{7EE4C658-9FFE-5C92-1EC0-FB00F7E4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04" y="1988976"/>
            <a:ext cx="532446" cy="53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34">
            <a:extLst>
              <a:ext uri="{FF2B5EF4-FFF2-40B4-BE49-F238E27FC236}">
                <a16:creationId xmlns:a16="http://schemas.microsoft.com/office/drawing/2014/main" id="{C7666E9C-9D75-D54A-869C-F360B1A5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05" y="2737369"/>
            <a:ext cx="486642" cy="48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6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153" y="2322056"/>
            <a:ext cx="625599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AWS</a:t>
            </a:r>
          </a:p>
          <a:p>
            <a:r>
              <a:rPr kumimoji="1" lang="en-US" altLang="ko-Kore-KR" sz="6000" dirty="0"/>
              <a:t>Trust</a:t>
            </a:r>
            <a:r>
              <a:rPr kumimoji="1" lang="en-US" altLang="ko-Kore-KR" dirty="0"/>
              <a:t>ed </a:t>
            </a:r>
            <a:r>
              <a:rPr kumimoji="1" lang="en-US" altLang="ko-Kore-KR" sz="6000" dirty="0"/>
              <a:t>Advisor</a:t>
            </a:r>
            <a:endParaRPr kumimoji="1" lang="ko-Kore-KR" altLang="en-US" sz="6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8A67141A-B8C9-EEF4-2684-78A094BD63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4117" y="2245854"/>
            <a:ext cx="1440000" cy="1440000"/>
          </a:xfrm>
          <a:prstGeom prst="rect">
            <a:avLst/>
          </a:prstGeom>
          <a:noFill/>
          <a:ln w="63500" cmpd="thickThin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78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 Trusted Advisor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AWS Trusted Advisor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AWS </a:t>
            </a:r>
            <a:r>
              <a:rPr lang="ko-KR" altLang="en-US" sz="1400" b="1" dirty="0">
                <a:latin typeface="+mn-ea"/>
              </a:rPr>
              <a:t>환경을 검사</a:t>
            </a:r>
            <a:r>
              <a:rPr lang="ko-KR" altLang="en-US" sz="1400" dirty="0">
                <a:latin typeface="+mn-ea"/>
              </a:rPr>
              <a:t>하고 </a:t>
            </a:r>
            <a:r>
              <a:rPr lang="ko-KR" altLang="en-US" sz="1400" b="1" dirty="0">
                <a:latin typeface="+mn-ea"/>
              </a:rPr>
              <a:t>비용 절감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시스템 가용성 및 성능 향상 또는 보안 격차 해소를 위한 권장 사항을 제공</a:t>
            </a:r>
            <a:r>
              <a:rPr lang="ko-KR" altLang="en-US" sz="1400" dirty="0">
                <a:latin typeface="+mn-ea"/>
              </a:rPr>
              <a:t>하는 서비스입니다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수십만 명의 </a:t>
            </a:r>
            <a:r>
              <a:rPr lang="en-US" altLang="ko-KR" sz="1400" dirty="0">
                <a:latin typeface="+mn-ea"/>
              </a:rPr>
              <a:t>AWS </a:t>
            </a:r>
            <a:r>
              <a:rPr lang="ko-KR" altLang="en-US" sz="1400" dirty="0">
                <a:latin typeface="+mn-ea"/>
              </a:rPr>
              <a:t>고객에게 서비스를 제공하면서 배운 모범 사례를 기반으로 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지원 계획에 따라 </a:t>
            </a:r>
            <a:r>
              <a:rPr lang="en-US" altLang="ko-KR" sz="1400" dirty="0">
                <a:latin typeface="+mn-ea"/>
              </a:rPr>
              <a:t>Trusted Advisor </a:t>
            </a:r>
            <a:r>
              <a:rPr lang="ko-KR" altLang="en-US" sz="1400" dirty="0">
                <a:latin typeface="+mn-ea"/>
              </a:rPr>
              <a:t>콘솔 또는 </a:t>
            </a:r>
            <a:r>
              <a:rPr lang="en-US" altLang="ko-KR" sz="1400" dirty="0">
                <a:latin typeface="+mn-ea"/>
              </a:rPr>
              <a:t>AWS Support API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통해 다양한 검사에 액세스할 수 있습니다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또한 </a:t>
            </a:r>
            <a:r>
              <a:rPr lang="en-US" altLang="ko-KR" sz="1400" b="1" dirty="0">
                <a:latin typeface="+mn-ea"/>
              </a:rPr>
              <a:t>Amazon CloudWatch </a:t>
            </a:r>
            <a:r>
              <a:rPr lang="ko-KR" altLang="en-US" sz="1400" b="1" dirty="0">
                <a:latin typeface="+mn-ea"/>
              </a:rPr>
              <a:t>이벤트를 사용하여 </a:t>
            </a:r>
            <a:r>
              <a:rPr lang="en-US" altLang="ko-KR" sz="1400" b="1" dirty="0">
                <a:latin typeface="+mn-ea"/>
              </a:rPr>
              <a:t>Trusted Advisor </a:t>
            </a:r>
            <a:r>
              <a:rPr lang="ko-KR" altLang="en-US" sz="1400" b="1" dirty="0">
                <a:latin typeface="+mn-ea"/>
              </a:rPr>
              <a:t>검사의 상태를 모니터링</a:t>
            </a:r>
            <a:r>
              <a:rPr lang="ko-KR" altLang="en-US" sz="1400" dirty="0">
                <a:latin typeface="+mn-ea"/>
              </a:rPr>
              <a:t>할 수 있습니다</a:t>
            </a:r>
            <a:r>
              <a:rPr lang="en-US" altLang="ko-KR" sz="1400" dirty="0">
                <a:latin typeface="+mn-ea"/>
              </a:rPr>
              <a:t>. Trusted Advisor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AWS Management Console</a:t>
            </a:r>
            <a:r>
              <a:rPr lang="ko-KR" altLang="en-US" sz="1400" dirty="0">
                <a:latin typeface="+mn-ea"/>
              </a:rPr>
              <a:t>에서 액세스할 수 있으며 이에 대한 액세스를 관리할 수 있습니다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1">
            <a:extLst>
              <a:ext uri="{FF2B5EF4-FFF2-40B4-BE49-F238E27FC236}">
                <a16:creationId xmlns:a16="http://schemas.microsoft.com/office/drawing/2014/main" id="{A5543C22-016C-F1C1-8B14-7900D91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076" y="478657"/>
            <a:ext cx="531147" cy="531147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WS Trusted Advisor 작동 방식">
            <a:extLst>
              <a:ext uri="{FF2B5EF4-FFF2-40B4-BE49-F238E27FC236}">
                <a16:creationId xmlns:a16="http://schemas.microsoft.com/office/drawing/2014/main" id="{E4E195D1-7AAD-39F1-08EC-1E19F1B2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0" y="3626659"/>
            <a:ext cx="4822907" cy="21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6C1E92-064E-3C97-E6EB-1452DD709F4F}"/>
              </a:ext>
            </a:extLst>
          </p:cNvPr>
          <p:cNvSpPr txBox="1"/>
          <p:nvPr/>
        </p:nvSpPr>
        <p:spPr>
          <a:xfrm>
            <a:off x="5871556" y="3041396"/>
            <a:ext cx="57437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비용 최적화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en-US" altLang="ko-KR" sz="1100" b="1" dirty="0">
                <a:solidFill>
                  <a:srgbClr val="000000"/>
                </a:solidFill>
                <a:latin typeface="noto"/>
              </a:rPr>
              <a:t>Cost</a:t>
            </a:r>
            <a:r>
              <a:rPr lang="ko-KR" altLang="en-US" sz="1100" b="1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noto"/>
              </a:rPr>
              <a:t>Optimization)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잠재적으로 비용을 절감할 수 있는 권장 사항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이러한 검사는 사용되지 않는 리소스와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청구서를 줄일 수 있는 기회를 강조합니다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b="1" dirty="0"/>
            </a:b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성능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(Performance)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애플리케이션의 속도와 응답성을 개선할 수 있는 권장 사항입니다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dirty="0"/>
            </a:b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보안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(Security)</a:t>
            </a:r>
          </a:p>
          <a:p>
            <a:r>
              <a:rPr lang="en" altLang="ko-Kore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솔루션의 보안을 강화할 수 있는 보안 설정에 대한 권장 사항입니다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b="1" dirty="0"/>
            </a:b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내결함성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(Fault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Tolerance)</a:t>
            </a:r>
          </a:p>
          <a:p>
            <a:r>
              <a:rPr lang="en" altLang="ko-Kore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솔루션의 복원력을 높이는 데 도움이 되는 권장 사항입니다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이러한 검사는 중복 부족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현재 서비스 제한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할당량이라고도 함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)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및 과다 사용된 리소스를 강조합니다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b="1" dirty="0"/>
            </a:b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서비스 제한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(Service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noto"/>
              </a:rPr>
              <a:t>Limits)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계정에 대한 사용량과 계정이 </a:t>
            </a:r>
            <a:r>
              <a:rPr lang="en" altLang="ko-Kore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 및 리소스에 대한 제한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할당량이라고도 함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에 근접하거나 초과하는지 여부를 확인합니다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50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"/>
              </a:rPr>
              <a:t>사용</a:t>
            </a:r>
            <a:endParaRPr lang="en-US" altLang="ko-KR" sz="1600" b="1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사용되지 않거나 활용도가 낮은 리소스를 식별하여 비용 절감 가능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보안 취약점 및 잠재적인 규정 준수 문제 파악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애플리케이션의 성능 및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응답성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 향상</a:t>
            </a:r>
            <a:endParaRPr lang="en-US" altLang="ko-KR" sz="1400" dirty="0">
              <a:solidFill>
                <a:srgbClr val="000000"/>
              </a:solidFill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중복성 부족 및 과도하게 사용된 리소스를 파악하여 복원력 향상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계정의 사용량이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 및 리소스의 제한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에 근접하거나 초과하는지 확인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sz="1600" b="1" dirty="0">
                <a:solidFill>
                  <a:srgbClr val="000000"/>
                </a:solidFill>
                <a:latin typeface="noto"/>
              </a:rPr>
              <a:t>예제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월간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요금을 줄이고자 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중지된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EC2(Amazon Elastic Compute Cloud)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인스턴스와 같은 사용되지 않는 리소스를 식별하고 삭제하여 비용을 절감합니다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환경의 보안을 개선하려고 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Amazon EC2(Elastic Compute Cloud)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인스턴스의 열린 포트와 같은 보안 취약성을 식별하고 이를 완화하기 위한 단계를 수행합니다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응용 프로그램의 성능을 개선하려고 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EBS(Amazon Elastic Block Store)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볼륨 및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ELB(Amazon Elastic Load Balancing)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구성과 관련된 문제를 식별하고 성능을 개선하기 위한 단계를 수행합니다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환경의 복원력을 높이고자 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IOPS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제한에 근접한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Amazon EBS(Elastic Block Store)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볼륨과 같은 중복 부족 및 과도하게 사용되는 리소스를 식별하고 복원력을 높이기 위한 단계를 수행합니다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사용량을 모니터링하려고 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 사용이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 및 리소스의 제한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에 근접하거나 초과하는지 확인합니다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endParaRPr lang="en-US" altLang="ko-Kore-KR" sz="16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endParaRPr lang="en" altLang="ko-Kore-KR" sz="16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" altLang="ko-Kore-KR" sz="1600" b="0" i="0" u="none" strike="noStrike" dirty="0">
                <a:solidFill>
                  <a:srgbClr val="000000"/>
                </a:solidFill>
                <a:effectLst/>
                <a:latin typeface="noto"/>
              </a:rPr>
              <a:t>Trusted Advisor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"/>
              </a:rPr>
              <a:t>권장 사항을 제공하는 서비스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"/>
              </a:rPr>
              <a:t>이지 식별되는 문제를 자동으로 해결하는 서비스가 아니라는 점에 유의해야 합니다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"/>
              </a:rPr>
              <a:t>권장 사항을 준수하고 문제를 해결하기 위한 조치를 취할 것인지 여부는 사용자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"/>
              </a:rPr>
              <a:t>에게 달려 있습니다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68084FF-7AD6-EC42-CF5C-310BE71D929A}"/>
              </a:ext>
            </a:extLst>
          </p:cNvPr>
          <p:cNvSpPr txBox="1">
            <a:spLocks/>
          </p:cNvSpPr>
          <p:nvPr/>
        </p:nvSpPr>
        <p:spPr>
          <a:xfrm>
            <a:off x="1241329" y="488129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+mj-ea"/>
              </a:rPr>
              <a:t>AWS Trusted Advisor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7EC27725-AB6E-397F-2C03-0BF56ED1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076" y="478657"/>
            <a:ext cx="531147" cy="531147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0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153" y="2322056"/>
            <a:ext cx="6386618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DD2C34"/>
                </a:gs>
                <a:gs pos="52000">
                  <a:srgbClr val="EF4143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8A67141A-B8C9-EEF4-2684-78A094BD63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5920" y="2245854"/>
            <a:ext cx="1416393" cy="1440000"/>
          </a:xfrm>
          <a:prstGeom prst="rect">
            <a:avLst/>
          </a:prstGeom>
          <a:noFill/>
          <a:ln w="63500" cmpd="thickThin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4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 Secrets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자격 증명 및 규정 준수 서비스 중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입니다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.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과거에는 응용프로그램에 인증 정보를 포함하는 방식이 일반적이었습니다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이 방식은 자격 증명 교체 시 많은 작업을 거쳐야 하는 등의 단점이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r>
              <a:rPr lang="en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사용 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하드 </a:t>
            </a:r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코딩된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자격 증명을 </a:t>
            </a:r>
            <a:r>
              <a:rPr lang="en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에 대한 </a:t>
            </a:r>
            <a:r>
              <a:rPr lang="en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 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호출로 대체하며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지정된 예약에 따라 자동으로 암호가 순환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되도록 구성할 수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DD2C34"/>
                </a:gs>
                <a:gs pos="51000">
                  <a:srgbClr val="EF4143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1">
            <a:extLst>
              <a:ext uri="{FF2B5EF4-FFF2-40B4-BE49-F238E27FC236}">
                <a16:creationId xmlns:a16="http://schemas.microsoft.com/office/drawing/2014/main" id="{A5543C22-016C-F1C1-8B14-7900D91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235" y="478657"/>
            <a:ext cx="526828" cy="531147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3">
            <a:extLst>
              <a:ext uri="{FF2B5EF4-FFF2-40B4-BE49-F238E27FC236}">
                <a16:creationId xmlns:a16="http://schemas.microsoft.com/office/drawing/2014/main" id="{C0A3CA93-11C0-E010-6C4F-6F033E45541A}"/>
              </a:ext>
            </a:extLst>
          </p:cNvPr>
          <p:cNvSpPr/>
          <p:nvPr/>
        </p:nvSpPr>
        <p:spPr>
          <a:xfrm>
            <a:off x="833606" y="2564348"/>
            <a:ext cx="4033836" cy="2665327"/>
          </a:xfrm>
          <a:prstGeom prst="rect">
            <a:avLst/>
          </a:prstGeom>
          <a:noFill/>
          <a:ln w="57150">
            <a:solidFill>
              <a:srgbClr val="EFF0F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A13902-8BBE-94CF-8AAE-F4B3D66F01A4}"/>
              </a:ext>
            </a:extLst>
          </p:cNvPr>
          <p:cNvGrpSpPr/>
          <p:nvPr/>
        </p:nvGrpSpPr>
        <p:grpSpPr>
          <a:xfrm>
            <a:off x="2119805" y="4341343"/>
            <a:ext cx="1326407" cy="790248"/>
            <a:chOff x="4912468" y="2847975"/>
            <a:chExt cx="1326407" cy="790248"/>
          </a:xfrm>
        </p:grpSpPr>
        <p:pic>
          <p:nvPicPr>
            <p:cNvPr id="11" name="Graphic 11">
              <a:extLst>
                <a:ext uri="{FF2B5EF4-FFF2-40B4-BE49-F238E27FC236}">
                  <a16:creationId xmlns:a16="http://schemas.microsoft.com/office/drawing/2014/main" id="{CA87CB9F-A653-3A1E-BC11-88AE33D65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721" y="28479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42E520FC-5630-70F0-4F32-48B08C7D1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468" y="3376613"/>
              <a:ext cx="13264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Generic database</a:t>
              </a:r>
            </a:p>
          </p:txBody>
        </p:sp>
      </p:grpSp>
      <p:sp>
        <p:nvSpPr>
          <p:cNvPr id="13" name="Rectangle 33">
            <a:extLst>
              <a:ext uri="{FF2B5EF4-FFF2-40B4-BE49-F238E27FC236}">
                <a16:creationId xmlns:a16="http://schemas.microsoft.com/office/drawing/2014/main" id="{C776CED1-141F-F6EA-F72A-5A98E66F61FF}"/>
              </a:ext>
            </a:extLst>
          </p:cNvPr>
          <p:cNvSpPr/>
          <p:nvPr/>
        </p:nvSpPr>
        <p:spPr>
          <a:xfrm>
            <a:off x="1018894" y="2695153"/>
            <a:ext cx="3663260" cy="9955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application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C1D7A8-75EE-26A9-A52C-64F1616C6ECE}"/>
              </a:ext>
            </a:extLst>
          </p:cNvPr>
          <p:cNvGrpSpPr/>
          <p:nvPr/>
        </p:nvGrpSpPr>
        <p:grpSpPr>
          <a:xfrm>
            <a:off x="2016770" y="3035013"/>
            <a:ext cx="1532476" cy="612448"/>
            <a:chOff x="6970561" y="2787646"/>
            <a:chExt cx="1685925" cy="612448"/>
          </a:xfrm>
        </p:grpSpPr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2FF66277-C5D2-FA78-5DDB-FD3D2B37A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561" y="3138484"/>
              <a:ext cx="16859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</a:t>
              </a:r>
            </a:p>
          </p:txBody>
        </p:sp>
        <p:pic>
          <p:nvPicPr>
            <p:cNvPr id="16" name="Graphic 33">
              <a:extLst>
                <a:ext uri="{FF2B5EF4-FFF2-40B4-BE49-F238E27FC236}">
                  <a16:creationId xmlns:a16="http://schemas.microsoft.com/office/drawing/2014/main" id="{7A33BC8E-6728-9269-2825-53677F64A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923" y="27876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05D170-33C6-2F68-301C-60326151081B}"/>
              </a:ext>
            </a:extLst>
          </p:cNvPr>
          <p:cNvGrpSpPr/>
          <p:nvPr/>
        </p:nvGrpSpPr>
        <p:grpSpPr>
          <a:xfrm rot="5400000">
            <a:off x="2485549" y="3902696"/>
            <a:ext cx="576443" cy="94350"/>
            <a:chOff x="2507306" y="2584435"/>
            <a:chExt cx="1644650" cy="103785"/>
          </a:xfrm>
        </p:grpSpPr>
        <p:cxnSp>
          <p:nvCxnSpPr>
            <p:cNvPr id="18" name="Straight Arrow Connector 8">
              <a:extLst>
                <a:ext uri="{FF2B5EF4-FFF2-40B4-BE49-F238E27FC236}">
                  <a16:creationId xmlns:a16="http://schemas.microsoft.com/office/drawing/2014/main" id="{34C9C822-7E26-69D6-327A-4EB09951294F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06" y="2688220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9">
              <a:extLst>
                <a:ext uri="{FF2B5EF4-FFF2-40B4-BE49-F238E27FC236}">
                  <a16:creationId xmlns:a16="http://schemas.microsoft.com/office/drawing/2014/main" id="{0C4B5746-8DFB-64CF-4389-A444820F6809}"/>
                </a:ext>
              </a:extLst>
            </p:cNvPr>
            <p:cNvCxnSpPr/>
            <p:nvPr/>
          </p:nvCxnSpPr>
          <p:spPr>
            <a:xfrm>
              <a:off x="2507306" y="2584435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6" descr="Secrets Manager를 사용하여 애플리케이션, AWS 서비스 및 서드 파티 서비스 내의 보안 암호를 저장, 암호화, 모니터링 및 감사하는 방법을 보여주는 다이어그램">
            <a:extLst>
              <a:ext uri="{FF2B5EF4-FFF2-40B4-BE49-F238E27FC236}">
                <a16:creationId xmlns:a16="http://schemas.microsoft.com/office/drawing/2014/main" id="{941AE262-51BC-FC43-C52E-43019E65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99" y="2452565"/>
            <a:ext cx="5164501" cy="28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C0E252-26AD-D112-7E8B-2E1400F1810C}"/>
              </a:ext>
            </a:extLst>
          </p:cNvPr>
          <p:cNvSpPr txBox="1"/>
          <p:nvPr/>
        </p:nvSpPr>
        <p:spPr>
          <a:xfrm>
            <a:off x="553925" y="5325467"/>
            <a:ext cx="45246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 교체 시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많은 작업을 거쳐야 하는 단점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algn="ctr"/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새 자격 증명 생성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응용 프로그램 업데이트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algn="ctr"/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업데이트된 응용프로그램 재 배포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algn="ctr"/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시간 비용 및 보안 문제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FA976-E7B7-FE77-585F-50E1971F5559}"/>
              </a:ext>
            </a:extLst>
          </p:cNvPr>
          <p:cNvSpPr txBox="1"/>
          <p:nvPr/>
        </p:nvSpPr>
        <p:spPr>
          <a:xfrm>
            <a:off x="5760292" y="5370828"/>
            <a:ext cx="61613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ko-KR" altLang="en-US" sz="11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하드코딩된</a:t>
            </a:r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자격 </a:t>
            </a:r>
            <a:r>
              <a:rPr lang="ko-KR" altLang="en-US" sz="11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증명을 </a:t>
            </a:r>
            <a:r>
              <a:rPr lang="en-US" altLang="ko-KR" sz="11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1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에 대한 </a:t>
            </a:r>
            <a:r>
              <a:rPr lang="en-US" altLang="ko-KR" sz="11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 </a:t>
            </a:r>
            <a:r>
              <a:rPr lang="ko-KR" altLang="en-US" sz="11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호출</a:t>
            </a:r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로 대체</a:t>
            </a:r>
            <a:endParaRPr lang="en-US" altLang="ko-KR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lvl="1" algn="ctr"/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지정된 예약에 따라 </a:t>
            </a:r>
            <a:r>
              <a:rPr lang="ko-KR" altLang="en-US" sz="11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자동으로 암호 순환 구성 </a:t>
            </a:r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가능 </a:t>
            </a:r>
          </a:p>
        </p:txBody>
      </p:sp>
    </p:spTree>
    <p:extLst>
      <p:ext uri="{BB962C8B-B14F-4D97-AF65-F5344CB8AC3E}">
        <p14:creationId xmlns:p14="http://schemas.microsoft.com/office/powerpoint/2010/main" val="46236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 Secrets Manager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DD2C34"/>
                </a:gs>
                <a:gs pos="51000">
                  <a:srgbClr val="EF4143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1">
            <a:extLst>
              <a:ext uri="{FF2B5EF4-FFF2-40B4-BE49-F238E27FC236}">
                <a16:creationId xmlns:a16="http://schemas.microsoft.com/office/drawing/2014/main" id="{A5543C22-016C-F1C1-8B14-7900D91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235" y="478657"/>
            <a:ext cx="526828" cy="531147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9240D-B5CE-850D-BF80-E2C03CCF015A}"/>
              </a:ext>
            </a:extLst>
          </p:cNvPr>
          <p:cNvSpPr txBox="1"/>
          <p:nvPr/>
        </p:nvSpPr>
        <p:spPr>
          <a:xfrm>
            <a:off x="566936" y="1241655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의 특징과 함께 사용되는 서비스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F59C3D-278C-7181-D0E3-FFF0B4286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6" y="1751693"/>
            <a:ext cx="396397" cy="396397"/>
          </a:xfrm>
          <a:prstGeom prst="rect">
            <a:avLst/>
          </a:prstGeom>
        </p:spPr>
      </p:pic>
      <p:pic>
        <p:nvPicPr>
          <p:cNvPr id="12" name="Graphic 7">
            <a:extLst>
              <a:ext uri="{FF2B5EF4-FFF2-40B4-BE49-F238E27FC236}">
                <a16:creationId xmlns:a16="http://schemas.microsoft.com/office/drawing/2014/main" id="{7B2D0744-A4C8-9F14-12A5-0B11AFDFF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95" y="1989847"/>
            <a:ext cx="356940" cy="35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34">
            <a:extLst>
              <a:ext uri="{FF2B5EF4-FFF2-40B4-BE49-F238E27FC236}">
                <a16:creationId xmlns:a16="http://schemas.microsoft.com/office/drawing/2014/main" id="{B85E8874-67C0-C304-B42D-72DBC8DC97C1}"/>
              </a:ext>
            </a:extLst>
          </p:cNvPr>
          <p:cNvSpPr/>
          <p:nvPr/>
        </p:nvSpPr>
        <p:spPr>
          <a:xfrm rot="5400000" flipH="1">
            <a:off x="1082051" y="1818832"/>
            <a:ext cx="336862" cy="33314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B5DEDB73-BCCC-AB73-3610-653EF5048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51" y="2619792"/>
            <a:ext cx="11090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 Management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(AWS KMS)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E470F0-1D87-727B-F2A7-11F285200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66" y="2223396"/>
            <a:ext cx="396397" cy="3963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8609B6-E74E-07F4-74A9-BC12A5C6F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05" y="1803880"/>
            <a:ext cx="429991" cy="42999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21C785B-CE14-F87F-8A8C-941B36F5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54" y="2052080"/>
            <a:ext cx="363582" cy="36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35">
            <a:extLst>
              <a:ext uri="{FF2B5EF4-FFF2-40B4-BE49-F238E27FC236}">
                <a16:creationId xmlns:a16="http://schemas.microsoft.com/office/drawing/2014/main" id="{B67FDE7F-9C1E-AB2F-12EF-CF4CD469C62D}"/>
              </a:ext>
            </a:extLst>
          </p:cNvPr>
          <p:cNvSpPr/>
          <p:nvPr/>
        </p:nvSpPr>
        <p:spPr>
          <a:xfrm flipH="1" flipV="1">
            <a:off x="2183951" y="2246257"/>
            <a:ext cx="342592" cy="33881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/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5A9636F1-6A46-D2F1-8E83-A7CEE92007DD}"/>
              </a:ext>
            </a:extLst>
          </p:cNvPr>
          <p:cNvSpPr/>
          <p:nvPr/>
        </p:nvSpPr>
        <p:spPr>
          <a:xfrm rot="10800000" flipH="1" flipV="1">
            <a:off x="2622638" y="1864552"/>
            <a:ext cx="342591" cy="33881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25F58827-8D04-8389-68CC-1C655CA3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465" y="2773415"/>
            <a:ext cx="1092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7427F6D-1D08-A6E5-A49E-12EEFB35C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41" y="2297032"/>
            <a:ext cx="403138" cy="4031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37CA3C4-A788-6524-CB8B-77125AA3C30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1" y="1722046"/>
            <a:ext cx="440233" cy="440233"/>
          </a:xfrm>
          <a:prstGeom prst="rect">
            <a:avLst/>
          </a:prstGeom>
        </p:spPr>
      </p:pic>
      <p:pic>
        <p:nvPicPr>
          <p:cNvPr id="25" name="Graphic 10">
            <a:extLst>
              <a:ext uri="{FF2B5EF4-FFF2-40B4-BE49-F238E27FC236}">
                <a16:creationId xmlns:a16="http://schemas.microsoft.com/office/drawing/2014/main" id="{4EA7C242-C0B5-A884-42F8-1BCD9FC5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07" y="1964864"/>
            <a:ext cx="396414" cy="39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D6914B-63A4-E32B-EF4D-EB6ED55EB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9" y="2268615"/>
            <a:ext cx="440233" cy="440233"/>
          </a:xfrm>
          <a:prstGeom prst="rect">
            <a:avLst/>
          </a:prstGeom>
        </p:spPr>
      </p:pic>
      <p:pic>
        <p:nvPicPr>
          <p:cNvPr id="27" name="그림 26" descr="화살이(가) 표시된 사진&#10;&#10;자동 생성된 설명">
            <a:extLst>
              <a:ext uri="{FF2B5EF4-FFF2-40B4-BE49-F238E27FC236}">
                <a16:creationId xmlns:a16="http://schemas.microsoft.com/office/drawing/2014/main" id="{6CC17E28-27E8-1F70-1908-ACDA839535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99" y="2094878"/>
            <a:ext cx="347474" cy="347474"/>
          </a:xfrm>
          <a:prstGeom prst="rect">
            <a:avLst/>
          </a:prstGeom>
        </p:spPr>
      </p:pic>
      <p:sp>
        <p:nvSpPr>
          <p:cNvPr id="28" name="Freeform 35">
            <a:extLst>
              <a:ext uri="{FF2B5EF4-FFF2-40B4-BE49-F238E27FC236}">
                <a16:creationId xmlns:a16="http://schemas.microsoft.com/office/drawing/2014/main" id="{D22FF5D9-7BEA-E953-F89B-59E86CF44E77}"/>
              </a:ext>
            </a:extLst>
          </p:cNvPr>
          <p:cNvSpPr/>
          <p:nvPr/>
        </p:nvSpPr>
        <p:spPr>
          <a:xfrm flipH="1" flipV="1">
            <a:off x="3443893" y="2224545"/>
            <a:ext cx="374116" cy="3699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/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67AAA520-308C-3E6E-71D8-C8158204C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542" y="2796078"/>
            <a:ext cx="11925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37" name="Elbow Connector 12">
            <a:extLst>
              <a:ext uri="{FF2B5EF4-FFF2-40B4-BE49-F238E27FC236}">
                <a16:creationId xmlns:a16="http://schemas.microsoft.com/office/drawing/2014/main" id="{DEA9B6B5-29BD-F621-468E-DAF0E60EC5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2132" y="1883193"/>
            <a:ext cx="536604" cy="98339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>
            <a:extLst>
              <a:ext uri="{FF2B5EF4-FFF2-40B4-BE49-F238E27FC236}">
                <a16:creationId xmlns:a16="http://schemas.microsoft.com/office/drawing/2014/main" id="{16C2D78E-FE39-CEF1-C83A-6A49902BB1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3627" y="2149240"/>
            <a:ext cx="138502" cy="9448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69640A1-73C9-B3FE-2B8C-F77BA87CBA6A}"/>
              </a:ext>
            </a:extLst>
          </p:cNvPr>
          <p:cNvGrpSpPr/>
          <p:nvPr/>
        </p:nvGrpSpPr>
        <p:grpSpPr>
          <a:xfrm>
            <a:off x="4836154" y="1722045"/>
            <a:ext cx="2237956" cy="1506698"/>
            <a:chOff x="-226077" y="1709305"/>
            <a:chExt cx="4324187" cy="2911249"/>
          </a:xfrm>
        </p:grpSpPr>
        <p:pic>
          <p:nvPicPr>
            <p:cNvPr id="41" name="Graphic 17">
              <a:extLst>
                <a:ext uri="{FF2B5EF4-FFF2-40B4-BE49-F238E27FC236}">
                  <a16:creationId xmlns:a16="http://schemas.microsoft.com/office/drawing/2014/main" id="{2FA09082-DD42-25BA-02BB-D47FD4FCB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" y="1709305"/>
              <a:ext cx="763200" cy="76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79A1CEC-9735-A9EE-362E-B5AC71EF7E49}"/>
                </a:ext>
              </a:extLst>
            </p:cNvPr>
            <p:cNvGrpSpPr/>
            <p:nvPr/>
          </p:nvGrpSpPr>
          <p:grpSpPr>
            <a:xfrm>
              <a:off x="1840918" y="2768041"/>
              <a:ext cx="2243137" cy="1654030"/>
              <a:chOff x="3219713" y="1546134"/>
              <a:chExt cx="2243137" cy="1654030"/>
            </a:xfrm>
          </p:grpSpPr>
          <p:pic>
            <p:nvPicPr>
              <p:cNvPr id="49" name="Graphic 6">
                <a:extLst>
                  <a:ext uri="{FF2B5EF4-FFF2-40B4-BE49-F238E27FC236}">
                    <a16:creationId xmlns:a16="http://schemas.microsoft.com/office/drawing/2014/main" id="{4E0AF484-5535-13F9-CB12-73A2AD2FF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281" y="154613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9CF5F1A3-AD4A-7157-7F52-2D9D4D1E72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9713" y="2308132"/>
                <a:ext cx="2243137" cy="892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Relational</a:t>
                </a:r>
              </a:p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Database Service</a:t>
                </a:r>
              </a:p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(Amazon RDS)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BF28220-6C0C-6EAC-2897-F6A2E5554A26}"/>
                </a:ext>
              </a:extLst>
            </p:cNvPr>
            <p:cNvGrpSpPr/>
            <p:nvPr/>
          </p:nvGrpSpPr>
          <p:grpSpPr>
            <a:xfrm>
              <a:off x="1836480" y="1712055"/>
              <a:ext cx="2261630" cy="1119875"/>
              <a:chOff x="2216085" y="1587230"/>
              <a:chExt cx="2261630" cy="1119875"/>
            </a:xfrm>
          </p:grpSpPr>
          <p:pic>
            <p:nvPicPr>
              <p:cNvPr id="47" name="Graphic 23">
                <a:extLst>
                  <a:ext uri="{FF2B5EF4-FFF2-40B4-BE49-F238E27FC236}">
                    <a16:creationId xmlns:a16="http://schemas.microsoft.com/office/drawing/2014/main" id="{089B3A9F-C839-E507-147E-091ED81425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5900" y="158723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Box 34">
                <a:extLst>
                  <a:ext uri="{FF2B5EF4-FFF2-40B4-BE49-F238E27FC236}">
                    <a16:creationId xmlns:a16="http://schemas.microsoft.com/office/drawing/2014/main" id="{77BEFD73-B4CD-48AF-0350-AB1911986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6085" y="2290823"/>
                <a:ext cx="2261630" cy="416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Redshift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BD53F89-E601-5ECD-35CE-C3DBB395D20A}"/>
                </a:ext>
              </a:extLst>
            </p:cNvPr>
            <p:cNvGrpSpPr/>
            <p:nvPr/>
          </p:nvGrpSpPr>
          <p:grpSpPr>
            <a:xfrm>
              <a:off x="-226077" y="2768041"/>
              <a:ext cx="2292350" cy="1852513"/>
              <a:chOff x="2929776" y="2855623"/>
              <a:chExt cx="2292350" cy="1852513"/>
            </a:xfrm>
          </p:grpSpPr>
          <p:pic>
            <p:nvPicPr>
              <p:cNvPr id="45" name="Graphic 18">
                <a:extLst>
                  <a:ext uri="{FF2B5EF4-FFF2-40B4-BE49-F238E27FC236}">
                    <a16:creationId xmlns:a16="http://schemas.microsoft.com/office/drawing/2014/main" id="{3E870C0C-D810-4528-0729-B53E264A5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4951" y="2855623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456C0EEC-08F9-C7CF-9F65-1F5E5F9C5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776" y="3578231"/>
                <a:ext cx="2292350" cy="1129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</a:t>
                </a:r>
              </a:p>
              <a:p>
                <a:pPr algn="ctr" eaLnBrk="1" hangingPunct="1"/>
                <a:r>
                  <a:rPr lang="en-US" altLang="en-US" sz="8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DocumentDB</a:t>
                </a:r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(with MongoDB</a:t>
                </a:r>
              </a:p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compatibility)</a:t>
                </a:r>
              </a:p>
            </p:txBody>
          </p:sp>
        </p:grpSp>
      </p:grpSp>
      <p:cxnSp>
        <p:nvCxnSpPr>
          <p:cNvPr id="40" name="Elbow Connector 12">
            <a:extLst>
              <a:ext uri="{FF2B5EF4-FFF2-40B4-BE49-F238E27FC236}">
                <a16:creationId xmlns:a16="http://schemas.microsoft.com/office/drawing/2014/main" id="{C158D443-AC3C-81DC-585B-17EB116F03BB}"/>
              </a:ext>
            </a:extLst>
          </p:cNvPr>
          <p:cNvCxnSpPr>
            <a:cxnSpLocks/>
          </p:cNvCxnSpPr>
          <p:nvPr/>
        </p:nvCxnSpPr>
        <p:spPr>
          <a:xfrm rot="10800000">
            <a:off x="5702132" y="2058365"/>
            <a:ext cx="531271" cy="377668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19">
            <a:extLst>
              <a:ext uri="{FF2B5EF4-FFF2-40B4-BE49-F238E27FC236}">
                <a16:creationId xmlns:a16="http://schemas.microsoft.com/office/drawing/2014/main" id="{329D7D53-631E-3D35-40BF-51B5D2AA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83" y="2004484"/>
            <a:ext cx="367961" cy="36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3B7E33F-A444-12A7-8D19-3A30C442D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50" y="1752899"/>
            <a:ext cx="435855" cy="43585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22CB4A-5ECD-B24D-FA07-6EBCF1AAB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40" y="2252776"/>
            <a:ext cx="408635" cy="408636"/>
          </a:xfrm>
          <a:prstGeom prst="rect">
            <a:avLst/>
          </a:prstGeom>
        </p:spPr>
      </p:pic>
      <p:pic>
        <p:nvPicPr>
          <p:cNvPr id="55" name="Graphic 17">
            <a:extLst>
              <a:ext uri="{FF2B5EF4-FFF2-40B4-BE49-F238E27FC236}">
                <a16:creationId xmlns:a16="http://schemas.microsoft.com/office/drawing/2014/main" id="{A0C4FB21-471F-DA06-5B85-F6DA340F2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645" y="2004484"/>
            <a:ext cx="368540" cy="36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Freeform 35">
            <a:extLst>
              <a:ext uri="{FF2B5EF4-FFF2-40B4-BE49-F238E27FC236}">
                <a16:creationId xmlns:a16="http://schemas.microsoft.com/office/drawing/2014/main" id="{33BE6105-D734-1A6C-AF3D-BAE8F46B2843}"/>
              </a:ext>
            </a:extLst>
          </p:cNvPr>
          <p:cNvSpPr/>
          <p:nvPr/>
        </p:nvSpPr>
        <p:spPr>
          <a:xfrm flipH="1" flipV="1">
            <a:off x="7458296" y="2201309"/>
            <a:ext cx="347263" cy="34343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/>
          </a:p>
        </p:txBody>
      </p:sp>
      <p:sp>
        <p:nvSpPr>
          <p:cNvPr id="57" name="Freeform 37">
            <a:extLst>
              <a:ext uri="{FF2B5EF4-FFF2-40B4-BE49-F238E27FC236}">
                <a16:creationId xmlns:a16="http://schemas.microsoft.com/office/drawing/2014/main" id="{CAA35246-0E4A-7257-EAA7-C51CBC920DE6}"/>
              </a:ext>
            </a:extLst>
          </p:cNvPr>
          <p:cNvSpPr/>
          <p:nvPr/>
        </p:nvSpPr>
        <p:spPr>
          <a:xfrm rot="10800000" flipH="1" flipV="1">
            <a:off x="7902965" y="1814399"/>
            <a:ext cx="347263" cy="34343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/>
          </a:p>
        </p:txBody>
      </p:sp>
      <p:cxnSp>
        <p:nvCxnSpPr>
          <p:cNvPr id="58" name="Straight Arrow Connector 23">
            <a:extLst>
              <a:ext uri="{FF2B5EF4-FFF2-40B4-BE49-F238E27FC236}">
                <a16:creationId xmlns:a16="http://schemas.microsoft.com/office/drawing/2014/main" id="{7F7C32AA-A8CA-0F3F-28B0-1057578DC668}"/>
              </a:ext>
            </a:extLst>
          </p:cNvPr>
          <p:cNvCxnSpPr>
            <a:cxnSpLocks/>
          </p:cNvCxnSpPr>
          <p:nvPr/>
        </p:nvCxnSpPr>
        <p:spPr>
          <a:xfrm flipH="1">
            <a:off x="8383976" y="2188464"/>
            <a:ext cx="485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2">
            <a:extLst>
              <a:ext uri="{FF2B5EF4-FFF2-40B4-BE49-F238E27FC236}">
                <a16:creationId xmlns:a16="http://schemas.microsoft.com/office/drawing/2014/main" id="{4261479E-8614-DD1C-19B5-BC49163AF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852" y="2389988"/>
            <a:ext cx="1100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Identity and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Management (IAM)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C90D53D-B739-77B0-4CF9-EB013A48E917}"/>
              </a:ext>
            </a:extLst>
          </p:cNvPr>
          <p:cNvGrpSpPr/>
          <p:nvPr/>
        </p:nvGrpSpPr>
        <p:grpSpPr>
          <a:xfrm>
            <a:off x="9956526" y="2503592"/>
            <a:ext cx="1747980" cy="650751"/>
            <a:chOff x="3772025" y="3281756"/>
            <a:chExt cx="4329559" cy="1611842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B40D163-81ED-4340-1612-C6C9DAA7A46C}"/>
                </a:ext>
              </a:extLst>
            </p:cNvPr>
            <p:cNvGrpSpPr/>
            <p:nvPr/>
          </p:nvGrpSpPr>
          <p:grpSpPr>
            <a:xfrm>
              <a:off x="5899721" y="3281756"/>
              <a:ext cx="2201863" cy="1600565"/>
              <a:chOff x="5899721" y="3145155"/>
              <a:chExt cx="2201863" cy="1600565"/>
            </a:xfrm>
          </p:grpSpPr>
          <p:pic>
            <p:nvPicPr>
              <p:cNvPr id="71" name="Graphic 23">
                <a:extLst>
                  <a:ext uri="{FF2B5EF4-FFF2-40B4-BE49-F238E27FC236}">
                    <a16:creationId xmlns:a16="http://schemas.microsoft.com/office/drawing/2014/main" id="{19B9E2F8-FF32-7E44-E72C-FA38E4B3E8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4096" y="314515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TextBox 15">
                <a:extLst>
                  <a:ext uri="{FF2B5EF4-FFF2-40B4-BE49-F238E27FC236}">
                    <a16:creationId xmlns:a16="http://schemas.microsoft.com/office/drawing/2014/main" id="{0D9E5B0C-F62E-1B7F-9E30-F456883BC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9721" y="3907157"/>
                <a:ext cx="2201863" cy="838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</a:t>
                </a:r>
              </a:p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CloudTrail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9216D24-D377-B963-0D30-7D39B52F0B10}"/>
                </a:ext>
              </a:extLst>
            </p:cNvPr>
            <p:cNvGrpSpPr/>
            <p:nvPr/>
          </p:nvGrpSpPr>
          <p:grpSpPr>
            <a:xfrm>
              <a:off x="3772025" y="3293037"/>
              <a:ext cx="2243137" cy="1600561"/>
              <a:chOff x="3174048" y="3145155"/>
              <a:chExt cx="2243137" cy="1600561"/>
            </a:xfrm>
          </p:grpSpPr>
          <p:pic>
            <p:nvPicPr>
              <p:cNvPr id="69" name="Graphic 17">
                <a:extLst>
                  <a:ext uri="{FF2B5EF4-FFF2-40B4-BE49-F238E27FC236}">
                    <a16:creationId xmlns:a16="http://schemas.microsoft.com/office/drawing/2014/main" id="{54E5BD44-D2AD-AB8B-BEFA-47350AE3F1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823" y="314515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9">
                <a:extLst>
                  <a:ext uri="{FF2B5EF4-FFF2-40B4-BE49-F238E27FC236}">
                    <a16:creationId xmlns:a16="http://schemas.microsoft.com/office/drawing/2014/main" id="{14D198C9-0DDB-0876-F647-3EFCCE78A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048" y="3907154"/>
                <a:ext cx="2243137" cy="838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</a:t>
                </a:r>
              </a:p>
              <a:p>
                <a:pPr algn="ctr" eaLnBrk="1" hangingPunct="1"/>
                <a:r>
                  <a:rPr lang="en-US" altLang="en-US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CloudWatch</a:t>
                </a: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B845B56-6140-B90D-3CC4-864563B7B3E4}"/>
              </a:ext>
            </a:extLst>
          </p:cNvPr>
          <p:cNvGrpSpPr/>
          <p:nvPr/>
        </p:nvGrpSpPr>
        <p:grpSpPr>
          <a:xfrm>
            <a:off x="10069165" y="1725840"/>
            <a:ext cx="1447531" cy="523573"/>
            <a:chOff x="3783495" y="1404042"/>
            <a:chExt cx="3585380" cy="1296834"/>
          </a:xfrm>
        </p:grpSpPr>
        <p:pic>
          <p:nvPicPr>
            <p:cNvPr id="65" name="Graphic 17">
              <a:extLst>
                <a:ext uri="{FF2B5EF4-FFF2-40B4-BE49-F238E27FC236}">
                  <a16:creationId xmlns:a16="http://schemas.microsoft.com/office/drawing/2014/main" id="{5775D93C-6A77-422C-7B1B-8FBA6626C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237" y="1937676"/>
              <a:ext cx="763200" cy="76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1">
              <a:extLst>
                <a:ext uri="{FF2B5EF4-FFF2-40B4-BE49-F238E27FC236}">
                  <a16:creationId xmlns:a16="http://schemas.microsoft.com/office/drawing/2014/main" id="{2B8B8FB3-FC47-7EAA-D970-2BD0D78E2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495" y="1404042"/>
              <a:ext cx="3585380" cy="533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r>
                <a:rPr lang="ko-KR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</a:t>
              </a:r>
              <a:r>
                <a:rPr lang="ko-KR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</a:t>
              </a:r>
            </a:p>
          </p:txBody>
        </p:sp>
      </p:grpSp>
      <p:cxnSp>
        <p:nvCxnSpPr>
          <p:cNvPr id="63" name="Elbow Connector 12">
            <a:extLst>
              <a:ext uri="{FF2B5EF4-FFF2-40B4-BE49-F238E27FC236}">
                <a16:creationId xmlns:a16="http://schemas.microsoft.com/office/drawing/2014/main" id="{9190107F-C6A6-A6E8-FDD3-A4B459D7BC8C}"/>
              </a:ext>
            </a:extLst>
          </p:cNvPr>
          <p:cNvCxnSpPr>
            <a:cxnSpLocks/>
            <a:stCxn id="69" idx="0"/>
            <a:endCxn id="65" idx="2"/>
          </p:cNvCxnSpPr>
          <p:nvPr/>
        </p:nvCxnSpPr>
        <p:spPr>
          <a:xfrm rot="5400000" flipH="1" flipV="1">
            <a:off x="10491119" y="2167313"/>
            <a:ext cx="258733" cy="42293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2">
            <a:extLst>
              <a:ext uri="{FF2B5EF4-FFF2-40B4-BE49-F238E27FC236}">
                <a16:creationId xmlns:a16="http://schemas.microsoft.com/office/drawing/2014/main" id="{2BA5A92A-91B0-2CB3-DB79-BA1F1DCB5F40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rot="16200000" flipV="1">
            <a:off x="10917778" y="2163588"/>
            <a:ext cx="254179" cy="42583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72FB27B-B415-9584-EE5C-63D97790DBE4}"/>
              </a:ext>
            </a:extLst>
          </p:cNvPr>
          <p:cNvSpPr txBox="1"/>
          <p:nvPr/>
        </p:nvSpPr>
        <p:spPr>
          <a:xfrm>
            <a:off x="566936" y="3313516"/>
            <a:ext cx="84289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400" b="1" dirty="0"/>
              <a:t>1. AWS KMS</a:t>
            </a:r>
            <a:r>
              <a:rPr kumimoji="1" lang="ko-KR" altLang="en-US" sz="1400" b="1" dirty="0"/>
              <a:t>로 자격 증명 데이터 암호화</a:t>
            </a:r>
          </a:p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모든 암호를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KMS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키와 연결하여 자격 증명 암호화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TLS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등을 사용하는 안전한 호스트의 요청만 받아들여 전송 계층 보안 강화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endParaRPr kumimoji="1" lang="en-US" altLang="ko-Kore-KR" sz="1200" dirty="0"/>
          </a:p>
          <a:p>
            <a:r>
              <a:rPr kumimoji="1" lang="en-US" altLang="ko-KR" sz="1400" b="1" dirty="0"/>
              <a:t>2. </a:t>
            </a:r>
            <a:r>
              <a:rPr kumimoji="1" lang="ko-KR" altLang="en-US" sz="1400" b="1" dirty="0"/>
              <a:t>프로그래밍 방식으로 자격증명 동적 검색</a:t>
            </a:r>
          </a:p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런타임에 프로그래밍 방식으로 암호화된 자격 증명 동적 검색</a:t>
            </a:r>
            <a:r>
              <a:rPr kumimoji="1"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kumimoji="1" lang="ko-Kore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</a:t>
            </a:r>
            <a:r>
              <a:rPr kumimoji="1"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상태 개선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r>
              <a:rPr lang="en-US" altLang="ko-KR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3. Lambda</a:t>
            </a:r>
            <a:r>
              <a:rPr lang="ko-KR" altLang="en-US" sz="1400" b="1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를</a:t>
            </a:r>
            <a:r>
              <a:rPr lang="ko-KR" altLang="en-US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 통한 자동 자격증명 순환</a:t>
            </a:r>
          </a:p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사용자 개입 없이 지정된 일정에 따라 자동으로 암호 순환 가능 및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Lambda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함수를 사용하여 순환 기준 정의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r>
              <a:rPr lang="en-US" altLang="ko-KR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4. </a:t>
            </a:r>
            <a:r>
              <a:rPr lang="ko-KR" altLang="en-US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모든 구성이 완료된 서비스 즉시 함께 사용 가능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Aurora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등 모든 암호 순환 구성이 완료되어 있는 데이터베이스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 서비스 즉시 사용 가능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r>
              <a:rPr lang="en-US" altLang="ko-KR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5. IAM</a:t>
            </a:r>
            <a:r>
              <a:rPr lang="ko-KR" altLang="en-US" sz="1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을 통한 자격증명 관리 제한 설정</a:t>
            </a:r>
          </a:p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IAM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권한 정책을 사용하여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 Manager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 암호에 대한 관리 제한 가능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다양한 암호들 중 특정 암호만 읽을 수 있도록 하는 권한 또한 설정 가능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8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7">
            <a:extLst>
              <a:ext uri="{FF2B5EF4-FFF2-40B4-BE49-F238E27FC236}">
                <a16:creationId xmlns:a16="http://schemas.microsoft.com/office/drawing/2014/main" id="{8348C696-FFCA-5290-C4FB-98F15B433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19327" y="2161797"/>
            <a:ext cx="1633927" cy="163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153" y="2517533"/>
            <a:ext cx="5929143" cy="92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Others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161E2D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609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" altLang="ko-KR" sz="280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Others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6ACFB5D0-A63D-64FC-342D-BF327B30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76650" y="447722"/>
            <a:ext cx="577593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7">
            <a:extLst>
              <a:ext uri="{FF2B5EF4-FFF2-40B4-BE49-F238E27FC236}">
                <a16:creationId xmlns:a16="http://schemas.microsoft.com/office/drawing/2014/main" id="{15E9FDD6-6A77-10E5-EFB7-354C845B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074" y="1421583"/>
            <a:ext cx="410848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C8C2679-4555-58A1-9739-3612AD635933}"/>
              </a:ext>
            </a:extLst>
          </p:cNvPr>
          <p:cNvSpPr txBox="1">
            <a:spLocks/>
          </p:cNvSpPr>
          <p:nvPr/>
        </p:nvSpPr>
        <p:spPr>
          <a:xfrm>
            <a:off x="1070548" y="1374329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R" sz="160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 Control Tower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AC516-714D-D084-94D9-5EA2ECE95652}"/>
              </a:ext>
            </a:extLst>
          </p:cNvPr>
          <p:cNvSpPr txBox="1"/>
          <p:nvPr/>
        </p:nvSpPr>
        <p:spPr>
          <a:xfrm>
            <a:off x="3203788" y="1491931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고객이 모범 사례를 기반으로 안전한 다중 계정 </a:t>
            </a:r>
            <a:r>
              <a:rPr lang="en" altLang="ko-Kore-KR" sz="12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AWS </a:t>
            </a:r>
            <a:r>
              <a:rPr lang="ko-KR" altLang="en-US" sz="12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환경을 설정하고 관리할 수 있도록 지원하는 서비스</a:t>
            </a:r>
            <a:endParaRPr lang="en-US" altLang="ko-Kore-KR" sz="1200" dirty="0"/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96186B4F-5446-730A-E003-0A94F535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2189442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436B8E5C-CFE9-DC94-1996-7FC6456D8854}"/>
              </a:ext>
            </a:extLst>
          </p:cNvPr>
          <p:cNvSpPr txBox="1">
            <a:spLocks/>
          </p:cNvSpPr>
          <p:nvPr/>
        </p:nvSpPr>
        <p:spPr>
          <a:xfrm>
            <a:off x="1070548" y="2142188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R" sz="160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 Organizations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867D4-0365-0C7C-3938-A6A72BD5952C}"/>
              </a:ext>
            </a:extLst>
          </p:cNvPr>
          <p:cNvSpPr txBox="1"/>
          <p:nvPr/>
        </p:nvSpPr>
        <p:spPr>
          <a:xfrm>
            <a:off x="3203788" y="2259790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여러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계정을 하나의 통합된 엔티티로 생성하고 관리할 수 있는 서비스</a:t>
            </a:r>
            <a:endParaRPr lang="en-US" altLang="ko-Kore-KR" sz="1200" dirty="0"/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A9D6C0C2-653A-EFAF-3D56-1807D61D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2936404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FF4AC43B-58B0-8F6E-48AC-37CAF075006E}"/>
              </a:ext>
            </a:extLst>
          </p:cNvPr>
          <p:cNvSpPr txBox="1">
            <a:spLocks/>
          </p:cNvSpPr>
          <p:nvPr/>
        </p:nvSpPr>
        <p:spPr>
          <a:xfrm>
            <a:off x="1070548" y="2889150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R" sz="115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 Well-Architected Tool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955DF7-E9E1-7805-909F-BB69C2F95322}"/>
              </a:ext>
            </a:extLst>
          </p:cNvPr>
          <p:cNvSpPr txBox="1"/>
          <p:nvPr/>
        </p:nvSpPr>
        <p:spPr>
          <a:xfrm>
            <a:off x="3203788" y="3006752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고객이 아키텍처를 검토하고 개선 기회를 식별할 수 있도록 지원하는 서비스</a:t>
            </a:r>
            <a:endParaRPr lang="en-US" altLang="ko-Kore-KR" sz="1200" dirty="0"/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4A2F6999-CE92-4CBB-ACD6-4422C27C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3704263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96609627-41E2-1D7C-0EBE-74A1C268702B}"/>
              </a:ext>
            </a:extLst>
          </p:cNvPr>
          <p:cNvSpPr txBox="1">
            <a:spLocks/>
          </p:cNvSpPr>
          <p:nvPr/>
        </p:nvSpPr>
        <p:spPr>
          <a:xfrm>
            <a:off x="1070548" y="3657009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AWS Budgets</a:t>
            </a:r>
            <a:endParaRPr lang="ko-Kore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B6D12-EC3E-2B2D-C151-6B06A1804379}"/>
              </a:ext>
            </a:extLst>
          </p:cNvPr>
          <p:cNvSpPr txBox="1"/>
          <p:nvPr/>
        </p:nvSpPr>
        <p:spPr>
          <a:xfrm>
            <a:off x="3203788" y="3774611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비용에 대한 예산과 경고를 설정할 수 있는 서비스</a:t>
            </a:r>
            <a:endParaRPr lang="en-US" altLang="ko-Kore-KR" sz="1200" dirty="0"/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12653A69-5D4E-DE97-3046-F188D662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4451428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B8B45CE9-B296-B63D-3B9B-822F4D54A243}"/>
              </a:ext>
            </a:extLst>
          </p:cNvPr>
          <p:cNvSpPr txBox="1">
            <a:spLocks/>
          </p:cNvSpPr>
          <p:nvPr/>
        </p:nvSpPr>
        <p:spPr>
          <a:xfrm>
            <a:off x="1070548" y="4404174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R" sz="140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 License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64156-632E-0E88-6320-ABBBD4C3DA09}"/>
              </a:ext>
            </a:extLst>
          </p:cNvPr>
          <p:cNvSpPr txBox="1"/>
          <p:nvPr/>
        </p:nvSpPr>
        <p:spPr>
          <a:xfrm>
            <a:off x="3203788" y="4521776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클라우드에서 소프트웨어 라이센스를 관리할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37" name="Graphic 7">
            <a:extLst>
              <a:ext uri="{FF2B5EF4-FFF2-40B4-BE49-F238E27FC236}">
                <a16:creationId xmlns:a16="http://schemas.microsoft.com/office/drawing/2014/main" id="{8B4E2B53-AE1C-AD46-E29B-876B6460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5219287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52EF6C98-9449-CA5C-18F6-37A531D52477}"/>
              </a:ext>
            </a:extLst>
          </p:cNvPr>
          <p:cNvSpPr txBox="1">
            <a:spLocks/>
          </p:cNvSpPr>
          <p:nvPr/>
        </p:nvSpPr>
        <p:spPr>
          <a:xfrm>
            <a:off x="1070548" y="5172033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R" sz="150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 Service Catalog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EF50E4-F8A1-5379-6017-A851BE0B8E44}"/>
              </a:ext>
            </a:extLst>
          </p:cNvPr>
          <p:cNvSpPr txBox="1"/>
          <p:nvPr/>
        </p:nvSpPr>
        <p:spPr>
          <a:xfrm>
            <a:off x="3203788" y="5289635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IT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서비스를 생성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관리 및 배포할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40" name="Graphic 7">
            <a:extLst>
              <a:ext uri="{FF2B5EF4-FFF2-40B4-BE49-F238E27FC236}">
                <a16:creationId xmlns:a16="http://schemas.microsoft.com/office/drawing/2014/main" id="{084B54F6-10A0-45E6-F408-9D5EAC71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5966249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B7BD1F-30D2-2A23-7BD8-BB788A99F5CD}"/>
              </a:ext>
            </a:extLst>
          </p:cNvPr>
          <p:cNvSpPr txBox="1">
            <a:spLocks/>
          </p:cNvSpPr>
          <p:nvPr/>
        </p:nvSpPr>
        <p:spPr>
          <a:xfrm>
            <a:off x="1070548" y="5918995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AWS </a:t>
            </a:r>
            <a:r>
              <a:rPr lang="en" altLang="ko-Kore-KR" sz="1600" b="1" dirty="0" err="1"/>
              <a:t>OpsWorks</a:t>
            </a:r>
            <a:endParaRPr lang="ko-Kore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59441-EB32-39B6-9D97-30A1AB957A44}"/>
              </a:ext>
            </a:extLst>
          </p:cNvPr>
          <p:cNvSpPr txBox="1"/>
          <p:nvPr/>
        </p:nvSpPr>
        <p:spPr>
          <a:xfrm>
            <a:off x="3203788" y="6036597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Chef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와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Puppet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을 사용하여 애플리케이션과 인프라를 관리할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21248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" altLang="ko-Kore-KR" sz="2800" b="1" i="0" u="none" strike="noStrike" dirty="0">
                <a:solidFill>
                  <a:srgbClr val="232F3E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Management and Governance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과거에는 </a:t>
            </a:r>
            <a:r>
              <a:rPr lang="ko-KR" altLang="en-US" sz="1400" b="1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조직이 빠른 혁신과 비용</a:t>
            </a:r>
            <a:r>
              <a:rPr lang="en-US" altLang="ko-KR" sz="1400" b="1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규정 준수 및 보안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제어 유지 중 하나를 선택해야 했습니다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/>
            <a:r>
              <a:rPr lang="en" altLang="ko-Kore-KR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AWS Management and Governance</a:t>
            </a:r>
            <a:r>
              <a:rPr lang="ko-KR" altLang="en-US" sz="1400" b="0" i="0" u="none" strike="noStrike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사용하는 고객은 혁신과 제어 중 하나를 선택할 필요없이 둘 다 가질 수 있습니다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/>
            <a:r>
              <a:rPr lang="en" altLang="ko-Kore-KR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AWS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고객은 </a:t>
            </a:r>
            <a:r>
              <a:rPr lang="ko-KR" altLang="en-US" sz="1400" b="1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비즈니스 민첩성과 거버넌스 제어를 모두 지원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하는 환경을 활성화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b="1" i="0" u="none" strike="noStrike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프로비저닝</a:t>
            </a:r>
            <a:r>
              <a:rPr lang="ko-KR" altLang="en-US" sz="1400" b="1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및 운영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할 수 있습니다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" altLang="ko-Kore-KR" sz="1400" b="0" i="0" u="none" strike="noStrike" dirty="0">
              <a:solidFill>
                <a:srgbClr val="232F3E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6ACFB5D0-A63D-64FC-342D-BF327B30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76650" y="447722"/>
            <a:ext cx="577593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C995CD-5BAB-B834-DA17-AD659BCD255C}"/>
              </a:ext>
            </a:extLst>
          </p:cNvPr>
          <p:cNvSpPr txBox="1"/>
          <p:nvPr/>
        </p:nvSpPr>
        <p:spPr>
          <a:xfrm>
            <a:off x="5254717" y="3817820"/>
            <a:ext cx="1984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1" dirty="0"/>
              <a:t>AWS CloudFormation 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46327-3B6F-3FF6-FCB1-E6061B2BA111}"/>
              </a:ext>
            </a:extLst>
          </p:cNvPr>
          <p:cNvSpPr txBox="1"/>
          <p:nvPr/>
        </p:nvSpPr>
        <p:spPr>
          <a:xfrm>
            <a:off x="7707300" y="3817820"/>
            <a:ext cx="1235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1" dirty="0"/>
              <a:t>AWS Config </a:t>
            </a:r>
            <a:endParaRPr lang="ko-KR" altLang="en-US" sz="1200" b="1" dirty="0"/>
          </a:p>
        </p:txBody>
      </p:sp>
      <p:pic>
        <p:nvPicPr>
          <p:cNvPr id="15" name="Picture 4" descr="AWS Secrets Manager : All you need to know about">
            <a:extLst>
              <a:ext uri="{FF2B5EF4-FFF2-40B4-BE49-F238E27FC236}">
                <a16:creationId xmlns:a16="http://schemas.microsoft.com/office/drawing/2014/main" id="{1E52B0B6-9C83-F9D5-0E0C-3C536083F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2947" r="8406" b="11630"/>
          <a:stretch/>
        </p:blipFill>
        <p:spPr bwMode="auto">
          <a:xfrm>
            <a:off x="8962887" y="4624742"/>
            <a:ext cx="884416" cy="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WS CloudFormation Workshop">
            <a:extLst>
              <a:ext uri="{FF2B5EF4-FFF2-40B4-BE49-F238E27FC236}">
                <a16:creationId xmlns:a16="http://schemas.microsoft.com/office/drawing/2014/main" id="{6797807D-04B9-BE55-69C7-136D58FE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70" y="2921537"/>
            <a:ext cx="884415" cy="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AWS Config - AWS Management &amp; Governance - AWS Video Catalog">
            <a:extLst>
              <a:ext uri="{FF2B5EF4-FFF2-40B4-BE49-F238E27FC236}">
                <a16:creationId xmlns:a16="http://schemas.microsoft.com/office/drawing/2014/main" id="{4DD1909C-4255-051D-93E1-36A3CDBE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86" y="2921537"/>
            <a:ext cx="884415" cy="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D5118F-FF02-D820-B99C-ABEB4E8CB738}"/>
              </a:ext>
            </a:extLst>
          </p:cNvPr>
          <p:cNvSpPr txBox="1"/>
          <p:nvPr/>
        </p:nvSpPr>
        <p:spPr>
          <a:xfrm>
            <a:off x="8510621" y="5504111"/>
            <a:ext cx="1788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1" dirty="0"/>
              <a:t>AWS </a:t>
            </a:r>
            <a:r>
              <a:rPr lang="en" altLang="ko-Kore-KR" sz="1200" b="1" dirty="0" err="1"/>
              <a:t>SecretsManager</a:t>
            </a:r>
            <a:endParaRPr lang="ko-KR" altLang="en-US" sz="1200" b="1" dirty="0"/>
          </a:p>
        </p:txBody>
      </p:sp>
      <p:pic>
        <p:nvPicPr>
          <p:cNvPr id="19" name="Picture 10" descr="AWS Systems Manager Patch Manager (Linux, Windows) | Medium">
            <a:extLst>
              <a:ext uri="{FF2B5EF4-FFF2-40B4-BE49-F238E27FC236}">
                <a16:creationId xmlns:a16="http://schemas.microsoft.com/office/drawing/2014/main" id="{2F651CAF-2A35-D3D7-B5CA-1C7ACB30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887" y="2917433"/>
            <a:ext cx="884415" cy="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494CC1-5BD3-F442-7AEC-423BD1656C12}"/>
              </a:ext>
            </a:extLst>
          </p:cNvPr>
          <p:cNvSpPr txBox="1"/>
          <p:nvPr/>
        </p:nvSpPr>
        <p:spPr>
          <a:xfrm>
            <a:off x="9468493" y="3821303"/>
            <a:ext cx="1863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1" dirty="0"/>
              <a:t>AWS </a:t>
            </a:r>
            <a:r>
              <a:rPr lang="en" altLang="ko-Kore-KR" sz="1200" b="1" dirty="0" err="1"/>
              <a:t>SystemsManager</a:t>
            </a:r>
            <a:endParaRPr lang="ko-KR" altLang="en-US" sz="1200" b="1" dirty="0"/>
          </a:p>
        </p:txBody>
      </p:sp>
      <p:pic>
        <p:nvPicPr>
          <p:cNvPr id="21" name="Picture 12" descr="AWS Trusted Advisor - AWS Management &amp; Governance - AWS Video Catalog">
            <a:extLst>
              <a:ext uri="{FF2B5EF4-FFF2-40B4-BE49-F238E27FC236}">
                <a16:creationId xmlns:a16="http://schemas.microsoft.com/office/drawing/2014/main" id="{008F9BD0-D8A5-0505-3C44-9E603C34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23" y="4624742"/>
            <a:ext cx="884415" cy="8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D53814-1BD3-492D-D265-E27F27E68450}"/>
              </a:ext>
            </a:extLst>
          </p:cNvPr>
          <p:cNvSpPr txBox="1"/>
          <p:nvPr/>
        </p:nvSpPr>
        <p:spPr>
          <a:xfrm>
            <a:off x="6288829" y="5509157"/>
            <a:ext cx="1863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b="1" dirty="0"/>
              <a:t>AWS </a:t>
            </a:r>
            <a:r>
              <a:rPr lang="en" altLang="ko-Kore-KR" sz="1200" b="1" dirty="0" err="1"/>
              <a:t>TrustedAdvisor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1F3B776-414B-BB0F-470F-FCF23251D9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103"/>
          <a:stretch/>
        </p:blipFill>
        <p:spPr>
          <a:xfrm>
            <a:off x="1372747" y="2417616"/>
            <a:ext cx="3091158" cy="16772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1F7F1B-B420-655C-7883-3BCA1E15C25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688"/>
          <a:stretch/>
        </p:blipFill>
        <p:spPr>
          <a:xfrm>
            <a:off x="981439" y="4084771"/>
            <a:ext cx="3098727" cy="1701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A91734-43C4-9E6B-CED3-A5502F773C8D}"/>
              </a:ext>
            </a:extLst>
          </p:cNvPr>
          <p:cNvSpPr txBox="1"/>
          <p:nvPr/>
        </p:nvSpPr>
        <p:spPr>
          <a:xfrm>
            <a:off x="1015690" y="5863099"/>
            <a:ext cx="35975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600" dirty="0"/>
              <a:t>예</a:t>
            </a:r>
            <a:r>
              <a:rPr kumimoji="1" lang="en-US" altLang="ko-KR" sz="600" dirty="0"/>
              <a:t>)</a:t>
            </a:r>
            <a:r>
              <a:rPr kumimoji="1" lang="ko-KR" altLang="en-US" sz="600" dirty="0"/>
              <a:t> </a:t>
            </a:r>
            <a:r>
              <a:rPr kumimoji="1" lang="en-US" altLang="ko-Kore-KR" sz="600" dirty="0"/>
              <a:t>AWS Config Rule</a:t>
            </a:r>
            <a:r>
              <a:rPr kumimoji="1" lang="ko-KR" altLang="en-US" sz="600" dirty="0"/>
              <a:t>을 활용하여 탐지제어를 구현하고</a:t>
            </a:r>
            <a:r>
              <a:rPr kumimoji="1" lang="en-US" altLang="ko-KR" sz="600" dirty="0"/>
              <a:t>,</a:t>
            </a:r>
            <a:r>
              <a:rPr kumimoji="1" lang="ko-KR" altLang="en-US" sz="600" dirty="0"/>
              <a:t> 람다를 사용하여 실시간 교정작업 생성</a:t>
            </a:r>
            <a:endParaRPr kumimoji="1" lang="ko-Kore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0578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" altLang="ko-KR" sz="280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Others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6ACFB5D0-A63D-64FC-342D-BF327B30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76650" y="447722"/>
            <a:ext cx="577593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7">
            <a:extLst>
              <a:ext uri="{FF2B5EF4-FFF2-40B4-BE49-F238E27FC236}">
                <a16:creationId xmlns:a16="http://schemas.microsoft.com/office/drawing/2014/main" id="{96186B4F-5446-730A-E003-0A94F535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1380795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436B8E5C-CFE9-DC94-1996-7FC6456D8854}"/>
              </a:ext>
            </a:extLst>
          </p:cNvPr>
          <p:cNvSpPr txBox="1">
            <a:spLocks/>
          </p:cNvSpPr>
          <p:nvPr/>
        </p:nvSpPr>
        <p:spPr>
          <a:xfrm>
            <a:off x="1070548" y="1333541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AWS Marketplace</a:t>
            </a:r>
            <a:endParaRPr lang="ko-Kore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867D4-0365-0C7C-3938-A6A72BD5952C}"/>
              </a:ext>
            </a:extLst>
          </p:cNvPr>
          <p:cNvSpPr txBox="1"/>
          <p:nvPr/>
        </p:nvSpPr>
        <p:spPr>
          <a:xfrm>
            <a:off x="3203788" y="1451143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클라우드에서 소프트웨어를 찾고 구매하고 배포할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A9D6C0C2-653A-EFAF-3D56-1807D61D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2127757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FF4AC43B-58B0-8F6E-48AC-37CAF075006E}"/>
              </a:ext>
            </a:extLst>
          </p:cNvPr>
          <p:cNvSpPr txBox="1">
            <a:spLocks/>
          </p:cNvSpPr>
          <p:nvPr/>
        </p:nvSpPr>
        <p:spPr>
          <a:xfrm>
            <a:off x="1070548" y="2080503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500" b="1" dirty="0"/>
              <a:t>Amazon CloudWatch</a:t>
            </a:r>
            <a:endParaRPr lang="ko-Kore-KR" altLang="en-US" sz="1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955DF7-E9E1-7805-909F-BB69C2F95322}"/>
              </a:ext>
            </a:extLst>
          </p:cNvPr>
          <p:cNvSpPr txBox="1"/>
          <p:nvPr/>
        </p:nvSpPr>
        <p:spPr>
          <a:xfrm>
            <a:off x="3203788" y="2198105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리소스와 애플리케이션을 모니터링할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4A2F6999-CE92-4CBB-ACD6-4422C27C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576650" y="2895616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96609627-41E2-1D7C-0EBE-74A1C268702B}"/>
              </a:ext>
            </a:extLst>
          </p:cNvPr>
          <p:cNvSpPr txBox="1">
            <a:spLocks/>
          </p:cNvSpPr>
          <p:nvPr/>
        </p:nvSpPr>
        <p:spPr>
          <a:xfrm>
            <a:off x="1070548" y="2848362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200" b="1" dirty="0"/>
              <a:t>Amazon Managed Grafana</a:t>
            </a:r>
            <a:endParaRPr lang="ko-Kore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B6D12-EC3E-2B2D-C151-6B06A1804379}"/>
              </a:ext>
            </a:extLst>
          </p:cNvPr>
          <p:cNvSpPr txBox="1"/>
          <p:nvPr/>
        </p:nvSpPr>
        <p:spPr>
          <a:xfrm>
            <a:off x="3203788" y="2965964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대시보드를 쉽게 만들고 공유하여 여러 소스의 데이터를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시각화할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12653A69-5D4E-DE97-3046-F188D662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76650" y="3642781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B8B45CE9-B296-B63D-3B9B-822F4D54A243}"/>
              </a:ext>
            </a:extLst>
          </p:cNvPr>
          <p:cNvSpPr txBox="1">
            <a:spLocks/>
          </p:cNvSpPr>
          <p:nvPr/>
        </p:nvSpPr>
        <p:spPr>
          <a:xfrm>
            <a:off x="1070548" y="3595527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400" b="1" dirty="0"/>
              <a:t>Amazon Managed</a:t>
            </a:r>
          </a:p>
          <a:p>
            <a:r>
              <a:rPr lang="en" altLang="ko-Kore-KR" sz="1400" b="1" dirty="0"/>
              <a:t>Service for Prometheus</a:t>
            </a:r>
            <a:endParaRPr lang="ko-Kore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64156-632E-0E88-6320-ABBBD4C3DA09}"/>
              </a:ext>
            </a:extLst>
          </p:cNvPr>
          <p:cNvSpPr txBox="1"/>
          <p:nvPr/>
        </p:nvSpPr>
        <p:spPr>
          <a:xfrm>
            <a:off x="3203788" y="3713129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애플리케이션에서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메트릭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및 경고를 쉽게 수집하고 저장할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37" name="Graphic 7">
            <a:extLst>
              <a:ext uri="{FF2B5EF4-FFF2-40B4-BE49-F238E27FC236}">
                <a16:creationId xmlns:a16="http://schemas.microsoft.com/office/drawing/2014/main" id="{8B4E2B53-AE1C-AD46-E29B-876B6460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074" y="4410640"/>
            <a:ext cx="410848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52EF6C98-9449-CA5C-18F6-37A531D52477}"/>
              </a:ext>
            </a:extLst>
          </p:cNvPr>
          <p:cNvSpPr txBox="1">
            <a:spLocks/>
          </p:cNvSpPr>
          <p:nvPr/>
        </p:nvSpPr>
        <p:spPr>
          <a:xfrm>
            <a:off x="1070548" y="4363386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AWS CloudTrail</a:t>
            </a:r>
            <a:endParaRPr lang="ko-Kore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EF50E4-F8A1-5379-6017-A851BE0B8E44}"/>
              </a:ext>
            </a:extLst>
          </p:cNvPr>
          <p:cNvSpPr txBox="1"/>
          <p:nvPr/>
        </p:nvSpPr>
        <p:spPr>
          <a:xfrm>
            <a:off x="3203788" y="4480988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리소스의 변경 사항을 추적하고 문제를 해결할 수 있는 서비스</a:t>
            </a:r>
            <a:endParaRPr lang="en-US" altLang="ko-Kore-KR" sz="1200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CD48DD1F-0F2D-BD17-A648-6C2C3911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5134374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D388494-18E7-FDCC-53A7-73287068102F}"/>
              </a:ext>
            </a:extLst>
          </p:cNvPr>
          <p:cNvSpPr txBox="1">
            <a:spLocks/>
          </p:cNvSpPr>
          <p:nvPr/>
        </p:nvSpPr>
        <p:spPr>
          <a:xfrm>
            <a:off x="1070548" y="5087120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AWS Cost Report</a:t>
            </a:r>
            <a:endParaRPr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06A75-1987-38A0-5BD3-DB081FA12B95}"/>
              </a:ext>
            </a:extLst>
          </p:cNvPr>
          <p:cNvSpPr txBox="1"/>
          <p:nvPr/>
        </p:nvSpPr>
        <p:spPr>
          <a:xfrm>
            <a:off x="3203788" y="5204722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고객에게 자세한 비용 및 사용량 보고서를 제공하는 서비스</a:t>
            </a:r>
            <a:endParaRPr lang="en-US" altLang="ko-Kore-KR" sz="1200" dirty="0"/>
          </a:p>
        </p:txBody>
      </p:sp>
      <p:pic>
        <p:nvPicPr>
          <p:cNvPr id="15" name="Graphic 7">
            <a:extLst>
              <a:ext uri="{FF2B5EF4-FFF2-40B4-BE49-F238E27FC236}">
                <a16:creationId xmlns:a16="http://schemas.microsoft.com/office/drawing/2014/main" id="{09EF1FD8-3E9D-D7ED-92BB-D9A8E5F1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76650" y="5915286"/>
            <a:ext cx="417696" cy="3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AA742808-59BF-100D-8126-5B782366BF71}"/>
              </a:ext>
            </a:extLst>
          </p:cNvPr>
          <p:cNvSpPr txBox="1">
            <a:spLocks/>
          </p:cNvSpPr>
          <p:nvPr/>
        </p:nvSpPr>
        <p:spPr>
          <a:xfrm>
            <a:off x="1070548" y="5854979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AWS Cost Explorer</a:t>
            </a:r>
            <a:endParaRPr lang="ko-Kore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75B67-4C69-10F8-74CA-34ADA35F79E0}"/>
              </a:ext>
            </a:extLst>
          </p:cNvPr>
          <p:cNvSpPr txBox="1"/>
          <p:nvPr/>
        </p:nvSpPr>
        <p:spPr>
          <a:xfrm>
            <a:off x="3203788" y="5972581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시간 경과에 따른 비용 및 사용량을 분석할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139187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" altLang="ko-KR" sz="2800" b="1" dirty="0">
                <a:solidFill>
                  <a:srgbClr val="232F3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Others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6ACFB5D0-A63D-64FC-342D-BF327B30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76650" y="447722"/>
            <a:ext cx="577593" cy="5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7">
            <a:extLst>
              <a:ext uri="{FF2B5EF4-FFF2-40B4-BE49-F238E27FC236}">
                <a16:creationId xmlns:a16="http://schemas.microsoft.com/office/drawing/2014/main" id="{A9D6C0C2-653A-EFAF-3D56-1807D61D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074" y="1402167"/>
            <a:ext cx="410848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FF4AC43B-58B0-8F6E-48AC-37CAF075006E}"/>
              </a:ext>
            </a:extLst>
          </p:cNvPr>
          <p:cNvSpPr txBox="1">
            <a:spLocks/>
          </p:cNvSpPr>
          <p:nvPr/>
        </p:nvSpPr>
        <p:spPr>
          <a:xfrm>
            <a:off x="1070548" y="1354913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400" b="1" dirty="0"/>
              <a:t>AWS Managed Services</a:t>
            </a:r>
            <a:endParaRPr lang="ko-Kore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955DF7-E9E1-7805-909F-BB69C2F95322}"/>
              </a:ext>
            </a:extLst>
          </p:cNvPr>
          <p:cNvSpPr txBox="1"/>
          <p:nvPr/>
        </p:nvSpPr>
        <p:spPr>
          <a:xfrm>
            <a:off x="3203788" y="1472515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고객에게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리소스에 대한 사전 예방적 관리 및 지원을 제공하는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4A2F6999-CE92-4CBB-ACD6-4422C27C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76650" y="2183079"/>
            <a:ext cx="417696" cy="3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96609627-41E2-1D7C-0EBE-74A1C268702B}"/>
              </a:ext>
            </a:extLst>
          </p:cNvPr>
          <p:cNvSpPr txBox="1">
            <a:spLocks/>
          </p:cNvSpPr>
          <p:nvPr/>
        </p:nvSpPr>
        <p:spPr>
          <a:xfrm>
            <a:off x="1070548" y="2122772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300" b="1" dirty="0"/>
              <a:t>AWS Service</a:t>
            </a:r>
          </a:p>
          <a:p>
            <a:r>
              <a:rPr lang="en" altLang="ko-Kore-KR" sz="1300" b="1" dirty="0"/>
              <a:t>Management Connector</a:t>
            </a:r>
            <a:endParaRPr lang="ko-Kore-KR" altLang="en-US" sz="13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B6D12-EC3E-2B2D-C151-6B06A1804379}"/>
              </a:ext>
            </a:extLst>
          </p:cNvPr>
          <p:cNvSpPr txBox="1"/>
          <p:nvPr/>
        </p:nvSpPr>
        <p:spPr>
          <a:xfrm>
            <a:off x="3203788" y="2240374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기존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ITSM(IT Service Management)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툴 내에서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리소스를 관리할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12653A69-5D4E-DE97-3046-F188D662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2920615"/>
            <a:ext cx="417696" cy="4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B8B45CE9-B296-B63D-3B9B-822F4D54A243}"/>
              </a:ext>
            </a:extLst>
          </p:cNvPr>
          <p:cNvSpPr txBox="1">
            <a:spLocks/>
          </p:cNvSpPr>
          <p:nvPr/>
        </p:nvSpPr>
        <p:spPr>
          <a:xfrm>
            <a:off x="1070548" y="2869937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800" b="1" dirty="0"/>
              <a:t>AWS X-Ray</a:t>
            </a:r>
            <a:endParaRPr lang="ko-Kore-KR" altLang="en-US" sz="1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64156-632E-0E88-6320-ABBBD4C3DA09}"/>
              </a:ext>
            </a:extLst>
          </p:cNvPr>
          <p:cNvSpPr txBox="1"/>
          <p:nvPr/>
        </p:nvSpPr>
        <p:spPr>
          <a:xfrm>
            <a:off x="3203788" y="2987539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애플리케이션 문제를 해결하고 최적화할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37" name="Graphic 7">
            <a:extLst>
              <a:ext uri="{FF2B5EF4-FFF2-40B4-BE49-F238E27FC236}">
                <a16:creationId xmlns:a16="http://schemas.microsoft.com/office/drawing/2014/main" id="{8B4E2B53-AE1C-AD46-E29B-876B6460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76650" y="3685050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52EF6C98-9449-CA5C-18F6-37A531D52477}"/>
              </a:ext>
            </a:extLst>
          </p:cNvPr>
          <p:cNvSpPr txBox="1">
            <a:spLocks/>
          </p:cNvSpPr>
          <p:nvPr/>
        </p:nvSpPr>
        <p:spPr>
          <a:xfrm>
            <a:off x="1070548" y="3637796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AWS Distro for</a:t>
            </a:r>
          </a:p>
          <a:p>
            <a:r>
              <a:rPr lang="en" altLang="ko-Kore-KR" sz="1600" b="1" dirty="0" err="1"/>
              <a:t>OpenTelemetry</a:t>
            </a:r>
            <a:endParaRPr lang="ko-Kore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EF50E4-F8A1-5379-6017-A851BE0B8E44}"/>
              </a:ext>
            </a:extLst>
          </p:cNvPr>
          <p:cNvSpPr txBox="1"/>
          <p:nvPr/>
        </p:nvSpPr>
        <p:spPr>
          <a:xfrm>
            <a:off x="3203788" y="3755398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애플리케이션에서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메트릭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추적 및 로그를 수집하고 내보낼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76689183-FAE6-3927-1A88-2F85B48D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650" y="4478754"/>
            <a:ext cx="417696" cy="4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6661E065-9A34-05CF-E9C4-26E95DEDE8C3}"/>
              </a:ext>
            </a:extLst>
          </p:cNvPr>
          <p:cNvSpPr txBox="1">
            <a:spLocks/>
          </p:cNvSpPr>
          <p:nvPr/>
        </p:nvSpPr>
        <p:spPr>
          <a:xfrm>
            <a:off x="1070548" y="4428076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800" b="1" dirty="0"/>
              <a:t>AWS Proton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733A3-108F-9856-E18B-8C6AF95A5E12}"/>
              </a:ext>
            </a:extLst>
          </p:cNvPr>
          <p:cNvSpPr txBox="1"/>
          <p:nvPr/>
        </p:nvSpPr>
        <p:spPr>
          <a:xfrm>
            <a:off x="3203788" y="4545678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고객이 컨테이너형 애플리케이션을 선언적으로 배포하고 관리할 수 있는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72137499-09B5-AF24-1C36-251E52B3D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76650" y="5243189"/>
            <a:ext cx="417696" cy="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9543400F-4AA5-8776-F0B0-89E1C90956CF}"/>
              </a:ext>
            </a:extLst>
          </p:cNvPr>
          <p:cNvSpPr txBox="1">
            <a:spLocks/>
          </p:cNvSpPr>
          <p:nvPr/>
        </p:nvSpPr>
        <p:spPr>
          <a:xfrm>
            <a:off x="1070548" y="5195935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ko-Kore-KR" sz="1600" b="1" dirty="0"/>
              <a:t>Amazon DevOps</a:t>
            </a:r>
          </a:p>
          <a:p>
            <a:r>
              <a:rPr lang="en" altLang="ko-Kore-KR" sz="1600" b="1" dirty="0"/>
              <a:t>Guru</a:t>
            </a:r>
            <a:endParaRPr lang="ko-Kore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D829F-C693-8390-1137-C0872DE796E4}"/>
              </a:ext>
            </a:extLst>
          </p:cNvPr>
          <p:cNvSpPr txBox="1"/>
          <p:nvPr/>
        </p:nvSpPr>
        <p:spPr>
          <a:xfrm>
            <a:off x="3203788" y="5313537"/>
            <a:ext cx="8164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운영상의 문제를 자동으로 감지하고 성능 향상을 위한 조치를 추천하는 서비스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386728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428" y="3012123"/>
            <a:ext cx="5929143" cy="8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267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153" y="2322056"/>
            <a:ext cx="625599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8A67141A-B8C9-EEF4-2684-78A094BD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75" y="2245855"/>
            <a:ext cx="1432605" cy="1432605"/>
          </a:xfrm>
          <a:prstGeom prst="rect">
            <a:avLst/>
          </a:prstGeom>
          <a:noFill/>
          <a:ln w="63500" cmpd="thickThin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8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CloudFormation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>
                <a:latin typeface="+mn-ea"/>
              </a:rPr>
              <a:t>AWS</a:t>
            </a:r>
            <a:r>
              <a:rPr lang="ko-KR" altLang="en-US" sz="1200" dirty="0">
                <a:latin typeface="+mn-ea"/>
              </a:rPr>
              <a:t> 리소스를 모델링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설정하여 리소스 관리 시간을 줄이고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애플리케이션 개발에 더 많은 시간을 할애할 수 있게 해주는 코드형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인프라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IaC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도구입니다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b="1" dirty="0">
                <a:latin typeface="+mn-ea"/>
              </a:rPr>
              <a:t>코드형 인프라</a:t>
            </a:r>
            <a:r>
              <a:rPr lang="en-US" altLang="ko-KR" sz="1200" b="1" dirty="0">
                <a:latin typeface="+mn-ea"/>
              </a:rPr>
              <a:t>(Infrastructure as Code: </a:t>
            </a:r>
            <a:r>
              <a:rPr lang="en-US" altLang="ko-KR" sz="1200" b="1" dirty="0" err="1">
                <a:latin typeface="+mn-ea"/>
              </a:rPr>
              <a:t>IaC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는 인프라 구조를 코드로 작성하고 관리하는 방식을 말합니다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인프라에 속하는 모든 구성 요소를 세부적으로 제어할 수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리소스를 개별적으로 생성하고 구성할 필요 없이 모든 것을 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AWS CloudFormation</a:t>
            </a:r>
            <a:r>
              <a:rPr lang="ko-KR" altLang="en-US" sz="1200" b="0" i="0" dirty="0">
                <a:solidFill>
                  <a:srgbClr val="16191F"/>
                </a:solidFill>
                <a:effectLst/>
                <a:latin typeface="+mn-ea"/>
              </a:rPr>
              <a:t>가 알아서 처리합니다</a:t>
            </a:r>
            <a:r>
              <a:rPr lang="en-US" altLang="ko-KR" sz="1200" b="0" i="0" dirty="0">
                <a:solidFill>
                  <a:srgbClr val="16191F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1">
            <a:extLst>
              <a:ext uri="{FF2B5EF4-FFF2-40B4-BE49-F238E27FC236}">
                <a16:creationId xmlns:a16="http://schemas.microsoft.com/office/drawing/2014/main" id="{A5543C22-016C-F1C1-8B14-7900D91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0" y="474231"/>
            <a:ext cx="540000" cy="540000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602049B-E878-C656-5BC8-4550E565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0" y="4159687"/>
            <a:ext cx="6538739" cy="21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C3D8D4-F993-56BD-C723-D331BBE12D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1"/>
          <a:stretch/>
        </p:blipFill>
        <p:spPr>
          <a:xfrm>
            <a:off x="576651" y="2272220"/>
            <a:ext cx="6538739" cy="1718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8757D-C2C5-6874-F561-55870C8A7478}"/>
              </a:ext>
            </a:extLst>
          </p:cNvPr>
          <p:cNvSpPr txBox="1"/>
          <p:nvPr/>
        </p:nvSpPr>
        <p:spPr>
          <a:xfrm>
            <a:off x="7522481" y="2792212"/>
            <a:ext cx="4092867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개요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사용하려는 </a:t>
            </a:r>
            <a:r>
              <a:rPr lang="en-US" altLang="ko-KR" sz="1200" dirty="0"/>
              <a:t>AWS </a:t>
            </a:r>
            <a:r>
              <a:rPr lang="ko-KR" altLang="en-US" sz="1200" dirty="0"/>
              <a:t>리소스를 </a:t>
            </a:r>
            <a:r>
              <a:rPr lang="ko-KR" altLang="en-US" sz="1200" b="1" dirty="0">
                <a:effectLst/>
              </a:rPr>
              <a:t>템플릿 파일</a:t>
            </a:r>
            <a:r>
              <a:rPr lang="ko-KR" altLang="en-US" sz="1200" dirty="0"/>
              <a:t>로 작성하면 </a:t>
            </a:r>
            <a:r>
              <a:rPr lang="en-US" altLang="ko-KR" sz="1200" dirty="0"/>
              <a:t>CloudFormation</a:t>
            </a:r>
            <a:r>
              <a:rPr lang="ko-KR" altLang="en-US" sz="1200" dirty="0"/>
              <a:t>이 이를 분석하여 적절한 </a:t>
            </a:r>
            <a:r>
              <a:rPr lang="en-US" altLang="ko-KR" sz="1200" dirty="0"/>
              <a:t>AWS </a:t>
            </a:r>
            <a:r>
              <a:rPr lang="ko-KR" altLang="en-US" sz="1200" dirty="0"/>
              <a:t>리소스를 생성합니다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해당 리소스는 </a:t>
            </a:r>
            <a:r>
              <a:rPr lang="en-US" altLang="ko-KR" sz="1200" dirty="0"/>
              <a:t>AWS </a:t>
            </a:r>
            <a:r>
              <a:rPr lang="ko-KR" altLang="en-US" sz="1200" dirty="0"/>
              <a:t>서비스로 전송되는 </a:t>
            </a:r>
            <a:r>
              <a:rPr lang="en-US" altLang="ko-KR" sz="1200" dirty="0"/>
              <a:t>API </a:t>
            </a:r>
            <a:r>
              <a:rPr lang="ko-KR" altLang="en-US" sz="1200" dirty="0"/>
              <a:t>호출로 </a:t>
            </a:r>
            <a:br>
              <a:rPr lang="en-US" altLang="ko-KR" sz="1200" dirty="0"/>
            </a:br>
            <a:r>
              <a:rPr lang="ko-KR" altLang="en-US" sz="1200" dirty="0"/>
              <a:t>변환되고 </a:t>
            </a:r>
            <a:r>
              <a:rPr lang="ko-KR" altLang="en-US" sz="1200" b="1" dirty="0"/>
              <a:t>리소스 </a:t>
            </a:r>
            <a:r>
              <a:rPr lang="ko-KR" altLang="en-US" sz="1200" b="1" dirty="0">
                <a:effectLst/>
              </a:rPr>
              <a:t>스택</a:t>
            </a:r>
            <a:r>
              <a:rPr lang="ko-KR" altLang="en-US" sz="1200" dirty="0"/>
              <a:t>으로 저장되는 구조를 가지고 </a:t>
            </a:r>
            <a:br>
              <a:rPr lang="en-US" altLang="ko-KR" sz="1200" dirty="0"/>
            </a:br>
            <a:r>
              <a:rPr lang="ko-KR" altLang="en-US" sz="1200" dirty="0"/>
              <a:t>있습니다</a:t>
            </a:r>
            <a:r>
              <a:rPr lang="en-US" altLang="ko-KR" sz="1200" dirty="0"/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516B-E858-CD1A-D95C-D3448E6292FB}"/>
              </a:ext>
            </a:extLst>
          </p:cNvPr>
          <p:cNvSpPr txBox="1"/>
          <p:nvPr/>
        </p:nvSpPr>
        <p:spPr>
          <a:xfrm>
            <a:off x="7522481" y="4962664"/>
            <a:ext cx="409286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작동 방식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CloudFormation </a:t>
            </a:r>
            <a:r>
              <a:rPr lang="ko-KR" altLang="en-US" sz="1200" dirty="0">
                <a:latin typeface="+mn-ea"/>
              </a:rPr>
              <a:t>템플릿 생성 </a:t>
            </a:r>
            <a:r>
              <a:rPr lang="en-US" altLang="ko-KR" sz="1200" dirty="0">
                <a:latin typeface="+mn-ea"/>
              </a:rPr>
              <a:t>(JSON, YAML)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템플릿을 </a:t>
            </a:r>
            <a:r>
              <a:rPr lang="en-US" altLang="ko-KR" sz="1200" dirty="0">
                <a:latin typeface="+mn-ea"/>
              </a:rPr>
              <a:t>Amazon S3 </a:t>
            </a:r>
            <a:r>
              <a:rPr lang="ko-KR" altLang="en-US" sz="1200" dirty="0">
                <a:latin typeface="+mn-ea"/>
              </a:rPr>
              <a:t>또는 로컬 환경에 저장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템플릿을 이용하여 리소스 스택 생성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6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CloudFormation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AWS CloudFormation</a:t>
            </a:r>
            <a:r>
              <a:rPr lang="ko-KR" altLang="en-US" sz="1200" dirty="0">
                <a:latin typeface="+mn-ea"/>
              </a:rPr>
              <a:t>에서는 템플릿과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스택이라는 용어가 등장합니다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템플릿</a:t>
            </a:r>
            <a:r>
              <a:rPr lang="ko-KR" altLang="en-US" sz="1200" dirty="0">
                <a:latin typeface="+mn-ea"/>
              </a:rPr>
              <a:t>은 환경에서 배포할 리소스를 설명하고 정의하는 </a:t>
            </a:r>
            <a:r>
              <a:rPr lang="en-US" altLang="ko-KR" sz="1200" dirty="0">
                <a:latin typeface="+mn-ea"/>
              </a:rPr>
              <a:t>JSON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YAML </a:t>
            </a:r>
            <a:r>
              <a:rPr lang="ko-KR" altLang="en-US" sz="1200" dirty="0">
                <a:latin typeface="+mn-ea"/>
              </a:rPr>
              <a:t>형식의 텍스트 파일입니다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로컬 또는 </a:t>
            </a:r>
            <a:r>
              <a:rPr lang="en-US" altLang="ko-KR" sz="1200" dirty="0">
                <a:latin typeface="+mn-ea"/>
              </a:rPr>
              <a:t>Amazon S3 </a:t>
            </a:r>
            <a:r>
              <a:rPr lang="ko-KR" altLang="en-US" sz="1200" dirty="0">
                <a:latin typeface="+mn-ea"/>
              </a:rPr>
              <a:t>버킷에 저장할 수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스택</a:t>
            </a:r>
            <a:r>
              <a:rPr lang="ko-KR" altLang="en-US" sz="1200" dirty="0">
                <a:latin typeface="+mn-ea"/>
              </a:rPr>
              <a:t>은 하나의 단위로 관리할 수 있는 </a:t>
            </a:r>
            <a:r>
              <a:rPr lang="en-US" altLang="ko-KR" sz="1200" dirty="0">
                <a:latin typeface="+mn-ea"/>
              </a:rPr>
              <a:t>AWS </a:t>
            </a:r>
            <a:r>
              <a:rPr lang="ko-KR" altLang="en-US" sz="1200" dirty="0">
                <a:latin typeface="+mn-ea"/>
              </a:rPr>
              <a:t>리소스의 모음입니다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리소스 배포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삭제 및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실행 중인 스택의 리소스 및 설정을 업데이트할 수 있습니다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1">
            <a:extLst>
              <a:ext uri="{FF2B5EF4-FFF2-40B4-BE49-F238E27FC236}">
                <a16:creationId xmlns:a16="http://schemas.microsoft.com/office/drawing/2014/main" id="{A5543C22-016C-F1C1-8B14-7900D91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0" y="474231"/>
            <a:ext cx="540000" cy="540000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578461-92E3-B3DC-1B16-8556748D7933}"/>
              </a:ext>
            </a:extLst>
          </p:cNvPr>
          <p:cNvSpPr txBox="1"/>
          <p:nvPr/>
        </p:nvSpPr>
        <p:spPr>
          <a:xfrm>
            <a:off x="576650" y="4374260"/>
            <a:ext cx="7812910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사용 예시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dirty="0">
                <a:latin typeface="+mn-ea"/>
              </a:rPr>
              <a:t>DevOps</a:t>
            </a:r>
            <a:r>
              <a:rPr lang="ko-KR" altLang="en-US" sz="1200" b="1" dirty="0">
                <a:latin typeface="+mn-ea"/>
              </a:rPr>
              <a:t>로 인프라 관리</a:t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dirty="0">
                <a:latin typeface="+mn-ea"/>
              </a:rPr>
              <a:t>지속적 통합 및 전달</a:t>
            </a:r>
            <a:r>
              <a:rPr lang="en-US" altLang="ko-KR" sz="1200" dirty="0">
                <a:latin typeface="+mn-ea"/>
              </a:rPr>
              <a:t>(CI/CD) </a:t>
            </a:r>
            <a:r>
              <a:rPr lang="ko-KR" altLang="en-US" sz="1200" dirty="0">
                <a:latin typeface="+mn-ea"/>
              </a:rPr>
              <a:t>자동화로 인프라 템플릿을 자동화하고 테스트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배포할 수 있습니다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33333"/>
                </a:solidFill>
                <a:effectLst/>
                <a:latin typeface="+mn-ea"/>
              </a:rPr>
              <a:t>프로덕션 스택 크기 조정</a:t>
            </a:r>
            <a:br>
              <a:rPr lang="en-US" altLang="ko-KR" sz="1200" b="1" dirty="0">
                <a:solidFill>
                  <a:srgbClr val="333333"/>
                </a:solidFill>
                <a:latin typeface="+mn-ea"/>
              </a:rPr>
            </a:b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단일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Amazon EC2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인스턴스부터 복잡한 다중 리전 애플리케이션까지 실행할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33333"/>
                </a:solidFill>
                <a:effectLst/>
                <a:latin typeface="+mn-ea"/>
              </a:rPr>
              <a:t>모범 사례 공유</a:t>
            </a:r>
            <a:br>
              <a:rPr lang="en-US" altLang="ko-KR" sz="1200" b="1" i="0" dirty="0">
                <a:solidFill>
                  <a:srgbClr val="333333"/>
                </a:solidFill>
                <a:effectLst/>
                <a:latin typeface="+mn-ea"/>
              </a:rPr>
            </a:b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Amazon VPC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서브넷 또는 프로비저닝 서비스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(AWS OpsWorks,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Amazon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ECS)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를 손쉽게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정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의할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CDFDF-DF6C-F49D-44B5-B6D292D0F5B5}"/>
              </a:ext>
            </a:extLst>
          </p:cNvPr>
          <p:cNvSpPr txBox="1"/>
          <p:nvPr/>
        </p:nvSpPr>
        <p:spPr>
          <a:xfrm>
            <a:off x="576650" y="2376531"/>
            <a:ext cx="4389433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서비스 주요 기능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인프라 관리 간소화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빠른 속도와 높은 안정성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재사용성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템플릿을 이용하여 신속하게 인프라 복제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교차 스택 참조 지원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인프라 변경 사항을 쉽게 제어 및 추적 가능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Git, Subversion </a:t>
            </a:r>
            <a:r>
              <a:rPr lang="ko-KR" altLang="en-US" sz="1200" dirty="0">
                <a:latin typeface="+mn-ea"/>
              </a:rPr>
              <a:t>등 버전 제어 시스템으로 템플릿 관리 가능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6720FE-A703-57E4-213E-9B3EE143E565}"/>
              </a:ext>
            </a:extLst>
          </p:cNvPr>
          <p:cNvGrpSpPr/>
          <p:nvPr/>
        </p:nvGrpSpPr>
        <p:grpSpPr>
          <a:xfrm>
            <a:off x="7977840" y="2376531"/>
            <a:ext cx="4076920" cy="3526963"/>
            <a:chOff x="576650" y="2552930"/>
            <a:chExt cx="4389433" cy="39270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702247-4B11-A5C2-0D33-22A2333E1F6B}"/>
                </a:ext>
              </a:extLst>
            </p:cNvPr>
            <p:cNvSpPr txBox="1"/>
            <p:nvPr/>
          </p:nvSpPr>
          <p:spPr>
            <a:xfrm>
              <a:off x="703971" y="2909884"/>
              <a:ext cx="3720468" cy="35700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"AWSTemplateFormatVersion"</a:t>
              </a:r>
              <a:r>
                <a:rPr lang="en-US" altLang="ko-KR" sz="1000" dirty="0">
                  <a:latin typeface="Consolas" panose="020B0609020204030204" pitchFamily="49" charset="0"/>
                </a:rPr>
                <a:t> 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"2010-09-09"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"Description"</a:t>
              </a:r>
              <a:r>
                <a:rPr lang="en-US" altLang="ko-KR" sz="1000" dirty="0">
                  <a:latin typeface="Consolas" panose="020B0609020204030204" pitchFamily="49" charset="0"/>
                </a:rPr>
                <a:t> 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"A sample template"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"Resources"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"MyEC2Instance"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"Type"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"AWS::EC2::Instance"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"Properties"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"ImageId"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"ami-0ff8a91507f77f867"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"InstanceType"</a:t>
              </a:r>
              <a:r>
                <a:rPr lang="en-US" altLang="ko-KR" sz="1000" dirty="0">
                  <a:latin typeface="Consolas" panose="020B0609020204030204" pitchFamily="49" charset="0"/>
                </a:rPr>
                <a:t> 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"t2.micro"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"KeyName"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"testkey"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"BlockDeviceMappings"</a:t>
              </a:r>
              <a:r>
                <a:rPr lang="en-US" altLang="ko-KR" sz="1000" dirty="0">
                  <a:latin typeface="Consolas" panose="020B0609020204030204" pitchFamily="49" charset="0"/>
                </a:rPr>
                <a:t> : [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"DeviceName"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"/dev/sdm"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"Ebs"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"VolumeType"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"io1"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"Iops"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200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"DeleteOnTermination"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altLang="ko-KR" sz="10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 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"VolumeSize" </a:t>
              </a:r>
              <a:r>
                <a:rPr lang="en-US" altLang="ko-KR" sz="1000" dirty="0">
                  <a:latin typeface="Consolas" panose="020B0609020204030204" pitchFamily="49" charset="0"/>
                </a:rPr>
                <a:t>: </a:t>
              </a:r>
              <a:r>
                <a:rPr lang="en-US" altLang="ko-KR" sz="1000" dirty="0">
                  <a:solidFill>
                    <a:srgbClr val="C06596"/>
                  </a:solidFill>
                  <a:latin typeface="Consolas" panose="020B0609020204030204" pitchFamily="49" charset="0"/>
                </a:rPr>
                <a:t>20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  }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      ...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49BC9F-488D-B714-D13D-68726B164CA3}"/>
                </a:ext>
              </a:extLst>
            </p:cNvPr>
            <p:cNvSpPr txBox="1"/>
            <p:nvPr/>
          </p:nvSpPr>
          <p:spPr>
            <a:xfrm>
              <a:off x="576650" y="2552930"/>
              <a:ext cx="4389433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+mn-ea"/>
                </a:rPr>
                <a:t>템플릿 </a:t>
              </a:r>
              <a:r>
                <a:rPr lang="en-US" altLang="ko-KR" sz="1200" b="1" dirty="0">
                  <a:latin typeface="+mn-ea"/>
                </a:rPr>
                <a:t>JSON </a:t>
              </a:r>
              <a:r>
                <a:rPr lang="ko-KR" altLang="en-US" sz="1200" b="1" dirty="0">
                  <a:latin typeface="+mn-ea"/>
                </a:rPr>
                <a:t>예시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64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153" y="2322056"/>
            <a:ext cx="625599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8A67141A-B8C9-EEF4-2684-78A094BD63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4117" y="2245854"/>
            <a:ext cx="1440000" cy="1440000"/>
          </a:xfrm>
          <a:prstGeom prst="rect">
            <a:avLst/>
          </a:prstGeom>
          <a:noFill/>
          <a:ln w="63500" cmpd="thickThin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1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C4B8-5457-79AB-CB9D-D21BB8B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9" y="488129"/>
            <a:ext cx="8806137" cy="51220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AWS</a:t>
            </a:r>
            <a:r>
              <a:rPr lang="ko-KR" altLang="en-US" sz="2800" b="1" dirty="0">
                <a:latin typeface="+mj-ea"/>
              </a:rPr>
              <a:t> </a:t>
            </a:r>
            <a:r>
              <a:rPr lang="en-US" altLang="ko-KR" sz="2800" b="1" dirty="0">
                <a:latin typeface="+mj-ea"/>
              </a:rPr>
              <a:t>Config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AWS Config</a:t>
            </a:r>
            <a:r>
              <a:rPr lang="ko-KR" altLang="en-US" sz="1200" dirty="0">
                <a:latin typeface="+mn-ea"/>
              </a:rPr>
              <a:t>는 아마존 웹 서비스에서 제공하는 서비스로 사용자가 </a:t>
            </a:r>
            <a:r>
              <a:rPr lang="en-US" altLang="ko-KR" sz="1200" b="1" dirty="0">
                <a:latin typeface="+mn-ea"/>
              </a:rPr>
              <a:t>AWS </a:t>
            </a:r>
            <a:r>
              <a:rPr lang="ko-KR" altLang="en-US" sz="1200" b="1" dirty="0">
                <a:latin typeface="+mn-ea"/>
              </a:rPr>
              <a:t>리소스의 구성</a:t>
            </a:r>
            <a:r>
              <a:rPr lang="ko-KR" altLang="en-US" sz="1200" dirty="0">
                <a:latin typeface="+mn-ea"/>
              </a:rPr>
              <a:t>을 볼 수 있으며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통해 </a:t>
            </a:r>
            <a:r>
              <a:rPr lang="en-US" altLang="ko-KR" sz="1200" b="1" dirty="0">
                <a:latin typeface="+mn-ea"/>
              </a:rPr>
              <a:t>AWS </a:t>
            </a:r>
            <a:r>
              <a:rPr lang="ko-KR" altLang="en-US" sz="1200" b="1" dirty="0">
                <a:latin typeface="+mn-ea"/>
              </a:rPr>
              <a:t>리소스 간의 관계 및 과거 구성 방식</a:t>
            </a:r>
            <a:r>
              <a:rPr lang="ko-KR" altLang="en-US" sz="1200" dirty="0">
                <a:latin typeface="+mn-ea"/>
              </a:rPr>
              <a:t>을 볼 수 있습니다</a:t>
            </a:r>
            <a:r>
              <a:rPr lang="en-US" altLang="ko-KR" sz="1200" dirty="0">
                <a:latin typeface="+mn-ea"/>
              </a:rPr>
              <a:t>. EC2 </a:t>
            </a:r>
            <a:r>
              <a:rPr lang="ko-KR" altLang="en-US" sz="1200" dirty="0">
                <a:latin typeface="+mn-ea"/>
              </a:rPr>
              <a:t>인스턴스</a:t>
            </a:r>
            <a:r>
              <a:rPr lang="en-US" altLang="ko-KR" sz="1200" dirty="0">
                <a:latin typeface="+mn-ea"/>
              </a:rPr>
              <a:t>, EBS </a:t>
            </a:r>
            <a:r>
              <a:rPr lang="ko-KR" altLang="en-US" sz="1200" dirty="0">
                <a:latin typeface="+mn-ea"/>
              </a:rPr>
              <a:t>볼륨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보안 그룹 및 </a:t>
            </a:r>
            <a:r>
              <a:rPr lang="en-US" altLang="ko-KR" sz="1200" dirty="0">
                <a:latin typeface="+mn-ea"/>
              </a:rPr>
              <a:t>VPC</a:t>
            </a:r>
            <a:r>
              <a:rPr lang="ko-KR" altLang="en-US" sz="1200" dirty="0">
                <a:latin typeface="+mn-ea"/>
              </a:rPr>
              <a:t>와 같은 다양한 유형의 </a:t>
            </a:r>
            <a:r>
              <a:rPr lang="en-US" altLang="ko-KR" sz="1200" dirty="0">
                <a:latin typeface="+mn-ea"/>
              </a:rPr>
              <a:t>AWS </a:t>
            </a:r>
            <a:r>
              <a:rPr lang="ko-KR" altLang="en-US" sz="1200" dirty="0">
                <a:latin typeface="+mn-ea"/>
              </a:rPr>
              <a:t>리소스를 지원합니다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서비스에는 </a:t>
            </a:r>
            <a:r>
              <a:rPr lang="ko-KR" altLang="en-US" sz="1200" b="1" dirty="0">
                <a:latin typeface="+mn-ea"/>
              </a:rPr>
              <a:t>리소스 관리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규칙 및 준수 팩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 err="1">
                <a:latin typeface="+mn-ea"/>
              </a:rPr>
              <a:t>집계기</a:t>
            </a:r>
            <a:r>
              <a:rPr lang="ko-KR" altLang="en-US" sz="1200" b="1" dirty="0">
                <a:latin typeface="+mn-ea"/>
              </a:rPr>
              <a:t> 및 고급 쿼리</a:t>
            </a:r>
            <a:r>
              <a:rPr lang="ko-KR" altLang="en-US" sz="1200" dirty="0">
                <a:latin typeface="+mn-ea"/>
              </a:rPr>
              <a:t>와 같은 기능이 포함됩니다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이를 통해 사용자는 </a:t>
            </a:r>
            <a:r>
              <a:rPr lang="ko-KR" altLang="en-US" sz="1200" b="1" dirty="0">
                <a:latin typeface="+mn-ea"/>
              </a:rPr>
              <a:t>리소스를 모니터링 및 관리</a:t>
            </a:r>
            <a:r>
              <a:rPr lang="ko-KR" altLang="en-US" sz="1200" dirty="0">
                <a:latin typeface="+mn-ea"/>
              </a:rPr>
              <a:t>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컴플라이언스를 평가</a:t>
            </a:r>
            <a:r>
              <a:rPr lang="ko-KR" altLang="en-US" sz="1200" dirty="0">
                <a:latin typeface="+mn-ea"/>
              </a:rPr>
              <a:t>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문제를 해결</a:t>
            </a:r>
            <a:r>
              <a:rPr lang="ko-KR" altLang="en-US" sz="1200" dirty="0">
                <a:latin typeface="+mn-ea"/>
              </a:rPr>
              <a:t>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보안 분석을 수행</a:t>
            </a:r>
            <a:r>
              <a:rPr lang="ko-KR" altLang="en-US" sz="1200" dirty="0">
                <a:latin typeface="+mn-ea"/>
              </a:rPr>
              <a:t>할 수 있습니다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1">
            <a:extLst>
              <a:ext uri="{FF2B5EF4-FFF2-40B4-BE49-F238E27FC236}">
                <a16:creationId xmlns:a16="http://schemas.microsoft.com/office/drawing/2014/main" id="{A5543C22-016C-F1C1-8B14-7900D91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076" y="474231"/>
            <a:ext cx="531147" cy="540000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8757D-C2C5-6874-F561-55870C8A7478}"/>
              </a:ext>
            </a:extLst>
          </p:cNvPr>
          <p:cNvSpPr txBox="1"/>
          <p:nvPr/>
        </p:nvSpPr>
        <p:spPr>
          <a:xfrm>
            <a:off x="4711827" y="2477643"/>
            <a:ext cx="68692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Resource management</a:t>
            </a:r>
            <a:endParaRPr lang="en" altLang="ko-Kore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AWS Config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에서 기록할 리소스 유형을 지</a:t>
            </a:r>
            <a:r>
              <a:rPr lang="ko-KR" altLang="en-US" sz="1000" dirty="0">
                <a:solidFill>
                  <a:srgbClr val="16191F"/>
                </a:solidFill>
                <a:latin typeface="Amazon Ember"/>
              </a:rPr>
              <a:t>정</a:t>
            </a:r>
            <a:br>
              <a:rPr lang="en-US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요청 및 구성 기록에 따라 구성 스냅샷을 받도록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S3 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버킷을 설정</a:t>
            </a:r>
            <a:br>
              <a:rPr lang="en-US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구성 스트림 알림을 보내도록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SNS</a:t>
            </a:r>
            <a:r>
              <a:rPr lang="ko-KR" altLang="en-US" sz="1000" b="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를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 설정</a:t>
            </a:r>
            <a:br>
              <a:rPr lang="en-US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AWS </a:t>
            </a:r>
            <a:r>
              <a:rPr lang="en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Config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에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S3 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버킷 및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SNS 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항목에 액세스하는 데 필요한 사용 권한을 부여</a:t>
            </a:r>
            <a:endParaRPr lang="en-US" altLang="ko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endParaRPr lang="en-US" altLang="ko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Rules and conformance packs</a:t>
            </a:r>
            <a:endParaRPr lang="en" altLang="ko-Kore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에서 기록된 리소스 유형에 대한 컴플라이언스 정보를 평가하는 데 사용할 규칙을 지정</a:t>
            </a:r>
            <a:br>
              <a:rPr lang="ko-KR" altLang="en-US" sz="1000" dirty="0"/>
            </a:b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준수 팩을 사용하거나 </a:t>
            </a:r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계정에서 단일 엔티티로 배포하고 모니터링할 수 있는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규칙 및 업데이트 적용 작업 모음을 사용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endParaRPr lang="en" altLang="ko-Kore-KR" sz="1000" b="1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Aggregators</a:t>
            </a:r>
            <a:endParaRPr lang="en" altLang="ko-Kore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집계 도구를 사용하여 리소스 인벤토리 및 규정 준수에 대한 중앙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집중식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 보기를 얻을 수 있음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algn="l"/>
            <a:br>
              <a:rPr lang="ko-KR" altLang="en-US" sz="1000" dirty="0"/>
            </a:br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Advanced queries</a:t>
            </a:r>
          </a:p>
          <a:p>
            <a:pPr algn="l"/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샘플 쿼리 중 하나를 사용하거나 </a:t>
            </a:r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리소스의 구성 스키마를 참조하여 자신의 쿼리를 작성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가능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endParaRPr lang="en-US" altLang="ko-KR" sz="1000" dirty="0">
              <a:solidFill>
                <a:srgbClr val="000000"/>
              </a:solidFill>
              <a:latin typeface="noto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noto"/>
              </a:rPr>
              <a:t>ex)</a:t>
            </a:r>
          </a:p>
          <a:p>
            <a:pPr algn="l"/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SELECT configuration WHERE 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configuration.configRuleList.complianceType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= '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non_compliant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' AND 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configuration.configRuleList.configRuleName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= ‘A’</a:t>
            </a:r>
            <a:endParaRPr lang="en-US" altLang="ko-Kore-KR" sz="6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endParaRPr lang="en-US" altLang="ko-KR" sz="800" dirty="0">
              <a:solidFill>
                <a:srgbClr val="000000"/>
              </a:solidFill>
              <a:latin typeface="noto"/>
            </a:endParaRP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{ 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configRuleList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[ 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{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    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configRuleName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'A', 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complianceType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'compliant'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}, 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{   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    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configRuleName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'B', 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complianceType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</a:t>
            </a:r>
            <a:r>
              <a:rPr lang="en" altLang="ko-Kore-KR" sz="6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non_compliant</a:t>
            </a:r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'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} 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]</a:t>
            </a:r>
          </a:p>
          <a:p>
            <a:r>
              <a:rPr lang="en" altLang="ko-Kore-KR" sz="6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}</a:t>
            </a:r>
            <a:endParaRPr lang="en-US" altLang="ko-KR" sz="8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46236C-E59D-3F56-0082-43C7A7CEEF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103"/>
          <a:stretch/>
        </p:blipFill>
        <p:spPr>
          <a:xfrm>
            <a:off x="967958" y="2655287"/>
            <a:ext cx="3091158" cy="16772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ADC319-1B44-CA0A-8F1D-0035E9CB8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88"/>
          <a:stretch/>
        </p:blipFill>
        <p:spPr>
          <a:xfrm>
            <a:off x="576650" y="4322442"/>
            <a:ext cx="3098727" cy="1701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2974E-F61D-3C81-9CC5-A0E29E07FCB6}"/>
              </a:ext>
            </a:extLst>
          </p:cNvPr>
          <p:cNvSpPr txBox="1"/>
          <p:nvPr/>
        </p:nvSpPr>
        <p:spPr>
          <a:xfrm>
            <a:off x="610901" y="6100770"/>
            <a:ext cx="35975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600" dirty="0"/>
              <a:t>예</a:t>
            </a:r>
            <a:r>
              <a:rPr kumimoji="1" lang="en-US" altLang="ko-KR" sz="600" dirty="0"/>
              <a:t>)</a:t>
            </a:r>
            <a:r>
              <a:rPr kumimoji="1" lang="ko-KR" altLang="en-US" sz="600" dirty="0"/>
              <a:t> </a:t>
            </a:r>
            <a:r>
              <a:rPr kumimoji="1" lang="en-US" altLang="ko-Kore-KR" sz="600" dirty="0"/>
              <a:t>AWS Config Rule</a:t>
            </a:r>
            <a:r>
              <a:rPr kumimoji="1" lang="ko-KR" altLang="en-US" sz="600" dirty="0"/>
              <a:t>을 활용하여 탐지제어를 구현하고</a:t>
            </a:r>
            <a:r>
              <a:rPr kumimoji="1" lang="en-US" altLang="ko-KR" sz="600" dirty="0"/>
              <a:t>,</a:t>
            </a:r>
            <a:r>
              <a:rPr kumimoji="1" lang="ko-KR" altLang="en-US" sz="600" dirty="0"/>
              <a:t> 람다를 사용하여 실시간 교정작업 생성</a:t>
            </a:r>
            <a:endParaRPr kumimoji="1" lang="ko-Kore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194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C461C-E5E4-C605-7F9E-96D9E7DFD1D5}"/>
              </a:ext>
            </a:extLst>
          </p:cNvPr>
          <p:cNvSpPr txBox="1"/>
          <p:nvPr/>
        </p:nvSpPr>
        <p:spPr>
          <a:xfrm>
            <a:off x="576650" y="1313029"/>
            <a:ext cx="11038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"/>
              </a:rPr>
              <a:t>리소스 관리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 구성을 보다 효과적으로 제어하고 리소스 구성 오류를 감지하려면 언제든지 어떤 리소스가 존재하고 이러한 리소스가 구성되는 방식을 세부적으로 파악해야 합니다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200" b="1" i="0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1" i="0" strike="noStrike" dirty="0" err="1">
                <a:solidFill>
                  <a:srgbClr val="000000"/>
                </a:solidFill>
                <a:effectLst/>
                <a:latin typeface="noto"/>
              </a:rPr>
              <a:t>를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 사용하면 각 리소스에 대한 호출을 </a:t>
            </a:r>
            <a:r>
              <a:rPr lang="ko-KR" altLang="en-US" sz="1200" b="1" i="0" strike="noStrike" dirty="0" err="1">
                <a:solidFill>
                  <a:srgbClr val="000000"/>
                </a:solidFill>
                <a:effectLst/>
                <a:latin typeface="noto"/>
              </a:rPr>
              <a:t>폴링하여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 이러한 변경 사항을 모니터링할 필요 없이 리소스가 생성</a:t>
            </a:r>
            <a:r>
              <a:rPr lang="en-US" altLang="ko-KR" sz="1200" b="1" i="0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수정 또는 삭제될 때마다 사용자에게 알릴 수 있습니다</a:t>
            </a:r>
            <a:r>
              <a:rPr lang="en-US" altLang="ko-KR" sz="1200" b="1" i="0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" altLang="ko-Kore-KR" sz="1200" b="0" i="0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Config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규칙을 사용하여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리소스의 구성 설정을 평가할 수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가 리소스가 규칙 중 하나의 조건을 위반하는 것을 감지하면 </a:t>
            </a:r>
            <a:r>
              <a:rPr lang="en" altLang="ko-Kore-KR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는 리소스를 비준수로 플래그 지정하고 알림을 보냅니다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는 리소스가 생성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변경 또는 삭제될 때 지속적으로 평가합니다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200" dirty="0"/>
            </a:b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"/>
              </a:rPr>
              <a:t>감사 및 규정 준수</a:t>
            </a:r>
            <a:br>
              <a:rPr lang="ko-KR" altLang="en-US" sz="1200" dirty="0"/>
            </a:b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내부 정책 및 모범 사례 준수를 보장하기 위해 빈번한 감사가 필요한 데이터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를 사용하고 있을 수 있습니다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규정 준수를 입증하려면 리소스의 기록 구성에 액세스해야 합니다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이 정보는 </a:t>
            </a:r>
            <a:r>
              <a:rPr lang="en" altLang="ko-Kore-KR" sz="1200" b="1" i="0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에서 제공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합니다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200" dirty="0"/>
            </a:b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"/>
              </a:rPr>
              <a:t>구성 변경 관리 및 문제 해결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서로 종속된 여러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리소스를 사용하는 경우 한 리소스의 구성이 변경되면 관련 리소스에 의도하지 않은 결과가 발생할 수 있습니다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en" altLang="ko-KR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Config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을 사용하면 수정하려는 리소스가 다른 리소스와 어떻게 관련되어 있는지 확인하고 변경 사항의 영향을 평가할 수 있습니다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noto"/>
              </a:rPr>
              <a:t>. 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또한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에서 제공하는 리소스의 기록 구성을 사 용하여 문제를 해결하고 문제 리소스의 마지막으로 성공한 구성에 액세스할 수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200" dirty="0"/>
            </a:b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"/>
              </a:rPr>
              <a:t>보안 분석</a:t>
            </a:r>
            <a:br>
              <a:rPr lang="ko-KR" altLang="en-US" sz="1200" dirty="0"/>
            </a:b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잠재적인 보안 취약성을 분석하려면 사용자에게 부여된 </a:t>
            </a:r>
            <a:r>
              <a:rPr lang="en" altLang="ko-Kore-KR" sz="1200" b="0" i="0" strike="noStrike" dirty="0">
                <a:solidFill>
                  <a:srgbClr val="000000"/>
                </a:solidFill>
                <a:effectLst/>
                <a:latin typeface="noto"/>
              </a:rPr>
              <a:t>AWS IAM(Identity and Access Management)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사용 권한 또는 리소스에 대한 액세스를 제어하는 </a:t>
            </a:r>
            <a:r>
              <a:rPr lang="en" altLang="ko-Kore-KR" sz="1200" b="0" i="0" strike="noStrike" dirty="0">
                <a:solidFill>
                  <a:srgbClr val="000000"/>
                </a:solidFill>
                <a:effectLst/>
                <a:latin typeface="noto"/>
              </a:rPr>
              <a:t>Amazon EC2 Security Group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규칙과 같은 </a:t>
            </a:r>
            <a:r>
              <a:rPr lang="en" altLang="ko-Kore-KR" sz="1200" b="0" i="0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리소스 구성에 대한 자세한 기록 정보가 필요합니다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" altLang="ko-Kore-KR" sz="1200" b="1" i="0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1" i="0" strike="noStrike" dirty="0" err="1">
                <a:solidFill>
                  <a:srgbClr val="000000"/>
                </a:solidFill>
                <a:effectLst/>
                <a:latin typeface="noto"/>
              </a:rPr>
              <a:t>를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 사용하여 </a:t>
            </a:r>
            <a:r>
              <a:rPr lang="en" altLang="ko-Kore-KR" sz="1200" b="1" i="0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이 기록되는 동안 언제든지 사용자</a:t>
            </a:r>
            <a:r>
              <a:rPr lang="en-US" altLang="ko-KR" sz="1200" b="1" i="0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그룹 또는 역할에 할당된 </a:t>
            </a:r>
            <a:r>
              <a:rPr lang="en" altLang="ko-Kore-KR" sz="1200" b="1" i="0" strike="noStrike" dirty="0">
                <a:solidFill>
                  <a:srgbClr val="000000"/>
                </a:solidFill>
                <a:effectLst/>
                <a:latin typeface="noto"/>
              </a:rPr>
              <a:t>IAM 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정책을 볼 수 있습니다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이 정보는 </a:t>
            </a:r>
            <a:r>
              <a:rPr lang="ko-KR" altLang="en-US" sz="1200" b="1" i="0" strike="noStrike" dirty="0">
                <a:solidFill>
                  <a:srgbClr val="000000"/>
                </a:solidFill>
                <a:effectLst/>
                <a:latin typeface="noto"/>
              </a:rPr>
              <a:t>특정 시간에 사용자에게 속했던 사용 권한을 확인하는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데 도움이 될 수 있습니다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예를 들어 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2015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년 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월 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일에 </a:t>
            </a:r>
            <a:r>
              <a:rPr lang="en" altLang="ko-Kore-KR" sz="1200" b="0" i="0" strike="noStrike" dirty="0">
                <a:solidFill>
                  <a:srgbClr val="000000"/>
                </a:solidFill>
                <a:effectLst/>
                <a:latin typeface="noto"/>
              </a:rPr>
              <a:t>John Doe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사용자에게 </a:t>
            </a:r>
            <a:r>
              <a:rPr lang="en" altLang="ko-Kore-KR" sz="1200" b="0" i="0" strike="noStrike" dirty="0">
                <a:solidFill>
                  <a:srgbClr val="000000"/>
                </a:solidFill>
                <a:effectLst/>
                <a:latin typeface="noto"/>
              </a:rPr>
              <a:t>Amazon VPC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설정을 수정할 수 있는 사용 권한이 있는지 여부를 확인할 수 있습니다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 또한 </a:t>
            </a:r>
            <a:r>
              <a:rPr lang="en" altLang="ko-Kore-KR" sz="1200" b="0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0" strike="noStrike" dirty="0" err="1">
                <a:solidFill>
                  <a:srgbClr val="000000"/>
                </a:solidFill>
                <a:effectLst/>
                <a:latin typeface="noto"/>
              </a:rPr>
              <a:t>를</a:t>
            </a:r>
            <a:r>
              <a:rPr lang="ko-KR" altLang="en-US" sz="1200" b="0" strike="noStrike" dirty="0">
                <a:solidFill>
                  <a:srgbClr val="000000"/>
                </a:solidFill>
                <a:effectLst/>
                <a:latin typeface="noto"/>
              </a:rPr>
              <a:t> 사용하여 특정 시간에 열려 있던 포트 규칙을 포함하여 </a:t>
            </a:r>
            <a:r>
              <a:rPr lang="en" altLang="ko-Kore-KR" sz="1200" b="0" strike="noStrike" dirty="0">
                <a:solidFill>
                  <a:srgbClr val="000000"/>
                </a:solidFill>
                <a:effectLst/>
                <a:latin typeface="noto"/>
              </a:rPr>
              <a:t>EC2 Security Group</a:t>
            </a:r>
            <a:r>
              <a:rPr lang="ko-KR" altLang="en-US" sz="1200" b="0" strike="noStrike" dirty="0">
                <a:solidFill>
                  <a:srgbClr val="000000"/>
                </a:solidFill>
                <a:effectLst/>
                <a:latin typeface="noto"/>
              </a:rPr>
              <a:t>의 구성을 볼 수 있습니다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이 정보는 보안 그룹이 특정 포트로 들어오는 </a:t>
            </a:r>
            <a:r>
              <a:rPr lang="en" altLang="ko-Kore-KR" sz="1200" b="0" i="0" strike="noStrike" dirty="0">
                <a:solidFill>
                  <a:srgbClr val="000000"/>
                </a:solidFill>
                <a:effectLst/>
                <a:latin typeface="noto"/>
              </a:rPr>
              <a:t>TCP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noto"/>
              </a:rPr>
              <a:t>트래픽을 차단했는지 여부를 확인하는 데 도움이 될 수 있습니다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63A49-7F4D-3BEC-C415-5CBC7DE25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597D3D-9EF2-AF83-D551-E63F03341EBF}"/>
              </a:ext>
            </a:extLst>
          </p:cNvPr>
          <p:cNvCxnSpPr>
            <a:cxnSpLocks/>
          </p:cNvCxnSpPr>
          <p:nvPr/>
        </p:nvCxnSpPr>
        <p:spPr>
          <a:xfrm>
            <a:off x="576650" y="1127599"/>
            <a:ext cx="110387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C7C308B-E285-AF0B-761B-5CB04B0FA3FB}"/>
              </a:ext>
            </a:extLst>
          </p:cNvPr>
          <p:cNvSpPr txBox="1">
            <a:spLocks/>
          </p:cNvSpPr>
          <p:nvPr/>
        </p:nvSpPr>
        <p:spPr>
          <a:xfrm>
            <a:off x="1241329" y="488129"/>
            <a:ext cx="8806137" cy="51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+mj-ea"/>
              </a:rPr>
              <a:t>AWS</a:t>
            </a:r>
            <a:r>
              <a:rPr lang="ko-KR" altLang="en-US" sz="2800" b="1">
                <a:latin typeface="+mj-ea"/>
              </a:rPr>
              <a:t> </a:t>
            </a:r>
            <a:r>
              <a:rPr lang="en-US" altLang="ko-KR" sz="2800" b="1">
                <a:latin typeface="+mj-ea"/>
              </a:rPr>
              <a:t>Config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1E6F0F36-6137-8166-29F4-E91DC7B2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076" y="474231"/>
            <a:ext cx="531147" cy="540000"/>
          </a:xfrm>
          <a:prstGeom prst="rect">
            <a:avLst/>
          </a:prstGeom>
          <a:noFill/>
          <a:ln w="25400" cmpd="thickThin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2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B3FFDDE-8722-15BF-EE54-927F9617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152" y="2322056"/>
            <a:ext cx="6658761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AWS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61E2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SystemsManager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161E2D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66906-E647-15E6-99B2-5C1D6E4331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mpd="sng">
            <a:gradFill flip="none" rotWithShape="1">
              <a:gsLst>
                <a:gs pos="98000">
                  <a:srgbClr val="B1074E"/>
                </a:gs>
                <a:gs pos="52000">
                  <a:srgbClr val="FE4D89"/>
                </a:gs>
              </a:gsLst>
              <a:path path="circle">
                <a:fillToRect l="100000" t="100000"/>
              </a:path>
              <a:tileRect r="-100000" b="-100000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8A67141A-B8C9-EEF4-2684-78A094BD63D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5920" y="2245854"/>
            <a:ext cx="1416393" cy="1440000"/>
          </a:xfrm>
          <a:prstGeom prst="rect">
            <a:avLst/>
          </a:prstGeom>
          <a:noFill/>
          <a:ln w="63500" cmpd="thickThin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3083</Words>
  <Application>Microsoft Macintosh PowerPoint</Application>
  <PresentationFormat>와이드스크린</PresentationFormat>
  <Paragraphs>342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나눔스퀘어 네오 ExtraBold</vt:lpstr>
      <vt:lpstr>나눔스퀘어 네오 Regular</vt:lpstr>
      <vt:lpstr>Amazon Ember</vt:lpstr>
      <vt:lpstr>Malgun Gothic</vt:lpstr>
      <vt:lpstr>Malgun Gothic</vt:lpstr>
      <vt:lpstr>noto</vt:lpstr>
      <vt:lpstr>Arial</vt:lpstr>
      <vt:lpstr>Consolas</vt:lpstr>
      <vt:lpstr>Monaco</vt:lpstr>
      <vt:lpstr>Office 테마</vt:lpstr>
      <vt:lpstr>PowerPoint 프레젠테이션</vt:lpstr>
      <vt:lpstr>Management and Governance</vt:lpstr>
      <vt:lpstr>PowerPoint 프레젠테이션</vt:lpstr>
      <vt:lpstr>AWS CloudFormation</vt:lpstr>
      <vt:lpstr>AWS CloudFormation</vt:lpstr>
      <vt:lpstr>PowerPoint 프레젠테이션</vt:lpstr>
      <vt:lpstr>AWS Config</vt:lpstr>
      <vt:lpstr>PowerPoint 프레젠테이션</vt:lpstr>
      <vt:lpstr>PowerPoint 프레젠테이션</vt:lpstr>
      <vt:lpstr>AWS SystemsManager</vt:lpstr>
      <vt:lpstr>PowerPoint 프레젠테이션</vt:lpstr>
      <vt:lpstr>PowerPoint 프레젠테이션</vt:lpstr>
      <vt:lpstr>AWS Trusted Advisor</vt:lpstr>
      <vt:lpstr>PowerPoint 프레젠테이션</vt:lpstr>
      <vt:lpstr>PowerPoint 프레젠테이션</vt:lpstr>
      <vt:lpstr>AWS Secrets Manager</vt:lpstr>
      <vt:lpstr>AWS Secrets Manager</vt:lpstr>
      <vt:lpstr>PowerPoint 프레젠테이션</vt:lpstr>
      <vt:lpstr>Others</vt:lpstr>
      <vt:lpstr>Others</vt:lpstr>
      <vt:lpstr>Others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CloudFormation</dc:title>
  <dc:creator>한예성(2017154040)</dc:creator>
  <cp:lastModifiedBy>김현민</cp:lastModifiedBy>
  <cp:revision>72</cp:revision>
  <dcterms:created xsi:type="dcterms:W3CDTF">2023-01-16T02:58:18Z</dcterms:created>
  <dcterms:modified xsi:type="dcterms:W3CDTF">2023-01-19T07:37:31Z</dcterms:modified>
</cp:coreProperties>
</file>