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9" r:id="rId3"/>
    <p:sldId id="260" r:id="rId4"/>
    <p:sldId id="263" r:id="rId5"/>
    <p:sldId id="261" r:id="rId6"/>
    <p:sldId id="262" r:id="rId7"/>
    <p:sldId id="257" r:id="rId8"/>
    <p:sldId id="264" r:id="rId9"/>
    <p:sldId id="258" r:id="rId10"/>
  </p:sldIdLst>
  <p:sldSz cx="12192000" cy="6858000"/>
  <p:notesSz cx="6858000" cy="9144000"/>
  <p:embeddedFontLst>
    <p:embeddedFont>
      <p:font typeface="BM DoHyeon OTF" panose="020B0600000101010101" pitchFamily="34" charset="-127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F08080"/>
    <a:srgbClr val="F8AD9D"/>
    <a:srgbClr val="F49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18E2F-3CA5-3D83-2D72-39F1D89D3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2186C-1BAB-EF68-B1FC-49E1A4C94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8E23E-871D-1F40-B21D-C613EBD3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A83F-FF6E-B647-B0F1-279D8886F93F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1C2F0-AC9C-B49E-2E97-95D9F0D6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F1872-8DF1-A37D-C53B-07FBA7E3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893E-C96E-C842-AF13-03E9554D98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959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8AF2B-F015-5A3A-3E2B-09E5FA19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68A469-067C-590A-2CC5-ED39652D4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3F70A-B82E-7277-F72F-80C9071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A83F-FF6E-B647-B0F1-279D8886F93F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F2DCA-D670-A210-A0DA-79434C7C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1D5FC-C954-4D44-D416-94C90821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893E-C96E-C842-AF13-03E9554D98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402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855B7C-98F6-B2E3-6DE4-49117F331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3997F0-363C-1940-22AB-9E2DA3E7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4E13A-DCDD-2DF1-F0B3-8A927F8E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A83F-FF6E-B647-B0F1-279D8886F93F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930AF-587E-5624-CE3B-5DF08923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3304E-8202-2269-55A9-F8413A0F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893E-C96E-C842-AF13-03E9554D98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45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822CB-72AA-D57D-4B89-01F3C653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AA5B5-16E6-24C3-A6C0-B5B09BED1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60B4F-63A6-10D3-58D9-D4279FC8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A83F-FF6E-B647-B0F1-279D8886F93F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FD250-CBE4-B8D0-3676-B58C8982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15314-5CF8-989C-1218-474187DB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893E-C96E-C842-AF13-03E9554D98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498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FC695-922A-ED5B-374A-F9F659E0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A65C3-6639-5E68-9826-20BF44200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AFE0D-D68B-90BF-0979-0EE5880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A83F-FF6E-B647-B0F1-279D8886F93F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06635-676F-46B2-AA33-49855E51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C4955-3396-168F-D247-8A501E56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893E-C96E-C842-AF13-03E9554D98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172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98ABD-D536-A30A-B2E4-C534C308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C65A5-8529-EA73-5B24-4CEC7D226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AE12-86A2-ED7C-9FF0-E1DD3316B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17E4B-E51D-7EB7-463C-D41F0DEC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A83F-FF6E-B647-B0F1-279D8886F93F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284D0E-E107-11A1-EBD0-C46FF699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F678D-15BB-6410-E130-9B49DA94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893E-C96E-C842-AF13-03E9554D98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453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AB8E7-96CD-4E15-5B4C-1A1B2F5A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93F679-2990-E12B-1E52-B8312A5FB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39EEC-566C-02BD-F84B-955EFC58C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19CBC8-FBD2-1627-D269-0AAC4CD53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8C4A6A-5EB8-7A81-6FCA-13F08A175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2BB0A-2975-2DEF-9321-0D5E6F5C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A83F-FF6E-B647-B0F1-279D8886F93F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D23629-5914-D5F0-F324-95F0B94D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789462-06C4-36F2-B95C-6884C113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893E-C96E-C842-AF13-03E9554D98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799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A41D9-CC22-59A0-C925-3034288A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671F17-92F7-D988-1515-67801F91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A83F-FF6E-B647-B0F1-279D8886F93F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13AC4B-A98E-62E3-0703-BE8EEE6C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022676-B741-C7D1-5F9A-78F88BEB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893E-C96E-C842-AF13-03E9554D98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96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5126C4-CDFA-945A-AD73-AE4CAC57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A83F-FF6E-B647-B0F1-279D8886F93F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0D8F06-22D4-9B95-75FA-86711B74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86F86-13B0-73EC-6219-50E901EB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893E-C96E-C842-AF13-03E9554D98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644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2F453-0405-314C-3225-E6E64541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93F05-0522-5325-640F-A1F8DE30D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D334C-757F-EEF9-E87D-A25F35DC4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B4DC8-0D10-4A9A-8411-59827EB1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A83F-FF6E-B647-B0F1-279D8886F93F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6B038E-A32B-4C23-5CF5-66412330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1B4F19-CE03-EAD5-E6C4-78C9DD8C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893E-C96E-C842-AF13-03E9554D98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392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10247-2180-8637-1DA4-B2A184FC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9BC4B5-A681-2408-B1F7-34143E052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70683B-3D27-12AC-5FF0-97106A0FD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33F5FA-F10C-3E41-04DD-CA796F82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A83F-FF6E-B647-B0F1-279D8886F93F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92C9E-E15F-F5EA-6DF6-00E50707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C32434-AC8B-7BAD-5662-2E8ED694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893E-C96E-C842-AF13-03E9554D98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686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99765D-98D7-FB47-F656-DEAC88AC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F1C47-E0FC-6EA0-3AA1-9BE12E468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DFCF8-B891-6802-4D27-5175EA1F8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FA83F-FF6E-B647-B0F1-279D8886F93F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6D0FA-9196-9F53-A1C0-612C76C25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713E4-E2FC-4669-8CC3-D029913BF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893E-C96E-C842-AF13-03E9554D98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68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71C0D9-BCE8-A821-47F8-41BC0617A8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C33D39-1574-9767-8CBC-DF29BBDF29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7783B81-AE05-DAAB-B2D3-A05E440C1550}"/>
              </a:ext>
            </a:extLst>
          </p:cNvPr>
          <p:cNvSpPr/>
          <p:nvPr/>
        </p:nvSpPr>
        <p:spPr>
          <a:xfrm>
            <a:off x="5165271" y="1643743"/>
            <a:ext cx="1861457" cy="17852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29BCD9-7C25-1D87-23E8-7DA6397AF3FC}"/>
              </a:ext>
            </a:extLst>
          </p:cNvPr>
          <p:cNvSpPr/>
          <p:nvPr/>
        </p:nvSpPr>
        <p:spPr>
          <a:xfrm>
            <a:off x="5329850" y="1801585"/>
            <a:ext cx="1532298" cy="14695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5000" sy="1050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8085B-99C9-739C-9458-05A295108D5F}"/>
              </a:ext>
            </a:extLst>
          </p:cNvPr>
          <p:cNvSpPr txBox="1"/>
          <p:nvPr/>
        </p:nvSpPr>
        <p:spPr>
          <a:xfrm>
            <a:off x="0" y="3820886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50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M DoHyeon OTF" panose="020B0600000101010101" pitchFamily="34" charset="-127"/>
                <a:ea typeface="BM DoHyeon OTF" panose="020B0600000101010101" pitchFamily="34" charset="-127"/>
              </a:rPr>
              <a:t>Hospetter</a:t>
            </a:r>
            <a:endParaRPr kumimoji="1" lang="ko-Kore-KR" altLang="en-US" sz="5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660AF5-D437-4A9F-F605-BAE4FD8E6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83" t="69643" r="22712" b="7143"/>
          <a:stretch/>
        </p:blipFill>
        <p:spPr>
          <a:xfrm>
            <a:off x="5596684" y="1981200"/>
            <a:ext cx="1008223" cy="11321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1687A9-EA2C-EC12-76DF-4A779674D94E}"/>
              </a:ext>
            </a:extLst>
          </p:cNvPr>
          <p:cNvSpPr txBox="1"/>
          <p:nvPr/>
        </p:nvSpPr>
        <p:spPr>
          <a:xfrm>
            <a:off x="1" y="4660259"/>
            <a:ext cx="121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95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M DoHyeon OTF" panose="020B0600000101010101" pitchFamily="34" charset="-127"/>
                <a:ea typeface="BM DoHyeon OTF" panose="020B0600000101010101" pitchFamily="34" charset="-127"/>
              </a:rPr>
              <a:t>반려동물을 위한 원격진료서비스 및 웨어러블 디바이스</a:t>
            </a:r>
            <a:endParaRPr kumimoji="1" lang="ko-Kore-KR" altLang="en-US" sz="295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75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EFD7B165-E392-E097-AB06-1B10AAD7DBD0}"/>
              </a:ext>
            </a:extLst>
          </p:cNvPr>
          <p:cNvSpPr/>
          <p:nvPr/>
        </p:nvSpPr>
        <p:spPr>
          <a:xfrm>
            <a:off x="0" y="935664"/>
            <a:ext cx="12192000" cy="59223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0F782E-0CA6-7F54-10CF-B10B8F3B5BAF}"/>
              </a:ext>
            </a:extLst>
          </p:cNvPr>
          <p:cNvSpPr/>
          <p:nvPr/>
        </p:nvSpPr>
        <p:spPr>
          <a:xfrm>
            <a:off x="258077" y="2775095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6B35997-1CAC-65FF-3693-4C4855DAB572}"/>
              </a:ext>
            </a:extLst>
          </p:cNvPr>
          <p:cNvSpPr/>
          <p:nvPr/>
        </p:nvSpPr>
        <p:spPr>
          <a:xfrm>
            <a:off x="708843" y="2775095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32C8327-E9B1-0FBC-450D-0B4D143CE6A4}"/>
              </a:ext>
            </a:extLst>
          </p:cNvPr>
          <p:cNvSpPr/>
          <p:nvPr/>
        </p:nvSpPr>
        <p:spPr>
          <a:xfrm>
            <a:off x="708843" y="212650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8FA7C84-2058-F87A-FFC8-37F06D6A370F}"/>
              </a:ext>
            </a:extLst>
          </p:cNvPr>
          <p:cNvSpPr/>
          <p:nvPr/>
        </p:nvSpPr>
        <p:spPr>
          <a:xfrm>
            <a:off x="571737" y="212650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9346E6F-E8CB-A378-DB51-7DF435F3080B}"/>
              </a:ext>
            </a:extLst>
          </p:cNvPr>
          <p:cNvSpPr/>
          <p:nvPr/>
        </p:nvSpPr>
        <p:spPr>
          <a:xfrm>
            <a:off x="146434" y="212650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0BB8C3-8BA8-D9F1-B1E3-A9986453B7CF}"/>
              </a:ext>
            </a:extLst>
          </p:cNvPr>
          <p:cNvSpPr/>
          <p:nvPr/>
        </p:nvSpPr>
        <p:spPr>
          <a:xfrm>
            <a:off x="146434" y="2594342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8653E36-B897-614B-165F-A2B7C123D626}"/>
              </a:ext>
            </a:extLst>
          </p:cNvPr>
          <p:cNvSpPr/>
          <p:nvPr/>
        </p:nvSpPr>
        <p:spPr>
          <a:xfrm>
            <a:off x="460094" y="2594342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7525F38-5583-5E96-2511-734EB53E5D2E}"/>
              </a:ext>
            </a:extLst>
          </p:cNvPr>
          <p:cNvSpPr/>
          <p:nvPr/>
        </p:nvSpPr>
        <p:spPr>
          <a:xfrm>
            <a:off x="460094" y="2307262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C73399D-3853-1275-F0C1-C69761EBE493}"/>
              </a:ext>
            </a:extLst>
          </p:cNvPr>
          <p:cNvSpPr/>
          <p:nvPr/>
        </p:nvSpPr>
        <p:spPr>
          <a:xfrm>
            <a:off x="460094" y="2594342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7807ED6-C1B1-2843-FBC2-6C7DA3E0D7D6}"/>
              </a:ext>
            </a:extLst>
          </p:cNvPr>
          <p:cNvSpPr/>
          <p:nvPr/>
        </p:nvSpPr>
        <p:spPr>
          <a:xfrm>
            <a:off x="824259" y="2594342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20F6947-C693-C38F-722A-7AA9A9AA76D4}"/>
              </a:ext>
            </a:extLst>
          </p:cNvPr>
          <p:cNvSpPr/>
          <p:nvPr/>
        </p:nvSpPr>
        <p:spPr>
          <a:xfrm>
            <a:off x="824259" y="237105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010B1A-580B-0985-E57B-F350D754297E}"/>
              </a:ext>
            </a:extLst>
          </p:cNvPr>
          <p:cNvSpPr/>
          <p:nvPr/>
        </p:nvSpPr>
        <p:spPr>
          <a:xfrm>
            <a:off x="414907" y="237105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F727529-F031-25CF-511D-254BCD945587}"/>
              </a:ext>
            </a:extLst>
          </p:cNvPr>
          <p:cNvSpPr/>
          <p:nvPr/>
        </p:nvSpPr>
        <p:spPr>
          <a:xfrm>
            <a:off x="414907" y="265813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6019088-E96C-D84E-4610-2E7383641D85}"/>
              </a:ext>
            </a:extLst>
          </p:cNvPr>
          <p:cNvSpPr/>
          <p:nvPr/>
        </p:nvSpPr>
        <p:spPr>
          <a:xfrm>
            <a:off x="414907" y="2998378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A5F334B-6A83-89F4-C234-82B53B363873}"/>
              </a:ext>
            </a:extLst>
          </p:cNvPr>
          <p:cNvSpPr/>
          <p:nvPr/>
        </p:nvSpPr>
        <p:spPr>
          <a:xfrm>
            <a:off x="414907" y="2721936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B0390B2-8596-6607-4E42-E065409C097D}"/>
              </a:ext>
            </a:extLst>
          </p:cNvPr>
          <p:cNvSpPr/>
          <p:nvPr/>
        </p:nvSpPr>
        <p:spPr>
          <a:xfrm>
            <a:off x="3187110" y="2775095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7323005-54F7-7E10-5FBB-C129808EDF87}"/>
              </a:ext>
            </a:extLst>
          </p:cNvPr>
          <p:cNvSpPr/>
          <p:nvPr/>
        </p:nvSpPr>
        <p:spPr>
          <a:xfrm>
            <a:off x="3814431" y="2775095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9D401B2-DB7A-9325-6056-B646F2D9ADEC}"/>
              </a:ext>
            </a:extLst>
          </p:cNvPr>
          <p:cNvSpPr/>
          <p:nvPr/>
        </p:nvSpPr>
        <p:spPr>
          <a:xfrm>
            <a:off x="3814431" y="212650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8E6E806-6F73-B387-6C77-943B8801C875}"/>
              </a:ext>
            </a:extLst>
          </p:cNvPr>
          <p:cNvSpPr/>
          <p:nvPr/>
        </p:nvSpPr>
        <p:spPr>
          <a:xfrm>
            <a:off x="3500770" y="212650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8A25F80-9028-25FE-52BC-33F03E92CCE2}"/>
              </a:ext>
            </a:extLst>
          </p:cNvPr>
          <p:cNvSpPr/>
          <p:nvPr/>
        </p:nvSpPr>
        <p:spPr>
          <a:xfrm>
            <a:off x="3075467" y="212650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BCD0BD-4D0E-856B-9710-10CB73BBD13D}"/>
              </a:ext>
            </a:extLst>
          </p:cNvPr>
          <p:cNvSpPr/>
          <p:nvPr/>
        </p:nvSpPr>
        <p:spPr>
          <a:xfrm>
            <a:off x="3075467" y="2594342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50FEDBF-F3CD-FF43-1A5D-DB228C6404EA}"/>
              </a:ext>
            </a:extLst>
          </p:cNvPr>
          <p:cNvSpPr/>
          <p:nvPr/>
        </p:nvSpPr>
        <p:spPr>
          <a:xfrm>
            <a:off x="3389127" y="2594342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516EF80-2A05-F7DF-79BE-F9D2E23D99D0}"/>
              </a:ext>
            </a:extLst>
          </p:cNvPr>
          <p:cNvSpPr/>
          <p:nvPr/>
        </p:nvSpPr>
        <p:spPr>
          <a:xfrm>
            <a:off x="3389127" y="2307262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4703F0F-D403-FEB6-FF0B-F9A68A1E5B4D}"/>
              </a:ext>
            </a:extLst>
          </p:cNvPr>
          <p:cNvSpPr/>
          <p:nvPr/>
        </p:nvSpPr>
        <p:spPr>
          <a:xfrm>
            <a:off x="3389127" y="2594342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A9A2274-AA12-38A8-BE26-D867EB24AB09}"/>
              </a:ext>
            </a:extLst>
          </p:cNvPr>
          <p:cNvSpPr/>
          <p:nvPr/>
        </p:nvSpPr>
        <p:spPr>
          <a:xfrm>
            <a:off x="3753292" y="2594342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9C2114C-DF7B-F919-5D3D-A580F873D43E}"/>
              </a:ext>
            </a:extLst>
          </p:cNvPr>
          <p:cNvSpPr/>
          <p:nvPr/>
        </p:nvSpPr>
        <p:spPr>
          <a:xfrm>
            <a:off x="3753292" y="237105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5BA1E53-768C-4788-A250-DD4B1A1F3928}"/>
              </a:ext>
            </a:extLst>
          </p:cNvPr>
          <p:cNvSpPr/>
          <p:nvPr/>
        </p:nvSpPr>
        <p:spPr>
          <a:xfrm>
            <a:off x="3343940" y="237105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948F8E4-9CBF-4493-CA73-4ECE99485858}"/>
              </a:ext>
            </a:extLst>
          </p:cNvPr>
          <p:cNvSpPr/>
          <p:nvPr/>
        </p:nvSpPr>
        <p:spPr>
          <a:xfrm>
            <a:off x="3343940" y="265813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EA8679E-E156-39FE-B931-39C005DFC702}"/>
              </a:ext>
            </a:extLst>
          </p:cNvPr>
          <p:cNvSpPr/>
          <p:nvPr/>
        </p:nvSpPr>
        <p:spPr>
          <a:xfrm>
            <a:off x="3343940" y="2998378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5C0453B-B60E-8E81-AF5E-3F4D8AE376C8}"/>
              </a:ext>
            </a:extLst>
          </p:cNvPr>
          <p:cNvSpPr/>
          <p:nvPr/>
        </p:nvSpPr>
        <p:spPr>
          <a:xfrm>
            <a:off x="3343940" y="2721936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63FB6F-5159-260F-C2CE-ECB38E36C9BD}"/>
              </a:ext>
            </a:extLst>
          </p:cNvPr>
          <p:cNvSpPr txBox="1"/>
          <p:nvPr/>
        </p:nvSpPr>
        <p:spPr>
          <a:xfrm>
            <a:off x="835363" y="2902435"/>
            <a:ext cx="967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배경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및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필요성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BAFD79-EC4D-790B-7D41-2DB8AB797D95}"/>
              </a:ext>
            </a:extLst>
          </p:cNvPr>
          <p:cNvSpPr txBox="1"/>
          <p:nvPr/>
        </p:nvSpPr>
        <p:spPr>
          <a:xfrm>
            <a:off x="3908486" y="2961730"/>
            <a:ext cx="850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목표</a:t>
            </a:r>
            <a:endParaRPr kumimoji="1" lang="en-US" altLang="ko-Kore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ore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및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비전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D61598-F374-286B-54C0-C2BA719FD906}"/>
              </a:ext>
            </a:extLst>
          </p:cNvPr>
          <p:cNvSpPr txBox="1"/>
          <p:nvPr/>
        </p:nvSpPr>
        <p:spPr>
          <a:xfrm>
            <a:off x="0" y="11893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	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목차</a:t>
            </a:r>
            <a:endParaRPr kumimoji="1" lang="ko-Kore-KR" altLang="en-US" sz="4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B122AF9-2605-66FB-35FF-AD7BFCAC7D2B}"/>
              </a:ext>
            </a:extLst>
          </p:cNvPr>
          <p:cNvSpPr/>
          <p:nvPr/>
        </p:nvSpPr>
        <p:spPr>
          <a:xfrm>
            <a:off x="6398379" y="2775095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4D7D02B-9552-A7EB-7DFB-8F38C645A542}"/>
              </a:ext>
            </a:extLst>
          </p:cNvPr>
          <p:cNvSpPr/>
          <p:nvPr/>
        </p:nvSpPr>
        <p:spPr>
          <a:xfrm>
            <a:off x="7025700" y="2775095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CA4C8D-E938-2F8F-5851-DE9270221C4D}"/>
              </a:ext>
            </a:extLst>
          </p:cNvPr>
          <p:cNvSpPr/>
          <p:nvPr/>
        </p:nvSpPr>
        <p:spPr>
          <a:xfrm>
            <a:off x="7025700" y="212650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184D1FE-E297-9031-3D10-755629D28512}"/>
              </a:ext>
            </a:extLst>
          </p:cNvPr>
          <p:cNvSpPr/>
          <p:nvPr/>
        </p:nvSpPr>
        <p:spPr>
          <a:xfrm>
            <a:off x="6712039" y="212650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B668117-BA9F-DA53-0EE4-0C7917B3A0B2}"/>
              </a:ext>
            </a:extLst>
          </p:cNvPr>
          <p:cNvSpPr/>
          <p:nvPr/>
        </p:nvSpPr>
        <p:spPr>
          <a:xfrm>
            <a:off x="6286736" y="212650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BEB0EF3-45D0-ED1E-7C1D-65631C3D5699}"/>
              </a:ext>
            </a:extLst>
          </p:cNvPr>
          <p:cNvSpPr/>
          <p:nvPr/>
        </p:nvSpPr>
        <p:spPr>
          <a:xfrm>
            <a:off x="6286736" y="2594342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D6B1A1D-4FE1-1C91-F9E7-1B7F5CB62122}"/>
              </a:ext>
            </a:extLst>
          </p:cNvPr>
          <p:cNvSpPr/>
          <p:nvPr/>
        </p:nvSpPr>
        <p:spPr>
          <a:xfrm>
            <a:off x="6600396" y="2594342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984E67B-B6F3-9A34-921E-8CD107501D74}"/>
              </a:ext>
            </a:extLst>
          </p:cNvPr>
          <p:cNvSpPr/>
          <p:nvPr/>
        </p:nvSpPr>
        <p:spPr>
          <a:xfrm>
            <a:off x="6600396" y="2307262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E57816B-9491-D626-E6EE-2D61BC7B8B48}"/>
              </a:ext>
            </a:extLst>
          </p:cNvPr>
          <p:cNvSpPr/>
          <p:nvPr/>
        </p:nvSpPr>
        <p:spPr>
          <a:xfrm>
            <a:off x="6600396" y="2594342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6FECB2B-A59C-0149-7057-A4A3C38867B9}"/>
              </a:ext>
            </a:extLst>
          </p:cNvPr>
          <p:cNvSpPr/>
          <p:nvPr/>
        </p:nvSpPr>
        <p:spPr>
          <a:xfrm>
            <a:off x="6964561" y="2594342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CFD7F12-BB79-B6B6-293C-D6DA0E0553E0}"/>
              </a:ext>
            </a:extLst>
          </p:cNvPr>
          <p:cNvSpPr/>
          <p:nvPr/>
        </p:nvSpPr>
        <p:spPr>
          <a:xfrm>
            <a:off x="6964561" y="237105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62AD000-92FA-699C-56F6-2736983C262B}"/>
              </a:ext>
            </a:extLst>
          </p:cNvPr>
          <p:cNvSpPr/>
          <p:nvPr/>
        </p:nvSpPr>
        <p:spPr>
          <a:xfrm>
            <a:off x="6555209" y="237105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2B263F4-4745-CC47-AD95-0F09CF320492}"/>
              </a:ext>
            </a:extLst>
          </p:cNvPr>
          <p:cNvSpPr/>
          <p:nvPr/>
        </p:nvSpPr>
        <p:spPr>
          <a:xfrm>
            <a:off x="6555209" y="265813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CE5D99E-C930-2111-95F1-BCEBE04FEB67}"/>
              </a:ext>
            </a:extLst>
          </p:cNvPr>
          <p:cNvSpPr/>
          <p:nvPr/>
        </p:nvSpPr>
        <p:spPr>
          <a:xfrm>
            <a:off x="6555209" y="2998378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E966B9E-DC53-CF4E-5562-B24FE293644E}"/>
              </a:ext>
            </a:extLst>
          </p:cNvPr>
          <p:cNvSpPr/>
          <p:nvPr/>
        </p:nvSpPr>
        <p:spPr>
          <a:xfrm>
            <a:off x="6555209" y="2721936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4FD7D59-5066-B65A-257D-68C60E4D75CA}"/>
              </a:ext>
            </a:extLst>
          </p:cNvPr>
          <p:cNvSpPr/>
          <p:nvPr/>
        </p:nvSpPr>
        <p:spPr>
          <a:xfrm>
            <a:off x="9609648" y="2775095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E84941A-1EAF-8C17-5F61-54BAC48094EE}"/>
              </a:ext>
            </a:extLst>
          </p:cNvPr>
          <p:cNvSpPr/>
          <p:nvPr/>
        </p:nvSpPr>
        <p:spPr>
          <a:xfrm>
            <a:off x="10236969" y="2775095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8F6D429-18B7-EFC1-A6BD-2ED96C6E22E6}"/>
              </a:ext>
            </a:extLst>
          </p:cNvPr>
          <p:cNvSpPr/>
          <p:nvPr/>
        </p:nvSpPr>
        <p:spPr>
          <a:xfrm>
            <a:off x="10236969" y="212650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9257C2B-3D1E-A45C-7C3F-E49BEACADD65}"/>
              </a:ext>
            </a:extLst>
          </p:cNvPr>
          <p:cNvSpPr/>
          <p:nvPr/>
        </p:nvSpPr>
        <p:spPr>
          <a:xfrm>
            <a:off x="9923308" y="212650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7CBA11A-6883-C44C-D220-ECA91ADC8C16}"/>
              </a:ext>
            </a:extLst>
          </p:cNvPr>
          <p:cNvSpPr/>
          <p:nvPr/>
        </p:nvSpPr>
        <p:spPr>
          <a:xfrm>
            <a:off x="9498005" y="212650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DE32195-E319-A298-A162-32B3692FDBEA}"/>
              </a:ext>
            </a:extLst>
          </p:cNvPr>
          <p:cNvSpPr/>
          <p:nvPr/>
        </p:nvSpPr>
        <p:spPr>
          <a:xfrm>
            <a:off x="9498005" y="2594342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08E5078-7B87-09F7-EBB0-13531AFAD0AB}"/>
              </a:ext>
            </a:extLst>
          </p:cNvPr>
          <p:cNvSpPr/>
          <p:nvPr/>
        </p:nvSpPr>
        <p:spPr>
          <a:xfrm>
            <a:off x="9811665" y="2594342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82BF5A0-B118-5CF3-E6D1-D15181E2017F}"/>
              </a:ext>
            </a:extLst>
          </p:cNvPr>
          <p:cNvSpPr/>
          <p:nvPr/>
        </p:nvSpPr>
        <p:spPr>
          <a:xfrm>
            <a:off x="9811665" y="2307262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DBA14A9-2E40-5DC8-0ADF-AB81FE21C2B4}"/>
              </a:ext>
            </a:extLst>
          </p:cNvPr>
          <p:cNvSpPr/>
          <p:nvPr/>
        </p:nvSpPr>
        <p:spPr>
          <a:xfrm>
            <a:off x="9811665" y="2594342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1458DC0-4A19-6B37-3CAF-B07ACB965ECA}"/>
              </a:ext>
            </a:extLst>
          </p:cNvPr>
          <p:cNvSpPr/>
          <p:nvPr/>
        </p:nvSpPr>
        <p:spPr>
          <a:xfrm>
            <a:off x="10175830" y="2594342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709A820-3032-E693-D926-4F9A8E07C8FA}"/>
              </a:ext>
            </a:extLst>
          </p:cNvPr>
          <p:cNvSpPr/>
          <p:nvPr/>
        </p:nvSpPr>
        <p:spPr>
          <a:xfrm>
            <a:off x="10175830" y="237105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E066AAE-1DED-65D5-143E-8EE50A164B2D}"/>
              </a:ext>
            </a:extLst>
          </p:cNvPr>
          <p:cNvSpPr/>
          <p:nvPr/>
        </p:nvSpPr>
        <p:spPr>
          <a:xfrm>
            <a:off x="9766478" y="237105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7288DD2-ED23-AA26-02FC-513A8E571434}"/>
              </a:ext>
            </a:extLst>
          </p:cNvPr>
          <p:cNvSpPr/>
          <p:nvPr/>
        </p:nvSpPr>
        <p:spPr>
          <a:xfrm>
            <a:off x="9766478" y="2658139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58E648B-F498-6136-61A7-4FC780ECA774}"/>
              </a:ext>
            </a:extLst>
          </p:cNvPr>
          <p:cNvSpPr/>
          <p:nvPr/>
        </p:nvSpPr>
        <p:spPr>
          <a:xfrm>
            <a:off x="9766478" y="2998378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751459F-319F-8BDE-7DA6-78C0BF7BC989}"/>
              </a:ext>
            </a:extLst>
          </p:cNvPr>
          <p:cNvSpPr/>
          <p:nvPr/>
        </p:nvSpPr>
        <p:spPr>
          <a:xfrm>
            <a:off x="9766478" y="2721936"/>
            <a:ext cx="1765010" cy="1765010"/>
          </a:xfrm>
          <a:prstGeom prst="ellipse">
            <a:avLst/>
          </a:prstGeom>
          <a:solidFill>
            <a:srgbClr val="333F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9513E2-EF6D-F20B-127E-049BAFEBA8EC}"/>
              </a:ext>
            </a:extLst>
          </p:cNvPr>
          <p:cNvSpPr txBox="1"/>
          <p:nvPr/>
        </p:nvSpPr>
        <p:spPr>
          <a:xfrm>
            <a:off x="7145008" y="3132718"/>
            <a:ext cx="850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기대효과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AC3FB72-031A-6AA4-2D91-D7F04B79E87F}"/>
              </a:ext>
            </a:extLst>
          </p:cNvPr>
          <p:cNvSpPr txBox="1"/>
          <p:nvPr/>
        </p:nvSpPr>
        <p:spPr>
          <a:xfrm>
            <a:off x="9861545" y="3253564"/>
            <a:ext cx="2029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캡스톤디자인</a:t>
            </a:r>
            <a:r>
              <a:rPr lang="en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I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B6B251-9C47-F9C2-E6A3-7EB6ABCD56FF}"/>
              </a:ext>
            </a:extLst>
          </p:cNvPr>
          <p:cNvSpPr txBox="1"/>
          <p:nvPr/>
        </p:nvSpPr>
        <p:spPr>
          <a:xfrm>
            <a:off x="367854" y="4971850"/>
            <a:ext cx="1902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캡스톤디자인의</a:t>
            </a:r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배경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및 필요성</a:t>
            </a:r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09DC93-8E49-0016-C245-FBE915B03F35}"/>
              </a:ext>
            </a:extLst>
          </p:cNvPr>
          <p:cNvSpPr txBox="1"/>
          <p:nvPr/>
        </p:nvSpPr>
        <p:spPr>
          <a:xfrm>
            <a:off x="3260281" y="4983888"/>
            <a:ext cx="214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하스펫터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최종 목표</a:t>
            </a:r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4338DC-85DC-E431-E6E5-4EA88B29D894}"/>
              </a:ext>
            </a:extLst>
          </p:cNvPr>
          <p:cNvSpPr txBox="1"/>
          <p:nvPr/>
        </p:nvSpPr>
        <p:spPr>
          <a:xfrm>
            <a:off x="6409289" y="4983888"/>
            <a:ext cx="214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하스펫터로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인한 효과</a:t>
            </a:r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E6B701D-1A2B-690F-2B22-201808BC3496}"/>
              </a:ext>
            </a:extLst>
          </p:cNvPr>
          <p:cNvSpPr txBox="1"/>
          <p:nvPr/>
        </p:nvSpPr>
        <p:spPr>
          <a:xfrm>
            <a:off x="9732201" y="4983888"/>
            <a:ext cx="214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진척도 설명</a:t>
            </a:r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71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E6E05B-30A6-80D9-BA34-B75B2E3FE12D}"/>
              </a:ext>
            </a:extLst>
          </p:cNvPr>
          <p:cNvSpPr/>
          <p:nvPr/>
        </p:nvSpPr>
        <p:spPr>
          <a:xfrm>
            <a:off x="0" y="935664"/>
            <a:ext cx="12192000" cy="59223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0364E-14EF-6BBB-FBD8-E2C115DA9119}"/>
              </a:ext>
            </a:extLst>
          </p:cNvPr>
          <p:cNvSpPr txBox="1"/>
          <p:nvPr/>
        </p:nvSpPr>
        <p:spPr>
          <a:xfrm>
            <a:off x="0" y="11893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	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배경 및 필요성</a:t>
            </a:r>
            <a:endParaRPr kumimoji="1" lang="ko-Kore-KR" altLang="en-US" sz="4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4F710C-9888-7845-7B00-54DCB3AB6B3D}"/>
              </a:ext>
            </a:extLst>
          </p:cNvPr>
          <p:cNvSpPr/>
          <p:nvPr/>
        </p:nvSpPr>
        <p:spPr>
          <a:xfrm>
            <a:off x="552894" y="1350335"/>
            <a:ext cx="11047228" cy="509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Picture 2" descr="Clipboard 7">
            <a:extLst>
              <a:ext uri="{FF2B5EF4-FFF2-40B4-BE49-F238E27FC236}">
                <a16:creationId xmlns:a16="http://schemas.microsoft.com/office/drawing/2014/main" id="{F6977947-89B1-F9F3-D1EE-04C51CE4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05" y="1895487"/>
            <a:ext cx="1671735" cy="167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D2B342-5F72-B958-458C-5DDAE2153FDD}"/>
              </a:ext>
            </a:extLst>
          </p:cNvPr>
          <p:cNvSpPr txBox="1"/>
          <p:nvPr/>
        </p:nvSpPr>
        <p:spPr>
          <a:xfrm>
            <a:off x="3257893" y="2076234"/>
            <a:ext cx="7407797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국세통계로 보는 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100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대 생활업종현황에 따르면 혼자사는 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인가구가 증가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반려동물을 기르는 것에 대한 관심이 높아짐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반려동물을 기르는 가구는 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29.7%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육박하여 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1500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만 마리 돌파</a:t>
            </a:r>
          </a:p>
        </p:txBody>
      </p:sp>
      <p:pic>
        <p:nvPicPr>
          <p:cNvPr id="12" name="Picture 8" descr="Favorite 3">
            <a:extLst>
              <a:ext uri="{FF2B5EF4-FFF2-40B4-BE49-F238E27FC236}">
                <a16:creationId xmlns:a16="http://schemas.microsoft.com/office/drawing/2014/main" id="{249B02D5-82A6-936C-EA61-4AF7510FB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076" y="3985422"/>
            <a:ext cx="1685919" cy="168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FC188D-89B5-0141-6FA3-1BD34E190CAE}"/>
              </a:ext>
            </a:extLst>
          </p:cNvPr>
          <p:cNvSpPr txBox="1"/>
          <p:nvPr/>
        </p:nvSpPr>
        <p:spPr>
          <a:xfrm>
            <a:off x="1385805" y="4185608"/>
            <a:ext cx="7347129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더 이상 반려동물을 단순히 물건이 아닌 생명으로 보는 것이 사회적 통념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반려동물의 교환 가격보다 높은 치료비를 지출하고도 치료하는 것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미래산업에 있어서 반려동물의 헬스케어 산업은 전망이 밝음</a:t>
            </a:r>
          </a:p>
        </p:txBody>
      </p:sp>
    </p:spTree>
    <p:extLst>
      <p:ext uri="{BB962C8B-B14F-4D97-AF65-F5344CB8AC3E}">
        <p14:creationId xmlns:p14="http://schemas.microsoft.com/office/powerpoint/2010/main" val="22031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E6E05B-30A6-80D9-BA34-B75B2E3FE12D}"/>
              </a:ext>
            </a:extLst>
          </p:cNvPr>
          <p:cNvSpPr/>
          <p:nvPr/>
        </p:nvSpPr>
        <p:spPr>
          <a:xfrm>
            <a:off x="0" y="935664"/>
            <a:ext cx="12192000" cy="59223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0364E-14EF-6BBB-FBD8-E2C115DA9119}"/>
              </a:ext>
            </a:extLst>
          </p:cNvPr>
          <p:cNvSpPr txBox="1"/>
          <p:nvPr/>
        </p:nvSpPr>
        <p:spPr>
          <a:xfrm>
            <a:off x="0" y="11893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	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배경 및 필요성</a:t>
            </a:r>
            <a:endParaRPr kumimoji="1" lang="ko-Kore-KR" altLang="en-US" sz="4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4F710C-9888-7845-7B00-54DCB3AB6B3D}"/>
              </a:ext>
            </a:extLst>
          </p:cNvPr>
          <p:cNvSpPr/>
          <p:nvPr/>
        </p:nvSpPr>
        <p:spPr>
          <a:xfrm>
            <a:off x="552894" y="1350335"/>
            <a:ext cx="11047228" cy="509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116D6-0554-F06A-92E4-0C735E96CA48}"/>
              </a:ext>
            </a:extLst>
          </p:cNvPr>
          <p:cNvSpPr txBox="1"/>
          <p:nvPr/>
        </p:nvSpPr>
        <p:spPr>
          <a:xfrm>
            <a:off x="1423025" y="2582905"/>
            <a:ext cx="67460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반려동물이 가구에 </a:t>
            </a:r>
            <a:r>
              <a:rPr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혼자있는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평균시간은 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시간 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40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분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6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세이상의 중령견의 경우 중증질환에 취약함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중증질환의 경우 전조증상이 뚜렷하지 않아 과거와 현재 데이터를 </a:t>
            </a:r>
            <a:r>
              <a:rPr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비교하는것이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유일한 방법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동물복지 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가지 기본원칙 중 한가지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“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통증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상처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질병등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신체적 고통으로부터 자유로워야 한다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”</a:t>
            </a:r>
            <a:endParaRPr lang="ko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14" name="Picture 2" descr="Building 37">
            <a:extLst>
              <a:ext uri="{FF2B5EF4-FFF2-40B4-BE49-F238E27FC236}">
                <a16:creationId xmlns:a16="http://schemas.microsoft.com/office/drawing/2014/main" id="{C3761ECA-95F9-82A8-69D7-94345F97D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214" y="2732566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21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E6E05B-30A6-80D9-BA34-B75B2E3FE12D}"/>
              </a:ext>
            </a:extLst>
          </p:cNvPr>
          <p:cNvSpPr/>
          <p:nvPr/>
        </p:nvSpPr>
        <p:spPr>
          <a:xfrm>
            <a:off x="0" y="935664"/>
            <a:ext cx="12192000" cy="59223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0364E-14EF-6BBB-FBD8-E2C115DA9119}"/>
              </a:ext>
            </a:extLst>
          </p:cNvPr>
          <p:cNvSpPr txBox="1"/>
          <p:nvPr/>
        </p:nvSpPr>
        <p:spPr>
          <a:xfrm>
            <a:off x="0" y="11893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	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목표 및 비전</a:t>
            </a:r>
            <a:endParaRPr kumimoji="1" lang="ko-Kore-KR" altLang="en-US" sz="4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CBF507-1F28-B98F-8ABD-11DB838DFC5E}"/>
              </a:ext>
            </a:extLst>
          </p:cNvPr>
          <p:cNvSpPr/>
          <p:nvPr/>
        </p:nvSpPr>
        <p:spPr>
          <a:xfrm>
            <a:off x="552894" y="1350335"/>
            <a:ext cx="11047228" cy="509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Picture 2" descr="Home 7">
            <a:extLst>
              <a:ext uri="{FF2B5EF4-FFF2-40B4-BE49-F238E27FC236}">
                <a16:creationId xmlns:a16="http://schemas.microsoft.com/office/drawing/2014/main" id="{6F0D899B-E1BA-F1CF-92AB-3DFDFBDA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501" y="2159799"/>
            <a:ext cx="1891038" cy="189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at 6">
            <a:extLst>
              <a:ext uri="{FF2B5EF4-FFF2-40B4-BE49-F238E27FC236}">
                <a16:creationId xmlns:a16="http://schemas.microsoft.com/office/drawing/2014/main" id="{6B1EA930-4EF4-759D-4962-9BFB2014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30" y="3104959"/>
            <a:ext cx="705859" cy="70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Medical 5">
            <a:extLst>
              <a:ext uri="{FF2B5EF4-FFF2-40B4-BE49-F238E27FC236}">
                <a16:creationId xmlns:a16="http://schemas.microsoft.com/office/drawing/2014/main" id="{B051A25A-93EA-1776-BCFF-886CA107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445" y="2866239"/>
            <a:ext cx="1078685" cy="107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Server 10">
            <a:extLst>
              <a:ext uri="{FF2B5EF4-FFF2-40B4-BE49-F238E27FC236}">
                <a16:creationId xmlns:a16="http://schemas.microsoft.com/office/drawing/2014/main" id="{E3B56020-99CE-523F-06AD-3B46F2CEE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046" y="2265384"/>
            <a:ext cx="1679540" cy="167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Adhesive Bandage 6">
            <a:extLst>
              <a:ext uri="{FF2B5EF4-FFF2-40B4-BE49-F238E27FC236}">
                <a16:creationId xmlns:a16="http://schemas.microsoft.com/office/drawing/2014/main" id="{8AD0FDF2-A085-32B2-84AD-102FAF389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19" y="3396254"/>
            <a:ext cx="414563" cy="4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6">
            <a:extLst>
              <a:ext uri="{FF2B5EF4-FFF2-40B4-BE49-F238E27FC236}">
                <a16:creationId xmlns:a16="http://schemas.microsoft.com/office/drawing/2014/main" id="{0EDA35FD-61DD-C6ED-F29D-A74CA76B5013}"/>
              </a:ext>
            </a:extLst>
          </p:cNvPr>
          <p:cNvCxnSpPr>
            <a:cxnSpLocks/>
          </p:cNvCxnSpPr>
          <p:nvPr/>
        </p:nvCxnSpPr>
        <p:spPr>
          <a:xfrm>
            <a:off x="4422058" y="3105154"/>
            <a:ext cx="753469" cy="0"/>
          </a:xfrm>
          <a:prstGeom prst="line">
            <a:avLst/>
          </a:prstGeom>
          <a:ln w="1270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4">
            <a:extLst>
              <a:ext uri="{FF2B5EF4-FFF2-40B4-BE49-F238E27FC236}">
                <a16:creationId xmlns:a16="http://schemas.microsoft.com/office/drawing/2014/main" id="{836186AE-C0D1-EDBB-3218-06BC42699D29}"/>
              </a:ext>
            </a:extLst>
          </p:cNvPr>
          <p:cNvCxnSpPr>
            <a:cxnSpLocks/>
          </p:cNvCxnSpPr>
          <p:nvPr/>
        </p:nvCxnSpPr>
        <p:spPr>
          <a:xfrm>
            <a:off x="7190281" y="3105154"/>
            <a:ext cx="753469" cy="0"/>
          </a:xfrm>
          <a:prstGeom prst="line">
            <a:avLst/>
          </a:prstGeom>
          <a:ln w="1270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Medical 8">
            <a:extLst>
              <a:ext uri="{FF2B5EF4-FFF2-40B4-BE49-F238E27FC236}">
                <a16:creationId xmlns:a16="http://schemas.microsoft.com/office/drawing/2014/main" id="{DC75AA13-9060-BF62-6EB0-6711B16B6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110" y="2317569"/>
            <a:ext cx="1078685" cy="107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B7E3E5-144A-F0CA-79A1-6BA797BB986A}"/>
              </a:ext>
            </a:extLst>
          </p:cNvPr>
          <p:cNvSpPr txBox="1"/>
          <p:nvPr/>
        </p:nvSpPr>
        <p:spPr>
          <a:xfrm>
            <a:off x="1539467" y="4999006"/>
            <a:ext cx="926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kern="0" spc="-1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제작한 플랫폼과 의료도구</a:t>
            </a:r>
            <a:r>
              <a:rPr lang="en-US" altLang="ko-KR" sz="1800" b="1" kern="0" spc="-1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lang="ko-KR" altLang="en-US" sz="1800" b="1" kern="0" spc="-1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웨어러블 기기</a:t>
            </a:r>
            <a:r>
              <a:rPr lang="en-US" altLang="ko-KR" sz="1800" b="1" kern="0" spc="-1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lang="ko-KR" altLang="en-US" sz="1800" b="1" kern="0" spc="-1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화상진료 등을 활용</a:t>
            </a:r>
            <a:r>
              <a:rPr lang="en-US" altLang="ko-KR" b="1" kern="0" spc="-1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</a:p>
          <a:p>
            <a:pPr algn="ctr"/>
            <a:r>
              <a:rPr lang="ko-KR" altLang="en-US" sz="1800" b="1" kern="0" spc="-1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손쉽게 자택에서 반려동물을 위한 의료서비스를 받을 수 </a:t>
            </a:r>
            <a:r>
              <a:rPr lang="ko-KR" altLang="en-US" sz="1800" b="1" kern="0" spc="-10" dirty="0" err="1"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있도록하는것이</a:t>
            </a:r>
            <a:r>
              <a:rPr lang="ko-KR" altLang="en-US" sz="1800" b="1" kern="0" spc="-1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 프로젝트의 목표</a:t>
            </a:r>
            <a:r>
              <a:rPr lang="en-US" altLang="ko-KR" sz="1800" b="1" kern="0" spc="-1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. </a:t>
            </a:r>
            <a:endParaRPr lang="ko-KR" altLang="en-US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81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E6E05B-30A6-80D9-BA34-B75B2E3FE12D}"/>
              </a:ext>
            </a:extLst>
          </p:cNvPr>
          <p:cNvSpPr/>
          <p:nvPr/>
        </p:nvSpPr>
        <p:spPr>
          <a:xfrm>
            <a:off x="0" y="935664"/>
            <a:ext cx="12192000" cy="59223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0364E-14EF-6BBB-FBD8-E2C115DA9119}"/>
              </a:ext>
            </a:extLst>
          </p:cNvPr>
          <p:cNvSpPr txBox="1"/>
          <p:nvPr/>
        </p:nvSpPr>
        <p:spPr>
          <a:xfrm>
            <a:off x="0" y="11893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	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기대효과</a:t>
            </a:r>
            <a:endParaRPr kumimoji="1" lang="ko-Kore-KR" altLang="en-US" sz="4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7F1F15-6D12-E128-B5A3-68AA2B3D5296}"/>
              </a:ext>
            </a:extLst>
          </p:cNvPr>
          <p:cNvSpPr/>
          <p:nvPr/>
        </p:nvSpPr>
        <p:spPr>
          <a:xfrm>
            <a:off x="552894" y="1350335"/>
            <a:ext cx="11047228" cy="509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F3AEB-809F-91B1-369A-A68A11025F68}"/>
              </a:ext>
            </a:extLst>
          </p:cNvPr>
          <p:cNvSpPr txBox="1"/>
          <p:nvPr/>
        </p:nvSpPr>
        <p:spPr>
          <a:xfrm>
            <a:off x="4131184" y="2210214"/>
            <a:ext cx="71534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단순한 화상진료가 아닌 의료도구를 활용한 수치화 된 데이터를 제공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실시간으로 반려동물의 상태를 확인하여 이상이 생기는 경우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알림을 통해 좀더 빠르고 즉각적인 피드백이 가능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정보를 수의사에게 제공함으로써 진료과정을 간소화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동물병원은 불필요한 인건비가 줄어들고 서비스 품질이 올라감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주요 사망원인이 심장질환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당뇨병이므로 모니터링과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상담을 통해 체계적으로 관리하여 병사를 예방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6" name="Picture 2" descr="Target 4">
            <a:extLst>
              <a:ext uri="{FF2B5EF4-FFF2-40B4-BE49-F238E27FC236}">
                <a16:creationId xmlns:a16="http://schemas.microsoft.com/office/drawing/2014/main" id="{A759E084-9908-FA74-1375-75F505B1B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4" y="2636875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06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E6E05B-30A6-80D9-BA34-B75B2E3FE12D}"/>
              </a:ext>
            </a:extLst>
          </p:cNvPr>
          <p:cNvSpPr/>
          <p:nvPr/>
        </p:nvSpPr>
        <p:spPr>
          <a:xfrm>
            <a:off x="0" y="935664"/>
            <a:ext cx="12192000" cy="59223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0364E-14EF-6BBB-FBD8-E2C115DA9119}"/>
              </a:ext>
            </a:extLst>
          </p:cNvPr>
          <p:cNvSpPr txBox="1"/>
          <p:nvPr/>
        </p:nvSpPr>
        <p:spPr>
          <a:xfrm>
            <a:off x="0" y="11893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	</a:t>
            </a:r>
            <a:r>
              <a:rPr kumimoji="1" lang="ko-Kore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캡스톤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디자인</a:t>
            </a:r>
            <a:r>
              <a:rPr lang="en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ore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진척도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B27A2D-FA36-2DC3-3CDA-B43BB00869D6}"/>
              </a:ext>
            </a:extLst>
          </p:cNvPr>
          <p:cNvSpPr/>
          <p:nvPr/>
        </p:nvSpPr>
        <p:spPr>
          <a:xfrm>
            <a:off x="861237" y="3429000"/>
            <a:ext cx="10469525" cy="627322"/>
          </a:xfrm>
          <a:prstGeom prst="rect">
            <a:avLst/>
          </a:prstGeom>
          <a:solidFill>
            <a:srgbClr val="333F50">
              <a:alpha val="5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페이지 연결자 3">
            <a:extLst>
              <a:ext uri="{FF2B5EF4-FFF2-40B4-BE49-F238E27FC236}">
                <a16:creationId xmlns:a16="http://schemas.microsoft.com/office/drawing/2014/main" id="{811312BC-FFD3-2AC2-247F-4FE16B91B72D}"/>
              </a:ext>
            </a:extLst>
          </p:cNvPr>
          <p:cNvSpPr/>
          <p:nvPr/>
        </p:nvSpPr>
        <p:spPr>
          <a:xfrm rot="16200000">
            <a:off x="1839432" y="2450806"/>
            <a:ext cx="627321" cy="2583711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46586-B28C-6530-56D2-66164C9FFBDB}"/>
              </a:ext>
            </a:extLst>
          </p:cNvPr>
          <p:cNvSpPr txBox="1"/>
          <p:nvPr/>
        </p:nvSpPr>
        <p:spPr>
          <a:xfrm>
            <a:off x="1180214" y="3557994"/>
            <a:ext cx="14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학기초</a:t>
            </a:r>
            <a:endParaRPr kumimoji="1" lang="ko-Kore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181E0-F6BA-6263-A8BB-70E06B2FE2A3}"/>
              </a:ext>
            </a:extLst>
          </p:cNvPr>
          <p:cNvSpPr txBox="1"/>
          <p:nvPr/>
        </p:nvSpPr>
        <p:spPr>
          <a:xfrm>
            <a:off x="3987209" y="3557994"/>
            <a:ext cx="63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시스템 분석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웹서비스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데이터베이스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/ </a:t>
            </a:r>
            <a:r>
              <a:rPr kumimoji="1" lang="en" altLang="ko-KR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webRTC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설계</a:t>
            </a:r>
            <a:endParaRPr kumimoji="1" lang="ko-Kore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187811-C6DD-0597-710D-9C7AE4DF434C}"/>
              </a:ext>
            </a:extLst>
          </p:cNvPr>
          <p:cNvSpPr/>
          <p:nvPr/>
        </p:nvSpPr>
        <p:spPr>
          <a:xfrm>
            <a:off x="861237" y="2408274"/>
            <a:ext cx="10469525" cy="627322"/>
          </a:xfrm>
          <a:prstGeom prst="rect">
            <a:avLst/>
          </a:prstGeom>
          <a:solidFill>
            <a:srgbClr val="333F50">
              <a:alpha val="5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페이지 연결자 10">
            <a:extLst>
              <a:ext uri="{FF2B5EF4-FFF2-40B4-BE49-F238E27FC236}">
                <a16:creationId xmlns:a16="http://schemas.microsoft.com/office/drawing/2014/main" id="{F5A69923-EFD1-83CE-9437-7502530C2583}"/>
              </a:ext>
            </a:extLst>
          </p:cNvPr>
          <p:cNvSpPr/>
          <p:nvPr/>
        </p:nvSpPr>
        <p:spPr>
          <a:xfrm rot="16200000">
            <a:off x="1839432" y="1430080"/>
            <a:ext cx="627321" cy="2583711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88E7AF-1AFB-8CD2-2B1C-B6624B08BEB2}"/>
              </a:ext>
            </a:extLst>
          </p:cNvPr>
          <p:cNvSpPr txBox="1"/>
          <p:nvPr/>
        </p:nvSpPr>
        <p:spPr>
          <a:xfrm>
            <a:off x="1180214" y="2537268"/>
            <a:ext cx="14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겨울방학</a:t>
            </a:r>
            <a:endParaRPr kumimoji="1" lang="ko-Kore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D9E417-F87A-12AD-C079-67C4E05F28F6}"/>
              </a:ext>
            </a:extLst>
          </p:cNvPr>
          <p:cNvSpPr txBox="1"/>
          <p:nvPr/>
        </p:nvSpPr>
        <p:spPr>
          <a:xfrm>
            <a:off x="3519377" y="2537268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계획수립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요구사항 정의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개발환경 설정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0EBB28-9628-AE10-B6A6-7B3ED41C463F}"/>
              </a:ext>
            </a:extLst>
          </p:cNvPr>
          <p:cNvSpPr/>
          <p:nvPr/>
        </p:nvSpPr>
        <p:spPr>
          <a:xfrm>
            <a:off x="861237" y="4362005"/>
            <a:ext cx="10469525" cy="627322"/>
          </a:xfrm>
          <a:prstGeom prst="rect">
            <a:avLst/>
          </a:prstGeom>
          <a:solidFill>
            <a:srgbClr val="333F50">
              <a:alpha val="5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페이지 연결자 14">
            <a:extLst>
              <a:ext uri="{FF2B5EF4-FFF2-40B4-BE49-F238E27FC236}">
                <a16:creationId xmlns:a16="http://schemas.microsoft.com/office/drawing/2014/main" id="{84766E04-CD06-0719-B1B8-350553A0DE99}"/>
              </a:ext>
            </a:extLst>
          </p:cNvPr>
          <p:cNvSpPr/>
          <p:nvPr/>
        </p:nvSpPr>
        <p:spPr>
          <a:xfrm rot="16200000">
            <a:off x="1839432" y="3383811"/>
            <a:ext cx="627321" cy="2583711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9381E-C75D-F990-E998-992E6012A817}"/>
              </a:ext>
            </a:extLst>
          </p:cNvPr>
          <p:cNvSpPr txBox="1"/>
          <p:nvPr/>
        </p:nvSpPr>
        <p:spPr>
          <a:xfrm>
            <a:off x="1180214" y="4490999"/>
            <a:ext cx="14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학기중</a:t>
            </a:r>
            <a:endParaRPr kumimoji="1" lang="ko-Kore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885597-EB9B-D868-DE12-E6F67102B268}"/>
              </a:ext>
            </a:extLst>
          </p:cNvPr>
          <p:cNvSpPr txBox="1"/>
          <p:nvPr/>
        </p:nvSpPr>
        <p:spPr>
          <a:xfrm>
            <a:off x="3987209" y="4490999"/>
            <a:ext cx="687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시스템 구축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웹서비스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데이터베이스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/ </a:t>
            </a:r>
            <a:r>
              <a:rPr lang="en" altLang="ko-Kore-KR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webRTC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구현</a:t>
            </a:r>
            <a:endParaRPr kumimoji="1" lang="ko-Kore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5B374D-B4F1-8624-6EF7-F5B05B07BDA1}"/>
              </a:ext>
            </a:extLst>
          </p:cNvPr>
          <p:cNvSpPr/>
          <p:nvPr/>
        </p:nvSpPr>
        <p:spPr>
          <a:xfrm>
            <a:off x="861237" y="5382731"/>
            <a:ext cx="10469525" cy="627322"/>
          </a:xfrm>
          <a:prstGeom prst="rect">
            <a:avLst/>
          </a:prstGeom>
          <a:solidFill>
            <a:srgbClr val="333F50">
              <a:alpha val="5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페이지 연결자 18">
            <a:extLst>
              <a:ext uri="{FF2B5EF4-FFF2-40B4-BE49-F238E27FC236}">
                <a16:creationId xmlns:a16="http://schemas.microsoft.com/office/drawing/2014/main" id="{82C5C9CD-FB81-44C2-FFD9-89E80E020EED}"/>
              </a:ext>
            </a:extLst>
          </p:cNvPr>
          <p:cNvSpPr/>
          <p:nvPr/>
        </p:nvSpPr>
        <p:spPr>
          <a:xfrm rot="16200000">
            <a:off x="1839432" y="4404537"/>
            <a:ext cx="627321" cy="2583711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A4FBEA-7891-BCF5-285D-9287356C81DD}"/>
              </a:ext>
            </a:extLst>
          </p:cNvPr>
          <p:cNvSpPr txBox="1"/>
          <p:nvPr/>
        </p:nvSpPr>
        <p:spPr>
          <a:xfrm>
            <a:off x="1180214" y="5511725"/>
            <a:ext cx="14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학기말</a:t>
            </a:r>
            <a:endParaRPr kumimoji="1" lang="ko-Kore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E029A0-A653-4AA2-C1F4-76271F4DBB3E}"/>
              </a:ext>
            </a:extLst>
          </p:cNvPr>
          <p:cNvSpPr txBox="1"/>
          <p:nvPr/>
        </p:nvSpPr>
        <p:spPr>
          <a:xfrm>
            <a:off x="3987209" y="5511725"/>
            <a:ext cx="678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캡스톤디자인</a:t>
            </a:r>
            <a:r>
              <a:rPr lang="en" altLang="ko-Kore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 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완료보고</a:t>
            </a:r>
            <a:endParaRPr kumimoji="1" lang="ko-Kore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92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E6E05B-30A6-80D9-BA34-B75B2E3FE12D}"/>
              </a:ext>
            </a:extLst>
          </p:cNvPr>
          <p:cNvSpPr/>
          <p:nvPr/>
        </p:nvSpPr>
        <p:spPr>
          <a:xfrm>
            <a:off x="0" y="935664"/>
            <a:ext cx="12192000" cy="59223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0364E-14EF-6BBB-FBD8-E2C115DA9119}"/>
              </a:ext>
            </a:extLst>
          </p:cNvPr>
          <p:cNvSpPr txBox="1"/>
          <p:nvPr/>
        </p:nvSpPr>
        <p:spPr>
          <a:xfrm>
            <a:off x="0" y="11893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	</a:t>
            </a:r>
            <a:r>
              <a:rPr kumimoji="1" lang="ko-Kore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캡스톤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디자인</a:t>
            </a:r>
            <a:r>
              <a:rPr lang="en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ore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주요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피드백</a:t>
            </a:r>
            <a:endParaRPr kumimoji="1" lang="ko-Kore-KR" altLang="en-US" sz="4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347F48-4234-FA0C-9387-4C44CA489C39}"/>
              </a:ext>
            </a:extLst>
          </p:cNvPr>
          <p:cNvSpPr/>
          <p:nvPr/>
        </p:nvSpPr>
        <p:spPr>
          <a:xfrm>
            <a:off x="552894" y="1350335"/>
            <a:ext cx="11047228" cy="509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44102-69B8-5A30-B8B3-1F5A1C92C1E0}"/>
              </a:ext>
            </a:extLst>
          </p:cNvPr>
          <p:cNvSpPr txBox="1"/>
          <p:nvPr/>
        </p:nvSpPr>
        <p:spPr>
          <a:xfrm>
            <a:off x="1068573" y="2681113"/>
            <a:ext cx="1001587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ko-Kore-KR" altLang="en-US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검증된</a:t>
            </a:r>
            <a:r>
              <a:rPr kumimoji="1" lang="ko-KR" altLang="en-US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데이터가 아니라 </a:t>
            </a:r>
            <a:r>
              <a:rPr kumimoji="1" lang="ko-KR" altLang="en-US" sz="2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신뢰성</a:t>
            </a:r>
            <a:r>
              <a:rPr kumimoji="1" lang="ko-KR" altLang="en-US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이 떨어짐</a:t>
            </a:r>
            <a:endParaRPr kumimoji="1" lang="en-US" altLang="ko-KR" sz="2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데이터를 통해 질병을 판단하는 것이 아닌 정상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비정상의 상태 여부만을 파악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데이터는 동물관련 의료 플랫폼을 운영하는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주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초록테크와의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미팅을 통해 데이터를 수집하고 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정상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비정상의 상태파악을 어떻게 할지 조언을 구할 예정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2)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UI/UX </a:t>
            </a:r>
            <a:r>
              <a:rPr kumimoji="1" lang="ko-KR" altLang="en-US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부분의 미흡</a:t>
            </a:r>
            <a:endParaRPr kumimoji="1" lang="en-US" altLang="ko-KR" sz="2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원격의료 부분에 있어 사용자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UI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가 매우 불친절함을 인정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회의 시스템에 걸맞게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UI/UX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개선할 것이며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Flutter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통해 모바일 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웹앱을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구상중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15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E6E05B-30A6-80D9-BA34-B75B2E3FE12D}"/>
              </a:ext>
            </a:extLst>
          </p:cNvPr>
          <p:cNvSpPr/>
          <p:nvPr/>
        </p:nvSpPr>
        <p:spPr>
          <a:xfrm>
            <a:off x="0" y="935664"/>
            <a:ext cx="12192000" cy="59223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0364E-14EF-6BBB-FBD8-E2C115DA9119}"/>
              </a:ext>
            </a:extLst>
          </p:cNvPr>
          <p:cNvSpPr txBox="1"/>
          <p:nvPr/>
        </p:nvSpPr>
        <p:spPr>
          <a:xfrm>
            <a:off x="0" y="11893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	</a:t>
            </a:r>
            <a:r>
              <a:rPr kumimoji="1" lang="ko-Kore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캡스톤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디자인</a:t>
            </a:r>
            <a:r>
              <a:rPr lang="en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II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ore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계획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54B1F9-D821-74D5-8BCC-E05C48E2CB77}"/>
              </a:ext>
            </a:extLst>
          </p:cNvPr>
          <p:cNvSpPr/>
          <p:nvPr/>
        </p:nvSpPr>
        <p:spPr>
          <a:xfrm>
            <a:off x="861237" y="2131827"/>
            <a:ext cx="10469525" cy="627322"/>
          </a:xfrm>
          <a:prstGeom prst="rect">
            <a:avLst/>
          </a:prstGeom>
          <a:solidFill>
            <a:srgbClr val="333F50">
              <a:alpha val="5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페이지 연결자 10">
            <a:extLst>
              <a:ext uri="{FF2B5EF4-FFF2-40B4-BE49-F238E27FC236}">
                <a16:creationId xmlns:a16="http://schemas.microsoft.com/office/drawing/2014/main" id="{E5B14250-9F94-02E1-6510-DD3A26953EA5}"/>
              </a:ext>
            </a:extLst>
          </p:cNvPr>
          <p:cNvSpPr/>
          <p:nvPr/>
        </p:nvSpPr>
        <p:spPr>
          <a:xfrm rot="16200000">
            <a:off x="1839432" y="1153633"/>
            <a:ext cx="627321" cy="2583711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08136-A738-4C69-28F8-8FD2E3E194A3}"/>
              </a:ext>
            </a:extLst>
          </p:cNvPr>
          <p:cNvSpPr txBox="1"/>
          <p:nvPr/>
        </p:nvSpPr>
        <p:spPr>
          <a:xfrm>
            <a:off x="1180214" y="2260821"/>
            <a:ext cx="14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여름방학</a:t>
            </a:r>
            <a:endParaRPr kumimoji="1" lang="ko-Kore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FBDF29-F333-0CD4-9FA0-8FF6D37345D1}"/>
              </a:ext>
            </a:extLst>
          </p:cNvPr>
          <p:cNvSpPr txBox="1"/>
          <p:nvPr/>
        </p:nvSpPr>
        <p:spPr>
          <a:xfrm>
            <a:off x="3763926" y="2260821"/>
            <a:ext cx="63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캡스톤디자인</a:t>
            </a:r>
            <a:r>
              <a:rPr lang="en" altLang="ko-Kore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 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피드백을 통한 개선방법 분석</a:t>
            </a:r>
            <a:endParaRPr kumimoji="1" lang="ko-Kore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694277-2E99-0C4D-4595-E46FB8803775}"/>
              </a:ext>
            </a:extLst>
          </p:cNvPr>
          <p:cNvSpPr/>
          <p:nvPr/>
        </p:nvSpPr>
        <p:spPr>
          <a:xfrm>
            <a:off x="861237" y="3078124"/>
            <a:ext cx="10469525" cy="627322"/>
          </a:xfrm>
          <a:prstGeom prst="rect">
            <a:avLst/>
          </a:prstGeom>
          <a:solidFill>
            <a:srgbClr val="333F50">
              <a:alpha val="5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페이지 연결자 8">
            <a:extLst>
              <a:ext uri="{FF2B5EF4-FFF2-40B4-BE49-F238E27FC236}">
                <a16:creationId xmlns:a16="http://schemas.microsoft.com/office/drawing/2014/main" id="{698B685D-FA94-EBD9-26CA-79752118FBBF}"/>
              </a:ext>
            </a:extLst>
          </p:cNvPr>
          <p:cNvSpPr/>
          <p:nvPr/>
        </p:nvSpPr>
        <p:spPr>
          <a:xfrm rot="16200000">
            <a:off x="1839432" y="2099930"/>
            <a:ext cx="627321" cy="2583711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864EF6-232D-C08F-75EE-408AD0AA9A1C}"/>
              </a:ext>
            </a:extLst>
          </p:cNvPr>
          <p:cNvSpPr txBox="1"/>
          <p:nvPr/>
        </p:nvSpPr>
        <p:spPr>
          <a:xfrm>
            <a:off x="1180214" y="3207118"/>
            <a:ext cx="14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학기초</a:t>
            </a:r>
            <a:endParaRPr kumimoji="1" lang="ko-Kore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C5E356-9649-E124-3B34-EC713336034D}"/>
              </a:ext>
            </a:extLst>
          </p:cNvPr>
          <p:cNvSpPr txBox="1"/>
          <p:nvPr/>
        </p:nvSpPr>
        <p:spPr>
          <a:xfrm>
            <a:off x="3763926" y="3207118"/>
            <a:ext cx="724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개선안을 통한 시스템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모듈 개선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lang="en" altLang="ko-Kore-KR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webRTC</a:t>
            </a:r>
            <a:r>
              <a:rPr lang="en" altLang="ko-Kore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웨어러블 모듈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계획 수립</a:t>
            </a:r>
            <a:endParaRPr kumimoji="1" lang="ko-Kore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FD1360-CBE8-6EF6-6F96-FEC7E487B6FB}"/>
              </a:ext>
            </a:extLst>
          </p:cNvPr>
          <p:cNvSpPr/>
          <p:nvPr/>
        </p:nvSpPr>
        <p:spPr>
          <a:xfrm>
            <a:off x="861237" y="4024422"/>
            <a:ext cx="10469525" cy="627322"/>
          </a:xfrm>
          <a:prstGeom prst="rect">
            <a:avLst/>
          </a:prstGeom>
          <a:solidFill>
            <a:srgbClr val="333F50">
              <a:alpha val="5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페이지 연결자 16">
            <a:extLst>
              <a:ext uri="{FF2B5EF4-FFF2-40B4-BE49-F238E27FC236}">
                <a16:creationId xmlns:a16="http://schemas.microsoft.com/office/drawing/2014/main" id="{0A4B5292-E64C-CE4D-B05D-F05C563BC229}"/>
              </a:ext>
            </a:extLst>
          </p:cNvPr>
          <p:cNvSpPr/>
          <p:nvPr/>
        </p:nvSpPr>
        <p:spPr>
          <a:xfrm rot="16200000">
            <a:off x="1839432" y="3046228"/>
            <a:ext cx="627321" cy="2583711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50825B-28C2-117C-7370-89599D664B95}"/>
              </a:ext>
            </a:extLst>
          </p:cNvPr>
          <p:cNvSpPr txBox="1"/>
          <p:nvPr/>
        </p:nvSpPr>
        <p:spPr>
          <a:xfrm>
            <a:off x="1180214" y="4153416"/>
            <a:ext cx="14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학기중</a:t>
            </a:r>
            <a:endParaRPr kumimoji="1" lang="ko-Kore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54CB66-695D-3244-B188-E8A383664EB7}"/>
              </a:ext>
            </a:extLst>
          </p:cNvPr>
          <p:cNvSpPr txBox="1"/>
          <p:nvPr/>
        </p:nvSpPr>
        <p:spPr>
          <a:xfrm>
            <a:off x="3763926" y="4153416"/>
            <a:ext cx="724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시스템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모듈 개선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최종 프로덕트 테스트</a:t>
            </a:r>
            <a:endParaRPr kumimoji="1" lang="ko-Kore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6DBB0B-A430-562F-0268-CEFF9532D916}"/>
              </a:ext>
            </a:extLst>
          </p:cNvPr>
          <p:cNvSpPr/>
          <p:nvPr/>
        </p:nvSpPr>
        <p:spPr>
          <a:xfrm>
            <a:off x="861237" y="4991985"/>
            <a:ext cx="10469525" cy="627322"/>
          </a:xfrm>
          <a:prstGeom prst="rect">
            <a:avLst/>
          </a:prstGeom>
          <a:solidFill>
            <a:srgbClr val="333F50">
              <a:alpha val="5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페이지 연결자 20">
            <a:extLst>
              <a:ext uri="{FF2B5EF4-FFF2-40B4-BE49-F238E27FC236}">
                <a16:creationId xmlns:a16="http://schemas.microsoft.com/office/drawing/2014/main" id="{2E0C7DA6-0E1E-F211-624F-7ADB18DB0F44}"/>
              </a:ext>
            </a:extLst>
          </p:cNvPr>
          <p:cNvSpPr/>
          <p:nvPr/>
        </p:nvSpPr>
        <p:spPr>
          <a:xfrm rot="16200000">
            <a:off x="1839432" y="4013791"/>
            <a:ext cx="627321" cy="2583711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121CC-73C7-F2AD-13EA-080313AACD30}"/>
              </a:ext>
            </a:extLst>
          </p:cNvPr>
          <p:cNvSpPr txBox="1"/>
          <p:nvPr/>
        </p:nvSpPr>
        <p:spPr>
          <a:xfrm>
            <a:off x="1180214" y="5120979"/>
            <a:ext cx="14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학기말</a:t>
            </a:r>
            <a:endParaRPr kumimoji="1" lang="ko-Kore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9F3A1C-0017-457D-557F-B67C98C0E688}"/>
              </a:ext>
            </a:extLst>
          </p:cNvPr>
          <p:cNvSpPr txBox="1"/>
          <p:nvPr/>
        </p:nvSpPr>
        <p:spPr>
          <a:xfrm>
            <a:off x="3763926" y="5120979"/>
            <a:ext cx="724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캡스톤디자인</a:t>
            </a:r>
            <a:r>
              <a:rPr lang="en" altLang="ko-Kore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II 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완료보고</a:t>
            </a:r>
            <a:endParaRPr kumimoji="1" lang="ko-Kore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29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366</Words>
  <Application>Microsoft Macintosh PowerPoint</Application>
  <PresentationFormat>와이드스크린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Calibri</vt:lpstr>
      <vt:lpstr>Arial</vt:lpstr>
      <vt:lpstr>Calibri Light</vt:lpstr>
      <vt:lpstr>BM DoHyeon OTF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최서현</dc:creator>
  <cp:lastModifiedBy>최서현</cp:lastModifiedBy>
  <cp:revision>108</cp:revision>
  <dcterms:created xsi:type="dcterms:W3CDTF">2022-05-31T02:30:24Z</dcterms:created>
  <dcterms:modified xsi:type="dcterms:W3CDTF">2022-07-04T11:59:19Z</dcterms:modified>
</cp:coreProperties>
</file>