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F5293E-5B5E-450E-A104-1D9D912869BA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1563E9-6EDA-4E60-9E6E-D5C0D28435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714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CAF6E7B-799C-45C6-8B54-EC916A64C8EA}" type="datetime1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324C4FE-7122-4810-98FE-F6703464927E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1249567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89D5C-DBCC-40E8-854E-B92BCB605737}" type="datetime1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4C4FE-7122-4810-98FE-F670346492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666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AD873-1F3F-457A-9D4E-AF1013F8591A}" type="datetime1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4C4FE-7122-4810-98FE-F670346492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4680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CC8BE-81EA-4D98-B2BD-9EA23408EB28}" type="datetime1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4C4FE-7122-4810-98FE-F670346492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4715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B36B25-F4C2-4248-8ED6-160ACC5EA6A6}" type="datetime1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324C4FE-7122-4810-98FE-F6703464927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5052949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4667A-9839-432B-A23C-296BCDDB50BA}" type="datetime1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4C4FE-7122-4810-98FE-F670346492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4774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AF8A6-AB0A-41B9-864C-F0F934504C69}" type="datetime1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4C4FE-7122-4810-98FE-F670346492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672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C9BC2-7749-423A-AA49-E1764CA3B1F6}" type="datetime1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4C4FE-7122-4810-98FE-F670346492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034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E1B9-7E26-4D3E-9C88-43F36FB65D53}" type="datetime1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4C4FE-7122-4810-98FE-F670346492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134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4265DB-DF22-48A5-A595-1D1D0BB87D09}" type="datetime1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324C4FE-7122-4810-98FE-F6703464927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75668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5931EEB-08BF-4784-9B68-B9B075499DE1}" type="datetime1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324C4FE-7122-4810-98FE-F6703464927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89436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ACF970F0-14AF-47D6-94BC-5801967D82F6}" type="datetime1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B324C4FE-7122-4810-98FE-F6703464927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28488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10" Type="http://schemas.openxmlformats.org/officeDocument/2006/relationships/image" Target="../media/image31.jpeg"/><Relationship Id="rId4" Type="http://schemas.openxmlformats.org/officeDocument/2006/relationships/image" Target="../media/image25.png"/><Relationship Id="rId9" Type="http://schemas.openxmlformats.org/officeDocument/2006/relationships/image" Target="../media/image30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72E7F0-93AD-4DE1-A72C-CE351938827F}"/>
              </a:ext>
            </a:extLst>
          </p:cNvPr>
          <p:cNvSpPr txBox="1"/>
          <p:nvPr/>
        </p:nvSpPr>
        <p:spPr>
          <a:xfrm>
            <a:off x="1396766" y="1317072"/>
            <a:ext cx="9817916" cy="1104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600" dirty="0"/>
              <a:t>반려동물을 위한 웨어러블 헬스케어 제품 및 원격의료 서비스</a:t>
            </a:r>
            <a:endParaRPr lang="en-US" altLang="ko-KR" sz="2600" dirty="0"/>
          </a:p>
          <a:p>
            <a:pPr>
              <a:lnSpc>
                <a:spcPct val="150000"/>
              </a:lnSpc>
            </a:pPr>
            <a:r>
              <a:rPr lang="en-US" altLang="ko-KR" sz="2000" b="0" i="0" dirty="0">
                <a:solidFill>
                  <a:srgbClr val="000000"/>
                </a:solidFill>
                <a:effectLst/>
                <a:latin typeface="noto"/>
              </a:rPr>
              <a:t>Wearable healthcare products and telemedicine </a:t>
            </a:r>
            <a:r>
              <a:rPr lang="en-US" altLang="ko-KR" sz="2000" dirty="0">
                <a:solidFill>
                  <a:srgbClr val="000000"/>
                </a:solidFill>
                <a:latin typeface="noto"/>
              </a:rPr>
              <a:t>service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noto"/>
              </a:rPr>
              <a:t>s for pets.</a:t>
            </a:r>
            <a:endParaRPr lang="ko-KR" alt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D4DB38-F889-4777-B505-04704415C836}"/>
              </a:ext>
            </a:extLst>
          </p:cNvPr>
          <p:cNvSpPr txBox="1"/>
          <p:nvPr/>
        </p:nvSpPr>
        <p:spPr>
          <a:xfrm>
            <a:off x="8754332" y="4672668"/>
            <a:ext cx="20758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20197125 </a:t>
            </a:r>
            <a:r>
              <a:rPr lang="ko-KR" altLang="en-US" dirty="0"/>
              <a:t>김현민</a:t>
            </a:r>
            <a:endParaRPr lang="en-US" altLang="ko-KR" dirty="0"/>
          </a:p>
          <a:p>
            <a:r>
              <a:rPr lang="en-US" altLang="ko-KR" dirty="0"/>
              <a:t>20197131 </a:t>
            </a:r>
            <a:r>
              <a:rPr lang="ko-KR" altLang="en-US" dirty="0" err="1"/>
              <a:t>정봉경</a:t>
            </a:r>
            <a:endParaRPr lang="en-US" altLang="ko-KR" dirty="0"/>
          </a:p>
          <a:p>
            <a:r>
              <a:rPr lang="en-US" altLang="ko-KR" dirty="0"/>
              <a:t>20197122 </a:t>
            </a:r>
            <a:r>
              <a:rPr lang="ko-KR" altLang="en-US" dirty="0"/>
              <a:t>최서현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846FD7-49D8-43C2-9A3F-4FCBCC205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4C4FE-7122-4810-98FE-F6703464927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0782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F7CC9B-B472-4F52-B321-F1FE5EF15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4C4FE-7122-4810-98FE-F6703464927E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7A9576-F8A3-44A3-878C-C509986A94C2}"/>
              </a:ext>
            </a:extLst>
          </p:cNvPr>
          <p:cNvSpPr txBox="1"/>
          <p:nvPr/>
        </p:nvSpPr>
        <p:spPr>
          <a:xfrm>
            <a:off x="1115736" y="528506"/>
            <a:ext cx="36263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5. </a:t>
            </a:r>
            <a:r>
              <a:rPr lang="ko-KR" altLang="en-US" sz="2800" dirty="0" err="1"/>
              <a:t>캡스톤</a:t>
            </a:r>
            <a:r>
              <a:rPr lang="ko-KR" altLang="en-US" sz="2800" dirty="0"/>
              <a:t> 디자인 내용</a:t>
            </a:r>
            <a:endParaRPr lang="en-US" altLang="ko-KR" sz="2800" dirty="0"/>
          </a:p>
        </p:txBody>
      </p:sp>
      <p:pic>
        <p:nvPicPr>
          <p:cNvPr id="9218" name="Picture 2" descr="Cover image for Your first steps with Express.js">
            <a:extLst>
              <a:ext uri="{FF2B5EF4-FFF2-40B4-BE49-F238E27FC236}">
                <a16:creationId xmlns:a16="http://schemas.microsoft.com/office/drawing/2014/main" id="{69B6182B-8602-4344-8C69-3EC94404AB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53" r="15062"/>
          <a:stretch/>
        </p:blipFill>
        <p:spPr bwMode="auto">
          <a:xfrm>
            <a:off x="2905599" y="2003673"/>
            <a:ext cx="2954446" cy="1945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1024px-MySQL">
            <a:extLst>
              <a:ext uri="{FF2B5EF4-FFF2-40B4-BE49-F238E27FC236}">
                <a16:creationId xmlns:a16="http://schemas.microsoft.com/office/drawing/2014/main" id="{977132B9-1987-40CA-A1CE-2595DAB92B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9037" y="2976375"/>
            <a:ext cx="3020008" cy="1563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8A23FF-3D1A-4F4C-B428-60349FC2067A}"/>
              </a:ext>
            </a:extLst>
          </p:cNvPr>
          <p:cNvSpPr txBox="1"/>
          <p:nvPr/>
        </p:nvSpPr>
        <p:spPr>
          <a:xfrm>
            <a:off x="1366196" y="1102738"/>
            <a:ext cx="1896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웹서버 </a:t>
            </a:r>
            <a:r>
              <a:rPr lang="en-US" altLang="ko-KR" dirty="0"/>
              <a:t>&amp; DB</a:t>
            </a:r>
            <a:r>
              <a:rPr lang="ko-KR" altLang="en-US" dirty="0"/>
              <a:t>서버</a:t>
            </a:r>
          </a:p>
        </p:txBody>
      </p:sp>
      <p:pic>
        <p:nvPicPr>
          <p:cNvPr id="9222" name="Picture 6" descr="Download websockets images for free">
            <a:extLst>
              <a:ext uri="{FF2B5EF4-FFF2-40B4-BE49-F238E27FC236}">
                <a16:creationId xmlns:a16="http://schemas.microsoft.com/office/drawing/2014/main" id="{C0BE0542-447A-44E5-93C4-1FD84913F8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-18" r="51938" b="18"/>
          <a:stretch/>
        </p:blipFill>
        <p:spPr bwMode="auto">
          <a:xfrm>
            <a:off x="2256825" y="4022977"/>
            <a:ext cx="2226918" cy="1635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 descr="Vue.js - The Progressive JavaScript Framework | Vue.js">
            <a:extLst>
              <a:ext uri="{FF2B5EF4-FFF2-40B4-BE49-F238E27FC236}">
                <a16:creationId xmlns:a16="http://schemas.microsoft.com/office/drawing/2014/main" id="{1FAEF150-FEE8-4754-AB33-9DB1F08276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2822" y="4022977"/>
            <a:ext cx="1724608" cy="1724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0417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2B7653-8C18-4050-A3CE-C56821A22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4C4FE-7122-4810-98FE-F6703464927E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5" name="슬라이드 번호 개체 틀 3">
            <a:extLst>
              <a:ext uri="{FF2B5EF4-FFF2-40B4-BE49-F238E27FC236}">
                <a16:creationId xmlns:a16="http://schemas.microsoft.com/office/drawing/2014/main" id="{EC7BC2C0-3F72-4D8A-A64F-F9FBEBBD85B9}"/>
              </a:ext>
            </a:extLst>
          </p:cNvPr>
          <p:cNvSpPr txBox="1">
            <a:spLocks/>
          </p:cNvSpPr>
          <p:nvPr/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324C4FE-7122-4810-98FE-F6703464927E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13A4DD-879A-43A3-A92A-8C2DF224208A}"/>
              </a:ext>
            </a:extLst>
          </p:cNvPr>
          <p:cNvSpPr txBox="1"/>
          <p:nvPr/>
        </p:nvSpPr>
        <p:spPr>
          <a:xfrm>
            <a:off x="1115736" y="528506"/>
            <a:ext cx="36263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5. </a:t>
            </a:r>
            <a:r>
              <a:rPr lang="ko-KR" altLang="en-US" sz="2800" dirty="0" err="1"/>
              <a:t>캡스톤</a:t>
            </a:r>
            <a:r>
              <a:rPr lang="ko-KR" altLang="en-US" sz="2800" dirty="0"/>
              <a:t> 디자인 내용</a:t>
            </a:r>
            <a:endParaRPr lang="en-US" altLang="ko-KR" sz="2800" dirty="0"/>
          </a:p>
        </p:txBody>
      </p:sp>
      <p:pic>
        <p:nvPicPr>
          <p:cNvPr id="10241" name="_x245610272">
            <a:extLst>
              <a:ext uri="{FF2B5EF4-FFF2-40B4-BE49-F238E27FC236}">
                <a16:creationId xmlns:a16="http://schemas.microsoft.com/office/drawing/2014/main" id="{F603D3A9-461D-469C-8A24-5B8E02F392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91" b="47061"/>
          <a:stretch>
            <a:fillRect/>
          </a:stretch>
        </p:blipFill>
        <p:spPr bwMode="auto">
          <a:xfrm>
            <a:off x="2769181" y="2405632"/>
            <a:ext cx="7923678" cy="1810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0321425-98EF-4AF4-ADC0-B8A274610A98}"/>
              </a:ext>
            </a:extLst>
          </p:cNvPr>
          <p:cNvSpPr txBox="1"/>
          <p:nvPr/>
        </p:nvSpPr>
        <p:spPr>
          <a:xfrm>
            <a:off x="1366196" y="1102738"/>
            <a:ext cx="1842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SFU </a:t>
            </a:r>
            <a:r>
              <a:rPr lang="ko-KR" altLang="en-US" dirty="0"/>
              <a:t>미디어 서버</a:t>
            </a:r>
          </a:p>
        </p:txBody>
      </p:sp>
    </p:spTree>
    <p:extLst>
      <p:ext uri="{BB962C8B-B14F-4D97-AF65-F5344CB8AC3E}">
        <p14:creationId xmlns:p14="http://schemas.microsoft.com/office/powerpoint/2010/main" val="1052094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9" name="_x212349352">
            <a:extLst>
              <a:ext uri="{FF2B5EF4-FFF2-40B4-BE49-F238E27FC236}">
                <a16:creationId xmlns:a16="http://schemas.microsoft.com/office/drawing/2014/main" id="{52A11E23-A028-4D83-B8CB-7433F62D53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50" r="21207"/>
          <a:stretch>
            <a:fillRect/>
          </a:stretch>
        </p:blipFill>
        <p:spPr bwMode="auto">
          <a:xfrm>
            <a:off x="7455565" y="3768506"/>
            <a:ext cx="2247900" cy="196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E48E66C-981B-4EFB-94C6-206A0B1E1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4C4FE-7122-4810-98FE-F6703464927E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9D394F-0FED-4940-95A4-EC9652D70CEE}"/>
              </a:ext>
            </a:extLst>
          </p:cNvPr>
          <p:cNvSpPr txBox="1"/>
          <p:nvPr/>
        </p:nvSpPr>
        <p:spPr>
          <a:xfrm>
            <a:off x="1115736" y="528506"/>
            <a:ext cx="36263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5. </a:t>
            </a:r>
            <a:r>
              <a:rPr lang="ko-KR" altLang="en-US" sz="2800" dirty="0" err="1"/>
              <a:t>캡스톤</a:t>
            </a:r>
            <a:r>
              <a:rPr lang="ko-KR" altLang="en-US" sz="2800" dirty="0"/>
              <a:t> 디자인 내용</a:t>
            </a:r>
            <a:endParaRPr lang="en-US" altLang="ko-KR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38BE5D-45D1-4547-82A3-BC0E6D2D0237}"/>
              </a:ext>
            </a:extLst>
          </p:cNvPr>
          <p:cNvSpPr txBox="1"/>
          <p:nvPr/>
        </p:nvSpPr>
        <p:spPr>
          <a:xfrm>
            <a:off x="1366196" y="1102738"/>
            <a:ext cx="328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진료도구 </a:t>
            </a:r>
            <a:r>
              <a:rPr lang="en-US" altLang="ko-KR" dirty="0"/>
              <a:t>&amp; </a:t>
            </a:r>
            <a:r>
              <a:rPr lang="ko-KR" altLang="en-US" dirty="0"/>
              <a:t>웨어러블 디바이스</a:t>
            </a:r>
          </a:p>
        </p:txBody>
      </p:sp>
      <p:pic>
        <p:nvPicPr>
          <p:cNvPr id="11265" name="_x245610832">
            <a:extLst>
              <a:ext uri="{FF2B5EF4-FFF2-40B4-BE49-F238E27FC236}">
                <a16:creationId xmlns:a16="http://schemas.microsoft.com/office/drawing/2014/main" id="{A69699D1-BE59-4148-A103-48B3E9456A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724" y="2213421"/>
            <a:ext cx="3410525" cy="2539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_x245609872">
            <a:extLst>
              <a:ext uri="{FF2B5EF4-FFF2-40B4-BE49-F238E27FC236}">
                <a16:creationId xmlns:a16="http://schemas.microsoft.com/office/drawing/2014/main" id="{505DCE90-148A-42A1-8D51-0141D417AD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29" b="60766"/>
          <a:stretch/>
        </p:blipFill>
        <p:spPr bwMode="auto">
          <a:xfrm>
            <a:off x="7124939" y="2413490"/>
            <a:ext cx="3476392" cy="1512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_x245609872">
            <a:extLst>
              <a:ext uri="{FF2B5EF4-FFF2-40B4-BE49-F238E27FC236}">
                <a16:creationId xmlns:a16="http://schemas.microsoft.com/office/drawing/2014/main" id="{56921A91-01F2-4DB2-86C2-729A324842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08" t="48248" r="25875" b="17434"/>
          <a:stretch/>
        </p:blipFill>
        <p:spPr bwMode="auto">
          <a:xfrm>
            <a:off x="6219632" y="1702108"/>
            <a:ext cx="2833227" cy="2234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7" name="_x245610272">
            <a:extLst>
              <a:ext uri="{FF2B5EF4-FFF2-40B4-BE49-F238E27FC236}">
                <a16:creationId xmlns:a16="http://schemas.microsoft.com/office/drawing/2014/main" id="{D3318D88-DC7E-4B5D-8A6C-640D0402A2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3074" y="1486066"/>
            <a:ext cx="1206048" cy="993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85C036F-6186-44FF-8CC0-4AF47FC878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4058" y="-110847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1272" name="_x245610592">
            <a:extLst>
              <a:ext uri="{FF2B5EF4-FFF2-40B4-BE49-F238E27FC236}">
                <a16:creationId xmlns:a16="http://schemas.microsoft.com/office/drawing/2014/main" id="{E04D5E26-E601-4295-A12B-58FFEA52D0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86" t="11386" r="17213" b="13030"/>
          <a:stretch/>
        </p:blipFill>
        <p:spPr bwMode="auto">
          <a:xfrm>
            <a:off x="8852128" y="1611287"/>
            <a:ext cx="641171" cy="607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4" name="_x245611552">
            <a:extLst>
              <a:ext uri="{FF2B5EF4-FFF2-40B4-BE49-F238E27FC236}">
                <a16:creationId xmlns:a16="http://schemas.microsoft.com/office/drawing/2014/main" id="{BE67C49F-B207-4070-AE1A-87071355F8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4" t="14169" r="4537" b="8545"/>
          <a:stretch/>
        </p:blipFill>
        <p:spPr bwMode="auto">
          <a:xfrm>
            <a:off x="9557022" y="1499192"/>
            <a:ext cx="729870" cy="710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6" name="_x245610912">
            <a:extLst>
              <a:ext uri="{FF2B5EF4-FFF2-40B4-BE49-F238E27FC236}">
                <a16:creationId xmlns:a16="http://schemas.microsoft.com/office/drawing/2014/main" id="{46C95100-6F65-477A-AFD7-E6F9A3CBEA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66" t="7436" r="16973" b="6996"/>
          <a:stretch/>
        </p:blipFill>
        <p:spPr bwMode="auto">
          <a:xfrm>
            <a:off x="10354070" y="1611287"/>
            <a:ext cx="436985" cy="654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9" name="Picture 15" descr="N97 내시경 카메라 의료 내시경 Usb 카메라 - Buy Medical Endoscope Usb Camera,Driver Usb  Endoscope Camera,Endoscope Camera Product on Alibaba.com">
            <a:extLst>
              <a:ext uri="{FF2B5EF4-FFF2-40B4-BE49-F238E27FC236}">
                <a16:creationId xmlns:a16="http://schemas.microsoft.com/office/drawing/2014/main" id="{36EAAB7B-918E-4AC5-B0FD-A25B727B1C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631" y="3805112"/>
            <a:ext cx="1063301" cy="1063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81" name="Picture 17" descr="전자 청진기 | 원격 진료를위한 건강 키오스크">
            <a:extLst>
              <a:ext uri="{FF2B5EF4-FFF2-40B4-BE49-F238E27FC236}">
                <a16:creationId xmlns:a16="http://schemas.microsoft.com/office/drawing/2014/main" id="{AFEEB6A4-5DB1-4D74-8A73-433ED1DAD0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1" t="13101" r="51117" b="13088"/>
          <a:stretch/>
        </p:blipFill>
        <p:spPr bwMode="auto">
          <a:xfrm>
            <a:off x="2962453" y="4142233"/>
            <a:ext cx="577028" cy="668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77741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8271F58-97F7-4F9F-AA21-FB658B05F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4C4FE-7122-4810-98FE-F6703464927E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6318A9-60ED-494A-B33E-AC0ABD52C2B7}"/>
              </a:ext>
            </a:extLst>
          </p:cNvPr>
          <p:cNvSpPr txBox="1"/>
          <p:nvPr/>
        </p:nvSpPr>
        <p:spPr>
          <a:xfrm>
            <a:off x="1115736" y="528506"/>
            <a:ext cx="20104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2. </a:t>
            </a:r>
            <a:r>
              <a:rPr lang="ko-KR" altLang="en-US" sz="2800" dirty="0"/>
              <a:t>추진전략</a:t>
            </a:r>
            <a:endParaRPr lang="en-US" altLang="ko-KR" sz="2800" dirty="0"/>
          </a:p>
        </p:txBody>
      </p:sp>
      <p:pic>
        <p:nvPicPr>
          <p:cNvPr id="12290" name="Picture 2" descr="Product 9">
            <a:extLst>
              <a:ext uri="{FF2B5EF4-FFF2-40B4-BE49-F238E27FC236}">
                <a16:creationId xmlns:a16="http://schemas.microsoft.com/office/drawing/2014/main" id="{265BE65B-2A38-4719-A5E6-66601932B3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1349" y="2536537"/>
            <a:ext cx="1412344" cy="1412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User 29">
            <a:extLst>
              <a:ext uri="{FF2B5EF4-FFF2-40B4-BE49-F238E27FC236}">
                <a16:creationId xmlns:a16="http://schemas.microsoft.com/office/drawing/2014/main" id="{AD166154-BFAA-4129-9C3E-2396F3FE65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3774" y="2349136"/>
            <a:ext cx="2044959" cy="2044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4" name="Picture 6" descr="Layer 21">
            <a:extLst>
              <a:ext uri="{FF2B5EF4-FFF2-40B4-BE49-F238E27FC236}">
                <a16:creationId xmlns:a16="http://schemas.microsoft.com/office/drawing/2014/main" id="{2037380E-2C53-4690-B328-4823766A35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2016" y="2613047"/>
            <a:ext cx="1335834" cy="1335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179393-2105-4444-B388-4E3C7D2A93D9}"/>
              </a:ext>
            </a:extLst>
          </p:cNvPr>
          <p:cNvSpPr txBox="1"/>
          <p:nvPr/>
        </p:nvSpPr>
        <p:spPr>
          <a:xfrm>
            <a:off x="2348635" y="4177147"/>
            <a:ext cx="185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기능적 조직구조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C52D94-7165-4DEE-8E41-4CF9DC4F02AA}"/>
              </a:ext>
            </a:extLst>
          </p:cNvPr>
          <p:cNvSpPr txBox="1"/>
          <p:nvPr/>
        </p:nvSpPr>
        <p:spPr>
          <a:xfrm>
            <a:off x="8895602" y="4204226"/>
            <a:ext cx="185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계층화 </a:t>
            </a:r>
            <a:r>
              <a:rPr lang="ko-KR" altLang="en-US" dirty="0" err="1"/>
              <a:t>아키텍쳐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D646DC-3C6A-4308-8E02-7AB6DC52671F}"/>
              </a:ext>
            </a:extLst>
          </p:cNvPr>
          <p:cNvSpPr txBox="1"/>
          <p:nvPr/>
        </p:nvSpPr>
        <p:spPr>
          <a:xfrm>
            <a:off x="6045873" y="4204226"/>
            <a:ext cx="803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review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02831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BA64CC-538E-4787-A189-312077685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4C4FE-7122-4810-98FE-F6703464927E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56C892B-991A-4853-BA74-F790E39E1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9426" y="514140"/>
            <a:ext cx="2671798" cy="254810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7BC66BE-DFD1-4DFA-8320-9A5E13054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972" y="514140"/>
            <a:ext cx="4026004" cy="254810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C2B9FE6-150A-4ABF-B251-E36397BA42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6240" y="3645650"/>
            <a:ext cx="3597551" cy="267225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A9A8517-8CCF-4FA3-9E72-8B0586A457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0065" y="3496368"/>
            <a:ext cx="4398870" cy="2957018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1805609-56FB-4437-B5DF-DC7D70070C72}"/>
              </a:ext>
            </a:extLst>
          </p:cNvPr>
          <p:cNvCxnSpPr>
            <a:cxnSpLocks/>
            <a:stCxn id="5" idx="1"/>
            <a:endCxn id="6" idx="3"/>
          </p:cNvCxnSpPr>
          <p:nvPr/>
        </p:nvCxnSpPr>
        <p:spPr>
          <a:xfrm flipH="1">
            <a:off x="5148976" y="1788192"/>
            <a:ext cx="231045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화살표: 위로 굽음 9">
            <a:extLst>
              <a:ext uri="{FF2B5EF4-FFF2-40B4-BE49-F238E27FC236}">
                <a16:creationId xmlns:a16="http://schemas.microsoft.com/office/drawing/2014/main" id="{A7B48838-16D8-4797-849F-A889C866792F}"/>
              </a:ext>
            </a:extLst>
          </p:cNvPr>
          <p:cNvSpPr/>
          <p:nvPr/>
        </p:nvSpPr>
        <p:spPr>
          <a:xfrm rot="5400000">
            <a:off x="968246" y="3753823"/>
            <a:ext cx="1910838" cy="1097523"/>
          </a:xfrm>
          <a:prstGeom prst="bent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2AA356C9-7B70-495D-B6A8-A7B538D36AEE}"/>
              </a:ext>
            </a:extLst>
          </p:cNvPr>
          <p:cNvSpPr/>
          <p:nvPr/>
        </p:nvSpPr>
        <p:spPr>
          <a:xfrm>
            <a:off x="6524636" y="4705554"/>
            <a:ext cx="761785" cy="552449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07555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Thank You Vector Art &amp; Graphics | freevector.com">
            <a:extLst>
              <a:ext uri="{FF2B5EF4-FFF2-40B4-BE49-F238E27FC236}">
                <a16:creationId xmlns:a16="http://schemas.microsoft.com/office/drawing/2014/main" id="{77E460C1-78A5-47ED-BCF7-420C7C11A6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09" t="29504" r="10815" b="30648"/>
          <a:stretch/>
        </p:blipFill>
        <p:spPr bwMode="auto">
          <a:xfrm>
            <a:off x="4114801" y="1017038"/>
            <a:ext cx="4907902" cy="1406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5316C4-5255-442E-BD8F-7159589D8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4C4FE-7122-4810-98FE-F6703464927E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213DBA-103A-499A-88E0-3B448A161563}"/>
              </a:ext>
            </a:extLst>
          </p:cNvPr>
          <p:cNvSpPr txBox="1"/>
          <p:nvPr/>
        </p:nvSpPr>
        <p:spPr>
          <a:xfrm>
            <a:off x="1017037" y="4443339"/>
            <a:ext cx="11392677" cy="19354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900" kern="0" spc="-50" dirty="0" err="1">
                <a:solidFill>
                  <a:srgbClr val="000000"/>
                </a:solidFill>
                <a:effectLst/>
                <a:ea typeface="돋움" panose="020B0600000101010101" pitchFamily="50" charset="-127"/>
              </a:rPr>
              <a:t>이진홍</a:t>
            </a:r>
            <a:r>
              <a:rPr lang="en-US" altLang="ko-KR" sz="900" kern="0" spc="-50" dirty="0">
                <a:solidFill>
                  <a:srgbClr val="000000"/>
                </a:solidFill>
                <a:effectLst/>
                <a:latin typeface="돋움" panose="020B0600000101010101" pitchFamily="50" charset="-127"/>
              </a:rPr>
              <a:t>, </a:t>
            </a:r>
            <a:r>
              <a:rPr lang="ko-KR" altLang="en-US" sz="900" kern="0" spc="-50" dirty="0">
                <a:solidFill>
                  <a:srgbClr val="000000"/>
                </a:solidFill>
                <a:effectLst/>
                <a:ea typeface="돋움" panose="020B0600000101010101" pitchFamily="50" charset="-127"/>
              </a:rPr>
              <a:t>유성희</a:t>
            </a:r>
            <a:r>
              <a:rPr lang="en-US" altLang="ko-KR" sz="900" kern="0" spc="-50" dirty="0">
                <a:solidFill>
                  <a:srgbClr val="000000"/>
                </a:solidFill>
                <a:effectLst/>
                <a:latin typeface="돋움" panose="020B0600000101010101" pitchFamily="50" charset="-127"/>
              </a:rPr>
              <a:t>(2020), </a:t>
            </a:r>
            <a:r>
              <a:rPr lang="ko-KR" altLang="en-US" sz="900" kern="0" spc="-50" dirty="0">
                <a:solidFill>
                  <a:srgbClr val="000000"/>
                </a:solidFill>
                <a:effectLst/>
                <a:ea typeface="돋움" panose="020B0600000101010101" pitchFamily="50" charset="-127"/>
              </a:rPr>
              <a:t>「코로나</a:t>
            </a:r>
            <a:r>
              <a:rPr lang="en-US" altLang="ko-KR" sz="900" kern="0" spc="-50" dirty="0">
                <a:solidFill>
                  <a:srgbClr val="000000"/>
                </a:solidFill>
                <a:effectLst/>
                <a:latin typeface="돋움" panose="020B0600000101010101" pitchFamily="50" charset="-127"/>
              </a:rPr>
              <a:t>19 </a:t>
            </a:r>
            <a:r>
              <a:rPr lang="ko-KR" altLang="en-US" sz="900" kern="0" spc="-50" dirty="0">
                <a:solidFill>
                  <a:srgbClr val="000000"/>
                </a:solidFill>
                <a:effectLst/>
                <a:ea typeface="돋움" panose="020B0600000101010101" pitchFamily="50" charset="-127"/>
              </a:rPr>
              <a:t>사태로 비추어 본 반려동물 원격진료 도입 가능성에 대한 법적 고찰」</a:t>
            </a:r>
            <a:r>
              <a:rPr lang="en-US" altLang="ko-KR" sz="900" kern="0" spc="-50" dirty="0">
                <a:solidFill>
                  <a:srgbClr val="000000"/>
                </a:solidFill>
                <a:effectLst/>
                <a:latin typeface="돋움" panose="020B0600000101010101" pitchFamily="50" charset="-127"/>
              </a:rPr>
              <a:t>, </a:t>
            </a:r>
            <a:r>
              <a:rPr lang="en-US" altLang="ko-KR" sz="900" kern="0" spc="-50" dirty="0">
                <a:solidFill>
                  <a:srgbClr val="000000"/>
                </a:solidFill>
                <a:effectLst/>
                <a:ea typeface="돋움" panose="020B0600000101010101" pitchFamily="50" charset="-127"/>
              </a:rPr>
              <a:t>『</a:t>
            </a:r>
            <a:r>
              <a:rPr lang="ko-KR" altLang="en-US" sz="900" kern="0" spc="-50" dirty="0" err="1">
                <a:solidFill>
                  <a:srgbClr val="000000"/>
                </a:solidFill>
                <a:effectLst/>
                <a:ea typeface="돋움" panose="020B0600000101010101" pitchFamily="50" charset="-127"/>
              </a:rPr>
              <a:t>의생명과학과법</a:t>
            </a:r>
            <a:r>
              <a:rPr lang="en-US" altLang="ko-KR" sz="900" kern="0" spc="-50" dirty="0">
                <a:solidFill>
                  <a:srgbClr val="000000"/>
                </a:solidFill>
                <a:effectLst/>
                <a:ea typeface="돋움" panose="020B0600000101010101" pitchFamily="50" charset="-127"/>
              </a:rPr>
              <a:t>』</a:t>
            </a:r>
            <a:r>
              <a:rPr lang="en-US" altLang="ko-KR" sz="900" kern="0" spc="-50" dirty="0">
                <a:solidFill>
                  <a:srgbClr val="000000"/>
                </a:solidFill>
                <a:effectLst/>
                <a:latin typeface="돋움" panose="020B0600000101010101" pitchFamily="50" charset="-127"/>
              </a:rPr>
              <a:t>23, </a:t>
            </a:r>
            <a:r>
              <a:rPr lang="ko-KR" altLang="en-US" sz="900" kern="0" spc="-50" dirty="0">
                <a:solidFill>
                  <a:srgbClr val="000000"/>
                </a:solidFill>
                <a:effectLst/>
                <a:ea typeface="돋움" panose="020B0600000101010101" pitchFamily="50" charset="-127"/>
              </a:rPr>
              <a:t>법학연구소</a:t>
            </a:r>
            <a:r>
              <a:rPr lang="en-US" altLang="ko-KR" sz="900" kern="0" spc="-50" dirty="0">
                <a:solidFill>
                  <a:srgbClr val="000000"/>
                </a:solidFill>
                <a:effectLst/>
                <a:latin typeface="돋움" panose="020B0600000101010101" pitchFamily="50" charset="-127"/>
              </a:rPr>
              <a:t>(</a:t>
            </a:r>
            <a:r>
              <a:rPr lang="ko-KR" altLang="en-US" sz="900" kern="0" spc="-50" dirty="0">
                <a:solidFill>
                  <a:srgbClr val="000000"/>
                </a:solidFill>
                <a:effectLst/>
                <a:ea typeface="돋움" panose="020B0600000101010101" pitchFamily="50" charset="-127"/>
              </a:rPr>
              <a:t>원광대</a:t>
            </a:r>
            <a:r>
              <a:rPr lang="en-US" altLang="ko-KR" sz="900" kern="0" spc="-50" dirty="0">
                <a:solidFill>
                  <a:srgbClr val="000000"/>
                </a:solidFill>
                <a:effectLst/>
                <a:latin typeface="돋움" panose="020B0600000101010101" pitchFamily="50" charset="-127"/>
              </a:rPr>
              <a:t>), pp.113-134 </a:t>
            </a:r>
            <a:endParaRPr lang="ko-KR" altLang="en-US" sz="900" kern="0" spc="0" dirty="0">
              <a:solidFill>
                <a:srgbClr val="000000"/>
              </a:solidFill>
              <a:effectLst/>
            </a:endParaRP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900" kern="0" spc="-50" dirty="0" err="1">
                <a:solidFill>
                  <a:srgbClr val="000000"/>
                </a:solidFill>
                <a:effectLst/>
                <a:ea typeface="돋움" panose="020B0600000101010101" pitchFamily="50" charset="-127"/>
              </a:rPr>
              <a:t>정한조</a:t>
            </a:r>
            <a:r>
              <a:rPr lang="en-US" altLang="ko-KR" sz="900" kern="0" spc="-50" dirty="0">
                <a:solidFill>
                  <a:srgbClr val="000000"/>
                </a:solidFill>
                <a:effectLst/>
                <a:latin typeface="돋움" panose="020B0600000101010101" pitchFamily="50" charset="-127"/>
              </a:rPr>
              <a:t>, </a:t>
            </a:r>
            <a:r>
              <a:rPr lang="ko-KR" altLang="en-US" sz="900" kern="0" spc="-50" dirty="0">
                <a:solidFill>
                  <a:srgbClr val="000000"/>
                </a:solidFill>
                <a:effectLst/>
                <a:ea typeface="돋움" panose="020B0600000101010101" pitchFamily="50" charset="-127"/>
              </a:rPr>
              <a:t>이정훈</a:t>
            </a:r>
            <a:r>
              <a:rPr lang="en-US" altLang="ko-KR" sz="900" kern="0" spc="-50" dirty="0">
                <a:solidFill>
                  <a:srgbClr val="000000"/>
                </a:solidFill>
                <a:effectLst/>
                <a:latin typeface="돋움" panose="020B0600000101010101" pitchFamily="50" charset="-127"/>
              </a:rPr>
              <a:t>, </a:t>
            </a:r>
            <a:r>
              <a:rPr lang="ko-KR" altLang="en-US" sz="900" kern="0" spc="-50" dirty="0">
                <a:solidFill>
                  <a:srgbClr val="000000"/>
                </a:solidFill>
                <a:effectLst/>
                <a:ea typeface="돋움" panose="020B0600000101010101" pitchFamily="50" charset="-127"/>
              </a:rPr>
              <a:t>이지형</a:t>
            </a:r>
            <a:r>
              <a:rPr lang="en-US" altLang="ko-KR" sz="900" kern="0" spc="-50" dirty="0">
                <a:solidFill>
                  <a:srgbClr val="000000"/>
                </a:solidFill>
                <a:effectLst/>
                <a:latin typeface="돋움" panose="020B0600000101010101" pitchFamily="50" charset="-127"/>
              </a:rPr>
              <a:t>, </a:t>
            </a:r>
            <a:r>
              <a:rPr lang="ko-KR" altLang="en-US" sz="900" kern="0" spc="-50" dirty="0">
                <a:solidFill>
                  <a:srgbClr val="000000"/>
                </a:solidFill>
                <a:effectLst/>
                <a:ea typeface="돋움" panose="020B0600000101010101" pitchFamily="50" charset="-127"/>
              </a:rPr>
              <a:t>김세윤</a:t>
            </a:r>
            <a:r>
              <a:rPr lang="en-US" altLang="ko-KR" sz="900" kern="0" spc="-50" dirty="0">
                <a:solidFill>
                  <a:srgbClr val="000000"/>
                </a:solidFill>
                <a:effectLst/>
                <a:latin typeface="돋움" panose="020B0600000101010101" pitchFamily="50" charset="-127"/>
              </a:rPr>
              <a:t>, </a:t>
            </a:r>
            <a:r>
              <a:rPr lang="ko-KR" altLang="en-US" sz="900" kern="0" spc="-50" dirty="0">
                <a:solidFill>
                  <a:srgbClr val="000000"/>
                </a:solidFill>
                <a:effectLst/>
                <a:ea typeface="돋움" panose="020B0600000101010101" pitchFamily="50" charset="-127"/>
              </a:rPr>
              <a:t>정지원</a:t>
            </a:r>
            <a:r>
              <a:rPr lang="en-US" altLang="ko-KR" sz="900" kern="0" spc="-50" dirty="0">
                <a:solidFill>
                  <a:srgbClr val="000000"/>
                </a:solidFill>
                <a:effectLst/>
                <a:latin typeface="돋움" panose="020B0600000101010101" pitchFamily="50" charset="-127"/>
              </a:rPr>
              <a:t>(2020), </a:t>
            </a:r>
            <a:r>
              <a:rPr lang="ko-KR" altLang="en-US" sz="900" kern="0" spc="-50" dirty="0">
                <a:solidFill>
                  <a:srgbClr val="000000"/>
                </a:solidFill>
                <a:effectLst/>
                <a:ea typeface="돋움" panose="020B0600000101010101" pitchFamily="50" charset="-127"/>
              </a:rPr>
              <a:t>「웨어러블 디바이스를 이용한 반려동물 원격 모니터링 시스템」</a:t>
            </a:r>
            <a:r>
              <a:rPr lang="en-US" altLang="ko-KR" sz="900" kern="0" spc="-50" dirty="0">
                <a:solidFill>
                  <a:srgbClr val="000000"/>
                </a:solidFill>
                <a:effectLst/>
                <a:latin typeface="돋움" panose="020B0600000101010101" pitchFamily="50" charset="-127"/>
              </a:rPr>
              <a:t>, </a:t>
            </a:r>
            <a:r>
              <a:rPr lang="en-US" altLang="ko-KR" sz="900" kern="0" spc="-50" dirty="0">
                <a:solidFill>
                  <a:srgbClr val="000000"/>
                </a:solidFill>
                <a:effectLst/>
                <a:ea typeface="돋움" panose="020B0600000101010101" pitchFamily="50" charset="-127"/>
              </a:rPr>
              <a:t>『</a:t>
            </a:r>
            <a:r>
              <a:rPr lang="ko-KR" altLang="en-US" sz="900" kern="0" spc="-50" dirty="0">
                <a:solidFill>
                  <a:srgbClr val="000000"/>
                </a:solidFill>
                <a:effectLst/>
                <a:ea typeface="돋움" panose="020B0600000101010101" pitchFamily="50" charset="-127"/>
              </a:rPr>
              <a:t>한국컴퓨터정보학회 학술발표논문집</a:t>
            </a:r>
            <a:r>
              <a:rPr lang="en-US" altLang="ko-KR" sz="900" kern="0" spc="-50" dirty="0">
                <a:solidFill>
                  <a:srgbClr val="000000"/>
                </a:solidFill>
                <a:effectLst/>
                <a:ea typeface="돋움" panose="020B0600000101010101" pitchFamily="50" charset="-127"/>
              </a:rPr>
              <a:t>』</a:t>
            </a:r>
            <a:r>
              <a:rPr lang="en-US" altLang="ko-KR" sz="900" kern="0" spc="-50" dirty="0">
                <a:solidFill>
                  <a:srgbClr val="000000"/>
                </a:solidFill>
                <a:effectLst/>
                <a:latin typeface="돋움" panose="020B0600000101010101" pitchFamily="50" charset="-127"/>
              </a:rPr>
              <a:t>28, </a:t>
            </a:r>
            <a:r>
              <a:rPr lang="ko-KR" altLang="en-US" sz="900" kern="0" spc="-50" dirty="0">
                <a:solidFill>
                  <a:srgbClr val="000000"/>
                </a:solidFill>
                <a:effectLst/>
                <a:ea typeface="돋움" panose="020B0600000101010101" pitchFamily="50" charset="-127"/>
              </a:rPr>
              <a:t>한국컴퓨터정보학회</a:t>
            </a:r>
            <a:r>
              <a:rPr lang="en-US" altLang="ko-KR" sz="900" kern="0" spc="-50" dirty="0">
                <a:solidFill>
                  <a:srgbClr val="000000"/>
                </a:solidFill>
                <a:effectLst/>
                <a:latin typeface="돋움" panose="020B0600000101010101" pitchFamily="50" charset="-127"/>
              </a:rPr>
              <a:t>, pp. 281-282</a:t>
            </a:r>
            <a:endParaRPr lang="ko-KR" altLang="en-US" sz="900" kern="0" spc="0" dirty="0">
              <a:solidFill>
                <a:srgbClr val="000000"/>
              </a:solidFill>
              <a:effectLst/>
            </a:endParaRP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900" kern="0" spc="-50" dirty="0">
                <a:solidFill>
                  <a:srgbClr val="000000"/>
                </a:solidFill>
                <a:effectLst/>
                <a:ea typeface="돋움" panose="020B0600000101010101" pitchFamily="50" charset="-127"/>
              </a:rPr>
              <a:t>이민형</a:t>
            </a:r>
            <a:r>
              <a:rPr lang="en-US" altLang="ko-KR" sz="900" kern="0" spc="-50" dirty="0">
                <a:solidFill>
                  <a:srgbClr val="000000"/>
                </a:solidFill>
                <a:effectLst/>
                <a:latin typeface="돋움" panose="020B0600000101010101" pitchFamily="50" charset="-127"/>
              </a:rPr>
              <a:t>, </a:t>
            </a:r>
            <a:r>
              <a:rPr lang="ko-KR" altLang="en-US" sz="900" kern="0" spc="-50" dirty="0" err="1">
                <a:solidFill>
                  <a:srgbClr val="000000"/>
                </a:solidFill>
                <a:effectLst/>
                <a:ea typeface="돋움" panose="020B0600000101010101" pitchFamily="50" charset="-127"/>
              </a:rPr>
              <a:t>유래현</a:t>
            </a:r>
            <a:r>
              <a:rPr lang="en-US" altLang="ko-KR" sz="900" kern="0" spc="-50" dirty="0">
                <a:solidFill>
                  <a:srgbClr val="000000"/>
                </a:solidFill>
                <a:effectLst/>
                <a:latin typeface="돋움" panose="020B0600000101010101" pitchFamily="50" charset="-127"/>
              </a:rPr>
              <a:t>, </a:t>
            </a:r>
            <a:r>
              <a:rPr lang="ko-KR" altLang="en-US" sz="900" kern="0" spc="-50" dirty="0">
                <a:solidFill>
                  <a:srgbClr val="000000"/>
                </a:solidFill>
                <a:effectLst/>
                <a:ea typeface="돋움" panose="020B0600000101010101" pitchFamily="50" charset="-127"/>
              </a:rPr>
              <a:t>김수연</a:t>
            </a:r>
            <a:r>
              <a:rPr lang="en-US" altLang="ko-KR" sz="900" kern="0" spc="-50" dirty="0">
                <a:solidFill>
                  <a:srgbClr val="000000"/>
                </a:solidFill>
                <a:effectLst/>
                <a:latin typeface="돋움" panose="020B0600000101010101" pitchFamily="50" charset="-127"/>
              </a:rPr>
              <a:t>, </a:t>
            </a:r>
            <a:r>
              <a:rPr lang="ko-KR" altLang="en-US" sz="900" kern="0" spc="-50" dirty="0">
                <a:solidFill>
                  <a:srgbClr val="000000"/>
                </a:solidFill>
                <a:effectLst/>
                <a:ea typeface="돋움" panose="020B0600000101010101" pitchFamily="50" charset="-127"/>
              </a:rPr>
              <a:t>김경호</a:t>
            </a:r>
            <a:r>
              <a:rPr lang="en-US" altLang="ko-KR" sz="900" kern="0" spc="-50" dirty="0">
                <a:solidFill>
                  <a:srgbClr val="000000"/>
                </a:solidFill>
                <a:effectLst/>
                <a:latin typeface="돋움" panose="020B0600000101010101" pitchFamily="50" charset="-127"/>
              </a:rPr>
              <a:t>(2021), </a:t>
            </a:r>
            <a:r>
              <a:rPr lang="ko-KR" altLang="en-US" sz="900" kern="0" spc="-50" dirty="0">
                <a:solidFill>
                  <a:srgbClr val="000000"/>
                </a:solidFill>
                <a:effectLst/>
                <a:ea typeface="돋움" panose="020B0600000101010101" pitchFamily="50" charset="-127"/>
              </a:rPr>
              <a:t>「반려동물 생체신호 측정 시스템에 관한 연구」</a:t>
            </a:r>
            <a:r>
              <a:rPr lang="en-US" altLang="ko-KR" sz="900" kern="0" spc="-50" dirty="0">
                <a:solidFill>
                  <a:srgbClr val="000000"/>
                </a:solidFill>
                <a:effectLst/>
                <a:latin typeface="돋움" panose="020B0600000101010101" pitchFamily="50" charset="-127"/>
              </a:rPr>
              <a:t>, </a:t>
            </a:r>
            <a:r>
              <a:rPr lang="en-US" altLang="ko-KR" sz="900" kern="0" spc="-50" dirty="0">
                <a:solidFill>
                  <a:srgbClr val="000000"/>
                </a:solidFill>
                <a:effectLst/>
                <a:ea typeface="돋움" panose="020B0600000101010101" pitchFamily="50" charset="-127"/>
              </a:rPr>
              <a:t>『</a:t>
            </a:r>
            <a:r>
              <a:rPr lang="ko-KR" altLang="en-US" sz="900" kern="0" spc="-50" dirty="0">
                <a:solidFill>
                  <a:srgbClr val="000000"/>
                </a:solidFill>
                <a:effectLst/>
                <a:ea typeface="돋움" panose="020B0600000101010101" pitchFamily="50" charset="-127"/>
              </a:rPr>
              <a:t>대한전기학회 학술대회 논문집</a:t>
            </a:r>
            <a:r>
              <a:rPr lang="en-US" altLang="ko-KR" sz="900" kern="0" spc="-50" dirty="0">
                <a:solidFill>
                  <a:srgbClr val="000000"/>
                </a:solidFill>
                <a:effectLst/>
                <a:ea typeface="돋움" panose="020B0600000101010101" pitchFamily="50" charset="-127"/>
              </a:rPr>
              <a:t>』</a:t>
            </a:r>
            <a:r>
              <a:rPr lang="en-US" altLang="ko-KR" sz="900" kern="0" spc="-50" dirty="0">
                <a:solidFill>
                  <a:srgbClr val="000000"/>
                </a:solidFill>
                <a:effectLst/>
                <a:latin typeface="돋움" panose="020B0600000101010101" pitchFamily="50" charset="-127"/>
              </a:rPr>
              <a:t>, </a:t>
            </a:r>
            <a:r>
              <a:rPr lang="ko-KR" altLang="en-US" sz="900" kern="0" spc="-50" dirty="0">
                <a:solidFill>
                  <a:srgbClr val="000000"/>
                </a:solidFill>
                <a:effectLst/>
                <a:ea typeface="돋움" panose="020B0600000101010101" pitchFamily="50" charset="-127"/>
              </a:rPr>
              <a:t>대한전기학회</a:t>
            </a:r>
            <a:r>
              <a:rPr lang="en-US" altLang="ko-KR" sz="900" kern="0" spc="-50" dirty="0">
                <a:solidFill>
                  <a:srgbClr val="000000"/>
                </a:solidFill>
                <a:effectLst/>
                <a:latin typeface="돋움" panose="020B0600000101010101" pitchFamily="50" charset="-127"/>
              </a:rPr>
              <a:t>, pp. 405-406</a:t>
            </a:r>
            <a:endParaRPr lang="ko-KR" altLang="en-US" sz="900" kern="0" spc="0" dirty="0">
              <a:solidFill>
                <a:srgbClr val="000000"/>
              </a:solidFill>
              <a:effectLst/>
            </a:endParaRP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900" kern="0" spc="-50" dirty="0">
                <a:solidFill>
                  <a:srgbClr val="000000"/>
                </a:solidFill>
                <a:effectLst/>
                <a:ea typeface="돋움" panose="020B0600000101010101" pitchFamily="50" charset="-127"/>
              </a:rPr>
              <a:t>박주연</a:t>
            </a:r>
            <a:r>
              <a:rPr lang="en-US" altLang="ko-KR" sz="900" kern="0" spc="-50" dirty="0">
                <a:solidFill>
                  <a:srgbClr val="000000"/>
                </a:solidFill>
                <a:effectLst/>
                <a:latin typeface="돋움" panose="020B0600000101010101" pitchFamily="50" charset="-127"/>
              </a:rPr>
              <a:t>, </a:t>
            </a:r>
            <a:r>
              <a:rPr lang="ko-KR" altLang="en-US" sz="900" kern="0" spc="-50" dirty="0">
                <a:solidFill>
                  <a:srgbClr val="000000"/>
                </a:solidFill>
                <a:effectLst/>
                <a:ea typeface="돋움" panose="020B0600000101010101" pitchFamily="50" charset="-127"/>
              </a:rPr>
              <a:t>윤지윤</a:t>
            </a:r>
            <a:r>
              <a:rPr lang="en-US" altLang="ko-KR" sz="900" kern="0" spc="-50" dirty="0">
                <a:solidFill>
                  <a:srgbClr val="000000"/>
                </a:solidFill>
                <a:effectLst/>
                <a:latin typeface="돋움" panose="020B0600000101010101" pitchFamily="50" charset="-127"/>
              </a:rPr>
              <a:t>, </a:t>
            </a:r>
            <a:r>
              <a:rPr lang="ko-KR" altLang="en-US" sz="900" kern="0" spc="-50" dirty="0">
                <a:solidFill>
                  <a:srgbClr val="000000"/>
                </a:solidFill>
                <a:effectLst/>
                <a:ea typeface="돋움" panose="020B0600000101010101" pitchFamily="50" charset="-127"/>
              </a:rPr>
              <a:t>이예진</a:t>
            </a:r>
            <a:r>
              <a:rPr lang="en-US" altLang="ko-KR" sz="900" kern="0" spc="-50" dirty="0">
                <a:solidFill>
                  <a:srgbClr val="000000"/>
                </a:solidFill>
                <a:effectLst/>
                <a:latin typeface="돋움" panose="020B0600000101010101" pitchFamily="50" charset="-127"/>
              </a:rPr>
              <a:t>, </a:t>
            </a:r>
            <a:r>
              <a:rPr lang="ko-KR" altLang="en-US" sz="900" kern="0" spc="-50" dirty="0">
                <a:solidFill>
                  <a:srgbClr val="000000"/>
                </a:solidFill>
                <a:effectLst/>
                <a:ea typeface="돋움" panose="020B0600000101010101" pitchFamily="50" charset="-127"/>
              </a:rPr>
              <a:t>박서영</a:t>
            </a:r>
            <a:r>
              <a:rPr lang="en-US" altLang="ko-KR" sz="900" kern="0" spc="-50" dirty="0">
                <a:solidFill>
                  <a:srgbClr val="000000"/>
                </a:solidFill>
                <a:effectLst/>
                <a:latin typeface="돋움" panose="020B0600000101010101" pitchFamily="50" charset="-127"/>
              </a:rPr>
              <a:t>, </a:t>
            </a:r>
            <a:r>
              <a:rPr lang="ko-KR" altLang="en-US" sz="900" kern="0" spc="-50" dirty="0" err="1">
                <a:solidFill>
                  <a:srgbClr val="000000"/>
                </a:solidFill>
                <a:effectLst/>
                <a:ea typeface="돋움" panose="020B0600000101010101" pitchFamily="50" charset="-127"/>
              </a:rPr>
              <a:t>김두열</a:t>
            </a:r>
            <a:r>
              <a:rPr lang="en-US" altLang="ko-KR" sz="900" kern="0" spc="-50" dirty="0">
                <a:solidFill>
                  <a:srgbClr val="000000"/>
                </a:solidFill>
                <a:effectLst/>
                <a:latin typeface="돋움" panose="020B0600000101010101" pitchFamily="50" charset="-127"/>
              </a:rPr>
              <a:t>, </a:t>
            </a:r>
            <a:r>
              <a:rPr lang="ko-KR" altLang="en-US" sz="900" kern="0" spc="-50" dirty="0">
                <a:solidFill>
                  <a:srgbClr val="000000"/>
                </a:solidFill>
                <a:effectLst/>
                <a:ea typeface="돋움" panose="020B0600000101010101" pitchFamily="50" charset="-127"/>
              </a:rPr>
              <a:t>이기석</a:t>
            </a:r>
            <a:r>
              <a:rPr lang="en-US" altLang="ko-KR" sz="900" kern="0" spc="-50" dirty="0">
                <a:solidFill>
                  <a:srgbClr val="000000"/>
                </a:solidFill>
                <a:effectLst/>
                <a:latin typeface="돋움" panose="020B0600000101010101" pitchFamily="50" charset="-127"/>
              </a:rPr>
              <a:t>(2021), </a:t>
            </a:r>
            <a:r>
              <a:rPr lang="ko-KR" altLang="en-US" sz="900" kern="0" spc="-50" dirty="0">
                <a:solidFill>
                  <a:srgbClr val="000000"/>
                </a:solidFill>
                <a:effectLst/>
                <a:ea typeface="돋움" panose="020B0600000101010101" pitchFamily="50" charset="-127"/>
              </a:rPr>
              <a:t>「반려동물 생체인식 앱」</a:t>
            </a:r>
            <a:r>
              <a:rPr lang="en-US" altLang="ko-KR" sz="900" kern="0" spc="-50" dirty="0">
                <a:solidFill>
                  <a:srgbClr val="000000"/>
                </a:solidFill>
                <a:effectLst/>
                <a:latin typeface="돋움" panose="020B0600000101010101" pitchFamily="50" charset="-127"/>
              </a:rPr>
              <a:t>, </a:t>
            </a:r>
            <a:r>
              <a:rPr lang="en-US" altLang="ko-KR" sz="900" kern="0" spc="-50" dirty="0">
                <a:solidFill>
                  <a:srgbClr val="000000"/>
                </a:solidFill>
                <a:effectLst/>
                <a:ea typeface="돋움" panose="020B0600000101010101" pitchFamily="50" charset="-127"/>
              </a:rPr>
              <a:t>『</a:t>
            </a:r>
            <a:r>
              <a:rPr lang="ko-KR" altLang="en-US" sz="900" kern="0" spc="-50" dirty="0">
                <a:solidFill>
                  <a:srgbClr val="000000"/>
                </a:solidFill>
                <a:effectLst/>
                <a:ea typeface="돋움" panose="020B0600000101010101" pitchFamily="50" charset="-127"/>
              </a:rPr>
              <a:t>한국컴퓨터정보학회 학술발표논문집</a:t>
            </a:r>
            <a:r>
              <a:rPr lang="en-US" altLang="ko-KR" sz="900" kern="0" spc="-50" dirty="0">
                <a:solidFill>
                  <a:srgbClr val="000000"/>
                </a:solidFill>
                <a:effectLst/>
                <a:ea typeface="돋움" panose="020B0600000101010101" pitchFamily="50" charset="-127"/>
              </a:rPr>
              <a:t>』</a:t>
            </a:r>
            <a:r>
              <a:rPr lang="en-US" altLang="ko-KR" sz="900" kern="0" spc="-50" dirty="0">
                <a:solidFill>
                  <a:srgbClr val="000000"/>
                </a:solidFill>
                <a:effectLst/>
                <a:latin typeface="돋움" panose="020B0600000101010101" pitchFamily="50" charset="-127"/>
              </a:rPr>
              <a:t>29, </a:t>
            </a:r>
            <a:r>
              <a:rPr lang="ko-KR" altLang="en-US" sz="900" kern="0" spc="-50" dirty="0">
                <a:solidFill>
                  <a:srgbClr val="000000"/>
                </a:solidFill>
                <a:effectLst/>
                <a:ea typeface="돋움" panose="020B0600000101010101" pitchFamily="50" charset="-127"/>
              </a:rPr>
              <a:t>한국컴퓨터정보학회</a:t>
            </a:r>
            <a:r>
              <a:rPr lang="en-US" altLang="ko-KR" sz="900" kern="0" spc="-50" dirty="0">
                <a:solidFill>
                  <a:srgbClr val="000000"/>
                </a:solidFill>
                <a:effectLst/>
                <a:latin typeface="돋움" panose="020B0600000101010101" pitchFamily="50" charset="-127"/>
              </a:rPr>
              <a:t>, pp. 351-354</a:t>
            </a:r>
            <a:endParaRPr lang="ko-KR" altLang="en-US" sz="900" kern="0" spc="0" dirty="0">
              <a:solidFill>
                <a:srgbClr val="000000"/>
              </a:solidFill>
              <a:effectLst/>
            </a:endParaRP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900" kern="0" spc="-50" dirty="0">
                <a:solidFill>
                  <a:srgbClr val="000000"/>
                </a:solidFill>
                <a:effectLst/>
                <a:ea typeface="돋움" panose="020B0600000101010101" pitchFamily="50" charset="-127"/>
              </a:rPr>
              <a:t>이병규</a:t>
            </a:r>
            <a:r>
              <a:rPr lang="en-US" altLang="ko-KR" sz="900" kern="0" spc="-50" dirty="0">
                <a:solidFill>
                  <a:srgbClr val="000000"/>
                </a:solidFill>
                <a:effectLst/>
                <a:latin typeface="돋움" panose="020B0600000101010101" pitchFamily="50" charset="-127"/>
              </a:rPr>
              <a:t>, </a:t>
            </a:r>
            <a:r>
              <a:rPr lang="ko-KR" altLang="en-US" sz="900" kern="0" spc="-50" dirty="0" err="1">
                <a:solidFill>
                  <a:srgbClr val="000000"/>
                </a:solidFill>
                <a:effectLst/>
                <a:ea typeface="돋움" panose="020B0600000101010101" pitchFamily="50" charset="-127"/>
              </a:rPr>
              <a:t>박재곤</a:t>
            </a:r>
            <a:r>
              <a:rPr lang="en-US" altLang="ko-KR" sz="900" kern="0" spc="-50" dirty="0">
                <a:solidFill>
                  <a:srgbClr val="000000"/>
                </a:solidFill>
                <a:effectLst/>
                <a:latin typeface="돋움" panose="020B0600000101010101" pitchFamily="50" charset="-127"/>
              </a:rPr>
              <a:t>, </a:t>
            </a:r>
            <a:r>
              <a:rPr lang="ko-KR" altLang="en-US" sz="900" kern="0" spc="-50" dirty="0" err="1">
                <a:solidFill>
                  <a:srgbClr val="000000"/>
                </a:solidFill>
                <a:effectLst/>
                <a:ea typeface="돋움" panose="020B0600000101010101" pitchFamily="50" charset="-127"/>
              </a:rPr>
              <a:t>유채은</a:t>
            </a:r>
            <a:r>
              <a:rPr lang="en-US" altLang="ko-KR" sz="900" kern="0" spc="-50" dirty="0">
                <a:solidFill>
                  <a:srgbClr val="000000"/>
                </a:solidFill>
                <a:effectLst/>
                <a:latin typeface="돋움" panose="020B0600000101010101" pitchFamily="50" charset="-127"/>
              </a:rPr>
              <a:t>, </a:t>
            </a:r>
            <a:r>
              <a:rPr lang="ko-KR" altLang="en-US" sz="900" kern="0" spc="-50" dirty="0" err="1">
                <a:solidFill>
                  <a:srgbClr val="000000"/>
                </a:solidFill>
                <a:effectLst/>
                <a:ea typeface="돋움" panose="020B0600000101010101" pitchFamily="50" charset="-127"/>
              </a:rPr>
              <a:t>유하정</a:t>
            </a:r>
            <a:r>
              <a:rPr lang="en-US" altLang="ko-KR" sz="900" kern="0" spc="-50" dirty="0">
                <a:solidFill>
                  <a:srgbClr val="000000"/>
                </a:solidFill>
                <a:effectLst/>
                <a:latin typeface="돋움" panose="020B0600000101010101" pitchFamily="50" charset="-127"/>
              </a:rPr>
              <a:t>(2018), </a:t>
            </a:r>
            <a:r>
              <a:rPr lang="ko-KR" altLang="en-US" sz="900" kern="0" spc="-50" dirty="0">
                <a:solidFill>
                  <a:srgbClr val="000000"/>
                </a:solidFill>
                <a:effectLst/>
                <a:ea typeface="돋움" panose="020B0600000101010101" pitchFamily="50" charset="-127"/>
              </a:rPr>
              <a:t>「</a:t>
            </a:r>
            <a:r>
              <a:rPr lang="en-US" altLang="ko-KR" sz="900" kern="0" spc="-50" dirty="0">
                <a:solidFill>
                  <a:srgbClr val="000000"/>
                </a:solidFill>
                <a:effectLst/>
                <a:latin typeface="돋움" panose="020B0600000101010101" pitchFamily="50" charset="-127"/>
              </a:rPr>
              <a:t>IoT</a:t>
            </a:r>
            <a:r>
              <a:rPr lang="ko-KR" altLang="en-US" sz="900" kern="0" spc="-50" dirty="0">
                <a:solidFill>
                  <a:srgbClr val="000000"/>
                </a:solidFill>
                <a:effectLst/>
                <a:ea typeface="돋움" panose="020B0600000101010101" pitchFamily="50" charset="-127"/>
              </a:rPr>
              <a:t>를 이용한 반려동물 </a:t>
            </a:r>
            <a:r>
              <a:rPr lang="en-US" altLang="ko-KR" sz="900" kern="0" spc="-50" dirty="0">
                <a:solidFill>
                  <a:srgbClr val="000000"/>
                </a:solidFill>
                <a:effectLst/>
                <a:latin typeface="돋움" panose="020B0600000101010101" pitchFamily="50" charset="-127"/>
              </a:rPr>
              <a:t>Healthcare System</a:t>
            </a:r>
            <a:r>
              <a:rPr lang="ko-KR" altLang="en-US" sz="900" kern="0" spc="-50" dirty="0">
                <a:solidFill>
                  <a:srgbClr val="000000"/>
                </a:solidFill>
                <a:effectLst/>
                <a:ea typeface="돋움" panose="020B0600000101010101" pitchFamily="50" charset="-127"/>
              </a:rPr>
              <a:t>」</a:t>
            </a:r>
            <a:r>
              <a:rPr lang="en-US" altLang="ko-KR" sz="900" kern="0" spc="-50" dirty="0">
                <a:solidFill>
                  <a:srgbClr val="000000"/>
                </a:solidFill>
                <a:effectLst/>
                <a:latin typeface="돋움" panose="020B0600000101010101" pitchFamily="50" charset="-127"/>
              </a:rPr>
              <a:t>, </a:t>
            </a:r>
            <a:r>
              <a:rPr lang="en-US" altLang="ko-KR" sz="900" kern="0" spc="-50" dirty="0">
                <a:solidFill>
                  <a:srgbClr val="000000"/>
                </a:solidFill>
                <a:effectLst/>
                <a:ea typeface="돋움" panose="020B0600000101010101" pitchFamily="50" charset="-127"/>
              </a:rPr>
              <a:t>『</a:t>
            </a:r>
            <a:r>
              <a:rPr lang="ko-KR" altLang="en-US" sz="900" kern="0" spc="-50" dirty="0">
                <a:solidFill>
                  <a:srgbClr val="000000"/>
                </a:solidFill>
                <a:effectLst/>
                <a:ea typeface="돋움" panose="020B0600000101010101" pitchFamily="50" charset="-127"/>
              </a:rPr>
              <a:t>한국정보과학회 학술발표논문집</a:t>
            </a:r>
            <a:r>
              <a:rPr lang="en-US" altLang="ko-KR" sz="900" kern="0" spc="-50" dirty="0">
                <a:solidFill>
                  <a:srgbClr val="000000"/>
                </a:solidFill>
                <a:effectLst/>
                <a:ea typeface="돋움" panose="020B0600000101010101" pitchFamily="50" charset="-127"/>
              </a:rPr>
              <a:t>』</a:t>
            </a:r>
            <a:r>
              <a:rPr lang="en-US" altLang="ko-KR" sz="900" kern="0" spc="-50" dirty="0">
                <a:solidFill>
                  <a:srgbClr val="000000"/>
                </a:solidFill>
                <a:effectLst/>
                <a:latin typeface="돋움" panose="020B0600000101010101" pitchFamily="50" charset="-127"/>
              </a:rPr>
              <a:t>, </a:t>
            </a:r>
            <a:r>
              <a:rPr lang="ko-KR" altLang="en-US" sz="900" kern="0" spc="-50" dirty="0">
                <a:solidFill>
                  <a:srgbClr val="000000"/>
                </a:solidFill>
                <a:effectLst/>
                <a:ea typeface="돋움" panose="020B0600000101010101" pitchFamily="50" charset="-127"/>
              </a:rPr>
              <a:t>한국정보과학회</a:t>
            </a:r>
            <a:r>
              <a:rPr lang="en-US" altLang="ko-KR" sz="900" kern="0" spc="-50" dirty="0">
                <a:solidFill>
                  <a:srgbClr val="000000"/>
                </a:solidFill>
                <a:effectLst/>
                <a:latin typeface="돋움" panose="020B0600000101010101" pitchFamily="50" charset="-127"/>
              </a:rPr>
              <a:t>, pp.2226-2228</a:t>
            </a:r>
            <a:endParaRPr lang="ko-KR" altLang="en-US" sz="900" kern="0" spc="0" dirty="0">
              <a:solidFill>
                <a:srgbClr val="000000"/>
              </a:solidFill>
              <a:effectLst/>
            </a:endParaRP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900" kern="0" spc="-50" dirty="0" err="1">
                <a:solidFill>
                  <a:srgbClr val="000000"/>
                </a:solidFill>
                <a:effectLst/>
                <a:ea typeface="돋움" panose="020B0600000101010101" pitchFamily="50" charset="-127"/>
              </a:rPr>
              <a:t>유경근</a:t>
            </a:r>
            <a:r>
              <a:rPr lang="en-US" altLang="ko-KR" sz="900" kern="0" spc="-50" dirty="0">
                <a:solidFill>
                  <a:srgbClr val="000000"/>
                </a:solidFill>
                <a:effectLst/>
                <a:latin typeface="돋움" panose="020B0600000101010101" pitchFamily="50" charset="-127"/>
              </a:rPr>
              <a:t>(2016), </a:t>
            </a:r>
            <a:r>
              <a:rPr lang="ko-KR" altLang="en-US" sz="900" kern="0" spc="-50" dirty="0">
                <a:solidFill>
                  <a:srgbClr val="000000"/>
                </a:solidFill>
                <a:effectLst/>
                <a:ea typeface="돋움" panose="020B0600000101010101" pitchFamily="50" charset="-127"/>
              </a:rPr>
              <a:t>「반려동물 자가진료 금지에 대한 올바른 이해 </a:t>
            </a:r>
            <a:r>
              <a:rPr lang="en-US" altLang="ko-KR" sz="900" kern="0" spc="-50" dirty="0">
                <a:solidFill>
                  <a:srgbClr val="000000"/>
                </a:solidFill>
                <a:effectLst/>
                <a:latin typeface="돋움" panose="020B0600000101010101" pitchFamily="50" charset="-127"/>
              </a:rPr>
              <a:t>- </a:t>
            </a:r>
            <a:r>
              <a:rPr lang="ko-KR" altLang="en-US" sz="900" kern="0" spc="-50" dirty="0">
                <a:solidFill>
                  <a:srgbClr val="000000"/>
                </a:solidFill>
                <a:effectLst/>
                <a:ea typeface="돋움" panose="020B0600000101010101" pitchFamily="50" charset="-127"/>
              </a:rPr>
              <a:t>반려동물 자가진료 금지의 의미와 범위</a:t>
            </a:r>
            <a:r>
              <a:rPr lang="en-US" altLang="ko-KR" sz="900" kern="0" spc="-50" dirty="0">
                <a:solidFill>
                  <a:srgbClr val="000000"/>
                </a:solidFill>
                <a:effectLst/>
                <a:latin typeface="돋움" panose="020B0600000101010101" pitchFamily="50" charset="-127"/>
              </a:rPr>
              <a:t>, </a:t>
            </a:r>
            <a:r>
              <a:rPr lang="ko-KR" altLang="en-US" sz="900" kern="0" spc="-50" dirty="0">
                <a:solidFill>
                  <a:srgbClr val="000000"/>
                </a:solidFill>
                <a:effectLst/>
                <a:ea typeface="돋움" panose="020B0600000101010101" pitchFamily="50" charset="-127"/>
              </a:rPr>
              <a:t>그리고 목적」</a:t>
            </a:r>
            <a:r>
              <a:rPr lang="en-US" altLang="ko-KR" sz="900" kern="0" spc="-50" dirty="0">
                <a:solidFill>
                  <a:srgbClr val="000000"/>
                </a:solidFill>
                <a:effectLst/>
                <a:latin typeface="돋움" panose="020B0600000101010101" pitchFamily="50" charset="-127"/>
              </a:rPr>
              <a:t>, </a:t>
            </a:r>
            <a:r>
              <a:rPr lang="en-US" altLang="ko-KR" sz="900" kern="0" spc="-50" dirty="0">
                <a:solidFill>
                  <a:srgbClr val="000000"/>
                </a:solidFill>
                <a:effectLst/>
                <a:ea typeface="돋움" panose="020B0600000101010101" pitchFamily="50" charset="-127"/>
              </a:rPr>
              <a:t>『</a:t>
            </a:r>
            <a:r>
              <a:rPr lang="ko-KR" altLang="en-US" sz="900" kern="0" spc="-50" dirty="0">
                <a:solidFill>
                  <a:srgbClr val="000000"/>
                </a:solidFill>
                <a:effectLst/>
                <a:ea typeface="돋움" panose="020B0600000101010101" pitchFamily="50" charset="-127"/>
              </a:rPr>
              <a:t>대한수의사회지 제 </a:t>
            </a:r>
            <a:r>
              <a:rPr lang="en-US" altLang="ko-KR" sz="900" kern="0" spc="-50" dirty="0">
                <a:solidFill>
                  <a:srgbClr val="000000"/>
                </a:solidFill>
                <a:effectLst/>
                <a:latin typeface="돋움" panose="020B0600000101010101" pitchFamily="50" charset="-127"/>
              </a:rPr>
              <a:t>52</a:t>
            </a:r>
            <a:r>
              <a:rPr lang="ko-KR" altLang="en-US" sz="900" kern="0" spc="-50" dirty="0">
                <a:solidFill>
                  <a:srgbClr val="000000"/>
                </a:solidFill>
                <a:effectLst/>
                <a:ea typeface="돋움" panose="020B0600000101010101" pitchFamily="50" charset="-127"/>
              </a:rPr>
              <a:t>권</a:t>
            </a:r>
            <a:r>
              <a:rPr lang="en-US" altLang="ko-KR" sz="900" kern="0" spc="-50" dirty="0">
                <a:solidFill>
                  <a:srgbClr val="000000"/>
                </a:solidFill>
                <a:effectLst/>
                <a:ea typeface="돋움" panose="020B0600000101010101" pitchFamily="50" charset="-127"/>
              </a:rPr>
              <a:t>』</a:t>
            </a:r>
            <a:r>
              <a:rPr lang="en-US" altLang="ko-KR" sz="900" kern="0" spc="-50" dirty="0">
                <a:solidFill>
                  <a:srgbClr val="000000"/>
                </a:solidFill>
                <a:effectLst/>
                <a:latin typeface="돋움" panose="020B0600000101010101" pitchFamily="50" charset="-127"/>
              </a:rPr>
              <a:t>8, </a:t>
            </a:r>
            <a:r>
              <a:rPr lang="ko-KR" altLang="en-US" sz="900" kern="0" spc="-50" dirty="0">
                <a:solidFill>
                  <a:srgbClr val="000000"/>
                </a:solidFill>
                <a:effectLst/>
                <a:ea typeface="돋움" panose="020B0600000101010101" pitchFamily="50" charset="-127"/>
              </a:rPr>
              <a:t>대한수의사회</a:t>
            </a:r>
            <a:r>
              <a:rPr lang="en-US" altLang="ko-KR" sz="900" kern="0" spc="-50" dirty="0">
                <a:solidFill>
                  <a:srgbClr val="000000"/>
                </a:solidFill>
                <a:effectLst/>
                <a:latin typeface="돋움" panose="020B0600000101010101" pitchFamily="50" charset="-127"/>
              </a:rPr>
              <a:t>, pp.462-466</a:t>
            </a:r>
            <a:endParaRPr lang="ko-KR" altLang="en-US" sz="900" kern="0" spc="0" dirty="0">
              <a:solidFill>
                <a:srgbClr val="000000"/>
              </a:solidFill>
              <a:effectLst/>
            </a:endParaRP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900" kern="0" spc="-50" dirty="0">
                <a:solidFill>
                  <a:srgbClr val="000000"/>
                </a:solidFill>
                <a:effectLst/>
                <a:ea typeface="돋움" panose="020B0600000101010101" pitchFamily="50" charset="-127"/>
              </a:rPr>
              <a:t>김종수</a:t>
            </a:r>
            <a:r>
              <a:rPr lang="en-US" altLang="ko-KR" sz="900" kern="0" spc="-50" dirty="0">
                <a:solidFill>
                  <a:srgbClr val="000000"/>
                </a:solidFill>
                <a:effectLst/>
                <a:latin typeface="돋움" panose="020B0600000101010101" pitchFamily="50" charset="-127"/>
              </a:rPr>
              <a:t>. </a:t>
            </a:r>
            <a:r>
              <a:rPr lang="ko-KR" altLang="en-US" sz="900" kern="0" spc="-50" dirty="0">
                <a:solidFill>
                  <a:srgbClr val="000000"/>
                </a:solidFill>
                <a:effectLst/>
                <a:ea typeface="돋움" panose="020B0600000101010101" pitchFamily="50" charset="-127"/>
              </a:rPr>
              <a:t>무선 청진기를 포함하는 웨어러블 장치</a:t>
            </a:r>
            <a:r>
              <a:rPr lang="en-US" altLang="ko-KR" sz="900" kern="0" spc="-50" dirty="0">
                <a:solidFill>
                  <a:srgbClr val="000000"/>
                </a:solidFill>
                <a:effectLst/>
                <a:latin typeface="돋움" panose="020B0600000101010101" pitchFamily="50" charset="-127"/>
              </a:rPr>
              <a:t>(WEARABLE DEVICE HAVING WIRELESS STETHOSCOPE), </a:t>
            </a:r>
            <a:r>
              <a:rPr lang="ko-KR" altLang="en-US" sz="900" kern="0" spc="-50" dirty="0">
                <a:solidFill>
                  <a:srgbClr val="000000"/>
                </a:solidFill>
                <a:effectLst/>
                <a:ea typeface="돋움" panose="020B0600000101010101" pitchFamily="50" charset="-127"/>
              </a:rPr>
              <a:t>특허 출원번호 </a:t>
            </a:r>
            <a:r>
              <a:rPr lang="en-US" altLang="ko-KR" sz="900" kern="0" spc="-50" dirty="0">
                <a:solidFill>
                  <a:srgbClr val="000000"/>
                </a:solidFill>
                <a:effectLst/>
                <a:latin typeface="돋움" panose="020B0600000101010101" pitchFamily="50" charset="-127"/>
              </a:rPr>
              <a:t>1020180128023, </a:t>
            </a:r>
            <a:r>
              <a:rPr lang="ko-KR" altLang="en-US" sz="900" kern="0" spc="-50" dirty="0">
                <a:solidFill>
                  <a:srgbClr val="000000"/>
                </a:solidFill>
                <a:effectLst/>
                <a:ea typeface="돋움" panose="020B0600000101010101" pitchFamily="50" charset="-127"/>
              </a:rPr>
              <a:t>출원일 </a:t>
            </a:r>
            <a:r>
              <a:rPr lang="en-US" altLang="ko-KR" sz="900" kern="0" spc="-50" dirty="0">
                <a:solidFill>
                  <a:srgbClr val="000000"/>
                </a:solidFill>
                <a:effectLst/>
                <a:latin typeface="돋움" panose="020B0600000101010101" pitchFamily="50" charset="-127"/>
              </a:rPr>
              <a:t>2018.10.25., </a:t>
            </a:r>
            <a:r>
              <a:rPr lang="ko-KR" altLang="en-US" sz="900" kern="0" spc="-50" dirty="0">
                <a:solidFill>
                  <a:srgbClr val="000000"/>
                </a:solidFill>
                <a:effectLst/>
                <a:ea typeface="돋움" panose="020B0600000101010101" pitchFamily="50" charset="-127"/>
              </a:rPr>
              <a:t>등록일 </a:t>
            </a:r>
            <a:r>
              <a:rPr lang="en-US" altLang="ko-KR" sz="900" kern="0" spc="-50" dirty="0">
                <a:solidFill>
                  <a:srgbClr val="000000"/>
                </a:solidFill>
                <a:effectLst/>
                <a:latin typeface="돋움" panose="020B0600000101010101" pitchFamily="50" charset="-127"/>
              </a:rPr>
              <a:t>2019.03.05.</a:t>
            </a:r>
            <a:endParaRPr lang="ko-KR" altLang="en-US" sz="900" kern="0" spc="0" dirty="0">
              <a:solidFill>
                <a:srgbClr val="000000"/>
              </a:solidFill>
              <a:effectLst/>
            </a:endParaRP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900" kern="0" spc="-50" dirty="0">
                <a:solidFill>
                  <a:srgbClr val="000000"/>
                </a:solidFill>
                <a:effectLst/>
                <a:ea typeface="돋움" panose="020B0600000101010101" pitchFamily="50" charset="-127"/>
              </a:rPr>
              <a:t>주식회사 </a:t>
            </a:r>
            <a:r>
              <a:rPr lang="ko-KR" altLang="en-US" sz="900" kern="0" spc="-50" dirty="0" err="1">
                <a:solidFill>
                  <a:srgbClr val="000000"/>
                </a:solidFill>
                <a:effectLst/>
                <a:ea typeface="돋움" panose="020B0600000101010101" pitchFamily="50" charset="-127"/>
              </a:rPr>
              <a:t>케어식스</a:t>
            </a:r>
            <a:r>
              <a:rPr lang="en-US" altLang="ko-KR" sz="900" kern="0" spc="-50" dirty="0">
                <a:solidFill>
                  <a:srgbClr val="000000"/>
                </a:solidFill>
                <a:effectLst/>
                <a:latin typeface="돋움" panose="020B0600000101010101" pitchFamily="50" charset="-127"/>
              </a:rPr>
              <a:t>, </a:t>
            </a:r>
            <a:r>
              <a:rPr lang="ko-KR" altLang="en-US" sz="900" kern="0" spc="-50" dirty="0">
                <a:solidFill>
                  <a:srgbClr val="000000"/>
                </a:solidFill>
                <a:effectLst/>
                <a:ea typeface="돋움" panose="020B0600000101010101" pitchFamily="50" charset="-127"/>
              </a:rPr>
              <a:t>심전도와 </a:t>
            </a:r>
            <a:r>
              <a:rPr lang="ko-KR" altLang="en-US" sz="900" kern="0" spc="-50" dirty="0" err="1">
                <a:solidFill>
                  <a:srgbClr val="000000"/>
                </a:solidFill>
                <a:effectLst/>
                <a:ea typeface="돋움" panose="020B0600000101010101" pitchFamily="50" charset="-127"/>
              </a:rPr>
              <a:t>심탄도</a:t>
            </a:r>
            <a:r>
              <a:rPr lang="ko-KR" altLang="en-US" sz="900" kern="0" spc="-50" dirty="0">
                <a:solidFill>
                  <a:srgbClr val="000000"/>
                </a:solidFill>
                <a:effectLst/>
                <a:ea typeface="돋움" panose="020B0600000101010101" pitchFamily="50" charset="-127"/>
              </a:rPr>
              <a:t> 동시 측정이 가능한 반려견용 심장운동 측정 장치</a:t>
            </a:r>
            <a:r>
              <a:rPr lang="en-US" altLang="ko-KR" sz="900" kern="0" spc="-50" dirty="0">
                <a:solidFill>
                  <a:srgbClr val="000000"/>
                </a:solidFill>
                <a:effectLst/>
                <a:latin typeface="돋움" panose="020B0600000101010101" pitchFamily="50" charset="-127"/>
              </a:rPr>
              <a:t>(Dog cardiometry device for simultaneous measurement of EKG and ECG), </a:t>
            </a:r>
            <a:r>
              <a:rPr lang="ko-KR" altLang="en-US" sz="900" kern="0" spc="-50" dirty="0">
                <a:solidFill>
                  <a:srgbClr val="000000"/>
                </a:solidFill>
                <a:effectLst/>
                <a:ea typeface="돋움" panose="020B0600000101010101" pitchFamily="50" charset="-127"/>
              </a:rPr>
              <a:t>특허 출원번호 </a:t>
            </a:r>
            <a:r>
              <a:rPr lang="en-US" altLang="ko-KR" sz="900" kern="0" spc="-50" dirty="0">
                <a:solidFill>
                  <a:srgbClr val="000000"/>
                </a:solidFill>
                <a:effectLst/>
                <a:latin typeface="돋움" panose="020B0600000101010101" pitchFamily="50" charset="-127"/>
              </a:rPr>
              <a:t>1020190128260</a:t>
            </a:r>
            <a:endParaRPr lang="ko-KR" altLang="en-US" sz="900" kern="0" spc="0" dirty="0">
              <a:solidFill>
                <a:srgbClr val="000000"/>
              </a:solidFill>
              <a:effectLst/>
            </a:endParaRP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900" kern="0" spc="-50" dirty="0">
                <a:solidFill>
                  <a:srgbClr val="000000"/>
                </a:solidFill>
                <a:effectLst/>
                <a:ea typeface="돋움" panose="020B0600000101010101" pitchFamily="50" charset="-127"/>
              </a:rPr>
              <a:t>주식회사 </a:t>
            </a:r>
            <a:r>
              <a:rPr lang="ko-KR" altLang="en-US" sz="900" kern="0" spc="-50" dirty="0" err="1">
                <a:solidFill>
                  <a:srgbClr val="000000"/>
                </a:solidFill>
                <a:effectLst/>
                <a:ea typeface="돋움" panose="020B0600000101010101" pitchFamily="50" charset="-127"/>
              </a:rPr>
              <a:t>케어식스</a:t>
            </a:r>
            <a:r>
              <a:rPr lang="en-US" altLang="ko-KR" sz="900" kern="0" spc="-50" dirty="0">
                <a:solidFill>
                  <a:srgbClr val="000000"/>
                </a:solidFill>
                <a:effectLst/>
                <a:latin typeface="돋움" panose="020B0600000101010101" pitchFamily="50" charset="-127"/>
              </a:rPr>
              <a:t>, </a:t>
            </a:r>
            <a:r>
              <a:rPr lang="ko-KR" altLang="en-US" sz="900" kern="0" spc="-50" dirty="0">
                <a:solidFill>
                  <a:srgbClr val="000000"/>
                </a:solidFill>
                <a:effectLst/>
                <a:ea typeface="돋움" panose="020B0600000101010101" pitchFamily="50" charset="-127"/>
              </a:rPr>
              <a:t>반려견의 활동량과 </a:t>
            </a:r>
            <a:r>
              <a:rPr lang="ko-KR" altLang="en-US" sz="900" kern="0" spc="-50" dirty="0" err="1">
                <a:solidFill>
                  <a:srgbClr val="000000"/>
                </a:solidFill>
                <a:effectLst/>
                <a:ea typeface="돋움" panose="020B0600000101010101" pitchFamily="50" charset="-127"/>
              </a:rPr>
              <a:t>심박호흡등</a:t>
            </a:r>
            <a:r>
              <a:rPr lang="ko-KR" altLang="en-US" sz="900" kern="0" spc="-50" dirty="0">
                <a:solidFill>
                  <a:srgbClr val="000000"/>
                </a:solidFill>
                <a:effectLst/>
                <a:ea typeface="돋움" panose="020B0600000101010101" pitchFamily="50" charset="-127"/>
              </a:rPr>
              <a:t> 생체신호 그리고 임상신호에 기반한 질병예측 방법 및 장치</a:t>
            </a:r>
            <a:r>
              <a:rPr lang="en-US" altLang="ko-KR" sz="900" kern="0" spc="-50" dirty="0">
                <a:solidFill>
                  <a:srgbClr val="000000"/>
                </a:solidFill>
                <a:effectLst/>
                <a:latin typeface="돋움" panose="020B0600000101010101" pitchFamily="50" charset="-127"/>
              </a:rPr>
              <a:t>(Disease Prediction Method and Apparatus Based on the Activity of Dogs, Bio-signal), </a:t>
            </a:r>
            <a:r>
              <a:rPr lang="ko-KR" altLang="en-US" sz="900" kern="0" spc="-50" dirty="0">
                <a:solidFill>
                  <a:srgbClr val="000000"/>
                </a:solidFill>
                <a:effectLst/>
                <a:ea typeface="돋움" panose="020B0600000101010101" pitchFamily="50" charset="-127"/>
              </a:rPr>
              <a:t>특허 출원번호 </a:t>
            </a:r>
            <a:r>
              <a:rPr lang="en-US" altLang="ko-KR" sz="900" kern="0" spc="-50" dirty="0">
                <a:solidFill>
                  <a:srgbClr val="000000"/>
                </a:solidFill>
                <a:effectLst/>
                <a:latin typeface="돋움" panose="020B0600000101010101" pitchFamily="50" charset="-127"/>
              </a:rPr>
              <a:t>1020190128299</a:t>
            </a:r>
            <a:endParaRPr lang="ko-KR" altLang="en-US" sz="900" kern="0" spc="0" dirty="0">
              <a:solidFill>
                <a:srgbClr val="000000"/>
              </a:solidFill>
              <a:effectLst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00EA40-0F6E-494F-B6E9-F9D57A9C2FEF}"/>
              </a:ext>
            </a:extLst>
          </p:cNvPr>
          <p:cNvSpPr txBox="1"/>
          <p:nvPr/>
        </p:nvSpPr>
        <p:spPr>
          <a:xfrm>
            <a:off x="1017037" y="3219061"/>
            <a:ext cx="10478278" cy="11647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/>
              <a:t>김현민 </a:t>
            </a:r>
            <a:r>
              <a:rPr lang="en-US" altLang="ko-KR" sz="1200" dirty="0"/>
              <a:t>: </a:t>
            </a:r>
            <a:r>
              <a:rPr lang="ko-KR" altLang="en-US" sz="1200" dirty="0"/>
              <a:t>조장</a:t>
            </a:r>
            <a:r>
              <a:rPr lang="en-US" altLang="ko-KR" sz="1200" dirty="0"/>
              <a:t>. </a:t>
            </a:r>
            <a:r>
              <a:rPr lang="ko-KR" altLang="en-US" sz="1200" dirty="0"/>
              <a:t>전반적인 프로젝트 관리 및 </a:t>
            </a:r>
            <a:r>
              <a:rPr lang="ko-KR" altLang="en-US" sz="1200" dirty="0" err="1"/>
              <a:t>조원간의</a:t>
            </a:r>
            <a:r>
              <a:rPr lang="ko-KR" altLang="en-US" sz="1200" dirty="0"/>
              <a:t> 의견조율</a:t>
            </a:r>
            <a:r>
              <a:rPr lang="en-US" altLang="ko-KR" sz="1200" dirty="0"/>
              <a:t>. </a:t>
            </a:r>
            <a:r>
              <a:rPr lang="ko-KR" altLang="en-US" sz="1200" dirty="0"/>
              <a:t>웹서버</a:t>
            </a:r>
            <a:r>
              <a:rPr lang="en-US" altLang="ko-KR" sz="1200" dirty="0"/>
              <a:t>, DB</a:t>
            </a:r>
            <a:r>
              <a:rPr lang="ko-KR" altLang="en-US" sz="1200" dirty="0"/>
              <a:t>서버</a:t>
            </a:r>
            <a:r>
              <a:rPr lang="en-US" altLang="ko-KR" sz="1200" dirty="0"/>
              <a:t>, SFU</a:t>
            </a:r>
            <a:r>
              <a:rPr lang="ko-KR" altLang="en-US" sz="1200" dirty="0"/>
              <a:t>서버 등</a:t>
            </a: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 err="1"/>
              <a:t>서버관련된</a:t>
            </a:r>
            <a:r>
              <a:rPr lang="ko-KR" altLang="en-US" sz="1200" dirty="0"/>
              <a:t> 부분을 맡아 개발</a:t>
            </a:r>
            <a:r>
              <a:rPr lang="en-US" altLang="ko-KR" sz="1200" dirty="0"/>
              <a:t>. python, </a:t>
            </a:r>
            <a:r>
              <a:rPr lang="en-US" altLang="ko-KR" sz="1200" dirty="0" err="1"/>
              <a:t>javaScript</a:t>
            </a:r>
            <a:r>
              <a:rPr lang="ko-KR" altLang="en-US" sz="1200" dirty="0"/>
              <a:t>로 구성되는 부분을 맡아 개발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 err="1"/>
              <a:t>정봉경</a:t>
            </a:r>
            <a:r>
              <a:rPr lang="ko-KR" altLang="en-US" sz="1200" dirty="0"/>
              <a:t> </a:t>
            </a:r>
            <a:r>
              <a:rPr lang="en-US" altLang="ko-KR" sz="1200" dirty="0"/>
              <a:t>: </a:t>
            </a:r>
            <a:r>
              <a:rPr lang="ko-KR" altLang="en-US" sz="1200" dirty="0"/>
              <a:t>조원</a:t>
            </a:r>
            <a:r>
              <a:rPr lang="en-US" altLang="ko-KR" sz="1200" dirty="0"/>
              <a:t>. </a:t>
            </a:r>
            <a:r>
              <a:rPr lang="ko-KR" altLang="en-US" sz="1200" dirty="0"/>
              <a:t>임베디드 시스템 관련하여 모듈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센서등을</a:t>
            </a:r>
            <a:r>
              <a:rPr lang="ko-KR" altLang="en-US" sz="1200" dirty="0"/>
              <a:t> 개발</a:t>
            </a:r>
            <a:r>
              <a:rPr lang="en-US" altLang="ko-KR" sz="1200" dirty="0"/>
              <a:t>. Java, </a:t>
            </a:r>
            <a:r>
              <a:rPr lang="en-US" altLang="ko-KR" sz="1200" dirty="0" err="1"/>
              <a:t>javaScript</a:t>
            </a:r>
            <a:r>
              <a:rPr lang="ko-KR" altLang="en-US" sz="1200" dirty="0"/>
              <a:t>로 구성되는 부분을 맡아 개발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/>
              <a:t>최서현 </a:t>
            </a:r>
            <a:r>
              <a:rPr lang="en-US" altLang="ko-KR" sz="1200" dirty="0"/>
              <a:t>: </a:t>
            </a:r>
            <a:r>
              <a:rPr lang="ko-KR" altLang="en-US" sz="1200" dirty="0"/>
              <a:t>조원</a:t>
            </a:r>
            <a:r>
              <a:rPr lang="en-US" altLang="ko-KR" sz="1200" dirty="0"/>
              <a:t>, </a:t>
            </a:r>
            <a:r>
              <a:rPr lang="ko-KR" altLang="en-US" sz="1200" dirty="0"/>
              <a:t>사용자 인터페이스</a:t>
            </a:r>
            <a:r>
              <a:rPr lang="en-US" altLang="ko-KR" sz="1200" dirty="0"/>
              <a:t>, </a:t>
            </a:r>
            <a:r>
              <a:rPr lang="ko-KR" altLang="en-US" sz="1200" dirty="0"/>
              <a:t>데이터의 흐름제어부분 개발</a:t>
            </a:r>
            <a:r>
              <a:rPr lang="en-US" altLang="ko-KR" sz="1200" dirty="0"/>
              <a:t>. C++, </a:t>
            </a:r>
            <a:r>
              <a:rPr lang="en-US" altLang="ko-KR" sz="1200" dirty="0" err="1"/>
              <a:t>javaScript</a:t>
            </a:r>
            <a:r>
              <a:rPr lang="ko-KR" altLang="en-US" sz="1200" dirty="0"/>
              <a:t>로 구성되는 부분을 맡아 개발</a:t>
            </a:r>
            <a:r>
              <a:rPr lang="en-US" altLang="ko-KR" sz="1200" dirty="0"/>
              <a:t>.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88209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E097E5-1935-49DA-B23A-99BC01EF64A3}"/>
              </a:ext>
            </a:extLst>
          </p:cNvPr>
          <p:cNvSpPr txBox="1"/>
          <p:nvPr/>
        </p:nvSpPr>
        <p:spPr>
          <a:xfrm>
            <a:off x="1115736" y="528506"/>
            <a:ext cx="10858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Index.</a:t>
            </a:r>
            <a:endParaRPr lang="ko-KR" alt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D536B0-1EA2-4BFD-95CF-E7BF9B02BA22}"/>
              </a:ext>
            </a:extLst>
          </p:cNvPr>
          <p:cNvSpPr txBox="1"/>
          <p:nvPr/>
        </p:nvSpPr>
        <p:spPr>
          <a:xfrm>
            <a:off x="1476462" y="1395516"/>
            <a:ext cx="4790114" cy="3899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dirty="0"/>
              <a:t>프로젝트 목표</a:t>
            </a:r>
            <a:endParaRPr lang="en-US" altLang="ko-KR" sz="24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dirty="0"/>
              <a:t>해당 주제의 배경 및 필요성</a:t>
            </a:r>
            <a:endParaRPr lang="en-US" altLang="ko-KR" sz="24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dirty="0"/>
              <a:t>해당 주제의 목표 및 비전</a:t>
            </a:r>
            <a:endParaRPr lang="en-US" altLang="ko-KR" sz="24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dirty="0"/>
              <a:t>데이터 흐름</a:t>
            </a:r>
            <a:endParaRPr lang="en-US" altLang="ko-KR" sz="24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dirty="0" err="1"/>
              <a:t>캡스톤</a:t>
            </a:r>
            <a:r>
              <a:rPr lang="ko-KR" altLang="en-US" sz="2400" dirty="0"/>
              <a:t> 디자인 내용</a:t>
            </a:r>
            <a:endParaRPr lang="en-US" altLang="ko-KR" sz="24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dirty="0"/>
              <a:t>추진 전략</a:t>
            </a:r>
            <a:endParaRPr lang="en-US" altLang="ko-KR" sz="24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dirty="0"/>
              <a:t>마무리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4A5C9F-D19E-446C-945C-6BDD3B100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4C4FE-7122-4810-98FE-F6703464927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551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774DF15-7AD1-49B1-8AB9-15D11C9E2A45}"/>
              </a:ext>
            </a:extLst>
          </p:cNvPr>
          <p:cNvSpPr txBox="1"/>
          <p:nvPr/>
        </p:nvSpPr>
        <p:spPr>
          <a:xfrm>
            <a:off x="1115736" y="528506"/>
            <a:ext cx="28159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1. </a:t>
            </a:r>
            <a:r>
              <a:rPr lang="ko-KR" altLang="en-US" sz="2800" dirty="0"/>
              <a:t>프로젝트 목표</a:t>
            </a:r>
          </a:p>
        </p:txBody>
      </p:sp>
      <p:pic>
        <p:nvPicPr>
          <p:cNvPr id="1026" name="Picture 2" descr="Home 7">
            <a:extLst>
              <a:ext uri="{FF2B5EF4-FFF2-40B4-BE49-F238E27FC236}">
                <a16:creationId xmlns:a16="http://schemas.microsoft.com/office/drawing/2014/main" id="{15B3A230-4FB9-40FE-AAFB-9BD3CC168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8418" y="1999895"/>
            <a:ext cx="1891038" cy="1891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at 6">
            <a:extLst>
              <a:ext uri="{FF2B5EF4-FFF2-40B4-BE49-F238E27FC236}">
                <a16:creationId xmlns:a16="http://schemas.microsoft.com/office/drawing/2014/main" id="{8CB5C5A4-5896-4E70-A365-3D90B09799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2947" y="2945055"/>
            <a:ext cx="705859" cy="705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edical 5">
            <a:extLst>
              <a:ext uri="{FF2B5EF4-FFF2-40B4-BE49-F238E27FC236}">
                <a16:creationId xmlns:a16="http://schemas.microsoft.com/office/drawing/2014/main" id="{327E3B3F-AD78-4D24-804A-490974B55C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6362" y="2706335"/>
            <a:ext cx="1078685" cy="1078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erver 10">
            <a:extLst>
              <a:ext uri="{FF2B5EF4-FFF2-40B4-BE49-F238E27FC236}">
                <a16:creationId xmlns:a16="http://schemas.microsoft.com/office/drawing/2014/main" id="{210A5634-2AE8-4F96-987A-AC4FAA22C7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5963" y="2105480"/>
            <a:ext cx="1679540" cy="1679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Adhesive Bandage 6">
            <a:extLst>
              <a:ext uri="{FF2B5EF4-FFF2-40B4-BE49-F238E27FC236}">
                <a16:creationId xmlns:a16="http://schemas.microsoft.com/office/drawing/2014/main" id="{58BEF2DD-EEE0-43D1-A2FD-D6B3A5AD4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4836" y="3236350"/>
            <a:ext cx="414563" cy="41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3C0C799-D0D5-48E7-93E2-DBB4D83A96E8}"/>
              </a:ext>
            </a:extLst>
          </p:cNvPr>
          <p:cNvCxnSpPr>
            <a:cxnSpLocks/>
          </p:cNvCxnSpPr>
          <p:nvPr/>
        </p:nvCxnSpPr>
        <p:spPr>
          <a:xfrm>
            <a:off x="4655975" y="2945250"/>
            <a:ext cx="753469" cy="0"/>
          </a:xfrm>
          <a:prstGeom prst="line">
            <a:avLst/>
          </a:prstGeom>
          <a:ln w="1270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72B1E2C-3E68-4E52-B2E8-DF5A65F1C15F}"/>
              </a:ext>
            </a:extLst>
          </p:cNvPr>
          <p:cNvCxnSpPr>
            <a:cxnSpLocks/>
          </p:cNvCxnSpPr>
          <p:nvPr/>
        </p:nvCxnSpPr>
        <p:spPr>
          <a:xfrm>
            <a:off x="7424198" y="2945250"/>
            <a:ext cx="753469" cy="0"/>
          </a:xfrm>
          <a:prstGeom prst="line">
            <a:avLst/>
          </a:prstGeom>
          <a:ln w="1270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Medical 8">
            <a:extLst>
              <a:ext uri="{FF2B5EF4-FFF2-40B4-BE49-F238E27FC236}">
                <a16:creationId xmlns:a16="http://schemas.microsoft.com/office/drawing/2014/main" id="{FA127EC8-CB9D-4377-A62B-F58DEBD029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5027" y="2157665"/>
            <a:ext cx="1078685" cy="1078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DEA1EFC-535C-4F33-9977-14E2F9367E92}"/>
              </a:ext>
            </a:extLst>
          </p:cNvPr>
          <p:cNvSpPr txBox="1"/>
          <p:nvPr/>
        </p:nvSpPr>
        <p:spPr>
          <a:xfrm>
            <a:off x="1773384" y="4839102"/>
            <a:ext cx="9264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kern="0" spc="-10" dirty="0">
                <a:effectLst/>
                <a:latin typeface="+mj-ea"/>
                <a:ea typeface="+mj-ea"/>
              </a:rPr>
              <a:t>제작한 의료도구</a:t>
            </a:r>
            <a:r>
              <a:rPr lang="en-US" altLang="ko-KR" sz="1800" b="1" kern="0" spc="-10" dirty="0">
                <a:effectLst/>
                <a:latin typeface="+mj-ea"/>
                <a:ea typeface="+mj-ea"/>
              </a:rPr>
              <a:t>, </a:t>
            </a:r>
            <a:r>
              <a:rPr lang="ko-KR" altLang="en-US" sz="1800" b="1" kern="0" spc="-10" dirty="0">
                <a:effectLst/>
                <a:latin typeface="+mj-ea"/>
                <a:ea typeface="+mj-ea"/>
              </a:rPr>
              <a:t>웨어러블 기기</a:t>
            </a:r>
            <a:r>
              <a:rPr lang="en-US" altLang="ko-KR" sz="1800" b="1" kern="0" spc="-10" dirty="0">
                <a:effectLst/>
                <a:latin typeface="+mj-ea"/>
                <a:ea typeface="+mj-ea"/>
              </a:rPr>
              <a:t>, </a:t>
            </a:r>
            <a:r>
              <a:rPr lang="ko-KR" altLang="en-US" sz="1800" b="1" kern="0" spc="-10" dirty="0">
                <a:effectLst/>
                <a:latin typeface="+mj-ea"/>
                <a:ea typeface="+mj-ea"/>
              </a:rPr>
              <a:t>화상진료 등을 활용</a:t>
            </a:r>
            <a:r>
              <a:rPr lang="en-US" altLang="ko-KR" b="1" kern="0" spc="-10" dirty="0">
                <a:latin typeface="+mj-ea"/>
                <a:ea typeface="+mj-ea"/>
              </a:rPr>
              <a:t>,</a:t>
            </a:r>
          </a:p>
          <a:p>
            <a:r>
              <a:rPr lang="ko-KR" altLang="en-US" sz="1800" b="1" kern="0" spc="-10" dirty="0">
                <a:effectLst/>
                <a:latin typeface="+mj-ea"/>
                <a:ea typeface="+mj-ea"/>
              </a:rPr>
              <a:t>손쉽게 자택에서 반려동물을 위한 의료서비스를 받을 수 </a:t>
            </a:r>
            <a:r>
              <a:rPr lang="ko-KR" altLang="en-US" sz="1800" b="1" kern="0" spc="-10" dirty="0" err="1">
                <a:effectLst/>
                <a:latin typeface="+mj-ea"/>
                <a:ea typeface="+mj-ea"/>
              </a:rPr>
              <a:t>있도록하는것이</a:t>
            </a:r>
            <a:r>
              <a:rPr lang="ko-KR" altLang="en-US" sz="1800" b="1" kern="0" spc="-10" dirty="0">
                <a:effectLst/>
                <a:latin typeface="+mj-ea"/>
                <a:ea typeface="+mj-ea"/>
              </a:rPr>
              <a:t> 프로젝트의 목표</a:t>
            </a:r>
            <a:r>
              <a:rPr lang="en-US" altLang="ko-KR" sz="1800" b="1" kern="0" spc="-10" dirty="0">
                <a:effectLst/>
                <a:latin typeface="+mj-ea"/>
                <a:ea typeface="+mj-ea"/>
              </a:rPr>
              <a:t>. </a:t>
            </a:r>
            <a:endParaRPr lang="ko-KR" altLang="en-US" b="1" dirty="0">
              <a:latin typeface="+mj-ea"/>
              <a:ea typeface="+mj-ea"/>
            </a:endParaRP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EDCB7004-CFA6-4C4F-962B-01119C6A0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4C4FE-7122-4810-98FE-F6703464927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975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hoto Camera 12">
            <a:extLst>
              <a:ext uri="{FF2B5EF4-FFF2-40B4-BE49-F238E27FC236}">
                <a16:creationId xmlns:a16="http://schemas.microsoft.com/office/drawing/2014/main" id="{A47658C5-4A91-4A5C-9CE3-B13B82A932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8855" y="1949956"/>
            <a:ext cx="1577645" cy="1577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209CC1-EAC6-4D7C-9388-BF2E7F111CE5}"/>
              </a:ext>
            </a:extLst>
          </p:cNvPr>
          <p:cNvSpPr txBox="1"/>
          <p:nvPr/>
        </p:nvSpPr>
        <p:spPr>
          <a:xfrm>
            <a:off x="2588855" y="4425831"/>
            <a:ext cx="79800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kern="0" spc="-10" dirty="0">
                <a:effectLst/>
                <a:latin typeface="+mj-ea"/>
                <a:ea typeface="+mj-ea"/>
              </a:rPr>
              <a:t>진료도구로는 현미경</a:t>
            </a:r>
            <a:r>
              <a:rPr lang="en-US" altLang="ko-KR" sz="1800" b="1" kern="0" spc="-10" dirty="0">
                <a:effectLst/>
                <a:latin typeface="+mj-ea"/>
                <a:ea typeface="+mj-ea"/>
              </a:rPr>
              <a:t>(</a:t>
            </a:r>
            <a:r>
              <a:rPr lang="ko-KR" altLang="en-US" sz="1800" b="1" kern="0" spc="-10" dirty="0">
                <a:effectLst/>
                <a:latin typeface="+mj-ea"/>
                <a:ea typeface="+mj-ea"/>
              </a:rPr>
              <a:t>내시경</a:t>
            </a:r>
            <a:r>
              <a:rPr lang="en-US" altLang="ko-KR" sz="1800" b="1" kern="0" spc="-10" dirty="0">
                <a:effectLst/>
                <a:latin typeface="+mj-ea"/>
                <a:ea typeface="+mj-ea"/>
              </a:rPr>
              <a:t>), </a:t>
            </a:r>
            <a:r>
              <a:rPr lang="ko-KR" altLang="en-US" sz="1800" b="1" kern="0" spc="-10" dirty="0">
                <a:effectLst/>
                <a:latin typeface="+mj-ea"/>
                <a:ea typeface="+mj-ea"/>
              </a:rPr>
              <a:t>청진기 등이 있으며 웨어러블 기기로는</a:t>
            </a:r>
            <a:endParaRPr lang="en-US" altLang="ko-KR" sz="1800" b="1" kern="0" spc="-10" dirty="0">
              <a:effectLst/>
              <a:latin typeface="+mj-ea"/>
              <a:ea typeface="+mj-ea"/>
            </a:endParaRPr>
          </a:p>
          <a:p>
            <a:r>
              <a:rPr lang="en-US" altLang="ko-KR" sz="1800" b="1" kern="0" spc="-10" dirty="0">
                <a:effectLst/>
                <a:latin typeface="+mj-ea"/>
                <a:ea typeface="+mj-ea"/>
              </a:rPr>
              <a:t>ECG, BCG, </a:t>
            </a:r>
            <a:r>
              <a:rPr lang="ko-KR" altLang="en-US" sz="1800" b="1" kern="0" spc="-10" dirty="0">
                <a:effectLst/>
                <a:latin typeface="+mj-ea"/>
                <a:ea typeface="+mj-ea"/>
              </a:rPr>
              <a:t>체온계</a:t>
            </a:r>
            <a:r>
              <a:rPr lang="en-US" altLang="ko-KR" sz="1800" b="1" kern="0" spc="-10" dirty="0">
                <a:effectLst/>
                <a:latin typeface="+mj-ea"/>
                <a:ea typeface="+mj-ea"/>
              </a:rPr>
              <a:t>, </a:t>
            </a:r>
            <a:r>
              <a:rPr lang="ko-KR" altLang="en-US" sz="1800" b="1" kern="0" spc="-10" dirty="0" err="1">
                <a:effectLst/>
                <a:latin typeface="+mj-ea"/>
                <a:ea typeface="+mj-ea"/>
              </a:rPr>
              <a:t>가속계</a:t>
            </a:r>
            <a:r>
              <a:rPr lang="ko-KR" altLang="en-US" sz="1800" b="1" kern="0" spc="-10" dirty="0">
                <a:effectLst/>
                <a:latin typeface="+mj-ea"/>
                <a:ea typeface="+mj-ea"/>
              </a:rPr>
              <a:t> 등을 사용하여 반려동물의 상태를 실시간으로 모니터링함으로써 반려동물에 알맞는 맞춤형 서비스를 제공하고자 함</a:t>
            </a:r>
            <a:r>
              <a:rPr lang="en-US" altLang="ko-KR" sz="1800" b="1" kern="0" spc="-10" dirty="0">
                <a:effectLst/>
                <a:latin typeface="+mj-ea"/>
                <a:ea typeface="+mj-ea"/>
              </a:rPr>
              <a:t>.</a:t>
            </a:r>
            <a:endParaRPr lang="ko-KR" altLang="en-US" sz="1800" b="1" kern="0" spc="0" dirty="0">
              <a:effectLst/>
              <a:latin typeface="+mj-ea"/>
              <a:ea typeface="+mj-ea"/>
            </a:endParaRPr>
          </a:p>
        </p:txBody>
      </p:sp>
      <p:pic>
        <p:nvPicPr>
          <p:cNvPr id="2052" name="Picture 4" descr="Medical 7">
            <a:extLst>
              <a:ext uri="{FF2B5EF4-FFF2-40B4-BE49-F238E27FC236}">
                <a16:creationId xmlns:a16="http://schemas.microsoft.com/office/drawing/2014/main" id="{62F967F2-C0D8-4B94-B22E-A2BC326A02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8667" y="1949956"/>
            <a:ext cx="1577645" cy="1577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Weather 133">
            <a:extLst>
              <a:ext uri="{FF2B5EF4-FFF2-40B4-BE49-F238E27FC236}">
                <a16:creationId xmlns:a16="http://schemas.microsoft.com/office/drawing/2014/main" id="{78D0A872-AB43-4B1D-938D-B2238DD2D4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479" y="1949956"/>
            <a:ext cx="1577645" cy="1577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Monitoring 5">
            <a:extLst>
              <a:ext uri="{FF2B5EF4-FFF2-40B4-BE49-F238E27FC236}">
                <a16:creationId xmlns:a16="http://schemas.microsoft.com/office/drawing/2014/main" id="{F5579EAE-DA8D-41C2-826F-A504CC7C6B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8291" y="1949955"/>
            <a:ext cx="1577645" cy="1577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A85187B-03C5-4961-A86D-6D0C5270A363}"/>
              </a:ext>
            </a:extLst>
          </p:cNvPr>
          <p:cNvSpPr txBox="1"/>
          <p:nvPr/>
        </p:nvSpPr>
        <p:spPr>
          <a:xfrm>
            <a:off x="1115736" y="528506"/>
            <a:ext cx="28159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1. </a:t>
            </a:r>
            <a:r>
              <a:rPr lang="ko-KR" altLang="en-US" sz="2800" dirty="0"/>
              <a:t>프로젝트 목표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C7ECA94-9F74-4F6B-85B3-0BBC5EDC7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4C4FE-7122-4810-98FE-F6703464927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4503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5B377A-1B09-4A2D-8F96-7116FFDD2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4C4FE-7122-4810-98FE-F6703464927E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5EB582-DB41-4ACD-82E0-FBAFA02DD197}"/>
              </a:ext>
            </a:extLst>
          </p:cNvPr>
          <p:cNvSpPr txBox="1"/>
          <p:nvPr/>
        </p:nvSpPr>
        <p:spPr>
          <a:xfrm>
            <a:off x="1115736" y="528506"/>
            <a:ext cx="48830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2. </a:t>
            </a:r>
            <a:r>
              <a:rPr lang="ko-KR" altLang="en-US" sz="2800" dirty="0"/>
              <a:t>해당 주제의 배경 및 필요성</a:t>
            </a:r>
            <a:endParaRPr lang="en-US" altLang="ko-KR" sz="2800" dirty="0"/>
          </a:p>
        </p:txBody>
      </p:sp>
      <p:pic>
        <p:nvPicPr>
          <p:cNvPr id="3074" name="Picture 2" descr="Clipboard 7">
            <a:extLst>
              <a:ext uri="{FF2B5EF4-FFF2-40B4-BE49-F238E27FC236}">
                <a16:creationId xmlns:a16="http://schemas.microsoft.com/office/drawing/2014/main" id="{9E03D128-41D8-4CA4-9617-AF898FCC85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535" y="1757263"/>
            <a:ext cx="1671735" cy="1671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A55470-718E-4DFC-9FA8-F612339829B6}"/>
              </a:ext>
            </a:extLst>
          </p:cNvPr>
          <p:cNvSpPr txBox="1"/>
          <p:nvPr/>
        </p:nvSpPr>
        <p:spPr>
          <a:xfrm>
            <a:off x="3757623" y="1938010"/>
            <a:ext cx="7583102" cy="1285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국세통계로 보는 </a:t>
            </a:r>
            <a:r>
              <a:rPr lang="en-US" altLang="ko-KR" dirty="0"/>
              <a:t>100</a:t>
            </a:r>
            <a:r>
              <a:rPr lang="ko-KR" altLang="en-US" dirty="0"/>
              <a:t>대 생활업종현황에 따르면 혼자사는 </a:t>
            </a:r>
            <a:r>
              <a:rPr lang="en-US" altLang="ko-KR" dirty="0"/>
              <a:t>1</a:t>
            </a:r>
            <a:r>
              <a:rPr lang="ko-KR" altLang="en-US" dirty="0"/>
              <a:t>인가구가 증가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반려동물을 기르는 것에 대한 관심이 높아짐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반려동물을 기르는 가구는 </a:t>
            </a:r>
            <a:r>
              <a:rPr lang="en-US" altLang="ko-KR" dirty="0"/>
              <a:t>29.7%</a:t>
            </a:r>
            <a:r>
              <a:rPr lang="ko-KR" altLang="en-US" dirty="0"/>
              <a:t>에 육박하여 </a:t>
            </a:r>
            <a:r>
              <a:rPr lang="en-US" altLang="ko-KR" dirty="0"/>
              <a:t>1500</a:t>
            </a:r>
            <a:r>
              <a:rPr lang="ko-KR" altLang="en-US" dirty="0"/>
              <a:t>만 마리 돌파</a:t>
            </a:r>
          </a:p>
        </p:txBody>
      </p:sp>
      <p:pic>
        <p:nvPicPr>
          <p:cNvPr id="3080" name="Picture 8" descr="Favorite 3">
            <a:extLst>
              <a:ext uri="{FF2B5EF4-FFF2-40B4-BE49-F238E27FC236}">
                <a16:creationId xmlns:a16="http://schemas.microsoft.com/office/drawing/2014/main" id="{B2AD432F-BD38-4CF8-8D4E-ED82A471E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4806" y="3847198"/>
            <a:ext cx="1685919" cy="1685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3D3B68E-FC7E-4CE8-8761-A04B5F1AAD64}"/>
              </a:ext>
            </a:extLst>
          </p:cNvPr>
          <p:cNvSpPr txBox="1"/>
          <p:nvPr/>
        </p:nvSpPr>
        <p:spPr>
          <a:xfrm>
            <a:off x="1885535" y="4047384"/>
            <a:ext cx="7347129" cy="1285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dirty="0"/>
              <a:t>더 이상 반려동물을 단순히 물건이 아닌 생명으로 </a:t>
            </a:r>
            <a:r>
              <a:rPr lang="ko-KR" altLang="en-US" dirty="0" err="1"/>
              <a:t>보는것이</a:t>
            </a:r>
            <a:r>
              <a:rPr lang="ko-KR" altLang="en-US" dirty="0"/>
              <a:t> 사회적 통념</a:t>
            </a:r>
            <a:endParaRPr lang="en-US" altLang="ko-KR" dirty="0"/>
          </a:p>
          <a:p>
            <a:pPr algn="r">
              <a:lnSpc>
                <a:spcPct val="150000"/>
              </a:lnSpc>
            </a:pPr>
            <a:r>
              <a:rPr lang="ko-KR" altLang="en-US" dirty="0"/>
              <a:t>반려동물의 교환 가격보다 높은 치료비를 지출하고도 </a:t>
            </a:r>
            <a:r>
              <a:rPr lang="ko-KR" altLang="en-US" dirty="0" err="1"/>
              <a:t>치료하는것</a:t>
            </a:r>
            <a:endParaRPr lang="en-US" altLang="ko-KR" dirty="0"/>
          </a:p>
          <a:p>
            <a:pPr algn="r">
              <a:lnSpc>
                <a:spcPct val="150000"/>
              </a:lnSpc>
            </a:pPr>
            <a:r>
              <a:rPr lang="ko-KR" altLang="en-US" dirty="0"/>
              <a:t>미래산업에 있어서 반려동물의 헬스케어 산업은 전망이 밝음</a:t>
            </a:r>
          </a:p>
        </p:txBody>
      </p:sp>
    </p:spTree>
    <p:extLst>
      <p:ext uri="{BB962C8B-B14F-4D97-AF65-F5344CB8AC3E}">
        <p14:creationId xmlns:p14="http://schemas.microsoft.com/office/powerpoint/2010/main" val="800963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C2F41B8-3243-4FC9-9EAD-3B1F0613D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4C4FE-7122-4810-98FE-F6703464927E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3DADD0-0D59-47C4-B2AE-0F0173B3942E}"/>
              </a:ext>
            </a:extLst>
          </p:cNvPr>
          <p:cNvSpPr txBox="1"/>
          <p:nvPr/>
        </p:nvSpPr>
        <p:spPr>
          <a:xfrm>
            <a:off x="1115736" y="528506"/>
            <a:ext cx="48830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2. </a:t>
            </a:r>
            <a:r>
              <a:rPr lang="ko-KR" altLang="en-US" sz="2800" dirty="0"/>
              <a:t>해당 주제의 배경 및 필요성</a:t>
            </a:r>
            <a:endParaRPr lang="en-US" altLang="ko-KR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85ADED-7B45-455A-8821-3AEFE38CD7F9}"/>
              </a:ext>
            </a:extLst>
          </p:cNvPr>
          <p:cNvSpPr txBox="1"/>
          <p:nvPr/>
        </p:nvSpPr>
        <p:spPr>
          <a:xfrm>
            <a:off x="1688839" y="2136338"/>
            <a:ext cx="674603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반려동물이 가구에 </a:t>
            </a:r>
            <a:r>
              <a:rPr lang="ko-KR" altLang="en-US" dirty="0" err="1"/>
              <a:t>혼자있는</a:t>
            </a:r>
            <a:r>
              <a:rPr lang="ko-KR" altLang="en-US" dirty="0"/>
              <a:t>  평균시간은 </a:t>
            </a:r>
            <a:r>
              <a:rPr lang="en-US" altLang="ko-KR" dirty="0"/>
              <a:t>5</a:t>
            </a:r>
            <a:r>
              <a:rPr lang="ko-KR" altLang="en-US" dirty="0"/>
              <a:t>시간 </a:t>
            </a:r>
            <a:r>
              <a:rPr lang="en-US" altLang="ko-KR" dirty="0"/>
              <a:t>40</a:t>
            </a:r>
            <a:r>
              <a:rPr lang="ko-KR" altLang="en-US" dirty="0"/>
              <a:t>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6</a:t>
            </a:r>
            <a:r>
              <a:rPr lang="ko-KR" altLang="en-US" dirty="0"/>
              <a:t>세이상의 중령견의 경우 중증질환에 취약함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중증질환의 경우 전조증상이 뚜렷하지 않아 과거와 현재 데이터를 </a:t>
            </a:r>
            <a:r>
              <a:rPr lang="ko-KR" altLang="en-US" dirty="0" err="1"/>
              <a:t>비교하는것이</a:t>
            </a:r>
            <a:r>
              <a:rPr lang="ko-KR" altLang="en-US" dirty="0"/>
              <a:t> 유일한 방법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동물복지 </a:t>
            </a:r>
            <a:r>
              <a:rPr lang="en-US" altLang="ko-KR" dirty="0"/>
              <a:t>5</a:t>
            </a:r>
            <a:r>
              <a:rPr lang="ko-KR" altLang="en-US" dirty="0"/>
              <a:t>가지 기본원칙 중 한가지</a:t>
            </a:r>
            <a:endParaRPr lang="en-US" altLang="ko-KR" dirty="0"/>
          </a:p>
          <a:p>
            <a:r>
              <a:rPr lang="en-US" altLang="ko-KR" dirty="0"/>
              <a:t>“</a:t>
            </a:r>
            <a:r>
              <a:rPr lang="ko-KR" altLang="en-US" dirty="0"/>
              <a:t>통증</a:t>
            </a:r>
            <a:r>
              <a:rPr lang="en-US" altLang="ko-KR" dirty="0"/>
              <a:t>, </a:t>
            </a:r>
            <a:r>
              <a:rPr lang="ko-KR" altLang="en-US" dirty="0"/>
              <a:t>상처</a:t>
            </a:r>
            <a:r>
              <a:rPr lang="en-US" altLang="ko-KR" dirty="0"/>
              <a:t>, </a:t>
            </a:r>
            <a:r>
              <a:rPr lang="ko-KR" altLang="en-US" dirty="0" err="1"/>
              <a:t>질병등</a:t>
            </a:r>
            <a:r>
              <a:rPr lang="ko-KR" altLang="en-US" dirty="0"/>
              <a:t> 신체적 고통으로부터 자유로워야 한다</a:t>
            </a:r>
            <a:r>
              <a:rPr lang="en-US" altLang="ko-KR" dirty="0"/>
              <a:t>”</a:t>
            </a:r>
            <a:endParaRPr lang="ko-KR" altLang="en-US" dirty="0"/>
          </a:p>
        </p:txBody>
      </p:sp>
      <p:pic>
        <p:nvPicPr>
          <p:cNvPr id="4098" name="Picture 2" descr="Building 37">
            <a:extLst>
              <a:ext uri="{FF2B5EF4-FFF2-40B4-BE49-F238E27FC236}">
                <a16:creationId xmlns:a16="http://schemas.microsoft.com/office/drawing/2014/main" id="{E6E546AB-96B0-4845-BFD7-B6F194A45D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028" y="2285999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5265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C2F41B8-3243-4FC9-9EAD-3B1F0613D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4C4FE-7122-4810-98FE-F6703464927E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3DADD0-0D59-47C4-B2AE-0F0173B3942E}"/>
              </a:ext>
            </a:extLst>
          </p:cNvPr>
          <p:cNvSpPr txBox="1"/>
          <p:nvPr/>
        </p:nvSpPr>
        <p:spPr>
          <a:xfrm>
            <a:off x="1115735" y="528506"/>
            <a:ext cx="54810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3. </a:t>
            </a:r>
            <a:r>
              <a:rPr lang="ko-KR" altLang="en-US" sz="2800" dirty="0"/>
              <a:t>해당 주제의 목표 및 비전</a:t>
            </a:r>
            <a:endParaRPr lang="en-US" altLang="ko-KR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85ADED-7B45-455A-8821-3AEFE38CD7F9}"/>
              </a:ext>
            </a:extLst>
          </p:cNvPr>
          <p:cNvSpPr txBox="1"/>
          <p:nvPr/>
        </p:nvSpPr>
        <p:spPr>
          <a:xfrm>
            <a:off x="4492691" y="1859339"/>
            <a:ext cx="715346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단순한 화상진료가 아닌 의료도구를 활용한 수치화 된 데이터를 제공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실시간으로 반려동물의 상태를 확인하여 이상이 생기는 경우</a:t>
            </a:r>
            <a:endParaRPr lang="en-US" altLang="ko-KR" dirty="0"/>
          </a:p>
          <a:p>
            <a:r>
              <a:rPr lang="ko-KR" altLang="en-US" dirty="0"/>
              <a:t>알림을 통해 좀더 빠르고 즉각적인 피드백이 가능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정보를 수의사에게 제공함으로써 진료과정을 간소화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동물병원은 불필요한 인건비가 줄어들고 서비스 품질이 올라감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주요 사망원인이 심장질환</a:t>
            </a:r>
            <a:r>
              <a:rPr lang="en-US" altLang="ko-KR" dirty="0"/>
              <a:t>, </a:t>
            </a:r>
            <a:r>
              <a:rPr lang="ko-KR" altLang="en-US" dirty="0"/>
              <a:t>당뇨병이므로 모니터링과</a:t>
            </a:r>
            <a:endParaRPr lang="en-US" altLang="ko-KR" dirty="0"/>
          </a:p>
          <a:p>
            <a:r>
              <a:rPr lang="ko-KR" altLang="en-US" dirty="0"/>
              <a:t>상담을 통해 체계적으로 관리하여 병사를 예방</a:t>
            </a:r>
            <a:endParaRPr lang="en-US" altLang="ko-KR" dirty="0"/>
          </a:p>
        </p:txBody>
      </p:sp>
      <p:pic>
        <p:nvPicPr>
          <p:cNvPr id="6146" name="Picture 2" descr="Target 4">
            <a:extLst>
              <a:ext uri="{FF2B5EF4-FFF2-40B4-BE49-F238E27FC236}">
                <a16:creationId xmlns:a16="http://schemas.microsoft.com/office/drawing/2014/main" id="{CE505A07-0880-408A-A386-7350FC83A6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271" y="2286000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6573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29517A6-749B-4657-AC53-B3A7AB646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4C4FE-7122-4810-98FE-F6703464927E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C57C8D-7D21-4627-ADEE-3A2E11FC85C9}"/>
              </a:ext>
            </a:extLst>
          </p:cNvPr>
          <p:cNvSpPr txBox="1"/>
          <p:nvPr/>
        </p:nvSpPr>
        <p:spPr>
          <a:xfrm>
            <a:off x="1115736" y="528506"/>
            <a:ext cx="24593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4. </a:t>
            </a:r>
            <a:r>
              <a:rPr lang="ko-KR" altLang="en-US" sz="2800" dirty="0"/>
              <a:t>데이터 흐름</a:t>
            </a:r>
            <a:endParaRPr lang="en-US" altLang="ko-KR" sz="28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FE06E28-7080-4D1E-B3F3-1BB110E198A5}"/>
              </a:ext>
            </a:extLst>
          </p:cNvPr>
          <p:cNvSpPr/>
          <p:nvPr/>
        </p:nvSpPr>
        <p:spPr>
          <a:xfrm>
            <a:off x="3222596" y="2513868"/>
            <a:ext cx="1267524" cy="7931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BCABF6-2B45-44E4-9280-6A60F560D1C4}"/>
              </a:ext>
            </a:extLst>
          </p:cNvPr>
          <p:cNvSpPr txBox="1"/>
          <p:nvPr/>
        </p:nvSpPr>
        <p:spPr>
          <a:xfrm>
            <a:off x="3302360" y="2587253"/>
            <a:ext cx="1107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진료도구</a:t>
            </a:r>
            <a:endParaRPr lang="en-US" altLang="ko-KR" dirty="0"/>
          </a:p>
          <a:p>
            <a:pPr algn="ctr"/>
            <a:r>
              <a:rPr lang="en-US" altLang="ko-KR" dirty="0" err="1"/>
              <a:t>raspi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655340A-48DA-4563-B3AF-83B6BB3D80C5}"/>
              </a:ext>
            </a:extLst>
          </p:cNvPr>
          <p:cNvSpPr/>
          <p:nvPr/>
        </p:nvSpPr>
        <p:spPr>
          <a:xfrm>
            <a:off x="7281456" y="2837034"/>
            <a:ext cx="1267524" cy="7931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26CBC10-4921-4A82-8CDF-BB3EB8A8755C}"/>
              </a:ext>
            </a:extLst>
          </p:cNvPr>
          <p:cNvSpPr/>
          <p:nvPr/>
        </p:nvSpPr>
        <p:spPr>
          <a:xfrm>
            <a:off x="3027191" y="3876339"/>
            <a:ext cx="64633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CDACB0-1A6B-4C60-B6C2-9113EC22B67A}"/>
              </a:ext>
            </a:extLst>
          </p:cNvPr>
          <p:cNvSpPr txBox="1"/>
          <p:nvPr/>
        </p:nvSpPr>
        <p:spPr>
          <a:xfrm>
            <a:off x="7361219" y="2910419"/>
            <a:ext cx="1107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웨어러블</a:t>
            </a:r>
            <a:endParaRPr lang="en-US" altLang="ko-KR" dirty="0"/>
          </a:p>
          <a:p>
            <a:pPr algn="ctr"/>
            <a:r>
              <a:rPr lang="en-US" altLang="ko-KR" dirty="0" err="1"/>
              <a:t>arduino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8F4EBF-D8E0-4BC6-B039-46BBA29B7A59}"/>
              </a:ext>
            </a:extLst>
          </p:cNvPr>
          <p:cNvSpPr txBox="1"/>
          <p:nvPr/>
        </p:nvSpPr>
        <p:spPr>
          <a:xfrm>
            <a:off x="3027192" y="3876340"/>
            <a:ext cx="646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내시경</a:t>
            </a:r>
            <a:endParaRPr lang="en-US" altLang="ko-KR" sz="1200" dirty="0"/>
          </a:p>
          <a:p>
            <a:pPr algn="ctr"/>
            <a:r>
              <a:rPr lang="en-US" altLang="ko-KR" sz="1200" dirty="0"/>
              <a:t>cam</a:t>
            </a:r>
            <a:endParaRPr lang="ko-KR" altLang="en-US" sz="12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1913624-C777-468F-B1E9-481CB392CBE9}"/>
              </a:ext>
            </a:extLst>
          </p:cNvPr>
          <p:cNvSpPr/>
          <p:nvPr/>
        </p:nvSpPr>
        <p:spPr>
          <a:xfrm>
            <a:off x="4087189" y="3876339"/>
            <a:ext cx="64633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F2CB2D-7A36-4AC3-ACA3-872CDBC8E87D}"/>
              </a:ext>
            </a:extLst>
          </p:cNvPr>
          <p:cNvSpPr txBox="1"/>
          <p:nvPr/>
        </p:nvSpPr>
        <p:spPr>
          <a:xfrm>
            <a:off x="4087190" y="3876340"/>
            <a:ext cx="646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청진기</a:t>
            </a:r>
            <a:endParaRPr lang="en-US" altLang="ko-KR" sz="1200" dirty="0"/>
          </a:p>
          <a:p>
            <a:pPr algn="ctr"/>
            <a:r>
              <a:rPr lang="en-US" altLang="ko-KR" sz="1200" dirty="0"/>
              <a:t>mic</a:t>
            </a:r>
            <a:endParaRPr lang="ko-KR" altLang="en-US" sz="12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2C0AE83-BA91-4661-8605-8AB712AA59DF}"/>
              </a:ext>
            </a:extLst>
          </p:cNvPr>
          <p:cNvSpPr/>
          <p:nvPr/>
        </p:nvSpPr>
        <p:spPr>
          <a:xfrm>
            <a:off x="9429288" y="2089244"/>
            <a:ext cx="64633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C1C453A-3466-4ECB-B636-D96DCEBF51F9}"/>
              </a:ext>
            </a:extLst>
          </p:cNvPr>
          <p:cNvSpPr txBox="1"/>
          <p:nvPr/>
        </p:nvSpPr>
        <p:spPr>
          <a:xfrm>
            <a:off x="9429289" y="2089245"/>
            <a:ext cx="646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심전도</a:t>
            </a:r>
            <a:endParaRPr lang="en-US" altLang="ko-KR" sz="1200" dirty="0"/>
          </a:p>
          <a:p>
            <a:pPr algn="ctr"/>
            <a:r>
              <a:rPr lang="en-US" altLang="ko-KR" sz="1200" dirty="0" err="1"/>
              <a:t>ecg</a:t>
            </a:r>
            <a:endParaRPr lang="ko-KR" altLang="en-US" sz="12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8ED14FF-236D-48A1-8B8B-DAC8474C7B51}"/>
              </a:ext>
            </a:extLst>
          </p:cNvPr>
          <p:cNvSpPr/>
          <p:nvPr/>
        </p:nvSpPr>
        <p:spPr>
          <a:xfrm>
            <a:off x="9429288" y="2815571"/>
            <a:ext cx="64633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FF9F4A-DDEE-44B1-AEC4-5C163862DF93}"/>
              </a:ext>
            </a:extLst>
          </p:cNvPr>
          <p:cNvSpPr txBox="1"/>
          <p:nvPr/>
        </p:nvSpPr>
        <p:spPr>
          <a:xfrm>
            <a:off x="9429289" y="2815572"/>
            <a:ext cx="646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/>
              <a:t>심탄도</a:t>
            </a:r>
            <a:endParaRPr lang="en-US" altLang="ko-KR" sz="1200" dirty="0"/>
          </a:p>
          <a:p>
            <a:pPr algn="ctr"/>
            <a:r>
              <a:rPr lang="en-US" altLang="ko-KR" sz="1200" dirty="0" err="1"/>
              <a:t>bcg</a:t>
            </a:r>
            <a:endParaRPr lang="ko-KR" altLang="en-US" sz="12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F692151-A252-44E7-9EB7-84E615C59935}"/>
              </a:ext>
            </a:extLst>
          </p:cNvPr>
          <p:cNvSpPr/>
          <p:nvPr/>
        </p:nvSpPr>
        <p:spPr>
          <a:xfrm>
            <a:off x="9429288" y="3541896"/>
            <a:ext cx="64633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F0355CA-3F7D-4D1C-8600-1569183B03DD}"/>
              </a:ext>
            </a:extLst>
          </p:cNvPr>
          <p:cNvSpPr txBox="1"/>
          <p:nvPr/>
        </p:nvSpPr>
        <p:spPr>
          <a:xfrm>
            <a:off x="9429289" y="3541897"/>
            <a:ext cx="646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가속도</a:t>
            </a:r>
            <a:endParaRPr lang="en-US" altLang="ko-KR" sz="1200" dirty="0"/>
          </a:p>
          <a:p>
            <a:pPr algn="ctr"/>
            <a:r>
              <a:rPr lang="en-US" altLang="ko-KR" sz="1200" dirty="0"/>
              <a:t>sensor</a:t>
            </a:r>
            <a:endParaRPr lang="ko-KR" altLang="en-US" sz="12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0559CBC-9AB4-4344-ABA3-3A8E12BFE8D0}"/>
              </a:ext>
            </a:extLst>
          </p:cNvPr>
          <p:cNvSpPr/>
          <p:nvPr/>
        </p:nvSpPr>
        <p:spPr>
          <a:xfrm>
            <a:off x="9429288" y="4273288"/>
            <a:ext cx="64633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0BDBD5-2DD9-444E-96A8-F1D5479476DF}"/>
              </a:ext>
            </a:extLst>
          </p:cNvPr>
          <p:cNvSpPr txBox="1"/>
          <p:nvPr/>
        </p:nvSpPr>
        <p:spPr>
          <a:xfrm>
            <a:off x="9429289" y="4273289"/>
            <a:ext cx="646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온도</a:t>
            </a:r>
            <a:endParaRPr lang="en-US" altLang="ko-KR" sz="1200" dirty="0"/>
          </a:p>
          <a:p>
            <a:pPr algn="ctr"/>
            <a:r>
              <a:rPr lang="en-US" altLang="ko-KR" sz="1200" dirty="0"/>
              <a:t>sensor</a:t>
            </a:r>
            <a:endParaRPr lang="ko-KR" altLang="en-US" sz="1200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053DDDBE-FC41-4741-B7D6-A124BFC3DE60}"/>
              </a:ext>
            </a:extLst>
          </p:cNvPr>
          <p:cNvCxnSpPr>
            <a:stCxn id="8" idx="3"/>
            <a:endCxn id="18" idx="1"/>
          </p:cNvCxnSpPr>
          <p:nvPr/>
        </p:nvCxnSpPr>
        <p:spPr>
          <a:xfrm flipV="1">
            <a:off x="8548980" y="2320078"/>
            <a:ext cx="880309" cy="91350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F2B55A34-94C7-463E-8EA5-09DE256FAA36}"/>
              </a:ext>
            </a:extLst>
          </p:cNvPr>
          <p:cNvCxnSpPr>
            <a:cxnSpLocks/>
            <a:stCxn id="8" idx="3"/>
            <a:endCxn id="21" idx="1"/>
          </p:cNvCxnSpPr>
          <p:nvPr/>
        </p:nvCxnSpPr>
        <p:spPr>
          <a:xfrm flipV="1">
            <a:off x="8548980" y="3046405"/>
            <a:ext cx="880309" cy="1871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5D52A1A1-4CEF-4370-BF7A-6F61CC9827B7}"/>
              </a:ext>
            </a:extLst>
          </p:cNvPr>
          <p:cNvCxnSpPr>
            <a:cxnSpLocks/>
            <a:stCxn id="8" idx="3"/>
            <a:endCxn id="22" idx="1"/>
          </p:cNvCxnSpPr>
          <p:nvPr/>
        </p:nvCxnSpPr>
        <p:spPr>
          <a:xfrm>
            <a:off x="8548980" y="3233585"/>
            <a:ext cx="880308" cy="53914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2B9F7943-E4D7-4C3D-8431-EAFA63C2873B}"/>
              </a:ext>
            </a:extLst>
          </p:cNvPr>
          <p:cNvCxnSpPr>
            <a:cxnSpLocks/>
            <a:stCxn id="8" idx="3"/>
            <a:endCxn id="25" idx="1"/>
          </p:cNvCxnSpPr>
          <p:nvPr/>
        </p:nvCxnSpPr>
        <p:spPr>
          <a:xfrm>
            <a:off x="8548980" y="3233585"/>
            <a:ext cx="880309" cy="127053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 descr="Bluetooth 1">
            <a:extLst>
              <a:ext uri="{FF2B5EF4-FFF2-40B4-BE49-F238E27FC236}">
                <a16:creationId xmlns:a16="http://schemas.microsoft.com/office/drawing/2014/main" id="{565E40C9-6ABB-47F4-98D2-BE95A0E08B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1185" y="2662084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69593D2-845E-406E-9D50-121D232467AB}"/>
              </a:ext>
            </a:extLst>
          </p:cNvPr>
          <p:cNvCxnSpPr>
            <a:cxnSpLocks/>
            <a:stCxn id="8" idx="1"/>
            <a:endCxn id="7170" idx="3"/>
          </p:cNvCxnSpPr>
          <p:nvPr/>
        </p:nvCxnSpPr>
        <p:spPr>
          <a:xfrm flipH="1" flipV="1">
            <a:off x="6664185" y="3233584"/>
            <a:ext cx="617271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ABDA41B1-5B2C-4558-960D-6D421297FF31}"/>
              </a:ext>
            </a:extLst>
          </p:cNvPr>
          <p:cNvCxnSpPr>
            <a:cxnSpLocks/>
            <a:stCxn id="7170" idx="1"/>
            <a:endCxn id="6" idx="3"/>
          </p:cNvCxnSpPr>
          <p:nvPr/>
        </p:nvCxnSpPr>
        <p:spPr>
          <a:xfrm flipH="1" flipV="1">
            <a:off x="4490120" y="2910419"/>
            <a:ext cx="1031065" cy="32316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825C7FB8-B4B2-4A5A-8C2C-E44ACB5DA761}"/>
              </a:ext>
            </a:extLst>
          </p:cNvPr>
          <p:cNvCxnSpPr>
            <a:cxnSpLocks/>
            <a:stCxn id="17" idx="0"/>
            <a:endCxn id="6" idx="2"/>
          </p:cNvCxnSpPr>
          <p:nvPr/>
        </p:nvCxnSpPr>
        <p:spPr>
          <a:xfrm flipH="1" flipV="1">
            <a:off x="3856358" y="3306970"/>
            <a:ext cx="553998" cy="5693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42433AFF-3DE1-497B-AAC3-483CDCD542EF}"/>
              </a:ext>
            </a:extLst>
          </p:cNvPr>
          <p:cNvCxnSpPr>
            <a:cxnSpLocks/>
            <a:stCxn id="9" idx="0"/>
            <a:endCxn id="6" idx="2"/>
          </p:cNvCxnSpPr>
          <p:nvPr/>
        </p:nvCxnSpPr>
        <p:spPr>
          <a:xfrm flipV="1">
            <a:off x="3350357" y="3306970"/>
            <a:ext cx="506001" cy="5693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4888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70A54BB-2D1E-4114-93A3-7CA246C42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4C4FE-7122-4810-98FE-F6703464927E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84C104B-CCF7-4CE2-BF19-8F6B9848DCA3}"/>
              </a:ext>
            </a:extLst>
          </p:cNvPr>
          <p:cNvSpPr/>
          <p:nvPr/>
        </p:nvSpPr>
        <p:spPr>
          <a:xfrm>
            <a:off x="3250588" y="4793943"/>
            <a:ext cx="1267524" cy="7931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086406-3F09-4E05-A05D-48D39E9B629F}"/>
              </a:ext>
            </a:extLst>
          </p:cNvPr>
          <p:cNvSpPr txBox="1"/>
          <p:nvPr/>
        </p:nvSpPr>
        <p:spPr>
          <a:xfrm>
            <a:off x="3330352" y="4867328"/>
            <a:ext cx="1107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진료도구</a:t>
            </a:r>
            <a:endParaRPr lang="en-US" altLang="ko-KR" dirty="0"/>
          </a:p>
          <a:p>
            <a:pPr algn="ctr"/>
            <a:r>
              <a:rPr lang="en-US" altLang="ko-KR" dirty="0" err="1"/>
              <a:t>raspi</a:t>
            </a:r>
            <a:endParaRPr lang="ko-KR" altLang="en-US" dirty="0"/>
          </a:p>
        </p:txBody>
      </p:sp>
      <p:pic>
        <p:nvPicPr>
          <p:cNvPr id="7" name="Picture 10" descr="Server 10">
            <a:extLst>
              <a:ext uri="{FF2B5EF4-FFF2-40B4-BE49-F238E27FC236}">
                <a16:creationId xmlns:a16="http://schemas.microsoft.com/office/drawing/2014/main" id="{230D58CB-EEEA-4AF4-83C7-2BF4306DFC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7261" y="1749460"/>
            <a:ext cx="1679540" cy="1679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1B01307-1C0A-498B-9E25-77FD9D10AD8D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3884350" y="3502385"/>
            <a:ext cx="1802911" cy="1291558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4" name="Picture 2" descr="Smartphone 13">
            <a:extLst>
              <a:ext uri="{FF2B5EF4-FFF2-40B4-BE49-F238E27FC236}">
                <a16:creationId xmlns:a16="http://schemas.microsoft.com/office/drawing/2014/main" id="{A3AC8A9D-52C3-40E7-96F2-C4DF893CAA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0112" y="1998754"/>
            <a:ext cx="1180952" cy="1180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Computer 1">
            <a:extLst>
              <a:ext uri="{FF2B5EF4-FFF2-40B4-BE49-F238E27FC236}">
                <a16:creationId xmlns:a16="http://schemas.microsoft.com/office/drawing/2014/main" id="{CE4E51D1-2C1B-407C-A5BF-BC5FCF8BC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4136" y="2006214"/>
            <a:ext cx="1173492" cy="1173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C15FF13-2E98-4556-B837-A7EB21E94AED}"/>
              </a:ext>
            </a:extLst>
          </p:cNvPr>
          <p:cNvCxnSpPr>
            <a:cxnSpLocks/>
            <a:stCxn id="7" idx="1"/>
            <a:endCxn id="8194" idx="3"/>
          </p:cNvCxnSpPr>
          <p:nvPr/>
        </p:nvCxnSpPr>
        <p:spPr>
          <a:xfrm flipH="1">
            <a:off x="3841064" y="2589230"/>
            <a:ext cx="1846197" cy="0"/>
          </a:xfrm>
          <a:prstGeom prst="line">
            <a:avLst/>
          </a:prstGeom>
          <a:ln w="508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D26894FE-920F-4B3C-ADC9-5EE31D9A778E}"/>
              </a:ext>
            </a:extLst>
          </p:cNvPr>
          <p:cNvCxnSpPr>
            <a:cxnSpLocks/>
            <a:stCxn id="8196" idx="1"/>
            <a:endCxn id="7" idx="3"/>
          </p:cNvCxnSpPr>
          <p:nvPr/>
        </p:nvCxnSpPr>
        <p:spPr>
          <a:xfrm flipH="1" flipV="1">
            <a:off x="7366801" y="2589230"/>
            <a:ext cx="2317335" cy="3730"/>
          </a:xfrm>
          <a:prstGeom prst="line">
            <a:avLst/>
          </a:prstGeom>
          <a:ln w="254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B8788E9-D4BB-435B-8D77-D69E325892BE}"/>
              </a:ext>
            </a:extLst>
          </p:cNvPr>
          <p:cNvSpPr txBox="1"/>
          <p:nvPr/>
        </p:nvSpPr>
        <p:spPr>
          <a:xfrm>
            <a:off x="1115736" y="528506"/>
            <a:ext cx="24593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4. </a:t>
            </a:r>
            <a:r>
              <a:rPr lang="ko-KR" altLang="en-US" sz="2800" dirty="0"/>
              <a:t>데이터 흐름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480962203"/>
      </p:ext>
    </p:extLst>
  </p:cSld>
  <p:clrMapOvr>
    <a:masterClrMapping/>
  </p:clrMapOvr>
</p:sld>
</file>

<file path=ppt/theme/theme1.xml><?xml version="1.0" encoding="utf-8"?>
<a:theme xmlns:a="http://schemas.openxmlformats.org/drawingml/2006/main" name="자르기">
  <a:themeElements>
    <a:clrScheme name="사용자 지정 1">
      <a:dk1>
        <a:sysClr val="windowText" lastClr="000000"/>
      </a:dk1>
      <a:lt1>
        <a:srgbClr val="FFFFFF"/>
      </a:lt1>
      <a:dk2>
        <a:srgbClr val="000000"/>
      </a:dk2>
      <a:lt2>
        <a:srgbClr val="FFFFFF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자르기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자르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자르기</Template>
  <TotalTime>907</TotalTime>
  <Words>687</Words>
  <Application>Microsoft Office PowerPoint</Application>
  <PresentationFormat>와이드스크린</PresentationFormat>
  <Paragraphs>106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noto</vt:lpstr>
      <vt:lpstr>돋움</vt:lpstr>
      <vt:lpstr>맑은 고딕</vt:lpstr>
      <vt:lpstr>Franklin Gothic Book</vt:lpstr>
      <vt:lpstr>자르기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김현민</dc:creator>
  <cp:lastModifiedBy>김현민</cp:lastModifiedBy>
  <cp:revision>16</cp:revision>
  <dcterms:created xsi:type="dcterms:W3CDTF">2022-03-15T00:05:25Z</dcterms:created>
  <dcterms:modified xsi:type="dcterms:W3CDTF">2022-03-15T15:23:10Z</dcterms:modified>
</cp:coreProperties>
</file>