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420" r:id="rId2"/>
    <p:sldId id="453" r:id="rId3"/>
    <p:sldId id="455" r:id="rId4"/>
    <p:sldId id="457" r:id="rId5"/>
    <p:sldId id="432" r:id="rId6"/>
    <p:sldId id="433" r:id="rId7"/>
    <p:sldId id="459" r:id="rId8"/>
    <p:sldId id="434" r:id="rId9"/>
    <p:sldId id="435" r:id="rId10"/>
    <p:sldId id="436" r:id="rId11"/>
    <p:sldId id="437" r:id="rId12"/>
    <p:sldId id="439" r:id="rId13"/>
    <p:sldId id="460" r:id="rId14"/>
    <p:sldId id="4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20"/>
            <p14:sldId id="453"/>
            <p14:sldId id="455"/>
            <p14:sldId id="457"/>
            <p14:sldId id="432"/>
            <p14:sldId id="433"/>
            <p14:sldId id="459"/>
            <p14:sldId id="434"/>
            <p14:sldId id="435"/>
            <p14:sldId id="436"/>
            <p14:sldId id="437"/>
            <p14:sldId id="439"/>
            <p14:sldId id="460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5" autoAdjust="0"/>
    <p:restoredTop sz="96935" autoAdjust="0"/>
  </p:normalViewPr>
  <p:slideViewPr>
    <p:cSldViewPr>
      <p:cViewPr varScale="1">
        <p:scale>
          <a:sx n="115" d="100"/>
          <a:sy n="115" d="100"/>
        </p:scale>
        <p:origin x="19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2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3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7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2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285750" indent="-285750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1371600" y="3068961"/>
            <a:ext cx="7123113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dirty="0" smtClean="0"/>
              <a:t>웹 프로그래밍 및 실습 </a:t>
            </a:r>
            <a:endParaRPr lang="en-US" altLang="ko-KR" sz="2800" dirty="0" smtClean="0"/>
          </a:p>
          <a:p>
            <a:pPr marL="0" indent="0" algn="ctr">
              <a:buNone/>
            </a:pPr>
            <a:r>
              <a:rPr lang="ko-KR" altLang="en-US" sz="2800" dirty="0" smtClean="0"/>
              <a:t>해양컴퓨터공학과 </a:t>
            </a:r>
            <a:endParaRPr lang="ko-KR" altLang="en-US" sz="2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err="1" smtClean="0"/>
              <a:t>실습과제</a:t>
            </a:r>
            <a:r>
              <a:rPr lang="ko-KR" altLang="en-US" dirty="0" smtClean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5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7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</a:t>
            </a:r>
            <a:r>
              <a:rPr lang="ko-KR" altLang="en-US" b="1" dirty="0" err="1">
                <a:solidFill>
                  <a:schemeClr val="tx1"/>
                </a:solidFill>
              </a:rPr>
              <a:t>선택자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0" y="1438902"/>
            <a:ext cx="7600073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44824"/>
            <a:ext cx="14478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4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8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속성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</a:t>
            </a:r>
            <a:endParaRPr lang="ko-KR" alt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95" y="1476037"/>
            <a:ext cx="6240364" cy="377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2998837" cy="40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>
                <a:solidFill>
                  <a:srgbClr val="C00000"/>
                </a:solidFill>
              </a:rPr>
              <a:t>9.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 코드에 대한 </a:t>
            </a:r>
            <a:r>
              <a:rPr lang="en-US" altLang="ko-KR" dirty="0" smtClean="0"/>
              <a:t>document tree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  &lt;h3&gt;CSS </a:t>
            </a:r>
            <a:r>
              <a:rPr lang="ko-KR" altLang="en-US" dirty="0"/>
              <a:t>폰트 속성</a:t>
            </a:r>
            <a:r>
              <a:rPr lang="en-US" altLang="ko-KR" dirty="0"/>
              <a:t>&lt;/h3&gt; </a:t>
            </a:r>
          </a:p>
          <a:p>
            <a:r>
              <a:rPr lang="en-US" altLang="ko-KR" dirty="0"/>
              <a:t>    &lt;p&gt; font-size :  </a:t>
            </a:r>
          </a:p>
          <a:p>
            <a:r>
              <a:rPr lang="en-US" altLang="ko-KR" dirty="0"/>
              <a:t>       &lt;span id="pt12</a:t>
            </a:r>
            <a:r>
              <a:rPr lang="en-US" altLang="ko-KR" dirty="0" smtClean="0"/>
              <a:t>"&gt; &lt;strong&gt; </a:t>
            </a:r>
            <a:r>
              <a:rPr lang="en-US" altLang="ko-KR" dirty="0"/>
              <a:t>12pt </a:t>
            </a:r>
            <a:r>
              <a:rPr lang="en-US" altLang="ko-KR" dirty="0" smtClean="0"/>
              <a:t>&lt;strong&gt; &lt;/</a:t>
            </a:r>
            <a:r>
              <a:rPr lang="en-US" altLang="ko-KR" dirty="0"/>
              <a:t>span&gt;,</a:t>
            </a:r>
          </a:p>
          <a:p>
            <a:r>
              <a:rPr lang="en-US" altLang="ko-KR" dirty="0"/>
              <a:t>       &lt;span id="large"&gt; large &lt;/span&gt;</a:t>
            </a:r>
          </a:p>
          <a:p>
            <a:r>
              <a:rPr lang="en-US" altLang="ko-KR" dirty="0"/>
              <a:t>     &lt;/p&gt;</a:t>
            </a:r>
          </a:p>
          <a:p>
            <a:r>
              <a:rPr lang="en-US" altLang="ko-KR" dirty="0"/>
              <a:t>     &lt;p&gt; font-weight :  </a:t>
            </a:r>
          </a:p>
          <a:p>
            <a:r>
              <a:rPr lang="en-US" altLang="ko-KR" dirty="0"/>
              <a:t>       &lt;h3 id="bold"&gt; bold &lt;/h3&gt;</a:t>
            </a:r>
          </a:p>
          <a:p>
            <a:r>
              <a:rPr lang="en-US" altLang="ko-KR" dirty="0"/>
              <a:t>     &lt;/p&gt;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&lt;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en-US" altLang="ko-KR" dirty="0"/>
              <a:t>     &lt;p&gt; font-style :  </a:t>
            </a:r>
          </a:p>
          <a:p>
            <a:r>
              <a:rPr lang="en-US" altLang="ko-KR" dirty="0"/>
              <a:t>       &lt;h3 id="italic"&gt; italic &lt;/h3&gt;</a:t>
            </a:r>
          </a:p>
          <a:p>
            <a:r>
              <a:rPr lang="en-US" altLang="ko-KR" dirty="0"/>
              <a:t>     &lt;/p&gt; </a:t>
            </a:r>
          </a:p>
          <a:p>
            <a:r>
              <a:rPr lang="en-US" altLang="ko-KR" dirty="0"/>
              <a:t>     &lt;p&gt; font-variant :  </a:t>
            </a:r>
          </a:p>
          <a:p>
            <a:r>
              <a:rPr lang="en-US" altLang="ko-KR" dirty="0"/>
              <a:t>       &lt;span id="normal"&gt; CSS normal </a:t>
            </a:r>
            <a:r>
              <a:rPr lang="en-US" altLang="ko-KR" dirty="0" smtClean="0"/>
              <a:t>  </a:t>
            </a:r>
            <a:r>
              <a:rPr lang="en-US" altLang="ko-KR" dirty="0"/>
              <a:t>&lt;/span&gt; </a:t>
            </a:r>
          </a:p>
          <a:p>
            <a:r>
              <a:rPr lang="en-US" altLang="ko-KR" dirty="0"/>
              <a:t>       &lt;span id="small-caps"&gt; CSS small-caps &lt;/span&gt; </a:t>
            </a:r>
          </a:p>
          <a:p>
            <a:r>
              <a:rPr lang="en-US" altLang="ko-KR" dirty="0"/>
              <a:t>     &lt;/p&gt;				 </a:t>
            </a:r>
          </a:p>
          <a:p>
            <a:r>
              <a:rPr lang="en-US" altLang="ko-KR" dirty="0"/>
              <a:t>  &lt;/body&gt;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200"/>
              </a:spcAft>
              <a:buNone/>
            </a:pPr>
            <a:endParaRPr lang="en-US" altLang="ko-KR" dirty="0" smtClean="0"/>
          </a:p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en-US" altLang="ko-KR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10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후손 </a:t>
            </a:r>
            <a:r>
              <a:rPr lang="ko-KR" altLang="en-US" b="1" dirty="0" err="1" smtClean="0"/>
              <a:t>선택자</a:t>
            </a:r>
            <a:endParaRPr lang="ko-KR" altLang="en-US" b="1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7" y="1362041"/>
            <a:ext cx="5687298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7" y="4683706"/>
            <a:ext cx="5750140" cy="124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72" y="1860564"/>
            <a:ext cx="3934569" cy="164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9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>
              <a:spcAft>
                <a:spcPts val="200"/>
              </a:spcAft>
            </a:pPr>
            <a:endParaRPr lang="en-US" altLang="ko-KR" dirty="0"/>
          </a:p>
          <a:p>
            <a:pPr lvl="1">
              <a:spcAft>
                <a:spcPts val="200"/>
              </a:spcAft>
            </a:pPr>
            <a:endParaRPr lang="ko-KR" altLang="en-US" dirty="0" smtClean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11 : </a:t>
            </a:r>
            <a:r>
              <a:rPr lang="ko-KR" altLang="en-US" b="1" dirty="0" smtClean="0"/>
              <a:t>자손 </a:t>
            </a:r>
            <a:r>
              <a:rPr lang="ko-KR" altLang="en-US" b="1" dirty="0" err="1"/>
              <a:t>선택자</a:t>
            </a:r>
            <a:endParaRPr lang="ko-KR" altLang="en-US" b="1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6192688" cy="355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6995"/>
            <a:ext cx="6033394" cy="130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39"/>
          <a:stretch/>
        </p:blipFill>
        <p:spPr bwMode="auto">
          <a:xfrm>
            <a:off x="5436096" y="1844824"/>
            <a:ext cx="2137023" cy="164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0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95309" y="2243171"/>
            <a:ext cx="2578657" cy="255398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r>
              <a:rPr lang="en-US" altLang="ko-KR" dirty="0" smtClean="0"/>
              <a:t> : &lt;</a:t>
            </a:r>
            <a:r>
              <a:rPr lang="en-US" altLang="ko-KR" dirty="0"/>
              <a:t>style&gt; </a:t>
            </a:r>
            <a:r>
              <a:rPr lang="ko-KR" altLang="en-US" dirty="0"/>
              <a:t>태그로 스타일 시트 만들기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874820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title&gt;&amp;</a:t>
            </a:r>
            <a:r>
              <a:rPr lang="en-US" altLang="ko-KR" sz="1400" dirty="0" err="1"/>
              <a:t>lt;style&amp;gt</a:t>
            </a:r>
            <a:r>
              <a:rPr lang="en-US" altLang="ko-KR" sz="1400" dirty="0"/>
              <a:t>;</a:t>
            </a:r>
            <a:r>
              <a:rPr lang="ko-KR" altLang="en-US" sz="1400" dirty="0"/>
              <a:t> 태그로 스타일 만들기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smtClean="0"/>
              <a:t>style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type=“text/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css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”&gt; 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body </a:t>
            </a:r>
            <a:r>
              <a:rPr lang="en-US" altLang="ko-KR" sz="1400" b="1" dirty="0"/>
              <a:t>{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background-color :  </a:t>
            </a:r>
            <a:r>
              <a:rPr lang="en-US" altLang="ko-KR" sz="1400" b="1" dirty="0"/>
              <a:t>linen;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color : </a:t>
            </a:r>
            <a:r>
              <a:rPr lang="en-US" altLang="ko-KR" sz="1400" b="1" dirty="0" err="1"/>
              <a:t>blueviolet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	margin-left : 30px;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margin-right : 30px;</a:t>
            </a:r>
          </a:p>
          <a:p>
            <a:pPr defTabSz="180000"/>
            <a:r>
              <a:rPr lang="en-US" altLang="ko-KR" sz="1400" b="1" dirty="0" smtClean="0"/>
              <a:t>}</a:t>
            </a:r>
            <a:endParaRPr lang="en-US" altLang="ko-KR" sz="1400" b="1" dirty="0"/>
          </a:p>
          <a:p>
            <a:pPr defTabSz="180000"/>
            <a:r>
              <a:rPr lang="en-US" altLang="ko-KR" sz="1400" b="1" dirty="0" smtClean="0"/>
              <a:t>h3 </a:t>
            </a:r>
            <a:r>
              <a:rPr lang="en-US" altLang="ko-KR" sz="1400" b="1" dirty="0"/>
              <a:t>{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text-align : center</a:t>
            </a:r>
            <a:r>
              <a:rPr lang="en-US" altLang="ko-KR" sz="1400" b="1" dirty="0"/>
              <a:t>;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smtClean="0"/>
              <a:t>color : </a:t>
            </a:r>
            <a:r>
              <a:rPr lang="en-US" altLang="ko-KR" sz="1400" b="1" dirty="0" err="1" smtClean="0"/>
              <a:t>darkred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b="1" dirty="0" smtClean="0"/>
              <a:t> </a:t>
            </a:r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&lt;/style&gt;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음악을 들으면서 </a:t>
            </a:r>
            <a:endParaRPr lang="en-US" altLang="ko-KR" sz="1400" dirty="0" smtClean="0"/>
          </a:p>
          <a:p>
            <a:pPr defTabSz="180000"/>
            <a:r>
              <a:rPr lang="ko-KR" altLang="en-US" sz="1400" dirty="0" err="1" smtClean="0"/>
              <a:t>책읽기를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좋아합니다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김치 </a:t>
            </a:r>
            <a:r>
              <a:rPr lang="ko-KR" altLang="en-US" sz="1400" dirty="0"/>
              <a:t>찌개와 막국수 무척 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좋아합니다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912472" y="5527097"/>
            <a:ext cx="264179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176651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912472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196178" y="5527097"/>
            <a:ext cx="264179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60357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96178" y="4807017"/>
            <a:ext cx="0" cy="7920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80099" y="5631789"/>
            <a:ext cx="11368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margin-left:30px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452245" y="5631789"/>
            <a:ext cx="12234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margin-right:30px</a:t>
            </a:r>
            <a:endParaRPr lang="ko-KR" altLang="en-US" sz="1000" dirty="0"/>
          </a:p>
        </p:txBody>
      </p:sp>
      <p:sp>
        <p:nvSpPr>
          <p:cNvPr id="21" name="자유형 20"/>
          <p:cNvSpPr/>
          <p:nvPr/>
        </p:nvSpPr>
        <p:spPr>
          <a:xfrm>
            <a:off x="5527337" y="2719557"/>
            <a:ext cx="506544" cy="571990"/>
          </a:xfrm>
          <a:custGeom>
            <a:avLst/>
            <a:gdLst>
              <a:gd name="connsiteX0" fmla="*/ 0 w 524786"/>
              <a:gd name="connsiteY0" fmla="*/ 0 h 1240404"/>
              <a:gd name="connsiteX1" fmla="*/ 87465 w 524786"/>
              <a:gd name="connsiteY1" fmla="*/ 1009816 h 1240404"/>
              <a:gd name="connsiteX2" fmla="*/ 524786 w 524786"/>
              <a:gd name="connsiteY2" fmla="*/ 1240404 h 1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1240404">
                <a:moveTo>
                  <a:pt x="0" y="0"/>
                </a:moveTo>
                <a:cubicBezTo>
                  <a:pt x="0" y="401541"/>
                  <a:pt x="1" y="803082"/>
                  <a:pt x="87465" y="1009816"/>
                </a:cubicBezTo>
                <a:cubicBezTo>
                  <a:pt x="174929" y="1216550"/>
                  <a:pt x="349857" y="1228477"/>
                  <a:pt x="524786" y="124040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56993" y="2502761"/>
            <a:ext cx="638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linen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6697153" y="4993491"/>
            <a:ext cx="926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/>
              <a:t>blueviolet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색</a:t>
            </a:r>
            <a:endParaRPr lang="ko-KR" altLang="en-US" sz="1000" dirty="0"/>
          </a:p>
        </p:txBody>
      </p:sp>
      <p:sp>
        <p:nvSpPr>
          <p:cNvPr id="24" name="자유형 23"/>
          <p:cNvSpPr/>
          <p:nvPr/>
        </p:nvSpPr>
        <p:spPr>
          <a:xfrm>
            <a:off x="7091959" y="4515683"/>
            <a:ext cx="15903" cy="477079"/>
          </a:xfrm>
          <a:custGeom>
            <a:avLst/>
            <a:gdLst>
              <a:gd name="connsiteX0" fmla="*/ 0 w 15903"/>
              <a:gd name="connsiteY0" fmla="*/ 477079 h 477079"/>
              <a:gd name="connsiteX1" fmla="*/ 15903 w 15903"/>
              <a:gd name="connsiteY1" fmla="*/ 0 h 47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03" h="477079">
                <a:moveTo>
                  <a:pt x="0" y="477079"/>
                </a:moveTo>
                <a:lnTo>
                  <a:pt x="15903" y="0"/>
                </a:ln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6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6514" y="2241736"/>
            <a:ext cx="2434842" cy="29593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en-US" altLang="ko-KR" dirty="0" smtClean="0"/>
              <a:t> : style </a:t>
            </a:r>
            <a:r>
              <a:rPr lang="ko-KR" altLang="en-US" dirty="0"/>
              <a:t>속성에 </a:t>
            </a:r>
            <a:r>
              <a:rPr lang="ko-KR" altLang="en-US" dirty="0" smtClean="0"/>
              <a:t>스타일 시트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2946" y="1870266"/>
            <a:ext cx="5073215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&lt;head&gt;&lt;title&gt;&amp;</a:t>
            </a:r>
            <a:r>
              <a:rPr lang="en-US" altLang="ko-KR" sz="1600" dirty="0" err="1"/>
              <a:t>lt;style&amp;gt</a:t>
            </a:r>
            <a:r>
              <a:rPr lang="en-US" altLang="ko-KR" sz="1600" dirty="0"/>
              <a:t>; </a:t>
            </a:r>
            <a:r>
              <a:rPr lang="ko-KR" altLang="en-US" sz="1600" dirty="0" smtClean="0"/>
              <a:t>속성에 </a:t>
            </a:r>
            <a:r>
              <a:rPr lang="ko-KR" altLang="en-US" sz="1600" dirty="0"/>
              <a:t>스타일 만들기</a:t>
            </a:r>
            <a:r>
              <a:rPr lang="en-US" altLang="ko-KR" sz="1600" dirty="0"/>
              <a:t>&lt;/title&gt;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smtClean="0"/>
              <a:t>style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type=“text/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css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”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b="1" dirty="0" smtClean="0"/>
              <a:t>       p </a:t>
            </a:r>
            <a:r>
              <a:rPr lang="en-US" altLang="ko-KR" sz="1600" b="1" dirty="0"/>
              <a:t>{ </a:t>
            </a:r>
            <a:r>
              <a:rPr lang="en-US" altLang="ko-KR" sz="1600" b="1" dirty="0" smtClean="0"/>
              <a:t>color : red</a:t>
            </a:r>
            <a:r>
              <a:rPr lang="en-US" altLang="ko-KR" sz="1600" b="1" dirty="0"/>
              <a:t>; </a:t>
            </a:r>
            <a:r>
              <a:rPr lang="en-US" altLang="ko-KR" sz="1600" b="1" dirty="0" smtClean="0"/>
              <a:t>font-size : 15px; }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r>
              <a:rPr lang="en-US" altLang="ko-KR" sz="1600" dirty="0"/>
              <a:t>&lt;/style&gt;</a:t>
            </a:r>
          </a:p>
          <a:p>
            <a:r>
              <a:rPr lang="en-US" altLang="ko-KR" sz="1600" dirty="0"/>
              <a:t>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&lt;h3&gt;</a:t>
            </a:r>
            <a:r>
              <a:rPr lang="ko-KR" altLang="en-US" sz="1600" dirty="0"/>
              <a:t>손 홍 민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b="1" dirty="0"/>
              <a:t>&lt;p&gt;</a:t>
            </a:r>
            <a:r>
              <a:rPr lang="ko-KR" altLang="en-US" sz="1600" dirty="0"/>
              <a:t>오페라를 좋아하고</a:t>
            </a:r>
            <a:r>
              <a:rPr lang="en-US" altLang="ko-KR" sz="1600" b="1" dirty="0"/>
              <a:t>&lt;/p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b="1" dirty="0"/>
              <a:t>&lt;p</a:t>
            </a:r>
            <a:r>
              <a:rPr lang="en-US" altLang="ko-KR" sz="1600" b="1" dirty="0" smtClean="0"/>
              <a:t>&gt;</a:t>
            </a:r>
            <a:r>
              <a:rPr lang="ko-KR" altLang="en-US" sz="1600" dirty="0" err="1" smtClean="0"/>
              <a:t>엘</a:t>
            </a:r>
            <a:r>
              <a:rPr lang="ko-KR" altLang="en-US" sz="1600" dirty="0" err="1"/>
              <a:t>비</a:t>
            </a:r>
            <a:r>
              <a:rPr lang="ko-KR" altLang="en-US" sz="1600" dirty="0" err="1" smtClean="0"/>
              <a:t>스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프레슬리를</a:t>
            </a:r>
            <a:r>
              <a:rPr lang="ko-KR" altLang="en-US" sz="1600" dirty="0" smtClean="0"/>
              <a:t> 좋아하고</a:t>
            </a:r>
            <a:r>
              <a:rPr lang="en-US" altLang="ko-KR" sz="1600" b="1" dirty="0"/>
              <a:t>&lt;/p</a:t>
            </a:r>
            <a:r>
              <a:rPr lang="en-US" altLang="ko-KR" sz="1600" dirty="0" smtClean="0"/>
              <a:t>&gt;</a:t>
            </a:r>
            <a:endParaRPr lang="en-US" altLang="ko-KR" sz="1600" dirty="0"/>
          </a:p>
          <a:p>
            <a:r>
              <a:rPr lang="en-US" altLang="ko-KR" sz="1600" b="1" dirty="0"/>
              <a:t>&lt;p style="</a:t>
            </a:r>
            <a:r>
              <a:rPr lang="en-US" altLang="ko-KR" sz="1600" b="1" dirty="0" err="1" smtClean="0"/>
              <a:t>color:blue</a:t>
            </a:r>
            <a:r>
              <a:rPr lang="en-US" altLang="ko-KR" sz="1600" b="1" dirty="0" smtClean="0"/>
              <a:t>"&gt;</a:t>
            </a:r>
            <a:r>
              <a:rPr lang="ko-KR" altLang="en-US" sz="1600" dirty="0"/>
              <a:t>김치부침개를 좋아하고</a:t>
            </a:r>
            <a:r>
              <a:rPr lang="en-US" altLang="ko-KR" sz="1600" b="1" dirty="0"/>
              <a:t>&lt;/p</a:t>
            </a:r>
            <a:r>
              <a:rPr lang="en-US" altLang="ko-KR" sz="1600" dirty="0"/>
              <a:t>&gt;</a:t>
            </a:r>
          </a:p>
          <a:p>
            <a:r>
              <a:rPr lang="en-US" altLang="ko-KR" sz="1600" b="1" dirty="0"/>
              <a:t>&lt;p style="</a:t>
            </a:r>
            <a:r>
              <a:rPr lang="en-US" altLang="ko-KR" sz="1600" b="1" dirty="0" err="1" smtClean="0"/>
              <a:t>color:magenta</a:t>
            </a:r>
            <a:r>
              <a:rPr lang="en-US" altLang="ko-KR" sz="1600" b="1" dirty="0"/>
              <a:t>; font-size:30px"&gt;</a:t>
            </a:r>
            <a:r>
              <a:rPr lang="ko-KR" altLang="en-US" sz="1600" dirty="0" smtClean="0"/>
              <a:t>축구를</a:t>
            </a:r>
            <a:endParaRPr lang="en-US" altLang="ko-KR" sz="1600" dirty="0" smtClean="0"/>
          </a:p>
          <a:p>
            <a:r>
              <a:rPr lang="ko-KR" altLang="en-US" sz="1600" dirty="0" smtClean="0"/>
              <a:t> </a:t>
            </a:r>
            <a:r>
              <a:rPr lang="ko-KR" altLang="en-US" sz="1600" dirty="0"/>
              <a:t>좋아합니다</a:t>
            </a:r>
            <a:r>
              <a:rPr lang="en-US" altLang="ko-KR" sz="1600" dirty="0"/>
              <a:t>.</a:t>
            </a:r>
            <a:r>
              <a:rPr lang="en-US" altLang="ko-KR" sz="1600" b="1" dirty="0"/>
              <a:t>&lt;/p&gt;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sp>
        <p:nvSpPr>
          <p:cNvPr id="7" name="자유형 6"/>
          <p:cNvSpPr/>
          <p:nvPr/>
        </p:nvSpPr>
        <p:spPr>
          <a:xfrm flipH="1">
            <a:off x="7070576" y="3294198"/>
            <a:ext cx="853605" cy="373265"/>
          </a:xfrm>
          <a:custGeom>
            <a:avLst/>
            <a:gdLst>
              <a:gd name="connsiteX0" fmla="*/ 0 w 524786"/>
              <a:gd name="connsiteY0" fmla="*/ 0 h 1240404"/>
              <a:gd name="connsiteX1" fmla="*/ 87465 w 524786"/>
              <a:gd name="connsiteY1" fmla="*/ 1009816 h 1240404"/>
              <a:gd name="connsiteX2" fmla="*/ 524786 w 524786"/>
              <a:gd name="connsiteY2" fmla="*/ 1240404 h 124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786" h="1240404">
                <a:moveTo>
                  <a:pt x="0" y="0"/>
                </a:moveTo>
                <a:cubicBezTo>
                  <a:pt x="0" y="401541"/>
                  <a:pt x="1" y="803082"/>
                  <a:pt x="87465" y="1009816"/>
                </a:cubicBezTo>
                <a:cubicBezTo>
                  <a:pt x="174929" y="1216550"/>
                  <a:pt x="349857" y="1228477"/>
                  <a:pt x="524786" y="1240404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60941" y="3047977"/>
            <a:ext cx="726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red, 15px</a:t>
            </a:r>
            <a:endParaRPr lang="ko-KR" altLang="en-US" sz="1000" dirty="0"/>
          </a:p>
        </p:txBody>
      </p:sp>
      <p:sp>
        <p:nvSpPr>
          <p:cNvPr id="6" name="자유형 5"/>
          <p:cNvSpPr/>
          <p:nvPr/>
        </p:nvSpPr>
        <p:spPr>
          <a:xfrm>
            <a:off x="7305205" y="4098038"/>
            <a:ext cx="683812" cy="155184"/>
          </a:xfrm>
          <a:custGeom>
            <a:avLst/>
            <a:gdLst>
              <a:gd name="connsiteX0" fmla="*/ 0 w 683812"/>
              <a:gd name="connsiteY0" fmla="*/ 127221 h 127221"/>
              <a:gd name="connsiteX1" fmla="*/ 381663 w 683812"/>
              <a:gd name="connsiteY1" fmla="*/ 87465 h 127221"/>
              <a:gd name="connsiteX2" fmla="*/ 683812 w 683812"/>
              <a:gd name="connsiteY2" fmla="*/ 0 h 12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812" h="127221">
                <a:moveTo>
                  <a:pt x="0" y="127221"/>
                </a:moveTo>
                <a:cubicBezTo>
                  <a:pt x="133847" y="117944"/>
                  <a:pt x="267694" y="108668"/>
                  <a:pt x="381663" y="87465"/>
                </a:cubicBezTo>
                <a:cubicBezTo>
                  <a:pt x="495632" y="66262"/>
                  <a:pt x="633454" y="15903"/>
                  <a:pt x="683812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89061" y="3887802"/>
            <a:ext cx="7873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blue, 15px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7881681" y="4253222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magenta, 30px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7488085" y="4376334"/>
            <a:ext cx="400976" cy="294198"/>
          </a:xfrm>
          <a:custGeom>
            <a:avLst/>
            <a:gdLst>
              <a:gd name="connsiteX0" fmla="*/ 0 w 596348"/>
              <a:gd name="connsiteY0" fmla="*/ 294198 h 294198"/>
              <a:gd name="connsiteX1" fmla="*/ 254442 w 596348"/>
              <a:gd name="connsiteY1" fmla="*/ 103367 h 294198"/>
              <a:gd name="connsiteX2" fmla="*/ 596348 w 596348"/>
              <a:gd name="connsiteY2" fmla="*/ 0 h 29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94198">
                <a:moveTo>
                  <a:pt x="0" y="294198"/>
                </a:moveTo>
                <a:cubicBezTo>
                  <a:pt x="77525" y="223299"/>
                  <a:pt x="155051" y="152400"/>
                  <a:pt x="254442" y="103367"/>
                </a:cubicBezTo>
                <a:cubicBezTo>
                  <a:pt x="353833" y="54334"/>
                  <a:pt x="596348" y="0"/>
                  <a:pt x="5963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7557072" y="3315328"/>
            <a:ext cx="386829" cy="600075"/>
          </a:xfrm>
          <a:custGeom>
            <a:avLst/>
            <a:gdLst>
              <a:gd name="connsiteX0" fmla="*/ 371475 w 386829"/>
              <a:gd name="connsiteY0" fmla="*/ 0 h 600075"/>
              <a:gd name="connsiteX1" fmla="*/ 342900 w 386829"/>
              <a:gd name="connsiteY1" fmla="*/ 457200 h 600075"/>
              <a:gd name="connsiteX2" fmla="*/ 0 w 386829"/>
              <a:gd name="connsiteY2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829" h="600075">
                <a:moveTo>
                  <a:pt x="371475" y="0"/>
                </a:moveTo>
                <a:cubicBezTo>
                  <a:pt x="388144" y="178593"/>
                  <a:pt x="404813" y="357187"/>
                  <a:pt x="342900" y="457200"/>
                </a:cubicBezTo>
                <a:cubicBezTo>
                  <a:pt x="280987" y="557213"/>
                  <a:pt x="140493" y="578644"/>
                  <a:pt x="0" y="60007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64491" y="1317310"/>
            <a:ext cx="79086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HTML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페이지 내 모든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&lt;p&gt;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태그를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red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색에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15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픽셀 크기로 꾸미지만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,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style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속성을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2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개의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p&gt;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는 다른 모양으로 꾸미는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r>
              <a:rPr lang="en-US" altLang="ko-KR" dirty="0" smtClean="0"/>
              <a:t> : </a:t>
            </a:r>
            <a:r>
              <a:rPr lang="en-US" altLang="ko-KR" dirty="0"/>
              <a:t>&lt;link&gt; </a:t>
            </a:r>
            <a:r>
              <a:rPr lang="ko-KR" altLang="en-US" dirty="0"/>
              <a:t>태그로 </a:t>
            </a:r>
            <a:r>
              <a:rPr lang="en-US" altLang="ko-KR" dirty="0" smtClean="0"/>
              <a:t>CSS3 </a:t>
            </a:r>
            <a:r>
              <a:rPr lang="ko-KR" altLang="en-US" dirty="0" smtClean="0"/>
              <a:t>파일 </a:t>
            </a:r>
            <a:r>
              <a:rPr lang="ko-KR" altLang="en-US" dirty="0"/>
              <a:t>불러오기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9867" y="3251612"/>
            <a:ext cx="5460285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&gt;&lt;</a:t>
            </a:r>
            <a:r>
              <a:rPr lang="en-US" altLang="ko-KR" sz="1400" dirty="0"/>
              <a:t>title&gt;&amp;</a:t>
            </a:r>
            <a:r>
              <a:rPr lang="en-US" altLang="ko-KR" sz="1400" dirty="0" err="1"/>
              <a:t>lt;link&amp;gt</a:t>
            </a:r>
            <a:r>
              <a:rPr lang="en-US" altLang="ko-KR" sz="1400" dirty="0"/>
              <a:t>;</a:t>
            </a:r>
            <a:r>
              <a:rPr lang="ko-KR" altLang="en-US" sz="1400" dirty="0"/>
              <a:t> 태그로 스타일 파일 불러오기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&lt;</a:t>
            </a:r>
            <a:r>
              <a:rPr lang="en-US" altLang="ko-KR" sz="1400" b="1" dirty="0"/>
              <a:t>link type="text/</a:t>
            </a:r>
            <a:r>
              <a:rPr lang="en-US" altLang="ko-KR" sz="1400" b="1" dirty="0" err="1"/>
              <a:t>css</a:t>
            </a:r>
            <a:r>
              <a:rPr lang="en-US" altLang="ko-KR" sz="1400" b="1" dirty="0"/>
              <a:t>" </a:t>
            </a:r>
            <a:r>
              <a:rPr lang="en-US" altLang="ko-KR" sz="1400" b="1" dirty="0" err="1"/>
              <a:t>rel</a:t>
            </a:r>
            <a:r>
              <a:rPr lang="en-US" altLang="ko-KR" sz="1400" b="1" dirty="0"/>
              <a:t>="stylesheet"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="mystyle.css"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 err="1"/>
              <a:t>소연재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저는 체조 선수 </a:t>
            </a:r>
            <a:r>
              <a:rPr lang="ko-KR" altLang="en-US" sz="1400" dirty="0" err="1"/>
              <a:t>소연재입니다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음악을 들으면서 </a:t>
            </a:r>
            <a:r>
              <a:rPr lang="ko-KR" altLang="en-US" sz="1400" dirty="0" err="1"/>
              <a:t>책읽기를</a:t>
            </a:r>
            <a:r>
              <a:rPr lang="ko-KR" altLang="en-US" sz="1400" dirty="0"/>
              <a:t> 좋아합니다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김치 </a:t>
            </a:r>
            <a:r>
              <a:rPr lang="ko-KR" altLang="en-US" sz="1400" dirty="0"/>
              <a:t>찌개와 막국수 무척 좋아합니다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988840"/>
            <a:ext cx="547260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/* mystyle.css */</a:t>
            </a:r>
          </a:p>
          <a:p>
            <a:pPr defTabSz="180000" fontAlgn="base" latinLnBrk="0"/>
            <a:r>
              <a:rPr lang="en-US" altLang="ko-KR" sz="1400" dirty="0"/>
              <a:t>body { </a:t>
            </a:r>
            <a:r>
              <a:rPr lang="en-US" altLang="ko-KR" sz="1400" dirty="0" smtClean="0"/>
              <a:t>background-color : </a:t>
            </a:r>
            <a:r>
              <a:rPr lang="en-US" altLang="ko-KR" sz="1400" dirty="0"/>
              <a:t>linen; </a:t>
            </a:r>
            <a:r>
              <a:rPr lang="en-US" altLang="ko-KR" sz="1400" dirty="0" smtClean="0"/>
              <a:t>color : </a:t>
            </a:r>
            <a:r>
              <a:rPr lang="en-US" altLang="ko-KR" sz="1400" dirty="0" err="1"/>
              <a:t>blueviolet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	margin-left : </a:t>
            </a:r>
            <a:r>
              <a:rPr lang="en-US" altLang="ko-KR" sz="1400" dirty="0"/>
              <a:t>30px; </a:t>
            </a:r>
            <a:r>
              <a:rPr lang="en-US" altLang="ko-KR" sz="1400" dirty="0" smtClean="0"/>
              <a:t>margin-right : </a:t>
            </a:r>
            <a:r>
              <a:rPr lang="en-US" altLang="ko-KR" sz="1400" dirty="0"/>
              <a:t>30px; }</a:t>
            </a:r>
          </a:p>
          <a:p>
            <a:pPr defTabSz="180000" fontAlgn="base" latinLnBrk="0"/>
            <a:r>
              <a:rPr lang="en-US" altLang="ko-KR" sz="1400" dirty="0"/>
              <a:t>h3 { </a:t>
            </a:r>
            <a:r>
              <a:rPr lang="en-US" altLang="ko-KR" sz="1400" dirty="0" smtClean="0"/>
              <a:t>text-align : </a:t>
            </a:r>
            <a:r>
              <a:rPr lang="en-US" altLang="ko-KR" sz="1400" dirty="0"/>
              <a:t>center; </a:t>
            </a:r>
            <a:r>
              <a:rPr lang="en-US" altLang="ko-KR" sz="1400" dirty="0" smtClean="0"/>
              <a:t>color : </a:t>
            </a:r>
            <a:r>
              <a:rPr lang="en-US" altLang="ko-KR" sz="1400" dirty="0" err="1"/>
              <a:t>darkred</a:t>
            </a:r>
            <a:r>
              <a:rPr lang="en-US" altLang="ko-KR" sz="1400" dirty="0"/>
              <a:t>; 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631414" y="1680175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mystyle.css</a:t>
            </a:r>
            <a:endParaRPr lang="en-US" altLang="ko-KR" sz="1400" b="1" dirty="0"/>
          </a:p>
        </p:txBody>
      </p:sp>
      <p:sp>
        <p:nvSpPr>
          <p:cNvPr id="10" name="자유형 9"/>
          <p:cNvSpPr/>
          <p:nvPr/>
        </p:nvSpPr>
        <p:spPr>
          <a:xfrm>
            <a:off x="3203848" y="2942947"/>
            <a:ext cx="2592288" cy="1028745"/>
          </a:xfrm>
          <a:custGeom>
            <a:avLst/>
            <a:gdLst>
              <a:gd name="connsiteX0" fmla="*/ 0 w 2324900"/>
              <a:gd name="connsiteY0" fmla="*/ 0 h 1228725"/>
              <a:gd name="connsiteX1" fmla="*/ 257175 w 2324900"/>
              <a:gd name="connsiteY1" fmla="*/ 314325 h 1228725"/>
              <a:gd name="connsiteX2" fmla="*/ 1162050 w 2324900"/>
              <a:gd name="connsiteY2" fmla="*/ 523875 h 1228725"/>
              <a:gd name="connsiteX3" fmla="*/ 2238375 w 2324900"/>
              <a:gd name="connsiteY3" fmla="*/ 771525 h 1228725"/>
              <a:gd name="connsiteX4" fmla="*/ 2181225 w 2324900"/>
              <a:gd name="connsiteY4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4900" h="1228725">
                <a:moveTo>
                  <a:pt x="0" y="0"/>
                </a:moveTo>
                <a:cubicBezTo>
                  <a:pt x="31750" y="113506"/>
                  <a:pt x="63500" y="227013"/>
                  <a:pt x="257175" y="314325"/>
                </a:cubicBezTo>
                <a:cubicBezTo>
                  <a:pt x="450850" y="401637"/>
                  <a:pt x="1162050" y="523875"/>
                  <a:pt x="1162050" y="523875"/>
                </a:cubicBezTo>
                <a:cubicBezTo>
                  <a:pt x="1492250" y="600075"/>
                  <a:pt x="2068513" y="654050"/>
                  <a:pt x="2238375" y="771525"/>
                </a:cubicBezTo>
                <a:cubicBezTo>
                  <a:pt x="2408237" y="889000"/>
                  <a:pt x="2294731" y="1058862"/>
                  <a:pt x="2181225" y="1228725"/>
                </a:cubicBezTo>
              </a:path>
            </a:pathLst>
          </a:custGeom>
          <a:noFill/>
          <a:ln w="9525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9552" y="1365920"/>
            <a:ext cx="7979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스타일 시트를 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mystyle.css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파일에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별도로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저장하고</a:t>
            </a:r>
            <a:r>
              <a:rPr lang="en-US" altLang="ko-KR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&lt;link&gt; </a:t>
            </a:r>
            <a:r>
              <a:rPr lang="ko-KR" altLang="en-US" sz="1400" kern="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태그로 불러 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사용 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동일 경로에 저장</a:t>
            </a:r>
            <a:r>
              <a:rPr lang="en-US" altLang="ko-KR" sz="1400" kern="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400" kern="0" spc="0" dirty="0">
              <a:solidFill>
                <a:schemeClr val="accent2">
                  <a:lumMod val="75000"/>
                </a:schemeClr>
              </a:solidFill>
              <a:effectLst/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64659" y="2084985"/>
            <a:ext cx="2624510" cy="274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4 : </a:t>
            </a:r>
            <a:r>
              <a:rPr lang="ko-KR" altLang="en-US" b="1" dirty="0" smtClean="0">
                <a:solidFill>
                  <a:schemeClr val="tx1"/>
                </a:solidFill>
              </a:rPr>
              <a:t>전체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9429"/>
            <a:ext cx="7511752" cy="383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6552728" cy="1080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9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5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태그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선택자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ko-KR" alt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86651"/>
            <a:ext cx="7272808" cy="414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013176"/>
            <a:ext cx="5861273" cy="158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5-1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태그 </a:t>
            </a:r>
            <a:r>
              <a:rPr lang="ko-KR" altLang="en-US" b="1" dirty="0" err="1">
                <a:solidFill>
                  <a:schemeClr val="tx1"/>
                </a:solidFill>
              </a:rPr>
              <a:t>선택자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53400" cy="153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485429"/>
            <a:ext cx="466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body, p, h1 ~ h6 </a:t>
            </a:r>
            <a:r>
              <a:rPr lang="ko-KR" altLang="en-US" dirty="0" smtClean="0"/>
              <a:t>태그를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넣어서 결과 확인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28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  <a:p>
            <a:pPr lvl="2">
              <a:spcAft>
                <a:spcPts val="200"/>
              </a:spcAft>
            </a:pPr>
            <a:endParaRPr lang="en-US" altLang="ko-KR" dirty="0" smtClean="0"/>
          </a:p>
          <a:p>
            <a:pPr lvl="2">
              <a:spcAft>
                <a:spcPts val="200"/>
              </a:spcAft>
            </a:pPr>
            <a:endParaRPr lang="en-US" altLang="ko-KR" dirty="0"/>
          </a:p>
        </p:txBody>
      </p:sp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6 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아이디 </a:t>
            </a:r>
            <a:r>
              <a:rPr lang="ko-KR" altLang="en-US" b="1" dirty="0" err="1">
                <a:solidFill>
                  <a:schemeClr val="tx1"/>
                </a:solidFill>
              </a:rPr>
              <a:t>선택자</a:t>
            </a:r>
            <a:endParaRPr lang="ko-KR" altLang="en-US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4" y="1412776"/>
            <a:ext cx="6643835" cy="228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0615"/>
            <a:ext cx="3497788" cy="278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3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264696" cy="298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53" y="3343241"/>
            <a:ext cx="4080693" cy="85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계속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59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12941</TotalTime>
  <Words>645</Words>
  <Application>Microsoft Office PowerPoint</Application>
  <PresentationFormat>화면 슬라이드 쇼(4:3)</PresentationFormat>
  <Paragraphs>112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HY나무L</vt:lpstr>
      <vt:lpstr>SourceCodePro-Regular</vt:lpstr>
      <vt:lpstr>YDVYGOStd11</vt:lpstr>
      <vt:lpstr>맑은 고딕</vt:lpstr>
      <vt:lpstr>휴먼편지체</vt:lpstr>
      <vt:lpstr>Arial</vt:lpstr>
      <vt:lpstr>Wingdings</vt:lpstr>
      <vt:lpstr>Wingdings 2</vt:lpstr>
      <vt:lpstr>가을</vt:lpstr>
      <vt:lpstr>5장. 실습과제 (1)</vt:lpstr>
      <vt:lpstr>예제 1 : &lt;style&gt; 태그로 스타일 시트 만들기</vt:lpstr>
      <vt:lpstr>예제 2 : style 속성에 스타일 시트 만들기</vt:lpstr>
      <vt:lpstr>예제 3 : &lt;link&gt; 태그로 CSS3 파일 불러오기</vt:lpstr>
      <vt:lpstr>예제 4 : 전체 선택자</vt:lpstr>
      <vt:lpstr>예제 5 : 태그 선택자 </vt:lpstr>
      <vt:lpstr>예제 5-1 : 태그 선택자 </vt:lpstr>
      <vt:lpstr>예제 6 : 아이디 선택자</vt:lpstr>
      <vt:lpstr>계속 </vt:lpstr>
      <vt:lpstr>예제 7 : 클래스 선택자</vt:lpstr>
      <vt:lpstr>예제 8 : 속성 선택자</vt:lpstr>
      <vt:lpstr>9. 아래 코드에 대한 document tree를 그리시오.</vt:lpstr>
      <vt:lpstr>예제 10 : 후손 선택자</vt:lpstr>
      <vt:lpstr>예제 11 : 자손 선택자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김치연</cp:lastModifiedBy>
  <cp:revision>519</cp:revision>
  <dcterms:created xsi:type="dcterms:W3CDTF">2011-08-27T14:53:28Z</dcterms:created>
  <dcterms:modified xsi:type="dcterms:W3CDTF">2020-04-21T06:20:49Z</dcterms:modified>
</cp:coreProperties>
</file>