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6"/>
  </p:notesMasterIdLst>
  <p:sldIdLst>
    <p:sldId id="420" r:id="rId2"/>
    <p:sldId id="421" r:id="rId3"/>
    <p:sldId id="423" r:id="rId4"/>
    <p:sldId id="428" r:id="rId5"/>
    <p:sldId id="430" r:id="rId6"/>
    <p:sldId id="432" r:id="rId7"/>
    <p:sldId id="433" r:id="rId8"/>
    <p:sldId id="434" r:id="rId9"/>
    <p:sldId id="436" r:id="rId10"/>
    <p:sldId id="440" r:id="rId11"/>
    <p:sldId id="441" r:id="rId12"/>
    <p:sldId id="443" r:id="rId13"/>
    <p:sldId id="444" r:id="rId14"/>
    <p:sldId id="44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20"/>
            <p14:sldId id="421"/>
            <p14:sldId id="423"/>
            <p14:sldId id="428"/>
            <p14:sldId id="430"/>
            <p14:sldId id="432"/>
            <p14:sldId id="433"/>
            <p14:sldId id="434"/>
            <p14:sldId id="436"/>
            <p14:sldId id="440"/>
            <p14:sldId id="441"/>
            <p14:sldId id="443"/>
            <p14:sldId id="444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FB4FF"/>
    <a:srgbClr val="BAE18F"/>
    <a:srgbClr val="FF3300"/>
    <a:srgbClr val="FF5B5B"/>
    <a:srgbClr val="669900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5" autoAdjust="0"/>
    <p:restoredTop sz="96935" autoAdjust="0"/>
  </p:normalViewPr>
  <p:slideViewPr>
    <p:cSldViewPr>
      <p:cViewPr>
        <p:scale>
          <a:sx n="100" d="100"/>
          <a:sy n="100" d="100"/>
        </p:scale>
        <p:origin x="2346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2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2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72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634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76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2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73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3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683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285750" indent="-285750"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w3schools.com/css/css_pseudo_class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371600" y="3068961"/>
            <a:ext cx="7123113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800" dirty="0" smtClean="0"/>
              <a:t>웹 프로그래밍 및 실습 </a:t>
            </a:r>
            <a:endParaRPr lang="en-US" altLang="ko-KR" sz="2800" dirty="0" smtClean="0"/>
          </a:p>
          <a:p>
            <a:pPr marL="0" indent="0" algn="ctr">
              <a:buNone/>
            </a:pPr>
            <a:r>
              <a:rPr lang="ko-KR" altLang="en-US" sz="2800" dirty="0" smtClean="0"/>
              <a:t>해양컴퓨터공학과 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err="1" smtClean="0"/>
              <a:t>실습과제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5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273" y="1412776"/>
            <a:ext cx="2637091" cy="380296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314974"/>
            <a:ext cx="8153400" cy="680120"/>
          </a:xfrm>
        </p:spPr>
        <p:txBody>
          <a:bodyPr/>
          <a:lstStyle/>
          <a:p>
            <a:pPr fontAlgn="base"/>
            <a:r>
              <a:rPr lang="ko-KR" altLang="en-US" b="1" dirty="0">
                <a:solidFill>
                  <a:srgbClr val="C00000"/>
                </a:solidFill>
              </a:rPr>
              <a:t>예제 </a:t>
            </a:r>
            <a:r>
              <a:rPr lang="en-US" altLang="ko-KR" b="1" dirty="0">
                <a:solidFill>
                  <a:srgbClr val="C00000"/>
                </a:solidFill>
              </a:rPr>
              <a:t>7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색 </a:t>
            </a:r>
            <a:r>
              <a:rPr lang="ko-KR" altLang="en-US" dirty="0"/>
              <a:t>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436096" y="5661024"/>
            <a:ext cx="11368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margin-left:30px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43925" y="5673760"/>
            <a:ext cx="1223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margin-right:30px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7875098" y="5601752"/>
            <a:ext cx="392224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267652" y="4881672"/>
            <a:ext cx="0" cy="7920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884948" y="4881672"/>
            <a:ext cx="0" cy="7920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>
            <a:off x="7884948" y="3278277"/>
            <a:ext cx="28421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7884948" y="3366187"/>
            <a:ext cx="284215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027626" y="2670407"/>
            <a:ext cx="13837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margin-bottom:10px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8027054" y="2862326"/>
            <a:ext cx="0" cy="41595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660536" y="5592480"/>
            <a:ext cx="392224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053090" y="4872400"/>
            <a:ext cx="0" cy="7920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670386" y="4872400"/>
            <a:ext cx="0" cy="7920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6" t="14328" r="23135" b="39114"/>
          <a:stretch/>
        </p:blipFill>
        <p:spPr bwMode="auto">
          <a:xfrm>
            <a:off x="229659" y="1337170"/>
            <a:ext cx="5134429" cy="5346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모서리가 둥근 사각형 설명선 24"/>
          <p:cNvSpPr/>
          <p:nvPr/>
        </p:nvSpPr>
        <p:spPr>
          <a:xfrm>
            <a:off x="2987824" y="1988840"/>
            <a:ext cx="1394318" cy="158807"/>
          </a:xfrm>
          <a:prstGeom prst="wedgeRoundRectCallout">
            <a:avLst>
              <a:gd name="adj1" fmla="val -62298"/>
              <a:gd name="adj2" fmla="val 1340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좌우 아래 여백 지정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5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345355"/>
            <a:ext cx="8153400" cy="680120"/>
          </a:xfrm>
        </p:spPr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응용</a:t>
            </a:r>
            <a:r>
              <a:rPr lang="en-US" altLang="ko-KR" b="1" dirty="0" smtClean="0">
                <a:solidFill>
                  <a:srgbClr val="C00000"/>
                </a:solidFill>
              </a:rPr>
              <a:t>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&lt;div&gt; </a:t>
            </a:r>
            <a:r>
              <a:rPr lang="ko-KR" altLang="en-US" dirty="0" smtClean="0"/>
              <a:t>태그와 </a:t>
            </a:r>
            <a:r>
              <a:rPr lang="en-US" altLang="ko-KR" dirty="0" smtClean="0"/>
              <a:t>&lt;span&gt; </a:t>
            </a:r>
            <a:r>
              <a:rPr lang="ko-KR" altLang="en-US" dirty="0" smtClean="0"/>
              <a:t>태그에 배경색을 지정하여 경계를 확인하시오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2" t="13400" r="32537" b="59668"/>
          <a:stretch/>
        </p:blipFill>
        <p:spPr bwMode="auto">
          <a:xfrm>
            <a:off x="1115616" y="2387644"/>
            <a:ext cx="6168788" cy="277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21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</a:rPr>
              <a:t>예제 </a:t>
            </a:r>
            <a:r>
              <a:rPr lang="en-US" altLang="ko-KR" b="1" dirty="0">
                <a:solidFill>
                  <a:srgbClr val="C00000"/>
                </a:solidFill>
              </a:rPr>
              <a:t>8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텍스트 꾸미기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7" t="14328" r="21492" b="50381"/>
          <a:stretch/>
        </p:blipFill>
        <p:spPr bwMode="auto">
          <a:xfrm>
            <a:off x="611560" y="1052736"/>
            <a:ext cx="7128792" cy="528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17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</a:rPr>
              <a:t>예제 </a:t>
            </a:r>
            <a:r>
              <a:rPr lang="en-US" altLang="ko-KR" b="1" dirty="0">
                <a:solidFill>
                  <a:srgbClr val="C00000"/>
                </a:solidFill>
              </a:rPr>
              <a:t>8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텍스트 </a:t>
            </a:r>
            <a:r>
              <a:rPr lang="ko-KR" altLang="en-US" dirty="0" smtClean="0"/>
              <a:t>꾸미기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7" t="49187" r="21492" b="22388"/>
          <a:stretch/>
        </p:blipFill>
        <p:spPr bwMode="auto">
          <a:xfrm>
            <a:off x="539552" y="980728"/>
            <a:ext cx="8352928" cy="498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42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214" y="210291"/>
            <a:ext cx="8153400" cy="68012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결과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483768" y="1484784"/>
            <a:ext cx="3809532" cy="3980132"/>
            <a:chOff x="5134834" y="2729888"/>
            <a:chExt cx="3809532" cy="398013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0152" y="2729888"/>
              <a:ext cx="2357761" cy="372278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57962" y="3553306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3em(3 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글자</a:t>
              </a:r>
              <a:endParaRPr lang="en-US" altLang="ko-KR" sz="1000" dirty="0" smtClean="0">
                <a:solidFill>
                  <a:srgbClr val="C00000"/>
                </a:solidFill>
              </a:endParaRPr>
            </a:p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 들여쓰기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)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3" name="자유형 12"/>
            <p:cNvSpPr/>
            <p:nvPr/>
          </p:nvSpPr>
          <p:spPr>
            <a:xfrm>
              <a:off x="5630339" y="4798564"/>
              <a:ext cx="519114" cy="428625"/>
            </a:xfrm>
            <a:custGeom>
              <a:avLst/>
              <a:gdLst>
                <a:gd name="connsiteX0" fmla="*/ 0 w 428625"/>
                <a:gd name="connsiteY0" fmla="*/ 0 h 428625"/>
                <a:gd name="connsiteX1" fmla="*/ 123825 w 428625"/>
                <a:gd name="connsiteY1" fmla="*/ 304800 h 428625"/>
                <a:gd name="connsiteX2" fmla="*/ 428625 w 428625"/>
                <a:gd name="connsiteY2" fmla="*/ 42862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428625">
                  <a:moveTo>
                    <a:pt x="0" y="0"/>
                  </a:moveTo>
                  <a:cubicBezTo>
                    <a:pt x="26194" y="116681"/>
                    <a:pt x="52388" y="233363"/>
                    <a:pt x="123825" y="304800"/>
                  </a:cubicBezTo>
                  <a:cubicBezTo>
                    <a:pt x="195262" y="376237"/>
                    <a:pt x="428625" y="428625"/>
                    <a:pt x="428625" y="4286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34834" y="4413265"/>
              <a:ext cx="891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1em(1 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글자 </a:t>
              </a:r>
              <a:endParaRPr lang="en-US" altLang="ko-KR" sz="1000" dirty="0" smtClean="0">
                <a:solidFill>
                  <a:srgbClr val="C00000"/>
                </a:solidFill>
              </a:endParaRPr>
            </a:p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   들여쓰기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)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5816078" y="3923981"/>
              <a:ext cx="638546" cy="428625"/>
            </a:xfrm>
            <a:custGeom>
              <a:avLst/>
              <a:gdLst>
                <a:gd name="connsiteX0" fmla="*/ 0 w 428625"/>
                <a:gd name="connsiteY0" fmla="*/ 0 h 428625"/>
                <a:gd name="connsiteX1" fmla="*/ 123825 w 428625"/>
                <a:gd name="connsiteY1" fmla="*/ 304800 h 428625"/>
                <a:gd name="connsiteX2" fmla="*/ 428625 w 428625"/>
                <a:gd name="connsiteY2" fmla="*/ 42862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428625">
                  <a:moveTo>
                    <a:pt x="0" y="0"/>
                  </a:moveTo>
                  <a:cubicBezTo>
                    <a:pt x="26194" y="116681"/>
                    <a:pt x="52388" y="233363"/>
                    <a:pt x="123825" y="304800"/>
                  </a:cubicBezTo>
                  <a:cubicBezTo>
                    <a:pt x="195262" y="376237"/>
                    <a:pt x="428625" y="428625"/>
                    <a:pt x="428625" y="4286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flipH="1" flipV="1">
              <a:off x="7732407" y="5648249"/>
              <a:ext cx="487187" cy="142173"/>
            </a:xfrm>
            <a:custGeom>
              <a:avLst/>
              <a:gdLst>
                <a:gd name="connsiteX0" fmla="*/ 0 w 428625"/>
                <a:gd name="connsiteY0" fmla="*/ 0 h 428625"/>
                <a:gd name="connsiteX1" fmla="*/ 123825 w 428625"/>
                <a:gd name="connsiteY1" fmla="*/ 304800 h 428625"/>
                <a:gd name="connsiteX2" fmla="*/ 428625 w 428625"/>
                <a:gd name="connsiteY2" fmla="*/ 42862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428625">
                  <a:moveTo>
                    <a:pt x="0" y="0"/>
                  </a:moveTo>
                  <a:cubicBezTo>
                    <a:pt x="26194" y="116681"/>
                    <a:pt x="52388" y="233363"/>
                    <a:pt x="123825" y="304800"/>
                  </a:cubicBezTo>
                  <a:cubicBezTo>
                    <a:pt x="195262" y="376237"/>
                    <a:pt x="428625" y="428625"/>
                    <a:pt x="428625" y="4286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58157" y="567171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중앙정렬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 flipH="1" flipV="1">
              <a:off x="8254823" y="3833295"/>
              <a:ext cx="360040" cy="111334"/>
            </a:xfrm>
            <a:custGeom>
              <a:avLst/>
              <a:gdLst>
                <a:gd name="connsiteX0" fmla="*/ 0 w 428625"/>
                <a:gd name="connsiteY0" fmla="*/ 0 h 428625"/>
                <a:gd name="connsiteX1" fmla="*/ 123825 w 428625"/>
                <a:gd name="connsiteY1" fmla="*/ 304800 h 428625"/>
                <a:gd name="connsiteX2" fmla="*/ 428625 w 428625"/>
                <a:gd name="connsiteY2" fmla="*/ 42862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428625">
                  <a:moveTo>
                    <a:pt x="0" y="0"/>
                  </a:moveTo>
                  <a:cubicBezTo>
                    <a:pt x="26194" y="116681"/>
                    <a:pt x="52388" y="233363"/>
                    <a:pt x="123825" y="304800"/>
                  </a:cubicBezTo>
                  <a:cubicBezTo>
                    <a:pt x="195262" y="376237"/>
                    <a:pt x="428625" y="428625"/>
                    <a:pt x="428625" y="4286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74979" y="3944629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오른쪽</a:t>
              </a:r>
              <a:endParaRPr lang="en-US" altLang="ko-KR" sz="1000" dirty="0" smtClean="0">
                <a:solidFill>
                  <a:srgbClr val="C00000"/>
                </a:solidFill>
              </a:endParaRPr>
            </a:p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정렬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 flipH="1" flipV="1">
              <a:off x="7119033" y="6145401"/>
              <a:ext cx="45719" cy="318398"/>
            </a:xfrm>
            <a:custGeom>
              <a:avLst/>
              <a:gdLst>
                <a:gd name="connsiteX0" fmla="*/ 0 w 428625"/>
                <a:gd name="connsiteY0" fmla="*/ 0 h 428625"/>
                <a:gd name="connsiteX1" fmla="*/ 123825 w 428625"/>
                <a:gd name="connsiteY1" fmla="*/ 304800 h 428625"/>
                <a:gd name="connsiteX2" fmla="*/ 428625 w 428625"/>
                <a:gd name="connsiteY2" fmla="*/ 42862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428625">
                  <a:moveTo>
                    <a:pt x="0" y="0"/>
                  </a:moveTo>
                  <a:cubicBezTo>
                    <a:pt x="26194" y="116681"/>
                    <a:pt x="52388" y="233363"/>
                    <a:pt x="123825" y="304800"/>
                  </a:cubicBezTo>
                  <a:cubicBezTo>
                    <a:pt x="195262" y="376237"/>
                    <a:pt x="428625" y="428625"/>
                    <a:pt x="428625" y="4286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62577" y="646379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밑줄을 없앤 링크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5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예제 </a:t>
            </a:r>
            <a:r>
              <a:rPr lang="en-US" altLang="ko-KR" b="1" dirty="0" smtClean="0">
                <a:solidFill>
                  <a:srgbClr val="C00000"/>
                </a:solidFill>
              </a:rPr>
              <a:t>1 : </a:t>
            </a:r>
            <a:r>
              <a:rPr lang="ko-KR" altLang="en-US" dirty="0" smtClean="0"/>
              <a:t>후손 </a:t>
            </a:r>
            <a:r>
              <a:rPr lang="ko-KR" altLang="en-US" dirty="0" err="1" smtClean="0"/>
              <a:t>선택자</a:t>
            </a:r>
            <a:endParaRPr lang="ko-KR" altLang="en-US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4896544" cy="278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93096"/>
            <a:ext cx="5112568" cy="110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831" y="1752965"/>
            <a:ext cx="3934569" cy="164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9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</a:rPr>
              <a:t>예제 </a:t>
            </a:r>
            <a:r>
              <a:rPr lang="en-US" altLang="ko-KR" b="1" dirty="0" smtClean="0">
                <a:solidFill>
                  <a:srgbClr val="C00000"/>
                </a:solidFill>
              </a:rPr>
              <a:t>2 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ko-KR" altLang="en-US" dirty="0" smtClean="0"/>
              <a:t>자손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84783"/>
            <a:ext cx="5114528" cy="293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49658"/>
            <a:ext cx="5637442" cy="12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129911"/>
            <a:ext cx="4850110" cy="164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3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</a:rPr>
              <a:t>예제 </a:t>
            </a:r>
            <a:r>
              <a:rPr lang="en-US" altLang="ko-KR" b="1" dirty="0" smtClean="0">
                <a:solidFill>
                  <a:srgbClr val="C00000"/>
                </a:solidFill>
              </a:rPr>
              <a:t>3 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ko-KR" altLang="en-US" dirty="0" smtClean="0"/>
              <a:t>반응 </a:t>
            </a:r>
            <a:r>
              <a:rPr lang="ko-KR" altLang="en-US" dirty="0" err="1" smtClean="0"/>
              <a:t>선택자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1" y="1412776"/>
            <a:ext cx="7632848" cy="388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0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</a:rPr>
              <a:t>예제 </a:t>
            </a:r>
            <a:r>
              <a:rPr lang="en-US" altLang="ko-KR" b="1" dirty="0" smtClean="0">
                <a:solidFill>
                  <a:srgbClr val="C00000"/>
                </a:solidFill>
              </a:rPr>
              <a:t>4 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ko-KR" altLang="en-US" dirty="0" smtClean="0"/>
              <a:t>상태 </a:t>
            </a:r>
            <a:r>
              <a:rPr lang="ko-KR" altLang="en-US" dirty="0" err="1" smtClean="0"/>
              <a:t>선택자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58" y="1268760"/>
            <a:ext cx="6249222" cy="379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58" y="5081719"/>
            <a:ext cx="6249222" cy="175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039" y="4869160"/>
            <a:ext cx="1443241" cy="1661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45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</a:rPr>
              <a:t>예제 </a:t>
            </a:r>
            <a:r>
              <a:rPr lang="en-US" altLang="ko-KR" b="1" dirty="0">
                <a:solidFill>
                  <a:srgbClr val="C00000"/>
                </a:solidFill>
              </a:rPr>
              <a:t>5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ko-KR" altLang="en-US" dirty="0" smtClean="0"/>
              <a:t>구조 </a:t>
            </a:r>
            <a:r>
              <a:rPr lang="ko-KR" altLang="en-US" dirty="0" err="1"/>
              <a:t>선택자</a:t>
            </a:r>
            <a:endParaRPr lang="ko-KR" alt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128792" cy="457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00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200"/>
              </a:spcAft>
              <a:buNone/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</a:rPr>
              <a:t>예제 </a:t>
            </a:r>
            <a:r>
              <a:rPr lang="en-US" altLang="ko-KR" b="1" dirty="0">
                <a:solidFill>
                  <a:srgbClr val="C00000"/>
                </a:solidFill>
              </a:rPr>
              <a:t>5 : </a:t>
            </a:r>
            <a:r>
              <a:rPr lang="ko-KR" altLang="en-US" dirty="0" smtClean="0"/>
              <a:t>구조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395740" cy="307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08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</a:rPr>
              <a:t>예제 </a:t>
            </a:r>
            <a:r>
              <a:rPr lang="en-US" altLang="ko-KR" b="1" dirty="0" smtClean="0">
                <a:solidFill>
                  <a:srgbClr val="C00000"/>
                </a:solidFill>
              </a:rPr>
              <a:t>6 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ko-KR" altLang="en-US" dirty="0" smtClean="0"/>
              <a:t>반응</a:t>
            </a:r>
            <a:r>
              <a:rPr lang="en-US" altLang="ko-KR" dirty="0"/>
              <a:t>·</a:t>
            </a:r>
            <a:r>
              <a:rPr lang="ko-KR" altLang="en-US" dirty="0"/>
              <a:t>상태</a:t>
            </a:r>
            <a:r>
              <a:rPr lang="en-US" altLang="ko-KR" dirty="0"/>
              <a:t>·</a:t>
            </a:r>
            <a:r>
              <a:rPr lang="ko-KR" altLang="en-US" dirty="0"/>
              <a:t>구조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주의사항 </a:t>
            </a:r>
            <a:endParaRPr lang="ko-KR" altLang="en-US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03" y="1321013"/>
            <a:ext cx="6650738" cy="412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6" y="1604784"/>
            <a:ext cx="1871657" cy="1756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67" y="5511583"/>
            <a:ext cx="6650738" cy="1216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l="52362" t="53500" r="31888" b="26200"/>
          <a:stretch/>
        </p:blipFill>
        <p:spPr>
          <a:xfrm>
            <a:off x="5724128" y="4293096"/>
            <a:ext cx="2918089" cy="21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8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0301" y="320972"/>
            <a:ext cx="8153400" cy="680120"/>
          </a:xfrm>
        </p:spPr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응용 </a:t>
            </a:r>
            <a:r>
              <a:rPr lang="en-US" altLang="ko-KR" b="1" dirty="0" smtClean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20301" y="1412776"/>
            <a:ext cx="8153400" cy="504056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아래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참고하여 </a:t>
            </a:r>
            <a:r>
              <a:rPr lang="en-US" altLang="ko-KR" dirty="0" smtClean="0"/>
              <a:t>:hover, :nth-child(n)</a:t>
            </a:r>
            <a:r>
              <a:rPr lang="ko-KR" altLang="en-US" dirty="0" smtClean="0"/>
              <a:t>의 예제를 실행한 결과를 보이시오</a:t>
            </a:r>
            <a:r>
              <a:rPr lang="en-US" altLang="ko-KR" dirty="0" smtClean="0"/>
              <a:t>. (try it yourself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hlinkClick r:id="rId2"/>
              </a:rPr>
              <a:t>https://www.w3schools.com/css/css_pseudo_classes.asp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텍스트 위에 마우스 올라가면 글씨 크기 확대하기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88" b="86070"/>
          <a:stretch/>
        </p:blipFill>
        <p:spPr bwMode="auto">
          <a:xfrm>
            <a:off x="991088" y="3666254"/>
            <a:ext cx="3220872" cy="1433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836" b="82007"/>
          <a:stretch/>
        </p:blipFill>
        <p:spPr bwMode="auto">
          <a:xfrm>
            <a:off x="4303456" y="3666254"/>
            <a:ext cx="3138985" cy="185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27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12949</TotalTime>
  <Words>159</Words>
  <Application>Microsoft Office PowerPoint</Application>
  <PresentationFormat>화면 슬라이드 쇼(4:3)</PresentationFormat>
  <Paragraphs>53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HY나무L</vt:lpstr>
      <vt:lpstr>맑은 고딕</vt:lpstr>
      <vt:lpstr>휴먼편지체</vt:lpstr>
      <vt:lpstr>Arial</vt:lpstr>
      <vt:lpstr>Wingdings</vt:lpstr>
      <vt:lpstr>Wingdings 2</vt:lpstr>
      <vt:lpstr>가을</vt:lpstr>
      <vt:lpstr>5장. 실습과제 (2)</vt:lpstr>
      <vt:lpstr>예제 1 : 후손 선택자</vt:lpstr>
      <vt:lpstr>예제 2 : 자손 선택자</vt:lpstr>
      <vt:lpstr>예제 3 : 반응 선택자</vt:lpstr>
      <vt:lpstr>예제 4 : 상태 선택자</vt:lpstr>
      <vt:lpstr>예제 5 : 구조 선택자</vt:lpstr>
      <vt:lpstr>예제 5 : 구조 선택자 (계속)</vt:lpstr>
      <vt:lpstr>예제 6 : 반응·상태·구조 선택자 주의사항 </vt:lpstr>
      <vt:lpstr>응용 1</vt:lpstr>
      <vt:lpstr>예제 7 : 색 활용</vt:lpstr>
      <vt:lpstr>응용 2</vt:lpstr>
      <vt:lpstr>예제 8 : 텍스트 꾸미기</vt:lpstr>
      <vt:lpstr>예제 8 : 텍스트 꾸미기 (계속)</vt:lpstr>
      <vt:lpstr>결과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김치연</cp:lastModifiedBy>
  <cp:revision>521</cp:revision>
  <dcterms:created xsi:type="dcterms:W3CDTF">2011-08-27T14:53:28Z</dcterms:created>
  <dcterms:modified xsi:type="dcterms:W3CDTF">2020-04-23T02:44:21Z</dcterms:modified>
</cp:coreProperties>
</file>