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57" r:id="rId2"/>
    <p:sldId id="256" r:id="rId3"/>
    <p:sldId id="263" r:id="rId4"/>
    <p:sldId id="362" r:id="rId5"/>
    <p:sldId id="378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1" r:id="rId40"/>
    <p:sldId id="400" r:id="rId41"/>
    <p:sldId id="402" r:id="rId42"/>
    <p:sldId id="276" r:id="rId43"/>
  </p:sldIdLst>
  <p:sldSz cx="9144000" cy="6858000" type="screen4x3"/>
  <p:notesSz cx="6858000" cy="9144000"/>
  <p:embeddedFontLst>
    <p:embeddedFont>
      <p:font typeface="-윤고딕330" panose="020B0600000101010101" charset="-127"/>
      <p:regular r:id="rId45"/>
    </p:embeddedFont>
    <p:embeddedFont>
      <p:font typeface="나눔바른고딕" panose="020B0603020101020101" pitchFamily="50" charset="-127"/>
      <p:regular r:id="rId46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B5"/>
    <a:srgbClr val="ACD9CE"/>
    <a:srgbClr val="B3E7DB"/>
    <a:srgbClr val="C5E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1848" autoAdjust="0"/>
  </p:normalViewPr>
  <p:slideViewPr>
    <p:cSldViewPr>
      <p:cViewPr varScale="1">
        <p:scale>
          <a:sx n="79" d="100"/>
          <a:sy n="79" d="100"/>
        </p:scale>
        <p:origin x="17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AB7E-5C26-498C-A48A-F0DC5DC75A70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F074-EB04-4EFA-B51E-05E5C6C397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3B4C-FE5D-4A38-97AE-74B1F35EA0C4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80528" y="4869160"/>
            <a:ext cx="9937104" cy="0"/>
          </a:xfrm>
          <a:prstGeom prst="line">
            <a:avLst/>
          </a:prstGeom>
          <a:ln w="25400">
            <a:solidFill>
              <a:srgbClr val="B3E7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67174" y="4437112"/>
            <a:ext cx="22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ArcLoyalty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474BF8-C598-431D-9001-0F800F25D999}"/>
              </a:ext>
            </a:extLst>
          </p:cNvPr>
          <p:cNvSpPr txBox="1"/>
          <p:nvPr/>
        </p:nvSpPr>
        <p:spPr>
          <a:xfrm>
            <a:off x="0" y="217306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C8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Packet Sniffer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2C8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12" y="251356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E6BC3-63E0-4ADA-A751-16A04527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" y="1839980"/>
            <a:ext cx="7841056" cy="426050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FFE361-68A5-4ED1-B858-3FC4250BE03C}"/>
              </a:ext>
            </a:extLst>
          </p:cNvPr>
          <p:cNvSpPr/>
          <p:nvPr/>
        </p:nvSpPr>
        <p:spPr>
          <a:xfrm>
            <a:off x="1043608" y="773654"/>
            <a:ext cx="3888432" cy="936098"/>
          </a:xfrm>
          <a:prstGeom prst="wedgeEllipseCallout">
            <a:avLst>
              <a:gd name="adj1" fmla="val 50198"/>
              <a:gd name="adj2" fmla="val 102068"/>
            </a:avLst>
          </a:prstGeom>
          <a:solidFill>
            <a:srgbClr val="B3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받는 패킷 </a:t>
            </a:r>
            <a:r>
              <a:rPr lang="ko-KR" altLang="en-US" sz="2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갯수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5986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12" y="251356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E6BC3-63E0-4ADA-A751-16A04527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" y="1839980"/>
            <a:ext cx="7841056" cy="426050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FFE361-68A5-4ED1-B858-3FC4250BE03C}"/>
              </a:ext>
            </a:extLst>
          </p:cNvPr>
          <p:cNvSpPr/>
          <p:nvPr/>
        </p:nvSpPr>
        <p:spPr>
          <a:xfrm>
            <a:off x="1115616" y="3284984"/>
            <a:ext cx="3888432" cy="936098"/>
          </a:xfrm>
          <a:prstGeom prst="wedgeEllipseCallout">
            <a:avLst>
              <a:gd name="adj1" fmla="val -52498"/>
              <a:gd name="adj2" fmla="val -135337"/>
            </a:avLst>
          </a:prstGeom>
          <a:solidFill>
            <a:srgbClr val="B3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패킷의 순번</a:t>
            </a:r>
          </a:p>
        </p:txBody>
      </p:sp>
    </p:spTree>
    <p:extLst>
      <p:ext uri="{BB962C8B-B14F-4D97-AF65-F5344CB8AC3E}">
        <p14:creationId xmlns:p14="http://schemas.microsoft.com/office/powerpoint/2010/main" val="4808844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92696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12" y="251356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E6BC3-63E0-4ADA-A751-16A04527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" y="1839980"/>
            <a:ext cx="7841056" cy="426050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FFE361-68A5-4ED1-B858-3FC4250BE03C}"/>
              </a:ext>
            </a:extLst>
          </p:cNvPr>
          <p:cNvSpPr/>
          <p:nvPr/>
        </p:nvSpPr>
        <p:spPr>
          <a:xfrm>
            <a:off x="1115616" y="3284984"/>
            <a:ext cx="3888432" cy="936098"/>
          </a:xfrm>
          <a:prstGeom prst="wedgeEllipseCallout">
            <a:avLst>
              <a:gd name="adj1" fmla="val -36126"/>
              <a:gd name="adj2" fmla="val -134101"/>
            </a:avLst>
          </a:prstGeom>
          <a:solidFill>
            <a:srgbClr val="B3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패킷의 송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수신 시간</a:t>
            </a:r>
          </a:p>
        </p:txBody>
      </p:sp>
    </p:spTree>
    <p:extLst>
      <p:ext uri="{BB962C8B-B14F-4D97-AF65-F5344CB8AC3E}">
        <p14:creationId xmlns:p14="http://schemas.microsoft.com/office/powerpoint/2010/main" val="7376563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12" y="251356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E6BC3-63E0-4ADA-A751-16A04527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" y="1839980"/>
            <a:ext cx="7841056" cy="426050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FFE361-68A5-4ED1-B858-3FC4250BE03C}"/>
              </a:ext>
            </a:extLst>
          </p:cNvPr>
          <p:cNvSpPr/>
          <p:nvPr/>
        </p:nvSpPr>
        <p:spPr>
          <a:xfrm>
            <a:off x="1115616" y="3284984"/>
            <a:ext cx="3888432" cy="936098"/>
          </a:xfrm>
          <a:prstGeom prst="wedgeEllipseCallout">
            <a:avLst>
              <a:gd name="adj1" fmla="val 785"/>
              <a:gd name="adj2" fmla="val -137810"/>
            </a:avLst>
          </a:prstGeom>
          <a:solidFill>
            <a:srgbClr val="B3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출발 주소 </a:t>
            </a:r>
          </a:p>
        </p:txBody>
      </p:sp>
    </p:spTree>
    <p:extLst>
      <p:ext uri="{BB962C8B-B14F-4D97-AF65-F5344CB8AC3E}">
        <p14:creationId xmlns:p14="http://schemas.microsoft.com/office/powerpoint/2010/main" val="7934664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12" y="251356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E6BC3-63E0-4ADA-A751-16A04527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" y="1839980"/>
            <a:ext cx="7841056" cy="426050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FFE361-68A5-4ED1-B858-3FC4250BE03C}"/>
              </a:ext>
            </a:extLst>
          </p:cNvPr>
          <p:cNvSpPr/>
          <p:nvPr/>
        </p:nvSpPr>
        <p:spPr>
          <a:xfrm>
            <a:off x="1115616" y="3284984"/>
            <a:ext cx="3888432" cy="936098"/>
          </a:xfrm>
          <a:prstGeom prst="wedgeEllipseCallout">
            <a:avLst>
              <a:gd name="adj1" fmla="val 30850"/>
              <a:gd name="adj2" fmla="val -136574"/>
            </a:avLst>
          </a:prstGeom>
          <a:solidFill>
            <a:srgbClr val="B3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도착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 </a:t>
            </a:r>
          </a:p>
        </p:txBody>
      </p:sp>
    </p:spTree>
    <p:extLst>
      <p:ext uri="{BB962C8B-B14F-4D97-AF65-F5344CB8AC3E}">
        <p14:creationId xmlns:p14="http://schemas.microsoft.com/office/powerpoint/2010/main" val="32560003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12" y="251356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E6BC3-63E0-4ADA-A751-16A04527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" y="1839980"/>
            <a:ext cx="7841056" cy="426050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FFE361-68A5-4ED1-B858-3FC4250BE03C}"/>
              </a:ext>
            </a:extLst>
          </p:cNvPr>
          <p:cNvSpPr/>
          <p:nvPr/>
        </p:nvSpPr>
        <p:spPr>
          <a:xfrm>
            <a:off x="1115616" y="3284984"/>
            <a:ext cx="3888432" cy="936098"/>
          </a:xfrm>
          <a:prstGeom prst="wedgeEllipseCallout">
            <a:avLst>
              <a:gd name="adj1" fmla="val 57640"/>
              <a:gd name="adj2" fmla="val -135338"/>
            </a:avLst>
          </a:prstGeom>
          <a:solidFill>
            <a:srgbClr val="B3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프로토콜 </a:t>
            </a:r>
          </a:p>
        </p:txBody>
      </p:sp>
    </p:spTree>
    <p:extLst>
      <p:ext uri="{BB962C8B-B14F-4D97-AF65-F5344CB8AC3E}">
        <p14:creationId xmlns:p14="http://schemas.microsoft.com/office/powerpoint/2010/main" val="333610325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12" y="251356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E6BC3-63E0-4ADA-A751-16A04527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" y="1839980"/>
            <a:ext cx="7841056" cy="426050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FFE361-68A5-4ED1-B858-3FC4250BE03C}"/>
              </a:ext>
            </a:extLst>
          </p:cNvPr>
          <p:cNvSpPr/>
          <p:nvPr/>
        </p:nvSpPr>
        <p:spPr>
          <a:xfrm>
            <a:off x="1115616" y="3284984"/>
            <a:ext cx="3888432" cy="936098"/>
          </a:xfrm>
          <a:prstGeom prst="wedgeEllipseCallout">
            <a:avLst>
              <a:gd name="adj1" fmla="val 80263"/>
              <a:gd name="adj2" fmla="val -141520"/>
            </a:avLst>
          </a:prstGeom>
          <a:solidFill>
            <a:srgbClr val="B3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패킷의 크기 </a:t>
            </a:r>
          </a:p>
        </p:txBody>
      </p:sp>
    </p:spTree>
    <p:extLst>
      <p:ext uri="{BB962C8B-B14F-4D97-AF65-F5344CB8AC3E}">
        <p14:creationId xmlns:p14="http://schemas.microsoft.com/office/powerpoint/2010/main" val="30082666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박대호\Desktop\속지.jpg"/>
          <p:cNvPicPr>
            <a:picLocks noChangeAspect="1" noChangeArrowheads="1"/>
          </p:cNvPicPr>
          <p:nvPr/>
        </p:nvPicPr>
        <p:blipFill>
          <a:blip r:embed="rId2" cstate="print"/>
          <a:srcRect l="8282" r="3373" b="253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21009" y="2780928"/>
            <a:ext cx="28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설명</a:t>
            </a:r>
          </a:p>
        </p:txBody>
      </p:sp>
      <p:pic>
        <p:nvPicPr>
          <p:cNvPr id="6" name="Picture 2" descr="G:\블로그\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5877272"/>
            <a:ext cx="972183" cy="648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211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856" y="25135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이벤트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형식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175BDC-1D50-425C-9F28-EA58A647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51138"/>
              </p:ext>
            </p:extLst>
          </p:nvPr>
        </p:nvGraphicFramePr>
        <p:xfrm>
          <a:off x="238696" y="1056833"/>
          <a:ext cx="8666608" cy="475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304">
                  <a:extLst>
                    <a:ext uri="{9D8B030D-6E8A-4147-A177-3AD203B41FA5}">
                      <a16:colId xmlns:a16="http://schemas.microsoft.com/office/drawing/2014/main" val="2981306496"/>
                    </a:ext>
                  </a:extLst>
                </a:gridCol>
                <a:gridCol w="4333304">
                  <a:extLst>
                    <a:ext uri="{9D8B030D-6E8A-4147-A177-3AD203B41FA5}">
                      <a16:colId xmlns:a16="http://schemas.microsoft.com/office/drawing/2014/main" val="1312440421"/>
                    </a:ext>
                  </a:extLst>
                </a:gridCol>
              </a:tblGrid>
              <a:tr h="95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이벤트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핸들러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형식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92855"/>
                  </a:ext>
                </a:extLst>
              </a:tr>
              <a:tr h="950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Form1_Load(object sender,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EventArgs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e)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폼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실행될 때 </a:t>
                      </a:r>
                      <a:endParaRPr lang="en-US" altLang="ko-KR" sz="17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발생하는 이벤트를 제어하는 </a:t>
                      </a:r>
                      <a:r>
                        <a:rPr lang="ko-KR" altLang="en-US" sz="17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핸들러</a:t>
                      </a:r>
                      <a:endParaRPr lang="en-US" altLang="ko-KR" sz="17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가져옴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22284"/>
                  </a:ext>
                </a:extLst>
              </a:tr>
              <a:tr h="950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tsbtnStar_Click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(object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sender,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EventArgs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아이콘을 클릭할 때 발생하는 이벤트를 제어하는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핸들러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소켓을 열어 네트워크 패킷을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스니핑함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583"/>
                  </a:ext>
                </a:extLst>
              </a:tr>
              <a:tr h="950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tsbtnStop_Click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(object sender,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EventArgs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e)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중단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아이콘을 더블 클릭할 때 발생하는 이벤트를 제어하는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핸들러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소켓을 닫아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스니핑을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종료함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69895"/>
                  </a:ext>
                </a:extLst>
              </a:tr>
              <a:tr h="950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lvReceivedPackets_Click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(object sender,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EventArgs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e)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lvReceivedPacket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컨트롤을 클릭할 때 발생하는 이벤트를 제어하는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핸들러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프로토콜의 상세 정보를 나타냄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1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94056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14488"/>
            <a:ext cx="265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 네임 스페이스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980737"/>
            <a:ext cx="8423160" cy="4896525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using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키워드를 이용한 필요한 네임스페이스 추가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using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System.Net.Sockets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using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System.Net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6495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박대호\Desktop\목차.jpg"/>
          <p:cNvPicPr>
            <a:picLocks noChangeAspect="1" noChangeArrowheads="1"/>
          </p:cNvPicPr>
          <p:nvPr/>
        </p:nvPicPr>
        <p:blipFill>
          <a:blip r:embed="rId2" cstate="print"/>
          <a:srcRect l="533" t="11075" r="27536" b="10707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28514" y="3068960"/>
            <a:ext cx="2049407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5832" y="2132856"/>
            <a:ext cx="2510624" cy="236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스니퍼란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···   1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분석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···   2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설명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···   3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···   4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마치며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···   5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Picture 2" descr="G:\블로그\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6209878"/>
            <a:ext cx="972183" cy="64812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097" y="214488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enum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추가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980737"/>
            <a:ext cx="8423160" cy="4896525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enum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추가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Enum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TCP = 6,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UDP = 17,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Unkown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-1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TCP, UDP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이외의 프로토콜을 전부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Unkown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처리함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2032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11" y="214488"/>
            <a:ext cx="28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Form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클래스의 변수 추가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980737"/>
            <a:ext cx="8423160" cy="4896525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 추가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private Socket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mainSocket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private byte[]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byteData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new byte[4096];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private  bool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bContinueCapturing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false;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소켓 통신을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스니핑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하기 위한 객체 선언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패킷의 데이터를 저장할 바이트 변수배열을 선언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스니핑의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],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상태를 담는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8854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5471" y="214488"/>
            <a:ext cx="319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Form1_Load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이벤트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692696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Form1_Load(object sender,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EventArgs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e)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this.tscbNum.Text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“100”;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null;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IPHostEntry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HosyEntry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Dns.GetHostEntry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Dns.GetHostName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());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HosyEntry.AddressList.Length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&gt;0)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{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foreach(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IPAddress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HosyEntry.AddressList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{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ip.ToString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this.tscbIP.Items.Add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}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}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611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5471" y="214488"/>
            <a:ext cx="319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Form1_Load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이벤트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692696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tscbNum.Text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패킷의 개수를 정해주는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드롭다운리스트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컨트롤의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표시창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Dns.GetHostEntry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이용해서 로컬 컴퓨터의 네트워크 정보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검색하기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 로컬 컴퓨터의 호스트 이름을 지정하고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컬렉션 정보를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IPHostEntry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 개체에 저장한다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IPHostEntry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개체에 저장하는 작업에서 얻은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tscbip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컨트롤에 나타내는 작업을 수행한다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아까 네트워크 선택 리스트 뷰에 표시할 정보를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나타내주는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것이다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011161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288" y="214488"/>
            <a:ext cx="34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tsbtnStar_Click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이벤트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692696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tsbtnStar_Click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(object sender,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EventArgs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e)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this.tscbIp.Text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“”)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MessageBox.Show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캡쳐할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네트워크 인터페이스를 선택하세요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MessageBoxButtons.OK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MessageBoxIcon.Error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return;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this.tsbtnStart.Enabled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false;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this.tsbtnStop.Enabled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true;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bContineCapturing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true;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89903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286" y="214488"/>
            <a:ext cx="34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tsbtnStar_Click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이벤트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760789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버튼을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누를때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발생하는 이벤트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핸들러를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조종한다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인터페이스를 선택하는 것을 권고하는 알림이 뜬다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비활성화하고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활성화 시킨다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],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상태를 판단해주는 변수의 상태를 변경한다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Socket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클래스의 개체인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mainSocket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생성하는 구문으로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Socket()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생성자를 이용하여 선언한다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mainSocket.Bind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메서드에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txtcIp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컨트롤에 선택한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주소를 선언하여 소켓을 연결한다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mainSocket.SetSocketOption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이용하여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스니핑할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지원의 수준별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(TCP,UDP,IP)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그룹화한다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mainSocket.IOControl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이용하여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IOControl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Code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열거형으로 컨트롤 코드를 지정하여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Socket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패킷을 운영하도록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9516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286" y="214488"/>
            <a:ext cx="34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tsbtnStar_Click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이벤트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760789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mainSocket.BeginReceive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이용하여 연결된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Socket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데이터를 비동기적으로 받기 시작한다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Socket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데이터가 들어오면 비동기적으로 받기 시작한다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Socket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데이터가 들어오면 비동기적으로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OnReceive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메서드가 호출된다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96895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696" y="251356"/>
            <a:ext cx="39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Socket.SetSocketOption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175BDC-1D50-425C-9F28-EA58A647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62978"/>
              </p:ext>
            </p:extLst>
          </p:nvPr>
        </p:nvGraphicFramePr>
        <p:xfrm>
          <a:off x="238696" y="1140521"/>
          <a:ext cx="8666608" cy="473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112">
                  <a:extLst>
                    <a:ext uri="{9D8B030D-6E8A-4147-A177-3AD203B41FA5}">
                      <a16:colId xmlns:a16="http://schemas.microsoft.com/office/drawing/2014/main" val="2981306496"/>
                    </a:ext>
                  </a:extLst>
                </a:gridCol>
                <a:gridCol w="6061496">
                  <a:extLst>
                    <a:ext uri="{9D8B030D-6E8A-4147-A177-3AD203B41FA5}">
                      <a16:colId xmlns:a16="http://schemas.microsoft.com/office/drawing/2014/main" val="1312440421"/>
                    </a:ext>
                  </a:extLst>
                </a:gridCol>
              </a:tblGrid>
              <a:tr h="717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 이름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92855"/>
                  </a:ext>
                </a:extLst>
              </a:tr>
              <a:tr h="101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SocketOptionLevel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소켓 옵션 수준 의미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22284"/>
                  </a:ext>
                </a:extLst>
              </a:tr>
              <a:tr h="1561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SocketOptionName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구성 옵션 이름을 정의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583"/>
                  </a:ext>
                </a:extLst>
              </a:tr>
              <a:tr h="1434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동작을 결정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6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0569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696" y="25135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SocketOptionLevel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열거형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175BDC-1D50-425C-9F28-EA58A647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94281"/>
              </p:ext>
            </p:extLst>
          </p:nvPr>
        </p:nvGraphicFramePr>
        <p:xfrm>
          <a:off x="238696" y="1140520"/>
          <a:ext cx="8666608" cy="473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112">
                  <a:extLst>
                    <a:ext uri="{9D8B030D-6E8A-4147-A177-3AD203B41FA5}">
                      <a16:colId xmlns:a16="http://schemas.microsoft.com/office/drawing/2014/main" val="2981306496"/>
                    </a:ext>
                  </a:extLst>
                </a:gridCol>
                <a:gridCol w="6061496">
                  <a:extLst>
                    <a:ext uri="{9D8B030D-6E8A-4147-A177-3AD203B41FA5}">
                      <a16:colId xmlns:a16="http://schemas.microsoft.com/office/drawing/2014/main" val="1312440421"/>
                    </a:ext>
                  </a:extLst>
                </a:gridCol>
              </a:tblGrid>
              <a:tr h="1080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 이름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92855"/>
                  </a:ext>
                </a:extLst>
              </a:tr>
              <a:tr h="798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 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옵션은 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 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소켓에만 적용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22284"/>
                  </a:ext>
                </a:extLst>
              </a:tr>
              <a:tr h="81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IPv6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IPv6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소켓에만 적용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583"/>
                  </a:ext>
                </a:extLst>
              </a:tr>
              <a:tr h="794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옵션이 모든 소켓에 적용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69895"/>
                  </a:ext>
                </a:extLst>
              </a:tr>
              <a:tr h="708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TCP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TCP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소켓에만 적용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18066"/>
                  </a:ext>
                </a:extLst>
              </a:tr>
              <a:tr h="540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UDP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UDP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소켓에만 적용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46571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4263" y="251356"/>
            <a:ext cx="347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SocketOptionName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열거형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175BDC-1D50-425C-9F28-EA58A647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15269"/>
              </p:ext>
            </p:extLst>
          </p:nvPr>
        </p:nvGraphicFramePr>
        <p:xfrm>
          <a:off x="238696" y="1872620"/>
          <a:ext cx="8666608" cy="2760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112">
                  <a:extLst>
                    <a:ext uri="{9D8B030D-6E8A-4147-A177-3AD203B41FA5}">
                      <a16:colId xmlns:a16="http://schemas.microsoft.com/office/drawing/2014/main" val="2981306496"/>
                    </a:ext>
                  </a:extLst>
                </a:gridCol>
                <a:gridCol w="6061496">
                  <a:extLst>
                    <a:ext uri="{9D8B030D-6E8A-4147-A177-3AD203B41FA5}">
                      <a16:colId xmlns:a16="http://schemas.microsoft.com/office/drawing/2014/main" val="1312440421"/>
                    </a:ext>
                  </a:extLst>
                </a:gridCol>
              </a:tblGrid>
              <a:tr h="992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 이름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92855"/>
                  </a:ext>
                </a:extLst>
              </a:tr>
              <a:tr h="176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HeaderIncluded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나가는 데이터그램의 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헤더를 응용 프로그램에서 제공할지를 표시</a:t>
                      </a:r>
                      <a:endParaRPr lang="en-US" altLang="ko-KR" sz="17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패킷 </a:t>
                      </a:r>
                      <a:r>
                        <a:rPr lang="ko-KR" altLang="en-US" sz="17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스니퍼에서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많이 쓰이는 멤버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7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2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79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박대호\Desktop\속지.jpg"/>
          <p:cNvPicPr>
            <a:picLocks noChangeAspect="1" noChangeArrowheads="1"/>
          </p:cNvPicPr>
          <p:nvPr/>
        </p:nvPicPr>
        <p:blipFill>
          <a:blip r:embed="rId2" cstate="print"/>
          <a:srcRect l="8282" r="3373" b="253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18420" y="2780928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 </a:t>
            </a:r>
            <a:r>
              <a:rPr lang="ko-KR" altLang="en-US" sz="3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스니퍼란</a:t>
            </a: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Picture 2" descr="G:\블로그\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5877272"/>
            <a:ext cx="972183" cy="64812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694" y="251356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Socket.IOControl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메서드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79B355-4CE1-4615-BFBA-EADB9C601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71236"/>
              </p:ext>
            </p:extLst>
          </p:nvPr>
        </p:nvGraphicFramePr>
        <p:xfrm>
          <a:off x="238696" y="1140521"/>
          <a:ext cx="8666608" cy="473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112">
                  <a:extLst>
                    <a:ext uri="{9D8B030D-6E8A-4147-A177-3AD203B41FA5}">
                      <a16:colId xmlns:a16="http://schemas.microsoft.com/office/drawing/2014/main" val="2981306496"/>
                    </a:ext>
                  </a:extLst>
                </a:gridCol>
                <a:gridCol w="6061496">
                  <a:extLst>
                    <a:ext uri="{9D8B030D-6E8A-4147-A177-3AD203B41FA5}">
                      <a16:colId xmlns:a16="http://schemas.microsoft.com/office/drawing/2014/main" val="1312440421"/>
                    </a:ext>
                  </a:extLst>
                </a:gridCol>
              </a:tblGrid>
              <a:tr h="717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 이름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92855"/>
                  </a:ext>
                </a:extLst>
              </a:tr>
              <a:tr h="101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IOControlCode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수행할 작업의 컨트롤 코드를 지정하는 </a:t>
                      </a:r>
                      <a:r>
                        <a:rPr lang="en-US" altLang="ko-KR" sz="17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IOControlCode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값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22284"/>
                  </a:ext>
                </a:extLst>
              </a:tr>
              <a:tr h="1561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optionValue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작업에 필요한 입력 데이터를 포함하는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Byte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형식의 배열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583"/>
                  </a:ext>
                </a:extLst>
              </a:tr>
              <a:tr h="1434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optionOutValue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작업에서 반환된 출력 데이터를 포함하는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Byte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형식의 배열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6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01395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8114" y="251356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IOControlCode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열거형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175BDC-1D50-425C-9F28-EA58A647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56880"/>
              </p:ext>
            </p:extLst>
          </p:nvPr>
        </p:nvGraphicFramePr>
        <p:xfrm>
          <a:off x="238696" y="1872620"/>
          <a:ext cx="8666608" cy="2760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112">
                  <a:extLst>
                    <a:ext uri="{9D8B030D-6E8A-4147-A177-3AD203B41FA5}">
                      <a16:colId xmlns:a16="http://schemas.microsoft.com/office/drawing/2014/main" val="2981306496"/>
                    </a:ext>
                  </a:extLst>
                </a:gridCol>
                <a:gridCol w="6061496">
                  <a:extLst>
                    <a:ext uri="{9D8B030D-6E8A-4147-A177-3AD203B41FA5}">
                      <a16:colId xmlns:a16="http://schemas.microsoft.com/office/drawing/2014/main" val="1312440421"/>
                    </a:ext>
                  </a:extLst>
                </a:gridCol>
              </a:tblGrid>
              <a:tr h="992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 이름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92855"/>
                  </a:ext>
                </a:extLst>
              </a:tr>
              <a:tr h="176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ReceiveAll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네트워크에서 모든 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IPv4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패킷을 받을 수 있도록 설정</a:t>
                      </a:r>
                      <a:endParaRPr lang="en-US" altLang="ko-KR" sz="17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패킷을 받아야하는 패킷 </a:t>
                      </a:r>
                      <a:r>
                        <a:rPr lang="ko-KR" altLang="en-US" sz="17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스니퍼의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특성상 반드시 써야함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7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2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99240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2226" y="251356"/>
            <a:ext cx="361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Socket.BeginReceive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메서드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175BDC-1D50-425C-9F28-EA58A647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79249"/>
              </p:ext>
            </p:extLst>
          </p:nvPr>
        </p:nvGraphicFramePr>
        <p:xfrm>
          <a:off x="238696" y="1140518"/>
          <a:ext cx="8666608" cy="473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112">
                  <a:extLst>
                    <a:ext uri="{9D8B030D-6E8A-4147-A177-3AD203B41FA5}">
                      <a16:colId xmlns:a16="http://schemas.microsoft.com/office/drawing/2014/main" val="2981306496"/>
                    </a:ext>
                  </a:extLst>
                </a:gridCol>
                <a:gridCol w="6061496">
                  <a:extLst>
                    <a:ext uri="{9D8B030D-6E8A-4147-A177-3AD203B41FA5}">
                      <a16:colId xmlns:a16="http://schemas.microsoft.com/office/drawing/2014/main" val="1312440421"/>
                    </a:ext>
                  </a:extLst>
                </a:gridCol>
              </a:tblGrid>
              <a:tr h="885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 이름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92855"/>
                  </a:ext>
                </a:extLst>
              </a:tr>
              <a:tr h="739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Buffer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받은 데이터에 대한 저장소의 위치인 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byte 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형식의 배열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22284"/>
                  </a:ext>
                </a:extLst>
              </a:tr>
              <a:tr h="730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Offset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받은 데이터를 저장하기 위한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buffer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매개변수의 위치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부터 시작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583"/>
                  </a:ext>
                </a:extLst>
              </a:tr>
              <a:tr h="584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Size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받을 바이트 수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69895"/>
                  </a:ext>
                </a:extLst>
              </a:tr>
              <a:tr h="6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SocketFlags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SocketFlags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값의 비트 조합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18066"/>
                  </a:ext>
                </a:extLst>
              </a:tr>
              <a:tr h="701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AsyncCallback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작업이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오나료되었을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때 호출할 메서드를 참조하는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AsyncCallback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대리자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8244"/>
                  </a:ext>
                </a:extLst>
              </a:tr>
              <a:tr h="43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수신 작업에 대한 정보가 들어 있는 사용자 정의 체계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5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9201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4266" y="251356"/>
            <a:ext cx="347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SocketOptionName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열거형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175BDC-1D50-425C-9F28-EA58A647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47798"/>
              </p:ext>
            </p:extLst>
          </p:nvPr>
        </p:nvGraphicFramePr>
        <p:xfrm>
          <a:off x="238696" y="1872620"/>
          <a:ext cx="8666608" cy="2760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112">
                  <a:extLst>
                    <a:ext uri="{9D8B030D-6E8A-4147-A177-3AD203B41FA5}">
                      <a16:colId xmlns:a16="http://schemas.microsoft.com/office/drawing/2014/main" val="2981306496"/>
                    </a:ext>
                  </a:extLst>
                </a:gridCol>
                <a:gridCol w="6061496">
                  <a:extLst>
                    <a:ext uri="{9D8B030D-6E8A-4147-A177-3AD203B41FA5}">
                      <a16:colId xmlns:a16="http://schemas.microsoft.com/office/drawing/2014/main" val="1312440421"/>
                    </a:ext>
                  </a:extLst>
                </a:gridCol>
              </a:tblGrid>
              <a:tr h="992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 이름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82C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92855"/>
                  </a:ext>
                </a:extLst>
              </a:tr>
              <a:tr h="176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None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호출에 대해 플래그는 사용하지 않음</a:t>
                      </a:r>
                    </a:p>
                  </a:txBody>
                  <a:tcPr anchor="ctr">
                    <a:solidFill>
                      <a:srgbClr val="AC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2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192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289" y="214488"/>
            <a:ext cx="34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tsbtnStop_Click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이벤트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692696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private void </a:t>
            </a:r>
            <a:r>
              <a:rPr lang="en-US" altLang="ko-KR" dirty="0" err="1"/>
              <a:t>tsbtnStop_Click</a:t>
            </a:r>
            <a:r>
              <a:rPr lang="en-US" altLang="ko-KR" dirty="0"/>
              <a:t>(object sender, </a:t>
            </a:r>
            <a:r>
              <a:rPr lang="en-US" altLang="ko-KR" dirty="0" err="1"/>
              <a:t>EventArgs</a:t>
            </a:r>
            <a:r>
              <a:rPr lang="en-US" altLang="ko-KR" dirty="0"/>
              <a:t> e)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this.tsbtnStar.Enabled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this.tsbtnStop.Enabled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bContinueCapturing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mainSocket.Close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소켓을 닫아서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스니핑을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종료하고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],[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버튼의 활성화 상태를 바꾸고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],[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상태를 담는 변수에 지금의 상태를 담는다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42858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79349"/>
            <a:ext cx="435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lvReceivedPackets_Click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이벤트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692696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/>
              <a:t>private void </a:t>
            </a:r>
            <a:r>
              <a:rPr lang="en-US" altLang="ko-KR" sz="2000" dirty="0" err="1"/>
              <a:t>lvReceivedPackets_Click</a:t>
            </a:r>
            <a:r>
              <a:rPr lang="en-US" altLang="ko-KR" sz="2000" dirty="0"/>
              <a:t>(object sender, </a:t>
            </a:r>
            <a:r>
              <a:rPr lang="en-US" altLang="ko-KR" sz="2000" dirty="0" err="1"/>
              <a:t>EventArgs</a:t>
            </a:r>
            <a:r>
              <a:rPr lang="en-US" altLang="ko-KR" sz="2000" dirty="0"/>
              <a:t> e)</a:t>
            </a:r>
          </a:p>
          <a:p>
            <a:r>
              <a:rPr lang="ko-KR" altLang="en-US" sz="2000" dirty="0"/>
              <a:t>        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err="1"/>
              <a:t>this.tvPacketDetail.Nodes.Clear</a:t>
            </a:r>
            <a:r>
              <a:rPr lang="en-US" altLang="ko-KR" sz="2000" dirty="0"/>
              <a:t>();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            </a:t>
            </a:r>
            <a:r>
              <a:rPr lang="en-US" altLang="ko-KR" sz="2000" dirty="0" err="1"/>
              <a:t>tvPacketDetail.Nodes.Add</a:t>
            </a:r>
            <a:r>
              <a:rPr lang="en-US" altLang="ko-KR" sz="2000" dirty="0"/>
              <a:t>(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err="1"/>
              <a:t>this.lvReceivedPackets.SelectedItems</a:t>
            </a:r>
            <a:r>
              <a:rPr lang="en-US" altLang="ko-KR" sz="2000" dirty="0"/>
              <a:t>[0].</a:t>
            </a:r>
            <a:r>
              <a:rPr lang="en-US" altLang="ko-KR" sz="2000" dirty="0" err="1"/>
              <a:t>SubItems</a:t>
            </a:r>
            <a:r>
              <a:rPr lang="en-US" altLang="ko-KR" sz="2000" dirty="0"/>
              <a:t>[6].Text);</a:t>
            </a:r>
          </a:p>
          <a:p>
            <a:endParaRPr lang="ko-KR" altLang="en-US" sz="2000" dirty="0"/>
          </a:p>
          <a:p>
            <a:r>
              <a:rPr lang="pt-BR" altLang="ko-KR" sz="2000" dirty="0"/>
              <a:t>            for(int n=7;n&lt;19;n++)</a:t>
            </a:r>
          </a:p>
          <a:p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tvPacketDetail.Nodes</a:t>
            </a:r>
            <a:r>
              <a:rPr lang="en-US" altLang="ko-KR" sz="2000" dirty="0"/>
              <a:t>[0].</a:t>
            </a:r>
            <a:r>
              <a:rPr lang="en-US" altLang="ko-KR" sz="2000" dirty="0" err="1"/>
              <a:t>Nodes.Add</a:t>
            </a:r>
            <a:r>
              <a:rPr lang="en-US" altLang="ko-KR" sz="2000" dirty="0"/>
              <a:t>(</a:t>
            </a:r>
          </a:p>
          <a:p>
            <a:r>
              <a:rPr lang="en-US" altLang="ko-KR" sz="2000" dirty="0"/>
              <a:t>                    </a:t>
            </a:r>
            <a:r>
              <a:rPr lang="en-US" altLang="ko-KR" sz="2000" dirty="0" err="1"/>
              <a:t>this.lvReceivedPackets.SelectedItems</a:t>
            </a:r>
            <a:r>
              <a:rPr lang="en-US" altLang="ko-KR" sz="2000" dirty="0"/>
              <a:t>[0].</a:t>
            </a:r>
            <a:r>
              <a:rPr lang="en-US" altLang="ko-KR" sz="2000" dirty="0" err="1"/>
              <a:t>SubItems</a:t>
            </a:r>
            <a:r>
              <a:rPr lang="en-US" altLang="ko-KR" sz="2000" dirty="0"/>
              <a:t>[n].Text);</a:t>
            </a:r>
          </a:p>
          <a:p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79846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79349"/>
            <a:ext cx="435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lvReceivedPackets_Click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이벤트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692696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 if (</a:t>
            </a:r>
            <a:r>
              <a:rPr lang="en-US" altLang="ko-KR" sz="1600" dirty="0" err="1"/>
              <a:t>this.lvReceivedPackets.SelectedItems</a:t>
            </a:r>
            <a:r>
              <a:rPr lang="en-US" altLang="ko-KR" sz="1600" dirty="0"/>
              <a:t>[0].</a:t>
            </a:r>
            <a:r>
              <a:rPr lang="en-US" altLang="ko-KR" sz="1600" dirty="0" err="1"/>
              <a:t>SubItems</a:t>
            </a:r>
            <a:r>
              <a:rPr lang="en-US" altLang="ko-KR" sz="1600" dirty="0"/>
              <a:t>[4].Text == "TCP")</a:t>
            </a:r>
          </a:p>
          <a:p>
            <a:r>
              <a:rPr lang="en-US" altLang="ko-KR" sz="1600" dirty="0"/>
              <a:t>            {</a:t>
            </a:r>
          </a:p>
          <a:p>
            <a:r>
              <a:rPr lang="en-US" altLang="ko-KR" sz="1600" dirty="0" err="1"/>
              <a:t>tvPacketDetail.Nodes.Add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this.lvReceivedPackets.SelectedItems</a:t>
            </a:r>
            <a:r>
              <a:rPr lang="en-US" altLang="ko-KR" sz="1600" dirty="0"/>
              <a:t>[0].</a:t>
            </a:r>
            <a:r>
              <a:rPr lang="en-US" altLang="ko-KR" sz="1600" dirty="0" err="1"/>
              <a:t>SubItems</a:t>
            </a:r>
            <a:r>
              <a:rPr lang="en-US" altLang="ko-KR" sz="1600" dirty="0"/>
              <a:t>[19].Text);</a:t>
            </a:r>
          </a:p>
          <a:p>
            <a:r>
              <a:rPr lang="en-US" altLang="ko-KR" sz="1600" dirty="0"/>
              <a:t>                for (int n = 20; n &lt; 28; n++)</a:t>
            </a:r>
          </a:p>
          <a:p>
            <a:r>
              <a:rPr lang="en-US" altLang="ko-KR" sz="1600" dirty="0"/>
              <a:t>                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tvPacketDetail.Nodes</a:t>
            </a:r>
            <a:r>
              <a:rPr lang="en-US" altLang="ko-KR" sz="1600" dirty="0"/>
              <a:t>[1].</a:t>
            </a:r>
            <a:r>
              <a:rPr lang="en-US" altLang="ko-KR" sz="1600" dirty="0" err="1"/>
              <a:t>Nodes.Add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this.lvReceivedPackets.SelectedItems</a:t>
            </a:r>
            <a:r>
              <a:rPr lang="en-US" altLang="ko-KR" sz="1600" dirty="0"/>
              <a:t>[0].</a:t>
            </a:r>
            <a:r>
              <a:rPr lang="en-US" altLang="ko-KR" sz="1600" dirty="0" err="1"/>
              <a:t>SubItems</a:t>
            </a:r>
            <a:r>
              <a:rPr lang="en-US" altLang="ko-KR" sz="1600" dirty="0"/>
              <a:t>[n].Text);</a:t>
            </a:r>
          </a:p>
          <a:p>
            <a:r>
              <a:rPr lang="en-US" altLang="ko-KR" sz="1600" dirty="0"/>
              <a:t>                }</a:t>
            </a:r>
          </a:p>
          <a:p>
            <a:r>
              <a:rPr lang="en-US" altLang="ko-KR" sz="1600" dirty="0"/>
              <a:t>            }</a:t>
            </a:r>
          </a:p>
          <a:p>
            <a:r>
              <a:rPr lang="en-US" altLang="ko-KR" sz="1600" dirty="0"/>
              <a:t>            else if (</a:t>
            </a:r>
            <a:r>
              <a:rPr lang="en-US" altLang="ko-KR" sz="1600" dirty="0" err="1"/>
              <a:t>this.lvReceivedPackets.SelectedItems</a:t>
            </a:r>
            <a:r>
              <a:rPr lang="en-US" altLang="ko-KR" sz="1600" dirty="0"/>
              <a:t>[0].</a:t>
            </a:r>
            <a:r>
              <a:rPr lang="en-US" altLang="ko-KR" sz="1600" dirty="0" err="1"/>
              <a:t>SubItems</a:t>
            </a:r>
            <a:r>
              <a:rPr lang="en-US" altLang="ko-KR" sz="1600" dirty="0"/>
              <a:t>[4].Text == "UDP")</a:t>
            </a:r>
          </a:p>
          <a:p>
            <a:r>
              <a:rPr lang="en-US" altLang="ko-KR" sz="1600" dirty="0"/>
              <a:t>            {</a:t>
            </a:r>
          </a:p>
          <a:p>
            <a:r>
              <a:rPr lang="en-US" altLang="ko-KR" sz="1600" dirty="0"/>
              <a:t>                for (int n = 20; n &lt; 24; n++)</a:t>
            </a:r>
          </a:p>
          <a:p>
            <a:r>
              <a:rPr lang="en-US" altLang="ko-KR" sz="1600" dirty="0"/>
              <a:t>                {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tvPacketDetail.Nodes</a:t>
            </a:r>
            <a:r>
              <a:rPr lang="en-US" altLang="ko-KR" sz="1600" dirty="0"/>
              <a:t>[1].</a:t>
            </a:r>
            <a:r>
              <a:rPr lang="en-US" altLang="ko-KR" sz="1600" dirty="0" err="1"/>
              <a:t>Nodes.Add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this.lvReceivedPackets.SelectedItems</a:t>
            </a:r>
            <a:r>
              <a:rPr lang="en-US" altLang="ko-KR" sz="1600" dirty="0"/>
              <a:t>[0].</a:t>
            </a:r>
            <a:r>
              <a:rPr lang="en-US" altLang="ko-KR" sz="1600" dirty="0" err="1"/>
              <a:t>SubItems</a:t>
            </a:r>
            <a:r>
              <a:rPr lang="en-US" altLang="ko-KR" sz="1600" dirty="0"/>
              <a:t>[n].Text);</a:t>
            </a:r>
          </a:p>
          <a:p>
            <a:r>
              <a:rPr lang="en-US" altLang="ko-KR" sz="1600" dirty="0"/>
              <a:t>                }</a:t>
            </a:r>
          </a:p>
          <a:p>
            <a:r>
              <a:rPr lang="en-US" altLang="ko-KR" sz="1600" dirty="0"/>
              <a:t>            }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this.tvPacketDetail.ExpandAll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}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5346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79349"/>
            <a:ext cx="435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lvReceivedPackets_Click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이벤트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692696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헤더의 상세 정보를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tvPacketDetail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컨트롤에 나타내는 구문으로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이용하여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lvReceivedPackets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컨트롤에 숨겨져 저장된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7~19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가져온다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헤더의 상세 정보를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tvPAcketDetail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컨트롤에 나타내는 구문으로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20~28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숨어있는 칼럼의 값을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문으로 가져온다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lvReceivedPackets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20~24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숨겨져 있는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UDP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헤더의 상세 정보를 가져오는 작업을 수행한다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2012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박대호\Desktop\속지.jpg"/>
          <p:cNvPicPr>
            <a:picLocks noChangeAspect="1" noChangeArrowheads="1"/>
          </p:cNvPicPr>
          <p:nvPr/>
        </p:nvPicPr>
        <p:blipFill>
          <a:blip r:embed="rId2" cstate="print"/>
          <a:srcRect l="8282" r="3373" b="253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85080" y="2780928"/>
            <a:ext cx="1936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설명</a:t>
            </a:r>
          </a:p>
        </p:txBody>
      </p:sp>
      <p:pic>
        <p:nvPicPr>
          <p:cNvPr id="6" name="Picture 2" descr="G:\블로그\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5877272"/>
            <a:ext cx="972183" cy="648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424470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0420" y="21071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설명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692696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파일이 완성이 되지 못했습니다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5251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1259632" y="1268760"/>
            <a:ext cx="5250840" cy="1872208"/>
          </a:xfrm>
          <a:prstGeom prst="wedgeRoundRectCallout">
            <a:avLst>
              <a:gd name="adj1" fmla="val -62880"/>
              <a:gd name="adj2" fmla="val 37519"/>
              <a:gd name="adj3" fmla="val 16667"/>
            </a:avLst>
          </a:prstGeom>
          <a:noFill/>
          <a:ln w="57150">
            <a:solidFill>
              <a:srgbClr val="ACD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73" y="4769315"/>
            <a:ext cx="1149469" cy="1149469"/>
          </a:xfrm>
          <a:prstGeom prst="rect">
            <a:avLst/>
          </a:prstGeom>
        </p:spPr>
      </p:pic>
      <p:sp>
        <p:nvSpPr>
          <p:cNvPr id="12" name="모서리가 둥근 사각형 설명선 11"/>
          <p:cNvSpPr/>
          <p:nvPr/>
        </p:nvSpPr>
        <p:spPr>
          <a:xfrm>
            <a:off x="1215718" y="3861048"/>
            <a:ext cx="5471279" cy="1584176"/>
          </a:xfrm>
          <a:prstGeom prst="wedgeRoundRectCallout">
            <a:avLst>
              <a:gd name="adj1" fmla="val 62403"/>
              <a:gd name="adj2" fmla="val 44644"/>
              <a:gd name="adj3" fmla="val 16667"/>
            </a:avLst>
          </a:prstGeom>
          <a:noFill/>
          <a:ln w="57150">
            <a:solidFill>
              <a:srgbClr val="ACD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708" y="1793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스니퍼란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3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58D49D-2FDF-4F3F-8385-E53A33BFDB96}"/>
              </a:ext>
            </a:extLst>
          </p:cNvPr>
          <p:cNvSpPr txBox="1"/>
          <p:nvPr/>
        </p:nvSpPr>
        <p:spPr>
          <a:xfrm>
            <a:off x="1523485" y="202019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스니퍼가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무엇입니까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04870-1016-4879-8672-8E57BD8CBEAC}"/>
              </a:ext>
            </a:extLst>
          </p:cNvPr>
          <p:cNvSpPr txBox="1"/>
          <p:nvPr/>
        </p:nvSpPr>
        <p:spPr>
          <a:xfrm>
            <a:off x="1534949" y="4468470"/>
            <a:ext cx="449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트래픽을 감시하고 분석하는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248219505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박대호\Desktop\속지.jpg"/>
          <p:cNvPicPr>
            <a:picLocks noChangeAspect="1" noChangeArrowheads="1"/>
          </p:cNvPicPr>
          <p:nvPr/>
        </p:nvPicPr>
        <p:blipFill>
          <a:blip r:embed="rId2" cstate="print"/>
          <a:srcRect l="8282" r="3373" b="253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49150" y="2780928"/>
            <a:ext cx="100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</a:p>
        </p:txBody>
      </p:sp>
      <p:pic>
        <p:nvPicPr>
          <p:cNvPr id="6" name="Picture 2" descr="G:\블로그\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5877272"/>
            <a:ext cx="972183" cy="648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396715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0420" y="25135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설명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0C5A6E-5584-49F0-8CC9-FAEDB0F229F4}"/>
              </a:ext>
            </a:extLst>
          </p:cNvPr>
          <p:cNvSpPr/>
          <p:nvPr/>
        </p:nvSpPr>
        <p:spPr>
          <a:xfrm>
            <a:off x="360420" y="692696"/>
            <a:ext cx="8423160" cy="5877263"/>
          </a:xfrm>
          <a:prstGeom prst="roundRect">
            <a:avLst/>
          </a:prstGeom>
          <a:solidFill>
            <a:srgbClr val="82C8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파일을 다 정리하지 못하여 업데이트 하겠습니다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43453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86" y="314096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C8B5"/>
                </a:solidFill>
                <a:latin typeface="-윤고딕330" pitchFamily="18" charset="-127"/>
                <a:ea typeface="-윤고딕330" pitchFamily="18" charset="-127"/>
              </a:rPr>
              <a:t>감사합니다</a:t>
            </a: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C8B5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2C8B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180528" y="3787299"/>
            <a:ext cx="9937104" cy="0"/>
          </a:xfrm>
          <a:prstGeom prst="line">
            <a:avLst/>
          </a:prstGeom>
          <a:ln w="25400">
            <a:solidFill>
              <a:srgbClr val="B3E7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1259632" y="1268760"/>
            <a:ext cx="5250840" cy="1872208"/>
          </a:xfrm>
          <a:prstGeom prst="wedgeRoundRectCallout">
            <a:avLst>
              <a:gd name="adj1" fmla="val -62880"/>
              <a:gd name="adj2" fmla="val 37519"/>
              <a:gd name="adj3" fmla="val 16667"/>
            </a:avLst>
          </a:prstGeom>
          <a:noFill/>
          <a:ln w="57150">
            <a:solidFill>
              <a:srgbClr val="ACD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73" y="4769315"/>
            <a:ext cx="1149469" cy="1149469"/>
          </a:xfrm>
          <a:prstGeom prst="rect">
            <a:avLst/>
          </a:prstGeom>
        </p:spPr>
      </p:pic>
      <p:sp>
        <p:nvSpPr>
          <p:cNvPr id="12" name="모서리가 둥근 사각형 설명선 11"/>
          <p:cNvSpPr/>
          <p:nvPr/>
        </p:nvSpPr>
        <p:spPr>
          <a:xfrm>
            <a:off x="1215718" y="3861048"/>
            <a:ext cx="5471279" cy="1584176"/>
          </a:xfrm>
          <a:prstGeom prst="wedgeRoundRectCallout">
            <a:avLst>
              <a:gd name="adj1" fmla="val 62403"/>
              <a:gd name="adj2" fmla="val 44644"/>
              <a:gd name="adj3" fmla="val 16667"/>
            </a:avLst>
          </a:prstGeom>
          <a:noFill/>
          <a:ln w="57150">
            <a:solidFill>
              <a:srgbClr val="ACD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0579" y="17934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스니퍼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제작 의도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3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58D49D-2FDF-4F3F-8385-E53A33BFDB96}"/>
              </a:ext>
            </a:extLst>
          </p:cNvPr>
          <p:cNvSpPr txBox="1"/>
          <p:nvPr/>
        </p:nvSpPr>
        <p:spPr>
          <a:xfrm>
            <a:off x="1395246" y="202019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프로그램의 제작 의도는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04870-1016-4879-8672-8E57BD8CBEAC}"/>
              </a:ext>
            </a:extLst>
          </p:cNvPr>
          <p:cNvSpPr txBox="1"/>
          <p:nvPr/>
        </p:nvSpPr>
        <p:spPr>
          <a:xfrm>
            <a:off x="1363716" y="4468470"/>
            <a:ext cx="522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패킷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스니퍼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및 패킷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커빙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툴 제작 준비</a:t>
            </a:r>
          </a:p>
        </p:txBody>
      </p:sp>
    </p:spTree>
    <p:extLst>
      <p:ext uri="{BB962C8B-B14F-4D97-AF65-F5344CB8AC3E}">
        <p14:creationId xmlns:p14="http://schemas.microsoft.com/office/powerpoint/2010/main" val="21309653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박대호\Desktop\속지.jpg"/>
          <p:cNvPicPr>
            <a:picLocks noChangeAspect="1" noChangeArrowheads="1"/>
          </p:cNvPicPr>
          <p:nvPr/>
        </p:nvPicPr>
        <p:blipFill>
          <a:blip r:embed="rId2" cstate="print"/>
          <a:srcRect l="8282" r="3373" b="253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85079" y="2780928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폼 디자인</a:t>
            </a:r>
          </a:p>
        </p:txBody>
      </p:sp>
      <p:pic>
        <p:nvPicPr>
          <p:cNvPr id="6" name="Picture 2" descr="G:\블로그\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5877272"/>
            <a:ext cx="972183" cy="648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21655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12" y="251356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E6BC3-63E0-4ADA-A751-16A04527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" y="1839980"/>
            <a:ext cx="7841056" cy="426050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FFE361-68A5-4ED1-B858-3FC4250BE03C}"/>
              </a:ext>
            </a:extLst>
          </p:cNvPr>
          <p:cNvSpPr/>
          <p:nvPr/>
        </p:nvSpPr>
        <p:spPr>
          <a:xfrm>
            <a:off x="1043608" y="773654"/>
            <a:ext cx="2772816" cy="936098"/>
          </a:xfrm>
          <a:prstGeom prst="wedgeEllipseCallout">
            <a:avLst>
              <a:gd name="adj1" fmla="val -56732"/>
              <a:gd name="adj2" fmla="val 97122"/>
            </a:avLst>
          </a:prstGeom>
          <a:solidFill>
            <a:srgbClr val="B3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 버튼</a:t>
            </a:r>
          </a:p>
        </p:txBody>
      </p:sp>
    </p:spTree>
    <p:extLst>
      <p:ext uri="{BB962C8B-B14F-4D97-AF65-F5344CB8AC3E}">
        <p14:creationId xmlns:p14="http://schemas.microsoft.com/office/powerpoint/2010/main" val="26654285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12" y="251356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E6BC3-63E0-4ADA-A751-16A04527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" y="1839980"/>
            <a:ext cx="7841056" cy="426050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FFE361-68A5-4ED1-B858-3FC4250BE03C}"/>
              </a:ext>
            </a:extLst>
          </p:cNvPr>
          <p:cNvSpPr/>
          <p:nvPr/>
        </p:nvSpPr>
        <p:spPr>
          <a:xfrm>
            <a:off x="1043608" y="773654"/>
            <a:ext cx="2772816" cy="936098"/>
          </a:xfrm>
          <a:prstGeom prst="wedgeEllipseCallout">
            <a:avLst>
              <a:gd name="adj1" fmla="val -48801"/>
              <a:gd name="adj2" fmla="val 99595"/>
            </a:avLst>
          </a:prstGeom>
          <a:solidFill>
            <a:srgbClr val="B3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 버튼</a:t>
            </a:r>
          </a:p>
        </p:txBody>
      </p:sp>
    </p:spTree>
    <p:extLst>
      <p:ext uri="{BB962C8B-B14F-4D97-AF65-F5344CB8AC3E}">
        <p14:creationId xmlns:p14="http://schemas.microsoft.com/office/powerpoint/2010/main" val="12442458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12" y="251356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20" name="Picture 2" descr="G:\블로그\로고.png"/>
          <p:cNvPicPr>
            <a:picLocks noChangeAspect="1" noChangeArrowheads="1"/>
          </p:cNvPicPr>
          <p:nvPr/>
        </p:nvPicPr>
        <p:blipFill>
          <a:blip r:embed="rId2" cstate="print"/>
          <a:srcRect r="62966"/>
          <a:stretch>
            <a:fillRect/>
          </a:stretch>
        </p:blipFill>
        <p:spPr bwMode="auto">
          <a:xfrm>
            <a:off x="8604448" y="6209878"/>
            <a:ext cx="360040" cy="64812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E6BC3-63E0-4ADA-A751-16A04527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" y="1839980"/>
            <a:ext cx="7841056" cy="426050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FFE361-68A5-4ED1-B858-3FC4250BE03C}"/>
              </a:ext>
            </a:extLst>
          </p:cNvPr>
          <p:cNvSpPr/>
          <p:nvPr/>
        </p:nvSpPr>
        <p:spPr>
          <a:xfrm>
            <a:off x="1043608" y="773654"/>
            <a:ext cx="4752528" cy="936098"/>
          </a:xfrm>
          <a:prstGeom prst="wedgeEllipseCallout">
            <a:avLst>
              <a:gd name="adj1" fmla="val -23830"/>
              <a:gd name="adj2" fmla="val 111959"/>
            </a:avLst>
          </a:prstGeom>
          <a:solidFill>
            <a:srgbClr val="B3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선택 리스트 뷰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4881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-윤고딕330" pitchFamily="18" charset="-127"/>
            <a:ea typeface="-윤고딕33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1285</Words>
  <Application>Microsoft Office PowerPoint</Application>
  <PresentationFormat>화면 슬라이드 쇼(4:3)</PresentationFormat>
  <Paragraphs>272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-윤고딕330</vt:lpstr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박대호</dc:creator>
  <cp:lastModifiedBy>충호 이</cp:lastModifiedBy>
  <cp:revision>130</cp:revision>
  <dcterms:created xsi:type="dcterms:W3CDTF">2016-05-24T04:40:14Z</dcterms:created>
  <dcterms:modified xsi:type="dcterms:W3CDTF">2018-07-18T03:40:21Z</dcterms:modified>
</cp:coreProperties>
</file>