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3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7A2AF1-5D33-8AD0-6058-A6A1A01071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39BF35C-FEEB-7AF2-8887-4B65FDEA12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D127D1-8365-E3AA-7810-3CBD37EDC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F919C-109B-4A46-A347-FE251D5B21A5}" type="datetimeFigureOut">
              <a:rPr lang="ko-KR" altLang="en-US" smtClean="0"/>
              <a:t>2023-07-01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23A420-E541-F2AA-8D8E-D3F531CE7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507A81-0EC1-AAC0-2C2F-E49390B79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18FA8-8FA6-49C3-A004-C4E4005EF2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8561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018BA0-4730-4363-3D6D-013152EEF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D1D8AFF-95E7-F302-357E-453CEC3ED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CE66FB-3BF5-6B92-072E-8E13B0CF1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F919C-109B-4A46-A347-FE251D5B21A5}" type="datetimeFigureOut">
              <a:rPr lang="ko-KR" altLang="en-US" smtClean="0"/>
              <a:t>2023-07-01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D51523-D401-9761-2A43-54212ABCA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4F2652-7745-5CD1-1F48-8F4C7F0E7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18FA8-8FA6-49C3-A004-C4E4005EF2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0029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E27B7DE-67D9-ECB8-339D-023E93E38E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F583F30-053B-FD81-31AB-FAFC78D702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B40F51-EC32-C99F-8437-5994FA75D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F919C-109B-4A46-A347-FE251D5B21A5}" type="datetimeFigureOut">
              <a:rPr lang="ko-KR" altLang="en-US" smtClean="0"/>
              <a:t>2023-07-01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C580B8-8A6F-189A-6B26-02AEF09C6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F574F1-304A-EEFC-E413-280347CFE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18FA8-8FA6-49C3-A004-C4E4005EF2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5608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CAEFDC-DE75-180C-38BD-8974B0203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B8CBA1-33F1-7FB9-3911-E753769718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52EF94-435B-4BB3-2FCF-DCCBDC7A6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F919C-109B-4A46-A347-FE251D5B21A5}" type="datetimeFigureOut">
              <a:rPr lang="ko-KR" altLang="en-US" smtClean="0"/>
              <a:t>2023-07-01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FD9DF5-DC2D-9D68-CCA9-577D917ED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443FE0-9926-236A-5F22-51CB6E868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18FA8-8FA6-49C3-A004-C4E4005EF2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4718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942B2C-9C0B-CB3F-B30B-CCB5C83F4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425541C-3D90-942C-2179-DA4463E797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08E2F6-0068-9FD5-C027-8A4DCE056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F919C-109B-4A46-A347-FE251D5B21A5}" type="datetimeFigureOut">
              <a:rPr lang="ko-KR" altLang="en-US" smtClean="0"/>
              <a:t>2023-07-01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62AAA6-5E5C-041F-69B8-C676AF258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9BE30D-328F-A7C9-0158-22817D86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18FA8-8FA6-49C3-A004-C4E4005EF2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6989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7747BF-102A-55BF-B3C0-1A1F23DDD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EF3CF4-D6DB-7718-3104-88816A8D88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67797BC-F504-9E8E-CF81-B9A20236D8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4F282DE-E695-2301-1185-04BFAFA40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F919C-109B-4A46-A347-FE251D5B21A5}" type="datetimeFigureOut">
              <a:rPr lang="ko-KR" altLang="en-US" smtClean="0"/>
              <a:t>2023-07-01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63755D7-C007-F488-0D37-CD1E11AE1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9A3216F-B9A6-46AD-1302-B5A781FF9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18FA8-8FA6-49C3-A004-C4E4005EF2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4196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F25EB0-B210-B748-461C-C6B34BABC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FDE849-D6F6-F10F-A610-37CC35CBDA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ECC364D-B8DC-45C5-045E-EBDAE40335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72988BE-A226-BC93-31F3-BBAF93E94C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0512B8E-083A-E482-8D78-923C3EE45F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7A380B4-D2F6-9614-C128-2063FD547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F919C-109B-4A46-A347-FE251D5B21A5}" type="datetimeFigureOut">
              <a:rPr lang="ko-KR" altLang="en-US" smtClean="0"/>
              <a:t>2023-07-01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B4FD4E6-16D6-74A6-CB5F-F29650A62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BFBAC7A-4F84-209F-2DA6-46593EDF0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18FA8-8FA6-49C3-A004-C4E4005EF2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1475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9C7EB-736F-E1D5-A33E-F837FA764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6BA7CFF-951C-5889-810F-A83DFC280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F919C-109B-4A46-A347-FE251D5B21A5}" type="datetimeFigureOut">
              <a:rPr lang="ko-KR" altLang="en-US" smtClean="0"/>
              <a:t>2023-07-01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75597DE-186F-E105-6330-7915F83F2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9B7A16F-A41D-326C-7508-E6A63BB84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18FA8-8FA6-49C3-A004-C4E4005EF2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6305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F66255E-5536-26BF-BFE1-ADF6189E5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F919C-109B-4A46-A347-FE251D5B21A5}" type="datetimeFigureOut">
              <a:rPr lang="ko-KR" altLang="en-US" smtClean="0"/>
              <a:t>2023-07-01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3DD49F6-23D8-3820-4E89-8A9187FE3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DACDAE0-6857-6361-5E97-10D892F52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18FA8-8FA6-49C3-A004-C4E4005EF2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5485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20DA25-99D0-00B7-D9E2-8D01C0150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750736-6B97-5642-7A05-7370856AA6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42890C4-E093-6371-A17D-3A4F9D670D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8778CB2-7147-C3C5-D29E-A8C6DCB86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F919C-109B-4A46-A347-FE251D5B21A5}" type="datetimeFigureOut">
              <a:rPr lang="ko-KR" altLang="en-US" smtClean="0"/>
              <a:t>2023-07-01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320A669-2ABF-FCC4-E976-CFF6A0680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654993-0882-7EC9-FB82-6B270A052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18FA8-8FA6-49C3-A004-C4E4005EF2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4033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EA41DE-E760-57F6-3EF0-0BA0938A3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B284F1C-8F92-79A9-8EFA-670A72B0FC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DF93CCA-F7E8-0312-A5C2-B7A10D9B3E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E0EA6BC-4440-E6E2-3131-0896007EA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F919C-109B-4A46-A347-FE251D5B21A5}" type="datetimeFigureOut">
              <a:rPr lang="ko-KR" altLang="en-US" smtClean="0"/>
              <a:t>2023-07-01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9BD5CFD-68DC-78EB-1E03-8B076FF78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358A303-1B5E-39B5-53FE-32BDC7B44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18FA8-8FA6-49C3-A004-C4E4005EF2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7071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A7EB171-8CD3-64E0-67D3-ABA3C5567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034C2BA-B628-F9E4-C1A1-F51EF1BF4F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93A36F-0815-0474-C0FA-F1759C8F98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4F919C-109B-4A46-A347-FE251D5B21A5}" type="datetimeFigureOut">
              <a:rPr lang="ko-KR" altLang="en-US" smtClean="0"/>
              <a:t>2023-07-01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9BA44B-D10A-5637-6BD8-7CB38B7D99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3A7209-1DBC-64E7-6034-515BEB2D69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018FA8-8FA6-49C3-A004-C4E4005EF2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0809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8E6EAE5-AA6F-84C0-776D-3327051FA333}"/>
              </a:ext>
            </a:extLst>
          </p:cNvPr>
          <p:cNvCxnSpPr/>
          <p:nvPr/>
        </p:nvCxnSpPr>
        <p:spPr>
          <a:xfrm>
            <a:off x="335280" y="899160"/>
            <a:ext cx="115290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C1DF455-4B2A-C332-B320-E6F9DD1FB94A}"/>
              </a:ext>
            </a:extLst>
          </p:cNvPr>
          <p:cNvSpPr txBox="1"/>
          <p:nvPr/>
        </p:nvSpPr>
        <p:spPr>
          <a:xfrm>
            <a:off x="335280" y="327660"/>
            <a:ext cx="2140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슬라이드 제목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1B3F63-860F-4BCA-8FCA-419A4CE65A83}"/>
              </a:ext>
            </a:extLst>
          </p:cNvPr>
          <p:cNvSpPr txBox="1"/>
          <p:nvPr/>
        </p:nvSpPr>
        <p:spPr>
          <a:xfrm>
            <a:off x="327660" y="1272540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슬라이드 내용</a:t>
            </a:r>
            <a:endParaRPr lang="en-US" altLang="ko-KR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32B35D6-210D-4450-1F39-54BDB42D12BC}"/>
              </a:ext>
            </a:extLst>
          </p:cNvPr>
          <p:cNvSpPr/>
          <p:nvPr/>
        </p:nvSpPr>
        <p:spPr>
          <a:xfrm>
            <a:off x="8252460" y="1272540"/>
            <a:ext cx="3611880" cy="5036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사진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809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8E6EAE5-AA6F-84C0-776D-3327051FA333}"/>
              </a:ext>
            </a:extLst>
          </p:cNvPr>
          <p:cNvCxnSpPr/>
          <p:nvPr/>
        </p:nvCxnSpPr>
        <p:spPr>
          <a:xfrm>
            <a:off x="335280" y="899160"/>
            <a:ext cx="115290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C1DF455-4B2A-C332-B320-E6F9DD1FB94A}"/>
              </a:ext>
            </a:extLst>
          </p:cNvPr>
          <p:cNvSpPr txBox="1"/>
          <p:nvPr/>
        </p:nvSpPr>
        <p:spPr>
          <a:xfrm>
            <a:off x="335280" y="327660"/>
            <a:ext cx="14878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/>
              <a:t>턴제</a:t>
            </a:r>
            <a:r>
              <a:rPr lang="ko-KR" altLang="en-US" sz="2400" dirty="0"/>
              <a:t> </a:t>
            </a:r>
            <a:r>
              <a:rPr lang="en-US" altLang="ko-KR" sz="2400" dirty="0"/>
              <a:t>RPG</a:t>
            </a:r>
            <a:endParaRPr lang="ko-KR" alt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1B3F63-860F-4BCA-8FCA-419A4CE65A83}"/>
              </a:ext>
            </a:extLst>
          </p:cNvPr>
          <p:cNvSpPr txBox="1"/>
          <p:nvPr/>
        </p:nvSpPr>
        <p:spPr>
          <a:xfrm>
            <a:off x="327660" y="1272540"/>
            <a:ext cx="628489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전투시스템</a:t>
            </a:r>
            <a:r>
              <a:rPr lang="en-US" altLang="ko-KR" sz="1600" dirty="0"/>
              <a:t>: </a:t>
            </a:r>
            <a:r>
              <a:rPr lang="ko-KR" altLang="en-US" sz="1600" dirty="0"/>
              <a:t>조우</a:t>
            </a:r>
            <a:r>
              <a:rPr lang="en-US" altLang="ko-KR" sz="1600" dirty="0"/>
              <a:t>, </a:t>
            </a:r>
            <a:r>
              <a:rPr lang="ko-KR" altLang="en-US" sz="1600" dirty="0"/>
              <a:t>전투</a:t>
            </a:r>
            <a:r>
              <a:rPr lang="en-US" altLang="ko-KR" sz="1600" dirty="0"/>
              <a:t>, </a:t>
            </a:r>
            <a:r>
              <a:rPr lang="ko-KR" altLang="en-US" sz="1600" dirty="0"/>
              <a:t>도주</a:t>
            </a:r>
            <a:endParaRPr lang="en-US" altLang="ko-KR" sz="1600" dirty="0"/>
          </a:p>
          <a:p>
            <a:r>
              <a:rPr lang="en-US" altLang="ko-KR" sz="1600" dirty="0"/>
              <a:t>-</a:t>
            </a:r>
            <a:r>
              <a:rPr lang="ko-KR" altLang="en-US" sz="1600" dirty="0"/>
              <a:t>조우 </a:t>
            </a:r>
            <a:r>
              <a:rPr lang="en-US" altLang="ko-KR" sz="1600" dirty="0"/>
              <a:t>: </a:t>
            </a:r>
            <a:r>
              <a:rPr lang="ko-KR" altLang="en-US" sz="1600" dirty="0"/>
              <a:t>몬스터가 존재하는 특정 구역을 침범</a:t>
            </a:r>
            <a:r>
              <a:rPr lang="en-US" altLang="ko-KR" sz="1600" dirty="0"/>
              <a:t>, </a:t>
            </a:r>
            <a:r>
              <a:rPr lang="ko-KR" altLang="en-US" sz="1600" dirty="0"/>
              <a:t>전투 공간으로 진입</a:t>
            </a:r>
            <a:endParaRPr lang="en-US" altLang="ko-KR" sz="1600" dirty="0"/>
          </a:p>
          <a:p>
            <a:pPr defTabSz="715963"/>
            <a:r>
              <a:rPr lang="en-US" altLang="ko-KR" sz="1600" dirty="0"/>
              <a:t>--</a:t>
            </a:r>
            <a:r>
              <a:rPr lang="ko-KR" altLang="en-US" sz="1600" dirty="0"/>
              <a:t>특수 사건</a:t>
            </a:r>
            <a:r>
              <a:rPr lang="en-US" altLang="ko-KR" sz="1600" dirty="0"/>
              <a:t> : </a:t>
            </a:r>
            <a:r>
              <a:rPr lang="ko-KR" altLang="en-US" sz="1600" dirty="0"/>
              <a:t>기습</a:t>
            </a:r>
            <a:r>
              <a:rPr lang="en-US" altLang="ko-KR" sz="1600" dirty="0"/>
              <a:t>(</a:t>
            </a:r>
            <a:r>
              <a:rPr lang="ko-KR" altLang="en-US" sz="1400" dirty="0"/>
              <a:t>전투에서 유리함을 </a:t>
            </a:r>
            <a:r>
              <a:rPr lang="ko-KR" altLang="en-US" sz="1400" dirty="0" err="1"/>
              <a:t>가져감</a:t>
            </a:r>
            <a:r>
              <a:rPr lang="en-US" altLang="ko-KR" sz="1400" dirty="0"/>
              <a:t>/</a:t>
            </a:r>
            <a:r>
              <a:rPr lang="ko-KR" altLang="en-US" sz="1400" dirty="0" err="1"/>
              <a:t>선턴</a:t>
            </a:r>
            <a:r>
              <a:rPr lang="en-US" altLang="ko-KR" sz="1400" dirty="0"/>
              <a:t>, </a:t>
            </a:r>
            <a:r>
              <a:rPr lang="ko-KR" altLang="en-US" sz="1400" dirty="0"/>
              <a:t>적 </a:t>
            </a:r>
            <a:r>
              <a:rPr lang="en-US" altLang="ko-KR" sz="1400" dirty="0"/>
              <a:t>hp</a:t>
            </a:r>
            <a:r>
              <a:rPr lang="ko-KR" altLang="en-US" sz="1400" dirty="0"/>
              <a:t>감소 등</a:t>
            </a:r>
            <a:r>
              <a:rPr lang="en-US" altLang="ko-KR" sz="1400" dirty="0"/>
              <a:t>…</a:t>
            </a:r>
            <a:r>
              <a:rPr lang="en-US" altLang="ko-KR" sz="1600" dirty="0"/>
              <a:t>)</a:t>
            </a:r>
          </a:p>
          <a:p>
            <a:pPr defTabSz="715963"/>
            <a:endParaRPr lang="en-US" altLang="ko-KR" sz="1600" dirty="0"/>
          </a:p>
          <a:p>
            <a:pPr defTabSz="715963"/>
            <a:r>
              <a:rPr lang="en-US" altLang="ko-KR" sz="1600" dirty="0"/>
              <a:t>-</a:t>
            </a:r>
            <a:r>
              <a:rPr lang="ko-KR" altLang="en-US" sz="1600" dirty="0"/>
              <a:t>전투 </a:t>
            </a:r>
            <a:r>
              <a:rPr lang="en-US" altLang="ko-KR" sz="1600" dirty="0"/>
              <a:t>: </a:t>
            </a:r>
            <a:r>
              <a:rPr lang="ko-KR" altLang="en-US" sz="1600" dirty="0"/>
              <a:t>전투 공간 내부에서 한정된 적과 전투</a:t>
            </a:r>
            <a:endParaRPr lang="en-US" altLang="ko-KR" sz="1600" dirty="0"/>
          </a:p>
          <a:p>
            <a:pPr defTabSz="715963"/>
            <a:r>
              <a:rPr lang="en-US" altLang="ko-KR" sz="1600" dirty="0"/>
              <a:t>--</a:t>
            </a:r>
            <a:r>
              <a:rPr lang="ko-KR" altLang="en-US" sz="1600" dirty="0"/>
              <a:t>행동 </a:t>
            </a:r>
            <a:r>
              <a:rPr lang="en-US" altLang="ko-KR" sz="1600" dirty="0"/>
              <a:t>: </a:t>
            </a:r>
            <a:r>
              <a:rPr lang="ko-KR" altLang="en-US" sz="1600" dirty="0"/>
              <a:t>공격</a:t>
            </a:r>
            <a:r>
              <a:rPr lang="en-US" altLang="ko-KR" sz="1600" dirty="0"/>
              <a:t>(</a:t>
            </a:r>
            <a:r>
              <a:rPr lang="ko-KR" altLang="en-US" sz="1400" dirty="0"/>
              <a:t>스킬</a:t>
            </a:r>
            <a:r>
              <a:rPr lang="en-US" altLang="ko-KR" sz="1400" dirty="0"/>
              <a:t>, </a:t>
            </a:r>
            <a:r>
              <a:rPr lang="ko-KR" altLang="en-US" sz="1400" dirty="0"/>
              <a:t>일반공격</a:t>
            </a:r>
            <a:r>
              <a:rPr lang="en-US" altLang="ko-KR" sz="1600" dirty="0"/>
              <a:t>), </a:t>
            </a:r>
            <a:r>
              <a:rPr lang="ko-KR" altLang="en-US" sz="1600" dirty="0"/>
              <a:t>방어</a:t>
            </a:r>
            <a:r>
              <a:rPr lang="en-US" altLang="ko-KR" sz="1600" dirty="0"/>
              <a:t>, </a:t>
            </a:r>
            <a:r>
              <a:rPr lang="ko-KR" altLang="en-US" sz="1600" dirty="0"/>
              <a:t>도주</a:t>
            </a:r>
            <a:r>
              <a:rPr lang="en-US" altLang="ko-KR" sz="1600" dirty="0"/>
              <a:t>(</a:t>
            </a:r>
            <a:r>
              <a:rPr lang="ko-KR" altLang="en-US" sz="1400" dirty="0"/>
              <a:t>확률적으로 전투에서 벗어남</a:t>
            </a:r>
            <a:r>
              <a:rPr lang="en-US" altLang="ko-KR" sz="1600" dirty="0"/>
              <a:t>)</a:t>
            </a:r>
          </a:p>
          <a:p>
            <a:pPr defTabSz="715963"/>
            <a:endParaRPr lang="en-US" altLang="ko-KR" sz="1600" dirty="0"/>
          </a:p>
        </p:txBody>
      </p:sp>
      <p:pic>
        <p:nvPicPr>
          <p:cNvPr id="1026" name="Picture 2" descr="옥토패스 트래블러 II (OCTOPATH TRAVELER II)">
            <a:extLst>
              <a:ext uri="{FF2B5EF4-FFF2-40B4-BE49-F238E27FC236}">
                <a16:creationId xmlns:a16="http://schemas.microsoft.com/office/drawing/2014/main" id="{2598E32B-5D1E-8D15-6EA4-19746FBBB0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1322" y="1272540"/>
            <a:ext cx="5113018" cy="2875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홍차넷 - 낼 저녁 포더킹 같이 하실분?[마감]">
            <a:extLst>
              <a:ext uri="{FF2B5EF4-FFF2-40B4-BE49-F238E27FC236}">
                <a16:creationId xmlns:a16="http://schemas.microsoft.com/office/drawing/2014/main" id="{2E085988-FD12-FD91-BC32-20BC1D08C3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1693" y="4381500"/>
            <a:ext cx="2211972" cy="1935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추억의 게임, 마법학교 아르피아를 기억하시나요?">
            <a:extLst>
              <a:ext uri="{FF2B5EF4-FFF2-40B4-BE49-F238E27FC236}">
                <a16:creationId xmlns:a16="http://schemas.microsoft.com/office/drawing/2014/main" id="{DCD4AE5C-8E11-764B-91B8-8571108B38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9079" y="4381499"/>
            <a:ext cx="2685260" cy="1935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메인 | 공식 사이트——여정의 끝이 뭇별에 닿길">
            <a:extLst>
              <a:ext uri="{FF2B5EF4-FFF2-40B4-BE49-F238E27FC236}">
                <a16:creationId xmlns:a16="http://schemas.microsoft.com/office/drawing/2014/main" id="{9532E721-F874-F923-5C71-2F86A85737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9156" y="4148184"/>
            <a:ext cx="3796894" cy="2168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368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8E6EAE5-AA6F-84C0-776D-3327051FA333}"/>
              </a:ext>
            </a:extLst>
          </p:cNvPr>
          <p:cNvCxnSpPr/>
          <p:nvPr/>
        </p:nvCxnSpPr>
        <p:spPr>
          <a:xfrm>
            <a:off x="335280" y="899160"/>
            <a:ext cx="115290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C1DF455-4B2A-C332-B320-E6F9DD1FB94A}"/>
              </a:ext>
            </a:extLst>
          </p:cNvPr>
          <p:cNvSpPr txBox="1"/>
          <p:nvPr/>
        </p:nvSpPr>
        <p:spPr>
          <a:xfrm>
            <a:off x="335280" y="327660"/>
            <a:ext cx="22300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/>
              <a:t>턴제</a:t>
            </a:r>
            <a:r>
              <a:rPr lang="ko-KR" altLang="en-US" sz="2400" dirty="0"/>
              <a:t> </a:t>
            </a:r>
            <a:r>
              <a:rPr lang="en-US" altLang="ko-KR" sz="2400" dirty="0"/>
              <a:t>RPG-</a:t>
            </a:r>
            <a:r>
              <a:rPr lang="ko-KR" altLang="en-US" sz="2400" dirty="0"/>
              <a:t>전투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1B3F63-860F-4BCA-8FCA-419A4CE65A83}"/>
              </a:ext>
            </a:extLst>
          </p:cNvPr>
          <p:cNvSpPr txBox="1"/>
          <p:nvPr/>
        </p:nvSpPr>
        <p:spPr>
          <a:xfrm>
            <a:off x="327660" y="1272540"/>
            <a:ext cx="62937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진입 </a:t>
            </a:r>
            <a:r>
              <a:rPr lang="en-US" altLang="ko-KR" sz="1600" dirty="0"/>
              <a:t>-&gt; </a:t>
            </a:r>
            <a:r>
              <a:rPr lang="ko-KR" altLang="en-US" sz="1600" dirty="0"/>
              <a:t>행동 선택</a:t>
            </a:r>
            <a:r>
              <a:rPr lang="en-US" altLang="ko-KR" sz="1600" dirty="0"/>
              <a:t>(</a:t>
            </a:r>
            <a:r>
              <a:rPr lang="ko-KR" altLang="en-US" sz="1600" dirty="0"/>
              <a:t>스킬</a:t>
            </a:r>
            <a:r>
              <a:rPr lang="en-US" altLang="ko-KR" sz="1600" dirty="0"/>
              <a:t>, </a:t>
            </a:r>
            <a:r>
              <a:rPr lang="ko-KR" altLang="en-US" sz="1600" dirty="0"/>
              <a:t>평타</a:t>
            </a:r>
            <a:r>
              <a:rPr lang="en-US" altLang="ko-KR" sz="1600" dirty="0"/>
              <a:t>, </a:t>
            </a:r>
            <a:r>
              <a:rPr lang="ko-KR" altLang="en-US" sz="1600" dirty="0"/>
              <a:t>방어</a:t>
            </a:r>
            <a:r>
              <a:rPr lang="en-US" altLang="ko-KR" sz="1600" dirty="0"/>
              <a:t>, </a:t>
            </a:r>
            <a:r>
              <a:rPr lang="ko-KR" altLang="en-US" sz="1600" dirty="0"/>
              <a:t>도주</a:t>
            </a:r>
            <a:r>
              <a:rPr lang="en-US" altLang="ko-KR" sz="1600" dirty="0"/>
              <a:t>) -&gt; </a:t>
            </a:r>
            <a:r>
              <a:rPr lang="ko-KR" altLang="en-US" sz="1600" dirty="0"/>
              <a:t>턴 넘기기 </a:t>
            </a:r>
            <a:r>
              <a:rPr lang="en-US" altLang="ko-KR" sz="1600" dirty="0"/>
              <a:t>-&gt; </a:t>
            </a:r>
            <a:r>
              <a:rPr lang="ko-KR" altLang="en-US" sz="1600" dirty="0"/>
              <a:t>승리 </a:t>
            </a:r>
            <a:r>
              <a:rPr lang="en-US" altLang="ko-KR" sz="1600" dirty="0"/>
              <a:t>or </a:t>
            </a:r>
            <a:r>
              <a:rPr lang="ko-KR" altLang="en-US" sz="1600" dirty="0"/>
              <a:t>패배로 전투공간 탈출</a:t>
            </a:r>
            <a:r>
              <a:rPr lang="en-US" altLang="ko-KR" sz="1600" dirty="0"/>
              <a:t>(+</a:t>
            </a:r>
            <a:r>
              <a:rPr lang="ko-KR" altLang="en-US" sz="1400" dirty="0"/>
              <a:t>도주</a:t>
            </a:r>
            <a:r>
              <a:rPr lang="en-US" altLang="ko-KR" sz="1400" dirty="0"/>
              <a:t>)</a:t>
            </a:r>
          </a:p>
          <a:p>
            <a:endParaRPr lang="en-US" altLang="ko-KR" sz="1400" dirty="0"/>
          </a:p>
          <a:p>
            <a:pPr marL="541338" indent="-541338"/>
            <a:r>
              <a:rPr lang="ko-KR" altLang="en-US" sz="1600" dirty="0"/>
              <a:t>조우 </a:t>
            </a:r>
            <a:r>
              <a:rPr lang="en-US" altLang="ko-KR" sz="1600" dirty="0"/>
              <a:t>: </a:t>
            </a:r>
            <a:r>
              <a:rPr lang="ko-KR" altLang="en-US" sz="1600" dirty="0" err="1"/>
              <a:t>스폰되어</a:t>
            </a:r>
            <a:r>
              <a:rPr lang="ko-KR" altLang="en-US" sz="1600" dirty="0"/>
              <a:t> 돌아다니는 몬스터</a:t>
            </a:r>
            <a:r>
              <a:rPr lang="en-US" altLang="ko-KR" sz="1600" dirty="0"/>
              <a:t>, </a:t>
            </a:r>
            <a:r>
              <a:rPr lang="ko-KR" altLang="en-US" sz="1600" dirty="0"/>
              <a:t>몬스터가 랜덤으로 등장하는 타일</a:t>
            </a:r>
            <a:r>
              <a:rPr lang="en-US" altLang="ko-KR" sz="1600" dirty="0"/>
              <a:t>(</a:t>
            </a:r>
            <a:r>
              <a:rPr lang="ko-KR" altLang="en-US" sz="1400" dirty="0"/>
              <a:t>랜덤 </a:t>
            </a:r>
            <a:r>
              <a:rPr lang="ko-KR" altLang="en-US" sz="1400" dirty="0" err="1"/>
              <a:t>인카운터</a:t>
            </a:r>
            <a:r>
              <a:rPr lang="en-US" altLang="ko-KR" sz="1600" dirty="0"/>
              <a:t>), </a:t>
            </a:r>
          </a:p>
          <a:p>
            <a:pPr marL="541338" indent="-541338"/>
            <a:endParaRPr lang="en-US" altLang="ko-KR" sz="1600" dirty="0"/>
          </a:p>
          <a:p>
            <a:pPr marL="541338" indent="-541338"/>
            <a:r>
              <a:rPr lang="ko-KR" altLang="en-US" sz="1600" dirty="0"/>
              <a:t>행동 선택 </a:t>
            </a:r>
            <a:r>
              <a:rPr lang="en-US" altLang="ko-KR" sz="1600" dirty="0"/>
              <a:t>: </a:t>
            </a:r>
            <a:r>
              <a:rPr lang="ko-KR" altLang="en-US" sz="1600" dirty="0"/>
              <a:t>현재 행동할 캐릭터 주변</a:t>
            </a:r>
            <a:r>
              <a:rPr lang="en-US" altLang="ko-KR" sz="1600" dirty="0"/>
              <a:t>, </a:t>
            </a:r>
            <a:r>
              <a:rPr lang="ko-KR" altLang="en-US" sz="1600" dirty="0"/>
              <a:t>또는 화면 아래 쪽 가장자리에 대부분 위치</a:t>
            </a:r>
            <a:r>
              <a:rPr lang="en-US" altLang="ko-KR" sz="1600" dirty="0"/>
              <a:t>, </a:t>
            </a:r>
            <a:r>
              <a:rPr lang="ko-KR" altLang="en-US" sz="1600" dirty="0"/>
              <a:t>현재 가능한 행동의 목록 표시</a:t>
            </a:r>
            <a:r>
              <a:rPr lang="en-US" altLang="ko-KR" sz="1600" dirty="0"/>
              <a:t>/ </a:t>
            </a:r>
            <a:r>
              <a:rPr lang="ko-KR" altLang="en-US" sz="1600" dirty="0"/>
              <a:t>공격</a:t>
            </a:r>
            <a:r>
              <a:rPr lang="en-US" altLang="ko-KR" sz="1600" dirty="0"/>
              <a:t>, </a:t>
            </a:r>
            <a:r>
              <a:rPr lang="ko-KR" altLang="en-US" sz="1600" dirty="0"/>
              <a:t>방어</a:t>
            </a:r>
            <a:r>
              <a:rPr lang="en-US" altLang="ko-KR" sz="1600" dirty="0"/>
              <a:t>, </a:t>
            </a:r>
            <a:r>
              <a:rPr lang="ko-KR" altLang="en-US" sz="1600" dirty="0"/>
              <a:t>도주 선택 가능</a:t>
            </a:r>
            <a:endParaRPr lang="en-US" altLang="ko-KR" sz="1600" dirty="0"/>
          </a:p>
          <a:p>
            <a:pPr marL="541338" indent="-541338"/>
            <a:endParaRPr lang="en-US" altLang="ko-KR" sz="1600" dirty="0"/>
          </a:p>
          <a:p>
            <a:pPr marL="541338" indent="-541338"/>
            <a:r>
              <a:rPr lang="ko-KR" altLang="en-US" sz="1600" dirty="0"/>
              <a:t>행동</a:t>
            </a:r>
            <a:r>
              <a:rPr lang="en-US" altLang="ko-KR" sz="1600" dirty="0"/>
              <a:t> : </a:t>
            </a:r>
            <a:r>
              <a:rPr lang="ko-KR" altLang="en-US" sz="1600" dirty="0"/>
              <a:t>선택된 행동으로 상호작용</a:t>
            </a:r>
            <a:endParaRPr lang="en-US" altLang="ko-KR" sz="1600" dirty="0"/>
          </a:p>
          <a:p>
            <a:pPr marL="541338" indent="-541338"/>
            <a:r>
              <a:rPr lang="en-US" altLang="ko-KR" sz="1400" dirty="0"/>
              <a:t>-</a:t>
            </a:r>
            <a:r>
              <a:rPr lang="ko-KR" altLang="en-US" sz="1400" dirty="0"/>
              <a:t>공격 </a:t>
            </a:r>
            <a:r>
              <a:rPr lang="en-US" altLang="ko-KR" sz="1400" dirty="0"/>
              <a:t>: </a:t>
            </a:r>
            <a:r>
              <a:rPr lang="ko-KR" altLang="en-US" sz="1400" dirty="0"/>
              <a:t>적을 타격하여 캐릭터의 </a:t>
            </a:r>
            <a:r>
              <a:rPr lang="ko-KR" altLang="en-US" sz="1400" dirty="0" err="1"/>
              <a:t>스탯에</a:t>
            </a:r>
            <a:r>
              <a:rPr lang="ko-KR" altLang="en-US" sz="1400" dirty="0"/>
              <a:t> 의해 계산된 데미지로 적의 체력을 감소시킴</a:t>
            </a:r>
            <a:endParaRPr lang="en-US" altLang="ko-KR" sz="1400" dirty="0"/>
          </a:p>
          <a:p>
            <a:pPr marL="541338" indent="-541338"/>
            <a:r>
              <a:rPr lang="en-US" altLang="ko-KR" sz="1400" dirty="0"/>
              <a:t>-</a:t>
            </a:r>
            <a:r>
              <a:rPr lang="ko-KR" altLang="en-US" sz="1400" dirty="0"/>
              <a:t>방어 </a:t>
            </a:r>
            <a:r>
              <a:rPr lang="en-US" altLang="ko-KR" sz="1400" dirty="0"/>
              <a:t>: </a:t>
            </a:r>
            <a:r>
              <a:rPr lang="ko-KR" altLang="en-US" sz="1400" dirty="0"/>
              <a:t>일정 수치의 데미지를 감소시키는 방어막을 생성</a:t>
            </a:r>
            <a:r>
              <a:rPr lang="en-US" altLang="ko-KR" sz="1400" dirty="0"/>
              <a:t>, </a:t>
            </a:r>
            <a:r>
              <a:rPr lang="ko-KR" altLang="en-US" sz="1400" dirty="0"/>
              <a:t>적의 공격에 의한 데미지를 상쇄</a:t>
            </a:r>
            <a:endParaRPr lang="en-US" altLang="ko-KR" sz="1400" dirty="0"/>
          </a:p>
          <a:p>
            <a:pPr marL="541338" indent="-541338"/>
            <a:r>
              <a:rPr lang="en-US" altLang="ko-KR" sz="1400" dirty="0"/>
              <a:t>-</a:t>
            </a:r>
            <a:r>
              <a:rPr lang="ko-KR" altLang="en-US" sz="1400" dirty="0"/>
              <a:t>도주 </a:t>
            </a:r>
            <a:r>
              <a:rPr lang="en-US" altLang="ko-KR" sz="1400" dirty="0"/>
              <a:t>: </a:t>
            </a:r>
            <a:r>
              <a:rPr lang="ko-KR" altLang="en-US" sz="1400" dirty="0"/>
              <a:t>선택했을 경우 캐릭터의 </a:t>
            </a:r>
            <a:r>
              <a:rPr lang="ko-KR" altLang="en-US" sz="1400" dirty="0" err="1"/>
              <a:t>스탯에</a:t>
            </a:r>
            <a:r>
              <a:rPr lang="ko-KR" altLang="en-US" sz="1400" dirty="0"/>
              <a:t> 의해 변동된 확률로 전투 공간 탈출 성공</a:t>
            </a:r>
            <a:r>
              <a:rPr lang="en-US" altLang="ko-KR" sz="1400" dirty="0"/>
              <a:t>/</a:t>
            </a:r>
            <a:r>
              <a:rPr lang="ko-KR" altLang="en-US" sz="1400" dirty="0"/>
              <a:t>실패 결정</a:t>
            </a:r>
            <a:endParaRPr lang="en-US" altLang="ko-KR" sz="1400" dirty="0"/>
          </a:p>
          <a:p>
            <a:pPr marL="541338" indent="-541338"/>
            <a:endParaRPr lang="en-US" altLang="ko-KR" sz="1600" dirty="0"/>
          </a:p>
          <a:p>
            <a:pPr marL="541338" indent="-541338"/>
            <a:r>
              <a:rPr lang="ko-KR" altLang="en-US" sz="1600" dirty="0"/>
              <a:t>속도 시스템</a:t>
            </a:r>
            <a:r>
              <a:rPr lang="en-US" altLang="ko-KR" sz="1600" dirty="0"/>
              <a:t> : </a:t>
            </a:r>
            <a:r>
              <a:rPr lang="ko-KR" altLang="en-US" sz="1600" dirty="0"/>
              <a:t>아군과 적의 턴 순서를 정하는 시스템</a:t>
            </a:r>
            <a:r>
              <a:rPr lang="en-US" altLang="ko-KR" sz="1600" dirty="0"/>
              <a:t>, </a:t>
            </a:r>
            <a:r>
              <a:rPr lang="ko-KR" altLang="en-US" sz="1600" dirty="0"/>
              <a:t>속도가 빠를수록 턴이 빠르게 돌아옴</a:t>
            </a:r>
            <a:endParaRPr lang="en-US" altLang="ko-KR" sz="1600" dirty="0"/>
          </a:p>
        </p:txBody>
      </p:sp>
      <p:pic>
        <p:nvPicPr>
          <p:cNvPr id="2050" name="Picture 2" descr="옥토패스 트래블러 2019년 6월 7일 Steam 출시 예정">
            <a:extLst>
              <a:ext uri="{FF2B5EF4-FFF2-40B4-BE49-F238E27FC236}">
                <a16:creationId xmlns:a16="http://schemas.microsoft.com/office/drawing/2014/main" id="{D3AF0CC6-62DF-D0C3-6310-44EF6F01B9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8490" y="1272540"/>
            <a:ext cx="4895850" cy="2741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전투 중 스크린샷">
            <a:extLst>
              <a:ext uri="{FF2B5EF4-FFF2-40B4-BE49-F238E27FC236}">
                <a16:creationId xmlns:a16="http://schemas.microsoft.com/office/drawing/2014/main" id="{0672C8D1-B98A-0DCE-F350-3FEACD0FAA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4960" y="4158549"/>
            <a:ext cx="2659380" cy="2160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마법학교 아르피아 : 네이버 블로그">
            <a:extLst>
              <a:ext uri="{FF2B5EF4-FFF2-40B4-BE49-F238E27FC236}">
                <a16:creationId xmlns:a16="http://schemas.microsoft.com/office/drawing/2014/main" id="{4E6F0BEB-7851-4BE5-45AD-D17342CB83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44" t="22354" r="34788" b="23730"/>
          <a:stretch/>
        </p:blipFill>
        <p:spPr bwMode="auto">
          <a:xfrm>
            <a:off x="6621360" y="4014216"/>
            <a:ext cx="2478063" cy="2304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타원 1">
            <a:extLst>
              <a:ext uri="{FF2B5EF4-FFF2-40B4-BE49-F238E27FC236}">
                <a16:creationId xmlns:a16="http://schemas.microsoft.com/office/drawing/2014/main" id="{E6FD14EB-4CA7-6CD8-9EC6-BF0233AF2EFE}"/>
              </a:ext>
            </a:extLst>
          </p:cNvPr>
          <p:cNvSpPr/>
          <p:nvPr/>
        </p:nvSpPr>
        <p:spPr>
          <a:xfrm>
            <a:off x="6968490" y="5273040"/>
            <a:ext cx="624840" cy="62484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화살표: 아래쪽 2">
            <a:extLst>
              <a:ext uri="{FF2B5EF4-FFF2-40B4-BE49-F238E27FC236}">
                <a16:creationId xmlns:a16="http://schemas.microsoft.com/office/drawing/2014/main" id="{B7012A7C-E3F6-C19E-66AA-9EE8B69BF502}"/>
              </a:ext>
            </a:extLst>
          </p:cNvPr>
          <p:cNvSpPr/>
          <p:nvPr/>
        </p:nvSpPr>
        <p:spPr>
          <a:xfrm>
            <a:off x="7101840" y="4777740"/>
            <a:ext cx="373380" cy="4038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0343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8E6EAE5-AA6F-84C0-776D-3327051FA333}"/>
              </a:ext>
            </a:extLst>
          </p:cNvPr>
          <p:cNvCxnSpPr/>
          <p:nvPr/>
        </p:nvCxnSpPr>
        <p:spPr>
          <a:xfrm>
            <a:off x="335280" y="899160"/>
            <a:ext cx="115290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C1DF455-4B2A-C332-B320-E6F9DD1FB94A}"/>
              </a:ext>
            </a:extLst>
          </p:cNvPr>
          <p:cNvSpPr txBox="1"/>
          <p:nvPr/>
        </p:nvSpPr>
        <p:spPr>
          <a:xfrm>
            <a:off x="335280" y="327660"/>
            <a:ext cx="2140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슬라이드 제목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1B3F63-860F-4BCA-8FCA-419A4CE65A83}"/>
              </a:ext>
            </a:extLst>
          </p:cNvPr>
          <p:cNvSpPr txBox="1"/>
          <p:nvPr/>
        </p:nvSpPr>
        <p:spPr>
          <a:xfrm>
            <a:off x="327660" y="1272540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슬라이드 내용</a:t>
            </a:r>
            <a:endParaRPr lang="en-US" altLang="ko-KR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32B35D6-210D-4450-1F39-54BDB42D12BC}"/>
              </a:ext>
            </a:extLst>
          </p:cNvPr>
          <p:cNvSpPr/>
          <p:nvPr/>
        </p:nvSpPr>
        <p:spPr>
          <a:xfrm>
            <a:off x="8252460" y="1272540"/>
            <a:ext cx="3611880" cy="5036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사진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72492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210</Words>
  <Application>Microsoft Office PowerPoint</Application>
  <PresentationFormat>와이드스크린</PresentationFormat>
  <Paragraphs>26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박호근</dc:creator>
  <cp:lastModifiedBy>박호근</cp:lastModifiedBy>
  <cp:revision>2</cp:revision>
  <dcterms:created xsi:type="dcterms:W3CDTF">2023-07-01T13:03:45Z</dcterms:created>
  <dcterms:modified xsi:type="dcterms:W3CDTF">2023-07-01T14:47:18Z</dcterms:modified>
</cp:coreProperties>
</file>