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57" r:id="rId3"/>
    <p:sldId id="264" r:id="rId4"/>
    <p:sldId id="261" r:id="rId5"/>
    <p:sldId id="263" r:id="rId6"/>
    <p:sldId id="262" r:id="rId7"/>
    <p:sldId id="266" r:id="rId8"/>
    <p:sldId id="267" r:id="rId9"/>
    <p:sldId id="268" r:id="rId10"/>
    <p:sldId id="259" r:id="rId11"/>
    <p:sldId id="270" r:id="rId12"/>
    <p:sldId id="271" r:id="rId13"/>
    <p:sldId id="272" r:id="rId14"/>
    <p:sldId id="269" r:id="rId15"/>
    <p:sldId id="273" r:id="rId16"/>
    <p:sldId id="260" r:id="rId17"/>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92"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O"/>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35352C-A844-48EB-B8BD-E8EED7F8679B}" type="datetimeFigureOut">
              <a:rPr lang="es-CO" smtClean="0"/>
              <a:t>11/06/2024</a:t>
            </a:fld>
            <a:endParaRPr lang="es-CO"/>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CO"/>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O"/>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296863-A01C-44C7-B114-971E55FEF1B9}" type="slidenum">
              <a:rPr lang="es-CO" smtClean="0"/>
              <a:t>‹Nº›</a:t>
            </a:fld>
            <a:endParaRPr lang="es-CO"/>
          </a:p>
        </p:txBody>
      </p:sp>
    </p:spTree>
    <p:extLst>
      <p:ext uri="{BB962C8B-B14F-4D97-AF65-F5344CB8AC3E}">
        <p14:creationId xmlns:p14="http://schemas.microsoft.com/office/powerpoint/2010/main" val="27722842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135FA87-ED8F-4A31-F4A8-AB6F93F20A11}"/>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CO"/>
          </a:p>
        </p:txBody>
      </p:sp>
      <p:sp>
        <p:nvSpPr>
          <p:cNvPr id="3" name="Subtítulo 2">
            <a:extLst>
              <a:ext uri="{FF2B5EF4-FFF2-40B4-BE49-F238E27FC236}">
                <a16:creationId xmlns:a16="http://schemas.microsoft.com/office/drawing/2014/main" id="{1F556A21-D541-96B6-674F-8D2FBCF4716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CO"/>
          </a:p>
        </p:txBody>
      </p:sp>
      <p:sp>
        <p:nvSpPr>
          <p:cNvPr id="4" name="Marcador de fecha 3">
            <a:extLst>
              <a:ext uri="{FF2B5EF4-FFF2-40B4-BE49-F238E27FC236}">
                <a16:creationId xmlns:a16="http://schemas.microsoft.com/office/drawing/2014/main" id="{E45F0616-8854-F448-5913-7AC450A61321}"/>
              </a:ext>
            </a:extLst>
          </p:cNvPr>
          <p:cNvSpPr>
            <a:spLocks noGrp="1"/>
          </p:cNvSpPr>
          <p:nvPr>
            <p:ph type="dt" sz="half" idx="10"/>
          </p:nvPr>
        </p:nvSpPr>
        <p:spPr/>
        <p:txBody>
          <a:bodyPr/>
          <a:lstStyle/>
          <a:p>
            <a:fld id="{C3FEEA30-0CA9-44D2-8DFF-06C20A47E29E}" type="datetimeFigureOut">
              <a:rPr lang="es-CO" smtClean="0"/>
              <a:t>11/06/2024</a:t>
            </a:fld>
            <a:endParaRPr lang="es-CO"/>
          </a:p>
        </p:txBody>
      </p:sp>
      <p:sp>
        <p:nvSpPr>
          <p:cNvPr id="5" name="Marcador de pie de página 4">
            <a:extLst>
              <a:ext uri="{FF2B5EF4-FFF2-40B4-BE49-F238E27FC236}">
                <a16:creationId xmlns:a16="http://schemas.microsoft.com/office/drawing/2014/main" id="{DA7B2664-541D-9F01-CF6E-A3691E8D598A}"/>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0794F4FC-B005-CA03-9E06-9055360BA045}"/>
              </a:ext>
            </a:extLst>
          </p:cNvPr>
          <p:cNvSpPr>
            <a:spLocks noGrp="1"/>
          </p:cNvSpPr>
          <p:nvPr>
            <p:ph type="sldNum" sz="quarter" idx="12"/>
          </p:nvPr>
        </p:nvSpPr>
        <p:spPr/>
        <p:txBody>
          <a:bodyPr/>
          <a:lstStyle/>
          <a:p>
            <a:fld id="{4543AAEA-F494-4D90-8599-5A86B55EFCEB}" type="slidenum">
              <a:rPr lang="es-CO" smtClean="0"/>
              <a:t>‹Nº›</a:t>
            </a:fld>
            <a:endParaRPr lang="es-CO"/>
          </a:p>
        </p:txBody>
      </p:sp>
    </p:spTree>
    <p:extLst>
      <p:ext uri="{BB962C8B-B14F-4D97-AF65-F5344CB8AC3E}">
        <p14:creationId xmlns:p14="http://schemas.microsoft.com/office/powerpoint/2010/main" val="21971220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A3EC3DD-298B-B380-A7A3-9AD54D1ECF10}"/>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3403195D-FF7C-52FC-C082-2A84A4BE277C}"/>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04027C07-E33A-6F31-10B7-5ED34FA3B5CB}"/>
              </a:ext>
            </a:extLst>
          </p:cNvPr>
          <p:cNvSpPr>
            <a:spLocks noGrp="1"/>
          </p:cNvSpPr>
          <p:nvPr>
            <p:ph type="dt" sz="half" idx="10"/>
          </p:nvPr>
        </p:nvSpPr>
        <p:spPr/>
        <p:txBody>
          <a:bodyPr/>
          <a:lstStyle/>
          <a:p>
            <a:fld id="{C3FEEA30-0CA9-44D2-8DFF-06C20A47E29E}" type="datetimeFigureOut">
              <a:rPr lang="es-CO" smtClean="0"/>
              <a:t>11/06/2024</a:t>
            </a:fld>
            <a:endParaRPr lang="es-CO"/>
          </a:p>
        </p:txBody>
      </p:sp>
      <p:sp>
        <p:nvSpPr>
          <p:cNvPr id="5" name="Marcador de pie de página 4">
            <a:extLst>
              <a:ext uri="{FF2B5EF4-FFF2-40B4-BE49-F238E27FC236}">
                <a16:creationId xmlns:a16="http://schemas.microsoft.com/office/drawing/2014/main" id="{17D10C0D-BF64-CCC4-5046-8AB70801AC7D}"/>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0E834FFD-6C9A-8E20-2CCD-ABFF8FAF7351}"/>
              </a:ext>
            </a:extLst>
          </p:cNvPr>
          <p:cNvSpPr>
            <a:spLocks noGrp="1"/>
          </p:cNvSpPr>
          <p:nvPr>
            <p:ph type="sldNum" sz="quarter" idx="12"/>
          </p:nvPr>
        </p:nvSpPr>
        <p:spPr/>
        <p:txBody>
          <a:bodyPr/>
          <a:lstStyle/>
          <a:p>
            <a:fld id="{4543AAEA-F494-4D90-8599-5A86B55EFCEB}" type="slidenum">
              <a:rPr lang="es-CO" smtClean="0"/>
              <a:t>‹Nº›</a:t>
            </a:fld>
            <a:endParaRPr lang="es-CO"/>
          </a:p>
        </p:txBody>
      </p:sp>
    </p:spTree>
    <p:extLst>
      <p:ext uri="{BB962C8B-B14F-4D97-AF65-F5344CB8AC3E}">
        <p14:creationId xmlns:p14="http://schemas.microsoft.com/office/powerpoint/2010/main" val="37135009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5AC8A392-F215-08D8-8109-1EF8D353976C}"/>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0E07ECF1-7A30-5B96-3E4D-C3A089545D4E}"/>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35391712-FE4F-126B-F655-1C22B5A2510C}"/>
              </a:ext>
            </a:extLst>
          </p:cNvPr>
          <p:cNvSpPr>
            <a:spLocks noGrp="1"/>
          </p:cNvSpPr>
          <p:nvPr>
            <p:ph type="dt" sz="half" idx="10"/>
          </p:nvPr>
        </p:nvSpPr>
        <p:spPr/>
        <p:txBody>
          <a:bodyPr/>
          <a:lstStyle/>
          <a:p>
            <a:fld id="{C3FEEA30-0CA9-44D2-8DFF-06C20A47E29E}" type="datetimeFigureOut">
              <a:rPr lang="es-CO" smtClean="0"/>
              <a:t>11/06/2024</a:t>
            </a:fld>
            <a:endParaRPr lang="es-CO"/>
          </a:p>
        </p:txBody>
      </p:sp>
      <p:sp>
        <p:nvSpPr>
          <p:cNvPr id="5" name="Marcador de pie de página 4">
            <a:extLst>
              <a:ext uri="{FF2B5EF4-FFF2-40B4-BE49-F238E27FC236}">
                <a16:creationId xmlns:a16="http://schemas.microsoft.com/office/drawing/2014/main" id="{8E44DFA3-A1D2-F039-0380-91CBD930A67F}"/>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EE265FE1-A9BE-DD84-1DC9-62C177E96493}"/>
              </a:ext>
            </a:extLst>
          </p:cNvPr>
          <p:cNvSpPr>
            <a:spLocks noGrp="1"/>
          </p:cNvSpPr>
          <p:nvPr>
            <p:ph type="sldNum" sz="quarter" idx="12"/>
          </p:nvPr>
        </p:nvSpPr>
        <p:spPr/>
        <p:txBody>
          <a:bodyPr/>
          <a:lstStyle/>
          <a:p>
            <a:fld id="{4543AAEA-F494-4D90-8599-5A86B55EFCEB}" type="slidenum">
              <a:rPr lang="es-CO" smtClean="0"/>
              <a:t>‹Nº›</a:t>
            </a:fld>
            <a:endParaRPr lang="es-CO"/>
          </a:p>
        </p:txBody>
      </p:sp>
    </p:spTree>
    <p:extLst>
      <p:ext uri="{BB962C8B-B14F-4D97-AF65-F5344CB8AC3E}">
        <p14:creationId xmlns:p14="http://schemas.microsoft.com/office/powerpoint/2010/main" val="18284583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F81DE1C-C9B2-A813-5516-C08D2AA03FC4}"/>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6B7A696C-6C79-A8E9-B65F-283054F9803B}"/>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FDF8F7A6-2FFA-3AC7-8BFF-BD07D6D7BE55}"/>
              </a:ext>
            </a:extLst>
          </p:cNvPr>
          <p:cNvSpPr>
            <a:spLocks noGrp="1"/>
          </p:cNvSpPr>
          <p:nvPr>
            <p:ph type="dt" sz="half" idx="10"/>
          </p:nvPr>
        </p:nvSpPr>
        <p:spPr/>
        <p:txBody>
          <a:bodyPr/>
          <a:lstStyle/>
          <a:p>
            <a:fld id="{C3FEEA30-0CA9-44D2-8DFF-06C20A47E29E}" type="datetimeFigureOut">
              <a:rPr lang="es-CO" smtClean="0"/>
              <a:t>11/06/2024</a:t>
            </a:fld>
            <a:endParaRPr lang="es-CO"/>
          </a:p>
        </p:txBody>
      </p:sp>
      <p:sp>
        <p:nvSpPr>
          <p:cNvPr id="5" name="Marcador de pie de página 4">
            <a:extLst>
              <a:ext uri="{FF2B5EF4-FFF2-40B4-BE49-F238E27FC236}">
                <a16:creationId xmlns:a16="http://schemas.microsoft.com/office/drawing/2014/main" id="{CA83D585-5DCC-09F5-B091-D7052D7117FD}"/>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79911575-EEE0-C089-EAF6-9A9822977694}"/>
              </a:ext>
            </a:extLst>
          </p:cNvPr>
          <p:cNvSpPr>
            <a:spLocks noGrp="1"/>
          </p:cNvSpPr>
          <p:nvPr>
            <p:ph type="sldNum" sz="quarter" idx="12"/>
          </p:nvPr>
        </p:nvSpPr>
        <p:spPr/>
        <p:txBody>
          <a:bodyPr/>
          <a:lstStyle/>
          <a:p>
            <a:fld id="{4543AAEA-F494-4D90-8599-5A86B55EFCEB}" type="slidenum">
              <a:rPr lang="es-CO" smtClean="0"/>
              <a:t>‹Nº›</a:t>
            </a:fld>
            <a:endParaRPr lang="es-CO"/>
          </a:p>
        </p:txBody>
      </p:sp>
    </p:spTree>
    <p:extLst>
      <p:ext uri="{BB962C8B-B14F-4D97-AF65-F5344CB8AC3E}">
        <p14:creationId xmlns:p14="http://schemas.microsoft.com/office/powerpoint/2010/main" val="31024007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4569B48-AFE9-6604-D422-4D1ABDFE9498}"/>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8ABE6B65-CD8B-6E98-BA2B-12E228C41BA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88634262-CE84-6C03-9B33-F0DF47340C54}"/>
              </a:ext>
            </a:extLst>
          </p:cNvPr>
          <p:cNvSpPr>
            <a:spLocks noGrp="1"/>
          </p:cNvSpPr>
          <p:nvPr>
            <p:ph type="dt" sz="half" idx="10"/>
          </p:nvPr>
        </p:nvSpPr>
        <p:spPr/>
        <p:txBody>
          <a:bodyPr/>
          <a:lstStyle/>
          <a:p>
            <a:fld id="{C3FEEA30-0CA9-44D2-8DFF-06C20A47E29E}" type="datetimeFigureOut">
              <a:rPr lang="es-CO" smtClean="0"/>
              <a:t>11/06/2024</a:t>
            </a:fld>
            <a:endParaRPr lang="es-CO"/>
          </a:p>
        </p:txBody>
      </p:sp>
      <p:sp>
        <p:nvSpPr>
          <p:cNvPr id="5" name="Marcador de pie de página 4">
            <a:extLst>
              <a:ext uri="{FF2B5EF4-FFF2-40B4-BE49-F238E27FC236}">
                <a16:creationId xmlns:a16="http://schemas.microsoft.com/office/drawing/2014/main" id="{C7A68C4C-F348-DEFE-EA85-A2260FAEF6FC}"/>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0DE65016-FE70-D640-B1A4-6EA3D6657DEE}"/>
              </a:ext>
            </a:extLst>
          </p:cNvPr>
          <p:cNvSpPr>
            <a:spLocks noGrp="1"/>
          </p:cNvSpPr>
          <p:nvPr>
            <p:ph type="sldNum" sz="quarter" idx="12"/>
          </p:nvPr>
        </p:nvSpPr>
        <p:spPr/>
        <p:txBody>
          <a:bodyPr/>
          <a:lstStyle/>
          <a:p>
            <a:fld id="{4543AAEA-F494-4D90-8599-5A86B55EFCEB}" type="slidenum">
              <a:rPr lang="es-CO" smtClean="0"/>
              <a:t>‹Nº›</a:t>
            </a:fld>
            <a:endParaRPr lang="es-CO"/>
          </a:p>
        </p:txBody>
      </p:sp>
    </p:spTree>
    <p:extLst>
      <p:ext uri="{BB962C8B-B14F-4D97-AF65-F5344CB8AC3E}">
        <p14:creationId xmlns:p14="http://schemas.microsoft.com/office/powerpoint/2010/main" val="24439681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D54C29-77D2-EAB8-FB79-35485D8A943D}"/>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868F3141-F4F5-52E6-CD54-89F7796085A7}"/>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contenido 3">
            <a:extLst>
              <a:ext uri="{FF2B5EF4-FFF2-40B4-BE49-F238E27FC236}">
                <a16:creationId xmlns:a16="http://schemas.microsoft.com/office/drawing/2014/main" id="{69763430-427D-3314-5593-9EEBF9ABF207}"/>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fecha 4">
            <a:extLst>
              <a:ext uri="{FF2B5EF4-FFF2-40B4-BE49-F238E27FC236}">
                <a16:creationId xmlns:a16="http://schemas.microsoft.com/office/drawing/2014/main" id="{82A0BB73-86C8-0DB8-509E-3276DE8C4E4D}"/>
              </a:ext>
            </a:extLst>
          </p:cNvPr>
          <p:cNvSpPr>
            <a:spLocks noGrp="1"/>
          </p:cNvSpPr>
          <p:nvPr>
            <p:ph type="dt" sz="half" idx="10"/>
          </p:nvPr>
        </p:nvSpPr>
        <p:spPr/>
        <p:txBody>
          <a:bodyPr/>
          <a:lstStyle/>
          <a:p>
            <a:fld id="{C3FEEA30-0CA9-44D2-8DFF-06C20A47E29E}" type="datetimeFigureOut">
              <a:rPr lang="es-CO" smtClean="0"/>
              <a:t>11/06/2024</a:t>
            </a:fld>
            <a:endParaRPr lang="es-CO"/>
          </a:p>
        </p:txBody>
      </p:sp>
      <p:sp>
        <p:nvSpPr>
          <p:cNvPr id="6" name="Marcador de pie de página 5">
            <a:extLst>
              <a:ext uri="{FF2B5EF4-FFF2-40B4-BE49-F238E27FC236}">
                <a16:creationId xmlns:a16="http://schemas.microsoft.com/office/drawing/2014/main" id="{3D943F32-CE9B-BA52-A09C-E1764E0BF5DC}"/>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5C915229-5CF9-B8FC-E4D0-A81536C6AD62}"/>
              </a:ext>
            </a:extLst>
          </p:cNvPr>
          <p:cNvSpPr>
            <a:spLocks noGrp="1"/>
          </p:cNvSpPr>
          <p:nvPr>
            <p:ph type="sldNum" sz="quarter" idx="12"/>
          </p:nvPr>
        </p:nvSpPr>
        <p:spPr/>
        <p:txBody>
          <a:bodyPr/>
          <a:lstStyle/>
          <a:p>
            <a:fld id="{4543AAEA-F494-4D90-8599-5A86B55EFCEB}" type="slidenum">
              <a:rPr lang="es-CO" smtClean="0"/>
              <a:t>‹Nº›</a:t>
            </a:fld>
            <a:endParaRPr lang="es-CO"/>
          </a:p>
        </p:txBody>
      </p:sp>
    </p:spTree>
    <p:extLst>
      <p:ext uri="{BB962C8B-B14F-4D97-AF65-F5344CB8AC3E}">
        <p14:creationId xmlns:p14="http://schemas.microsoft.com/office/powerpoint/2010/main" val="18051533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0C1B771-11CF-0494-A020-9DB17E1C9859}"/>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D049A5F8-020B-D09D-325F-9147F0E7A61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8C788323-B962-06FE-FB42-EFE83E073663}"/>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texto 4">
            <a:extLst>
              <a:ext uri="{FF2B5EF4-FFF2-40B4-BE49-F238E27FC236}">
                <a16:creationId xmlns:a16="http://schemas.microsoft.com/office/drawing/2014/main" id="{4CDB2DAF-40E0-D272-BD55-064100742BD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3EF86613-CDDE-3659-1219-46E735E8B281}"/>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7" name="Marcador de fecha 6">
            <a:extLst>
              <a:ext uri="{FF2B5EF4-FFF2-40B4-BE49-F238E27FC236}">
                <a16:creationId xmlns:a16="http://schemas.microsoft.com/office/drawing/2014/main" id="{A012253E-5A90-62F6-3856-61EB039D6805}"/>
              </a:ext>
            </a:extLst>
          </p:cNvPr>
          <p:cNvSpPr>
            <a:spLocks noGrp="1"/>
          </p:cNvSpPr>
          <p:nvPr>
            <p:ph type="dt" sz="half" idx="10"/>
          </p:nvPr>
        </p:nvSpPr>
        <p:spPr/>
        <p:txBody>
          <a:bodyPr/>
          <a:lstStyle/>
          <a:p>
            <a:fld id="{C3FEEA30-0CA9-44D2-8DFF-06C20A47E29E}" type="datetimeFigureOut">
              <a:rPr lang="es-CO" smtClean="0"/>
              <a:t>11/06/2024</a:t>
            </a:fld>
            <a:endParaRPr lang="es-CO"/>
          </a:p>
        </p:txBody>
      </p:sp>
      <p:sp>
        <p:nvSpPr>
          <p:cNvPr id="8" name="Marcador de pie de página 7">
            <a:extLst>
              <a:ext uri="{FF2B5EF4-FFF2-40B4-BE49-F238E27FC236}">
                <a16:creationId xmlns:a16="http://schemas.microsoft.com/office/drawing/2014/main" id="{26126CB4-43B9-F144-3EC5-5AD967AABAB5}"/>
              </a:ext>
            </a:extLst>
          </p:cNvPr>
          <p:cNvSpPr>
            <a:spLocks noGrp="1"/>
          </p:cNvSpPr>
          <p:nvPr>
            <p:ph type="ftr" sz="quarter" idx="11"/>
          </p:nvPr>
        </p:nvSpPr>
        <p:spPr/>
        <p:txBody>
          <a:bodyPr/>
          <a:lstStyle/>
          <a:p>
            <a:endParaRPr lang="es-CO"/>
          </a:p>
        </p:txBody>
      </p:sp>
      <p:sp>
        <p:nvSpPr>
          <p:cNvPr id="9" name="Marcador de número de diapositiva 8">
            <a:extLst>
              <a:ext uri="{FF2B5EF4-FFF2-40B4-BE49-F238E27FC236}">
                <a16:creationId xmlns:a16="http://schemas.microsoft.com/office/drawing/2014/main" id="{F25A41B9-DD41-6FF7-3D98-37F2F9F41BB0}"/>
              </a:ext>
            </a:extLst>
          </p:cNvPr>
          <p:cNvSpPr>
            <a:spLocks noGrp="1"/>
          </p:cNvSpPr>
          <p:nvPr>
            <p:ph type="sldNum" sz="quarter" idx="12"/>
          </p:nvPr>
        </p:nvSpPr>
        <p:spPr/>
        <p:txBody>
          <a:bodyPr/>
          <a:lstStyle/>
          <a:p>
            <a:fld id="{4543AAEA-F494-4D90-8599-5A86B55EFCEB}" type="slidenum">
              <a:rPr lang="es-CO" smtClean="0"/>
              <a:t>‹Nº›</a:t>
            </a:fld>
            <a:endParaRPr lang="es-CO"/>
          </a:p>
        </p:txBody>
      </p:sp>
    </p:spTree>
    <p:extLst>
      <p:ext uri="{BB962C8B-B14F-4D97-AF65-F5344CB8AC3E}">
        <p14:creationId xmlns:p14="http://schemas.microsoft.com/office/powerpoint/2010/main" val="4366737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5F630D6-2CD8-8452-E386-65B659117D55}"/>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fecha 2">
            <a:extLst>
              <a:ext uri="{FF2B5EF4-FFF2-40B4-BE49-F238E27FC236}">
                <a16:creationId xmlns:a16="http://schemas.microsoft.com/office/drawing/2014/main" id="{ADFFEC4A-D094-7EDC-A445-B68B239B647E}"/>
              </a:ext>
            </a:extLst>
          </p:cNvPr>
          <p:cNvSpPr>
            <a:spLocks noGrp="1"/>
          </p:cNvSpPr>
          <p:nvPr>
            <p:ph type="dt" sz="half" idx="10"/>
          </p:nvPr>
        </p:nvSpPr>
        <p:spPr/>
        <p:txBody>
          <a:bodyPr/>
          <a:lstStyle/>
          <a:p>
            <a:fld id="{C3FEEA30-0CA9-44D2-8DFF-06C20A47E29E}" type="datetimeFigureOut">
              <a:rPr lang="es-CO" smtClean="0"/>
              <a:t>11/06/2024</a:t>
            </a:fld>
            <a:endParaRPr lang="es-CO"/>
          </a:p>
        </p:txBody>
      </p:sp>
      <p:sp>
        <p:nvSpPr>
          <p:cNvPr id="4" name="Marcador de pie de página 3">
            <a:extLst>
              <a:ext uri="{FF2B5EF4-FFF2-40B4-BE49-F238E27FC236}">
                <a16:creationId xmlns:a16="http://schemas.microsoft.com/office/drawing/2014/main" id="{038241DE-FFBA-237F-09B3-E853EFE49C91}"/>
              </a:ext>
            </a:extLst>
          </p:cNvPr>
          <p:cNvSpPr>
            <a:spLocks noGrp="1"/>
          </p:cNvSpPr>
          <p:nvPr>
            <p:ph type="ftr" sz="quarter" idx="11"/>
          </p:nvPr>
        </p:nvSpPr>
        <p:spPr/>
        <p:txBody>
          <a:bodyPr/>
          <a:lstStyle/>
          <a:p>
            <a:endParaRPr lang="es-CO"/>
          </a:p>
        </p:txBody>
      </p:sp>
      <p:sp>
        <p:nvSpPr>
          <p:cNvPr id="5" name="Marcador de número de diapositiva 4">
            <a:extLst>
              <a:ext uri="{FF2B5EF4-FFF2-40B4-BE49-F238E27FC236}">
                <a16:creationId xmlns:a16="http://schemas.microsoft.com/office/drawing/2014/main" id="{C4C6B7D8-31B6-B812-0F9E-10645FB9CA93}"/>
              </a:ext>
            </a:extLst>
          </p:cNvPr>
          <p:cNvSpPr>
            <a:spLocks noGrp="1"/>
          </p:cNvSpPr>
          <p:nvPr>
            <p:ph type="sldNum" sz="quarter" idx="12"/>
          </p:nvPr>
        </p:nvSpPr>
        <p:spPr/>
        <p:txBody>
          <a:bodyPr/>
          <a:lstStyle/>
          <a:p>
            <a:fld id="{4543AAEA-F494-4D90-8599-5A86B55EFCEB}" type="slidenum">
              <a:rPr lang="es-CO" smtClean="0"/>
              <a:t>‹Nº›</a:t>
            </a:fld>
            <a:endParaRPr lang="es-CO"/>
          </a:p>
        </p:txBody>
      </p:sp>
    </p:spTree>
    <p:extLst>
      <p:ext uri="{BB962C8B-B14F-4D97-AF65-F5344CB8AC3E}">
        <p14:creationId xmlns:p14="http://schemas.microsoft.com/office/powerpoint/2010/main" val="4201629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2EFA3C96-6C52-F948-EE3D-3FC4424CF3E4}"/>
              </a:ext>
            </a:extLst>
          </p:cNvPr>
          <p:cNvSpPr>
            <a:spLocks noGrp="1"/>
          </p:cNvSpPr>
          <p:nvPr>
            <p:ph type="dt" sz="half" idx="10"/>
          </p:nvPr>
        </p:nvSpPr>
        <p:spPr/>
        <p:txBody>
          <a:bodyPr/>
          <a:lstStyle/>
          <a:p>
            <a:fld id="{C3FEEA30-0CA9-44D2-8DFF-06C20A47E29E}" type="datetimeFigureOut">
              <a:rPr lang="es-CO" smtClean="0"/>
              <a:t>11/06/2024</a:t>
            </a:fld>
            <a:endParaRPr lang="es-CO"/>
          </a:p>
        </p:txBody>
      </p:sp>
      <p:sp>
        <p:nvSpPr>
          <p:cNvPr id="3" name="Marcador de pie de página 2">
            <a:extLst>
              <a:ext uri="{FF2B5EF4-FFF2-40B4-BE49-F238E27FC236}">
                <a16:creationId xmlns:a16="http://schemas.microsoft.com/office/drawing/2014/main" id="{8FCEF6ED-930A-16E0-F2C4-5E6781F5D46D}"/>
              </a:ext>
            </a:extLst>
          </p:cNvPr>
          <p:cNvSpPr>
            <a:spLocks noGrp="1"/>
          </p:cNvSpPr>
          <p:nvPr>
            <p:ph type="ftr" sz="quarter" idx="11"/>
          </p:nvPr>
        </p:nvSpPr>
        <p:spPr/>
        <p:txBody>
          <a:bodyPr/>
          <a:lstStyle/>
          <a:p>
            <a:endParaRPr lang="es-CO"/>
          </a:p>
        </p:txBody>
      </p:sp>
      <p:sp>
        <p:nvSpPr>
          <p:cNvPr id="4" name="Marcador de número de diapositiva 3">
            <a:extLst>
              <a:ext uri="{FF2B5EF4-FFF2-40B4-BE49-F238E27FC236}">
                <a16:creationId xmlns:a16="http://schemas.microsoft.com/office/drawing/2014/main" id="{6105D062-21BE-62EA-55F9-D43FC848D607}"/>
              </a:ext>
            </a:extLst>
          </p:cNvPr>
          <p:cNvSpPr>
            <a:spLocks noGrp="1"/>
          </p:cNvSpPr>
          <p:nvPr>
            <p:ph type="sldNum" sz="quarter" idx="12"/>
          </p:nvPr>
        </p:nvSpPr>
        <p:spPr/>
        <p:txBody>
          <a:bodyPr/>
          <a:lstStyle/>
          <a:p>
            <a:fld id="{4543AAEA-F494-4D90-8599-5A86B55EFCEB}" type="slidenum">
              <a:rPr lang="es-CO" smtClean="0"/>
              <a:t>‹Nº›</a:t>
            </a:fld>
            <a:endParaRPr lang="es-CO"/>
          </a:p>
        </p:txBody>
      </p:sp>
    </p:spTree>
    <p:extLst>
      <p:ext uri="{BB962C8B-B14F-4D97-AF65-F5344CB8AC3E}">
        <p14:creationId xmlns:p14="http://schemas.microsoft.com/office/powerpoint/2010/main" val="5373757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0ABF8E8-00C2-0D44-7E59-B57CE73677FB}"/>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CEAA0B1A-A4D9-2B33-7799-1646D0E42AE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texto 3">
            <a:extLst>
              <a:ext uri="{FF2B5EF4-FFF2-40B4-BE49-F238E27FC236}">
                <a16:creationId xmlns:a16="http://schemas.microsoft.com/office/drawing/2014/main" id="{ECFD82C9-ABBD-854D-1343-02B26B405D6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4CABD178-FBE1-A9EB-8973-35C8C0CFE968}"/>
              </a:ext>
            </a:extLst>
          </p:cNvPr>
          <p:cNvSpPr>
            <a:spLocks noGrp="1"/>
          </p:cNvSpPr>
          <p:nvPr>
            <p:ph type="dt" sz="half" idx="10"/>
          </p:nvPr>
        </p:nvSpPr>
        <p:spPr/>
        <p:txBody>
          <a:bodyPr/>
          <a:lstStyle/>
          <a:p>
            <a:fld id="{C3FEEA30-0CA9-44D2-8DFF-06C20A47E29E}" type="datetimeFigureOut">
              <a:rPr lang="es-CO" smtClean="0"/>
              <a:t>11/06/2024</a:t>
            </a:fld>
            <a:endParaRPr lang="es-CO"/>
          </a:p>
        </p:txBody>
      </p:sp>
      <p:sp>
        <p:nvSpPr>
          <p:cNvPr id="6" name="Marcador de pie de página 5">
            <a:extLst>
              <a:ext uri="{FF2B5EF4-FFF2-40B4-BE49-F238E27FC236}">
                <a16:creationId xmlns:a16="http://schemas.microsoft.com/office/drawing/2014/main" id="{BFEAD371-C0A6-B4DF-A9A0-34F0DB2E38FC}"/>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DF982D96-1DB9-1364-3EAB-29D882442727}"/>
              </a:ext>
            </a:extLst>
          </p:cNvPr>
          <p:cNvSpPr>
            <a:spLocks noGrp="1"/>
          </p:cNvSpPr>
          <p:nvPr>
            <p:ph type="sldNum" sz="quarter" idx="12"/>
          </p:nvPr>
        </p:nvSpPr>
        <p:spPr/>
        <p:txBody>
          <a:bodyPr/>
          <a:lstStyle/>
          <a:p>
            <a:fld id="{4543AAEA-F494-4D90-8599-5A86B55EFCEB}" type="slidenum">
              <a:rPr lang="es-CO" smtClean="0"/>
              <a:t>‹Nº›</a:t>
            </a:fld>
            <a:endParaRPr lang="es-CO"/>
          </a:p>
        </p:txBody>
      </p:sp>
    </p:spTree>
    <p:extLst>
      <p:ext uri="{BB962C8B-B14F-4D97-AF65-F5344CB8AC3E}">
        <p14:creationId xmlns:p14="http://schemas.microsoft.com/office/powerpoint/2010/main" val="39938907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0B4A9CA-9A23-34BD-EE16-639FA44A254D}"/>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posición de imagen 2">
            <a:extLst>
              <a:ext uri="{FF2B5EF4-FFF2-40B4-BE49-F238E27FC236}">
                <a16:creationId xmlns:a16="http://schemas.microsoft.com/office/drawing/2014/main" id="{5C7D8C98-1C10-3399-4F1B-E0FB4C95F0F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a:p>
        </p:txBody>
      </p:sp>
      <p:sp>
        <p:nvSpPr>
          <p:cNvPr id="4" name="Marcador de texto 3">
            <a:extLst>
              <a:ext uri="{FF2B5EF4-FFF2-40B4-BE49-F238E27FC236}">
                <a16:creationId xmlns:a16="http://schemas.microsoft.com/office/drawing/2014/main" id="{EC77BAD0-F279-45D0-E9ED-5254D8C4A2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82451E3D-E5D2-CD49-D7A8-026C0744F132}"/>
              </a:ext>
            </a:extLst>
          </p:cNvPr>
          <p:cNvSpPr>
            <a:spLocks noGrp="1"/>
          </p:cNvSpPr>
          <p:nvPr>
            <p:ph type="dt" sz="half" idx="10"/>
          </p:nvPr>
        </p:nvSpPr>
        <p:spPr/>
        <p:txBody>
          <a:bodyPr/>
          <a:lstStyle/>
          <a:p>
            <a:fld id="{C3FEEA30-0CA9-44D2-8DFF-06C20A47E29E}" type="datetimeFigureOut">
              <a:rPr lang="es-CO" smtClean="0"/>
              <a:t>11/06/2024</a:t>
            </a:fld>
            <a:endParaRPr lang="es-CO"/>
          </a:p>
        </p:txBody>
      </p:sp>
      <p:sp>
        <p:nvSpPr>
          <p:cNvPr id="6" name="Marcador de pie de página 5">
            <a:extLst>
              <a:ext uri="{FF2B5EF4-FFF2-40B4-BE49-F238E27FC236}">
                <a16:creationId xmlns:a16="http://schemas.microsoft.com/office/drawing/2014/main" id="{285C35C9-BED6-562A-ED76-53DA8114B822}"/>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3C3022C7-9E4F-D617-0DC0-C5AB8479E89E}"/>
              </a:ext>
            </a:extLst>
          </p:cNvPr>
          <p:cNvSpPr>
            <a:spLocks noGrp="1"/>
          </p:cNvSpPr>
          <p:nvPr>
            <p:ph type="sldNum" sz="quarter" idx="12"/>
          </p:nvPr>
        </p:nvSpPr>
        <p:spPr/>
        <p:txBody>
          <a:bodyPr/>
          <a:lstStyle/>
          <a:p>
            <a:fld id="{4543AAEA-F494-4D90-8599-5A86B55EFCEB}" type="slidenum">
              <a:rPr lang="es-CO" smtClean="0"/>
              <a:t>‹Nº›</a:t>
            </a:fld>
            <a:endParaRPr lang="es-CO"/>
          </a:p>
        </p:txBody>
      </p:sp>
    </p:spTree>
    <p:extLst>
      <p:ext uri="{BB962C8B-B14F-4D97-AF65-F5344CB8AC3E}">
        <p14:creationId xmlns:p14="http://schemas.microsoft.com/office/powerpoint/2010/main" val="31505524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BE138746-8F1B-38DE-5F27-1FA8668DA58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C911D372-D531-3865-9E66-5DBBFBEDD39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940B568C-EAC4-C574-5F60-FB3AB242C1E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FEEA30-0CA9-44D2-8DFF-06C20A47E29E}" type="datetimeFigureOut">
              <a:rPr lang="es-CO" smtClean="0"/>
              <a:t>11/06/2024</a:t>
            </a:fld>
            <a:endParaRPr lang="es-CO"/>
          </a:p>
        </p:txBody>
      </p:sp>
      <p:sp>
        <p:nvSpPr>
          <p:cNvPr id="5" name="Marcador de pie de página 4">
            <a:extLst>
              <a:ext uri="{FF2B5EF4-FFF2-40B4-BE49-F238E27FC236}">
                <a16:creationId xmlns:a16="http://schemas.microsoft.com/office/drawing/2014/main" id="{2BEEBFF0-7BFA-D149-EDE4-09D430F54D9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a:p>
        </p:txBody>
      </p:sp>
      <p:sp>
        <p:nvSpPr>
          <p:cNvPr id="6" name="Marcador de número de diapositiva 5">
            <a:extLst>
              <a:ext uri="{FF2B5EF4-FFF2-40B4-BE49-F238E27FC236}">
                <a16:creationId xmlns:a16="http://schemas.microsoft.com/office/drawing/2014/main" id="{3A874087-F45A-FAC9-E74C-264E6FEC90F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543AAEA-F494-4D90-8599-5A86B55EFCEB}" type="slidenum">
              <a:rPr lang="es-CO" smtClean="0"/>
              <a:t>‹Nº›</a:t>
            </a:fld>
            <a:endParaRPr lang="es-CO"/>
          </a:p>
        </p:txBody>
      </p:sp>
    </p:spTree>
    <p:extLst>
      <p:ext uri="{BB962C8B-B14F-4D97-AF65-F5344CB8AC3E}">
        <p14:creationId xmlns:p14="http://schemas.microsoft.com/office/powerpoint/2010/main" val="37979310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descr="Mujer con ropa deportiva&#10;&#10;Descripción generada automáticamente con confianza baja">
            <a:extLst>
              <a:ext uri="{FF2B5EF4-FFF2-40B4-BE49-F238E27FC236}">
                <a16:creationId xmlns:a16="http://schemas.microsoft.com/office/drawing/2014/main" id="{0E1FD334-8DC6-9A4F-4C86-012C0167272D}"/>
              </a:ext>
            </a:extLst>
          </p:cNvPr>
          <p:cNvPicPr>
            <a:picLocks noGrp="1" noRot="1" noChangeAspect="1" noMove="1" noResize="1" noEditPoints="1" noAdjustHandles="1" noChangeArrowheads="1" noChangeShapeType="1" noCrop="1"/>
          </p:cNvPicPr>
          <p:nvPr/>
        </p:nvPicPr>
        <p:blipFill>
          <a:blip r:embed="rId2">
            <a:extLst>
              <a:ext uri="{28A0092B-C50C-407E-A947-70E740481C1C}">
                <a14:useLocalDpi xmlns:a14="http://schemas.microsoft.com/office/drawing/2010/main" val="0"/>
              </a:ext>
            </a:extLst>
          </a:blip>
          <a:stretch>
            <a:fillRect/>
          </a:stretch>
        </p:blipFill>
        <p:spPr>
          <a:xfrm>
            <a:off x="0" y="428"/>
            <a:ext cx="12192000" cy="6857143"/>
          </a:xfrm>
          <a:prstGeom prst="rect">
            <a:avLst/>
          </a:prstGeom>
        </p:spPr>
      </p:pic>
    </p:spTree>
    <p:extLst>
      <p:ext uri="{BB962C8B-B14F-4D97-AF65-F5344CB8AC3E}">
        <p14:creationId xmlns:p14="http://schemas.microsoft.com/office/powerpoint/2010/main" val="9469890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descr="Imagen que contiene Gráfico&#10;&#10;Descripción generada automáticamente">
            <a:extLst>
              <a:ext uri="{FF2B5EF4-FFF2-40B4-BE49-F238E27FC236}">
                <a16:creationId xmlns:a16="http://schemas.microsoft.com/office/drawing/2014/main" id="{CE317095-1ADA-36F6-1AE8-6CBB7A5E8CBA}"/>
              </a:ext>
            </a:extLst>
          </p:cNvPr>
          <p:cNvPicPr>
            <a:picLocks noGrp="1" noRot="1" noChangeAspect="1" noMove="1" noResize="1" noEditPoints="1" noAdjustHandles="1" noChangeArrowheads="1" noChangeShapeType="1" noCrop="1"/>
          </p:cNvPicPr>
          <p:nvPr/>
        </p:nvPicPr>
        <p:blipFill>
          <a:blip r:embed="rId2">
            <a:extLst>
              <a:ext uri="{28A0092B-C50C-407E-A947-70E740481C1C}">
                <a14:useLocalDpi xmlns:a14="http://schemas.microsoft.com/office/drawing/2010/main" val="0"/>
              </a:ext>
            </a:extLst>
          </a:blip>
          <a:stretch>
            <a:fillRect/>
          </a:stretch>
        </p:blipFill>
        <p:spPr>
          <a:xfrm>
            <a:off x="0" y="428"/>
            <a:ext cx="12192000" cy="6857143"/>
          </a:xfrm>
          <a:prstGeom prst="rect">
            <a:avLst/>
          </a:prstGeom>
        </p:spPr>
      </p:pic>
      <p:pic>
        <p:nvPicPr>
          <p:cNvPr id="10" name="Imagen 9">
            <a:extLst>
              <a:ext uri="{FF2B5EF4-FFF2-40B4-BE49-F238E27FC236}">
                <a16:creationId xmlns:a16="http://schemas.microsoft.com/office/drawing/2014/main" id="{E31F4C29-937E-47A3-B83D-4F4F0AFEDE47}"/>
              </a:ext>
            </a:extLst>
          </p:cNvPr>
          <p:cNvPicPr>
            <a:picLocks noChangeAspect="1"/>
          </p:cNvPicPr>
          <p:nvPr/>
        </p:nvPicPr>
        <p:blipFill>
          <a:blip r:embed="rId3"/>
          <a:stretch>
            <a:fillRect/>
          </a:stretch>
        </p:blipFill>
        <p:spPr>
          <a:xfrm>
            <a:off x="1751773" y="1415519"/>
            <a:ext cx="8334763" cy="4026962"/>
          </a:xfrm>
          <a:prstGeom prst="rect">
            <a:avLst/>
          </a:prstGeom>
        </p:spPr>
      </p:pic>
      <p:sp>
        <p:nvSpPr>
          <p:cNvPr id="11" name="CuadroTexto 10">
            <a:extLst>
              <a:ext uri="{FF2B5EF4-FFF2-40B4-BE49-F238E27FC236}">
                <a16:creationId xmlns:a16="http://schemas.microsoft.com/office/drawing/2014/main" id="{B88EFF9D-1AF8-480C-888F-639C4013024E}"/>
              </a:ext>
            </a:extLst>
          </p:cNvPr>
          <p:cNvSpPr txBox="1"/>
          <p:nvPr/>
        </p:nvSpPr>
        <p:spPr>
          <a:xfrm>
            <a:off x="2119532" y="787791"/>
            <a:ext cx="2201436" cy="954107"/>
          </a:xfrm>
          <a:prstGeom prst="rect">
            <a:avLst/>
          </a:prstGeom>
          <a:noFill/>
        </p:spPr>
        <p:txBody>
          <a:bodyPr wrap="none" rtlCol="0">
            <a:spAutoFit/>
          </a:bodyPr>
          <a:lstStyle/>
          <a:p>
            <a:r>
              <a:rPr lang="es-ES" sz="2000" dirty="0"/>
              <a:t>Resultados</a:t>
            </a:r>
          </a:p>
          <a:p>
            <a:br>
              <a:rPr lang="es-ES" dirty="0"/>
            </a:br>
            <a:r>
              <a:rPr lang="es-ES" dirty="0"/>
              <a:t>Afectados por género</a:t>
            </a:r>
            <a:endParaRPr lang="es-CO" dirty="0"/>
          </a:p>
        </p:txBody>
      </p:sp>
    </p:spTree>
    <p:extLst>
      <p:ext uri="{BB962C8B-B14F-4D97-AF65-F5344CB8AC3E}">
        <p14:creationId xmlns:p14="http://schemas.microsoft.com/office/powerpoint/2010/main" val="18016146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descr="Imagen que contiene Gráfico&#10;&#10;Descripción generada automáticamente">
            <a:extLst>
              <a:ext uri="{FF2B5EF4-FFF2-40B4-BE49-F238E27FC236}">
                <a16:creationId xmlns:a16="http://schemas.microsoft.com/office/drawing/2014/main" id="{CE317095-1ADA-36F6-1AE8-6CBB7A5E8CBA}"/>
              </a:ext>
            </a:extLst>
          </p:cNvPr>
          <p:cNvPicPr>
            <a:picLocks noGrp="1" noRot="1" noChangeAspect="1" noMove="1" noResize="1" noEditPoints="1" noAdjustHandles="1" noChangeArrowheads="1" noChangeShapeType="1" noCrop="1"/>
          </p:cNvPicPr>
          <p:nvPr/>
        </p:nvPicPr>
        <p:blipFill>
          <a:blip r:embed="rId2">
            <a:extLst>
              <a:ext uri="{28A0092B-C50C-407E-A947-70E740481C1C}">
                <a14:useLocalDpi xmlns:a14="http://schemas.microsoft.com/office/drawing/2010/main" val="0"/>
              </a:ext>
            </a:extLst>
          </a:blip>
          <a:stretch>
            <a:fillRect/>
          </a:stretch>
        </p:blipFill>
        <p:spPr>
          <a:xfrm>
            <a:off x="0" y="428"/>
            <a:ext cx="12192000" cy="6857143"/>
          </a:xfrm>
          <a:prstGeom prst="rect">
            <a:avLst/>
          </a:prstGeom>
        </p:spPr>
      </p:pic>
      <p:pic>
        <p:nvPicPr>
          <p:cNvPr id="4" name="Imagen 3">
            <a:extLst>
              <a:ext uri="{FF2B5EF4-FFF2-40B4-BE49-F238E27FC236}">
                <a16:creationId xmlns:a16="http://schemas.microsoft.com/office/drawing/2014/main" id="{C231CAC4-2888-4CEC-BDB6-6F8E7E7075F7}"/>
              </a:ext>
            </a:extLst>
          </p:cNvPr>
          <p:cNvPicPr>
            <a:picLocks noChangeAspect="1"/>
          </p:cNvPicPr>
          <p:nvPr/>
        </p:nvPicPr>
        <p:blipFill rotWithShape="1">
          <a:blip r:embed="rId3"/>
          <a:srcRect l="1465"/>
          <a:stretch/>
        </p:blipFill>
        <p:spPr>
          <a:xfrm>
            <a:off x="1064685" y="1494168"/>
            <a:ext cx="9289137" cy="4221149"/>
          </a:xfrm>
          <a:prstGeom prst="rect">
            <a:avLst/>
          </a:prstGeom>
        </p:spPr>
      </p:pic>
      <p:sp>
        <p:nvSpPr>
          <p:cNvPr id="5" name="CuadroTexto 4">
            <a:extLst>
              <a:ext uri="{FF2B5EF4-FFF2-40B4-BE49-F238E27FC236}">
                <a16:creationId xmlns:a16="http://schemas.microsoft.com/office/drawing/2014/main" id="{DDA37D6B-DFEE-4C31-8544-CECAAB53BBC8}"/>
              </a:ext>
            </a:extLst>
          </p:cNvPr>
          <p:cNvSpPr txBox="1"/>
          <p:nvPr/>
        </p:nvSpPr>
        <p:spPr>
          <a:xfrm>
            <a:off x="1463040" y="717452"/>
            <a:ext cx="2867003" cy="369332"/>
          </a:xfrm>
          <a:prstGeom prst="rect">
            <a:avLst/>
          </a:prstGeom>
          <a:noFill/>
        </p:spPr>
        <p:txBody>
          <a:bodyPr wrap="none" rtlCol="0">
            <a:spAutoFit/>
          </a:bodyPr>
          <a:lstStyle/>
          <a:p>
            <a:r>
              <a:rPr lang="es-ES" dirty="0"/>
              <a:t>Edades de mayor afectación.</a:t>
            </a:r>
            <a:endParaRPr lang="es-CO" dirty="0"/>
          </a:p>
        </p:txBody>
      </p:sp>
    </p:spTree>
    <p:extLst>
      <p:ext uri="{BB962C8B-B14F-4D97-AF65-F5344CB8AC3E}">
        <p14:creationId xmlns:p14="http://schemas.microsoft.com/office/powerpoint/2010/main" val="3992245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descr="Imagen que contiene Gráfico&#10;&#10;Descripción generada automáticamente">
            <a:extLst>
              <a:ext uri="{FF2B5EF4-FFF2-40B4-BE49-F238E27FC236}">
                <a16:creationId xmlns:a16="http://schemas.microsoft.com/office/drawing/2014/main" id="{CE317095-1ADA-36F6-1AE8-6CBB7A5E8CBA}"/>
              </a:ext>
            </a:extLst>
          </p:cNvPr>
          <p:cNvPicPr>
            <a:picLocks noGrp="1" noRot="1" noChangeAspect="1" noMove="1" noResize="1" noEditPoints="1" noAdjustHandles="1" noChangeArrowheads="1" noChangeShapeType="1" noCrop="1"/>
          </p:cNvPicPr>
          <p:nvPr/>
        </p:nvPicPr>
        <p:blipFill>
          <a:blip r:embed="rId2">
            <a:extLst>
              <a:ext uri="{28A0092B-C50C-407E-A947-70E740481C1C}">
                <a14:useLocalDpi xmlns:a14="http://schemas.microsoft.com/office/drawing/2010/main" val="0"/>
              </a:ext>
            </a:extLst>
          </a:blip>
          <a:stretch>
            <a:fillRect/>
          </a:stretch>
        </p:blipFill>
        <p:spPr>
          <a:xfrm>
            <a:off x="0" y="428"/>
            <a:ext cx="12192000" cy="6857143"/>
          </a:xfrm>
          <a:prstGeom prst="rect">
            <a:avLst/>
          </a:prstGeom>
        </p:spPr>
      </p:pic>
      <p:pic>
        <p:nvPicPr>
          <p:cNvPr id="6" name="Imagen 5">
            <a:extLst>
              <a:ext uri="{FF2B5EF4-FFF2-40B4-BE49-F238E27FC236}">
                <a16:creationId xmlns:a16="http://schemas.microsoft.com/office/drawing/2014/main" id="{D7FF3916-6B9F-41F7-813D-FFE946D3DF39}"/>
              </a:ext>
            </a:extLst>
          </p:cNvPr>
          <p:cNvPicPr>
            <a:picLocks noChangeAspect="1"/>
          </p:cNvPicPr>
          <p:nvPr/>
        </p:nvPicPr>
        <p:blipFill>
          <a:blip r:embed="rId3"/>
          <a:stretch>
            <a:fillRect/>
          </a:stretch>
        </p:blipFill>
        <p:spPr>
          <a:xfrm>
            <a:off x="1288858" y="1843965"/>
            <a:ext cx="8899640" cy="3867520"/>
          </a:xfrm>
          <a:prstGeom prst="rect">
            <a:avLst/>
          </a:prstGeom>
        </p:spPr>
      </p:pic>
    </p:spTree>
    <p:extLst>
      <p:ext uri="{BB962C8B-B14F-4D97-AF65-F5344CB8AC3E}">
        <p14:creationId xmlns:p14="http://schemas.microsoft.com/office/powerpoint/2010/main" val="3351592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descr="Imagen que contiene Gráfico&#10;&#10;Descripción generada automáticamente">
            <a:extLst>
              <a:ext uri="{FF2B5EF4-FFF2-40B4-BE49-F238E27FC236}">
                <a16:creationId xmlns:a16="http://schemas.microsoft.com/office/drawing/2014/main" id="{CE317095-1ADA-36F6-1AE8-6CBB7A5E8CBA}"/>
              </a:ext>
            </a:extLst>
          </p:cNvPr>
          <p:cNvPicPr>
            <a:picLocks noGrp="1" noRot="1" noChangeAspect="1" noMove="1" noResize="1" noEditPoints="1" noAdjustHandles="1" noChangeArrowheads="1" noChangeShapeType="1" noCrop="1"/>
          </p:cNvPicPr>
          <p:nvPr/>
        </p:nvPicPr>
        <p:blipFill>
          <a:blip r:embed="rId2">
            <a:extLst>
              <a:ext uri="{28A0092B-C50C-407E-A947-70E740481C1C}">
                <a14:useLocalDpi xmlns:a14="http://schemas.microsoft.com/office/drawing/2010/main" val="0"/>
              </a:ext>
            </a:extLst>
          </a:blip>
          <a:stretch>
            <a:fillRect/>
          </a:stretch>
        </p:blipFill>
        <p:spPr>
          <a:xfrm>
            <a:off x="0" y="428"/>
            <a:ext cx="12192000" cy="6857143"/>
          </a:xfrm>
          <a:prstGeom prst="rect">
            <a:avLst/>
          </a:prstGeom>
        </p:spPr>
      </p:pic>
      <p:sp>
        <p:nvSpPr>
          <p:cNvPr id="2" name="CuadroTexto 1">
            <a:extLst>
              <a:ext uri="{FF2B5EF4-FFF2-40B4-BE49-F238E27FC236}">
                <a16:creationId xmlns:a16="http://schemas.microsoft.com/office/drawing/2014/main" id="{3D7E3720-ECEC-4AEC-9D0F-31B4BDE2F963}"/>
              </a:ext>
            </a:extLst>
          </p:cNvPr>
          <p:cNvSpPr txBox="1"/>
          <p:nvPr/>
        </p:nvSpPr>
        <p:spPr>
          <a:xfrm>
            <a:off x="1758462" y="647114"/>
            <a:ext cx="3762184" cy="369332"/>
          </a:xfrm>
          <a:prstGeom prst="rect">
            <a:avLst/>
          </a:prstGeom>
          <a:noFill/>
        </p:spPr>
        <p:txBody>
          <a:bodyPr wrap="none" rtlCol="0">
            <a:spAutoFit/>
          </a:bodyPr>
          <a:lstStyle/>
          <a:p>
            <a:r>
              <a:rPr lang="es-ES" dirty="0"/>
              <a:t>Departamentos con mayor afectación.</a:t>
            </a:r>
            <a:endParaRPr lang="es-CO" dirty="0"/>
          </a:p>
        </p:txBody>
      </p:sp>
      <p:pic>
        <p:nvPicPr>
          <p:cNvPr id="5" name="Imagen 4">
            <a:extLst>
              <a:ext uri="{FF2B5EF4-FFF2-40B4-BE49-F238E27FC236}">
                <a16:creationId xmlns:a16="http://schemas.microsoft.com/office/drawing/2014/main" id="{31CDE347-0DE6-469E-A04E-C56CC969D525}"/>
              </a:ext>
            </a:extLst>
          </p:cNvPr>
          <p:cNvPicPr>
            <a:picLocks noChangeAspect="1"/>
          </p:cNvPicPr>
          <p:nvPr/>
        </p:nvPicPr>
        <p:blipFill>
          <a:blip r:embed="rId3"/>
          <a:stretch>
            <a:fillRect/>
          </a:stretch>
        </p:blipFill>
        <p:spPr>
          <a:xfrm>
            <a:off x="1151835" y="1137918"/>
            <a:ext cx="9888330" cy="4582164"/>
          </a:xfrm>
          <a:prstGeom prst="rect">
            <a:avLst/>
          </a:prstGeom>
        </p:spPr>
      </p:pic>
    </p:spTree>
    <p:extLst>
      <p:ext uri="{BB962C8B-B14F-4D97-AF65-F5344CB8AC3E}">
        <p14:creationId xmlns:p14="http://schemas.microsoft.com/office/powerpoint/2010/main" val="11710475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descr="Imagen que contiene Gráfico&#10;&#10;Descripción generada automáticamente">
            <a:extLst>
              <a:ext uri="{FF2B5EF4-FFF2-40B4-BE49-F238E27FC236}">
                <a16:creationId xmlns:a16="http://schemas.microsoft.com/office/drawing/2014/main" id="{CE317095-1ADA-36F6-1AE8-6CBB7A5E8CBA}"/>
              </a:ext>
            </a:extLst>
          </p:cNvPr>
          <p:cNvPicPr>
            <a:picLocks noGrp="1" noRot="1" noChangeAspect="1" noMove="1" noResize="1" noEditPoints="1" noAdjustHandles="1" noChangeArrowheads="1" noChangeShapeType="1" noCrop="1"/>
          </p:cNvPicPr>
          <p:nvPr/>
        </p:nvPicPr>
        <p:blipFill>
          <a:blip r:embed="rId2">
            <a:extLst>
              <a:ext uri="{28A0092B-C50C-407E-A947-70E740481C1C}">
                <a14:useLocalDpi xmlns:a14="http://schemas.microsoft.com/office/drawing/2010/main" val="0"/>
              </a:ext>
            </a:extLst>
          </a:blip>
          <a:stretch>
            <a:fillRect/>
          </a:stretch>
        </p:blipFill>
        <p:spPr>
          <a:xfrm>
            <a:off x="0" y="428"/>
            <a:ext cx="12192000" cy="6857143"/>
          </a:xfrm>
          <a:prstGeom prst="rect">
            <a:avLst/>
          </a:prstGeom>
        </p:spPr>
      </p:pic>
      <p:sp>
        <p:nvSpPr>
          <p:cNvPr id="2" name="CuadroTexto 1">
            <a:extLst>
              <a:ext uri="{FF2B5EF4-FFF2-40B4-BE49-F238E27FC236}">
                <a16:creationId xmlns:a16="http://schemas.microsoft.com/office/drawing/2014/main" id="{5BD61F5D-E31D-4A6A-B140-9F5536D451B7}"/>
              </a:ext>
            </a:extLst>
          </p:cNvPr>
          <p:cNvSpPr txBox="1"/>
          <p:nvPr/>
        </p:nvSpPr>
        <p:spPr>
          <a:xfrm>
            <a:off x="1280160" y="1505243"/>
            <a:ext cx="9889588" cy="2339102"/>
          </a:xfrm>
          <a:prstGeom prst="rect">
            <a:avLst/>
          </a:prstGeom>
          <a:noFill/>
        </p:spPr>
        <p:txBody>
          <a:bodyPr wrap="square" rtlCol="0">
            <a:spAutoFit/>
          </a:bodyPr>
          <a:lstStyle/>
          <a:p>
            <a:r>
              <a:rPr lang="es-ES" sz="2000" b="1" dirty="0"/>
              <a:t>Resultados:</a:t>
            </a:r>
          </a:p>
          <a:p>
            <a:r>
              <a:rPr lang="es-ES" dirty="0"/>
              <a:t>1.	El informe mostró el rango de edad de las personas más afectadas por el COVID 19, que fue entre 20-40 años. En ese rango, se encuentra la mayor concentración de afectados.</a:t>
            </a:r>
          </a:p>
          <a:p>
            <a:r>
              <a:rPr lang="es-ES" dirty="0"/>
              <a:t>2.	Los departamentos con mayor afectación fueron, en primero lugar Bogotá con 316156; en segundo lugar, Antioquia con 163830 y en tercer lugar se encuentra Valle con 67785.</a:t>
            </a:r>
          </a:p>
          <a:p>
            <a:r>
              <a:rPr lang="es-ES" dirty="0"/>
              <a:t>3.	Al analizar los datos, se concluye que las medidas tomadas para la prevención y propagación de virus fueron eficientes. Porque el porcentaje de recuperados en comparación de personas fallecidas fueron superiores en una gran diferencia.</a:t>
            </a:r>
          </a:p>
        </p:txBody>
      </p:sp>
    </p:spTree>
    <p:extLst>
      <p:ext uri="{BB962C8B-B14F-4D97-AF65-F5344CB8AC3E}">
        <p14:creationId xmlns:p14="http://schemas.microsoft.com/office/powerpoint/2010/main" val="34484641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descr="Imagen que contiene Gráfico&#10;&#10;Descripción generada automáticamente">
            <a:extLst>
              <a:ext uri="{FF2B5EF4-FFF2-40B4-BE49-F238E27FC236}">
                <a16:creationId xmlns:a16="http://schemas.microsoft.com/office/drawing/2014/main" id="{CE317095-1ADA-36F6-1AE8-6CBB7A5E8CBA}"/>
              </a:ext>
            </a:extLst>
          </p:cNvPr>
          <p:cNvPicPr>
            <a:picLocks noGrp="1" noRot="1" noChangeAspect="1" noMove="1" noResize="1" noEditPoints="1" noAdjustHandles="1" noChangeArrowheads="1" noChangeShapeType="1" noCrop="1"/>
          </p:cNvPicPr>
          <p:nvPr/>
        </p:nvPicPr>
        <p:blipFill>
          <a:blip r:embed="rId2">
            <a:extLst>
              <a:ext uri="{28A0092B-C50C-407E-A947-70E740481C1C}">
                <a14:useLocalDpi xmlns:a14="http://schemas.microsoft.com/office/drawing/2010/main" val="0"/>
              </a:ext>
            </a:extLst>
          </a:blip>
          <a:stretch>
            <a:fillRect/>
          </a:stretch>
        </p:blipFill>
        <p:spPr>
          <a:xfrm>
            <a:off x="0" y="428"/>
            <a:ext cx="12192000" cy="6857143"/>
          </a:xfrm>
          <a:prstGeom prst="rect">
            <a:avLst/>
          </a:prstGeom>
        </p:spPr>
      </p:pic>
      <p:sp>
        <p:nvSpPr>
          <p:cNvPr id="2" name="CuadroTexto 1">
            <a:extLst>
              <a:ext uri="{FF2B5EF4-FFF2-40B4-BE49-F238E27FC236}">
                <a16:creationId xmlns:a16="http://schemas.microsoft.com/office/drawing/2014/main" id="{5BD61F5D-E31D-4A6A-B140-9F5536D451B7}"/>
              </a:ext>
            </a:extLst>
          </p:cNvPr>
          <p:cNvSpPr txBox="1"/>
          <p:nvPr/>
        </p:nvSpPr>
        <p:spPr>
          <a:xfrm>
            <a:off x="1280160" y="1505243"/>
            <a:ext cx="9889588" cy="2800767"/>
          </a:xfrm>
          <a:prstGeom prst="rect">
            <a:avLst/>
          </a:prstGeom>
          <a:noFill/>
        </p:spPr>
        <p:txBody>
          <a:bodyPr wrap="square" rtlCol="0">
            <a:spAutoFit/>
          </a:bodyPr>
          <a:lstStyle/>
          <a:p>
            <a:r>
              <a:rPr lang="es-ES" sz="3200" b="1" dirty="0"/>
              <a:t>Conclusiones.</a:t>
            </a:r>
          </a:p>
          <a:p>
            <a:pPr marL="285750" indent="-285750">
              <a:buFont typeface="Arial" panose="020B0604020202020204" pitchFamily="34" charset="0"/>
              <a:buChar char="•"/>
            </a:pPr>
            <a:r>
              <a:rPr lang="es-ES" sz="2400" dirty="0"/>
              <a:t>El grupo de edad más afectado fue el de entre 20 y 40 años, lo que podría deberse a su mayor actividad laboral y social durante la pandemia.</a:t>
            </a:r>
          </a:p>
          <a:p>
            <a:pPr marL="285750" indent="-285750">
              <a:buFont typeface="Arial" panose="020B0604020202020204" pitchFamily="34" charset="0"/>
              <a:buChar char="•"/>
            </a:pPr>
            <a:r>
              <a:rPr lang="es-ES" sz="2400" dirty="0"/>
              <a:t>Los departamentos con más casos confirmados fueron Bogotá, Antioquia y Valle, lo que se debe a una mayor densidad poblacional y actividad económica en estas áreas.</a:t>
            </a:r>
          </a:p>
          <a:p>
            <a:pPr marL="285750" indent="-285750">
              <a:buFont typeface="Arial" panose="020B0604020202020204" pitchFamily="34" charset="0"/>
              <a:buChar char="•"/>
            </a:pPr>
            <a:r>
              <a:rPr lang="es-ES" sz="2400" dirty="0"/>
              <a:t>La eficacia de las medidas preventivas. </a:t>
            </a:r>
          </a:p>
        </p:txBody>
      </p:sp>
    </p:spTree>
    <p:extLst>
      <p:ext uri="{BB962C8B-B14F-4D97-AF65-F5344CB8AC3E}">
        <p14:creationId xmlns:p14="http://schemas.microsoft.com/office/powerpoint/2010/main" val="25675342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C728D4A-F4A0-9E7C-B72E-61E0BEDF834A}"/>
              </a:ext>
            </a:extLst>
          </p:cNvPr>
          <p:cNvSpPr>
            <a:spLocks noGrp="1"/>
          </p:cNvSpPr>
          <p:nvPr>
            <p:ph type="title"/>
          </p:nvPr>
        </p:nvSpPr>
        <p:spPr/>
        <p:txBody>
          <a:bodyPr/>
          <a:lstStyle/>
          <a:p>
            <a:endParaRPr lang="es-CO"/>
          </a:p>
        </p:txBody>
      </p:sp>
      <p:pic>
        <p:nvPicPr>
          <p:cNvPr id="9" name="Marcador de contenido 8" descr="Imagen que contiene Diagrama&#10;&#10;Descripción generada automáticamente">
            <a:extLst>
              <a:ext uri="{FF2B5EF4-FFF2-40B4-BE49-F238E27FC236}">
                <a16:creationId xmlns:a16="http://schemas.microsoft.com/office/drawing/2014/main" id="{2EDFA79B-45BB-0036-2FA4-0E41CFB4F0BA}"/>
              </a:ext>
            </a:extLst>
          </p:cNvPr>
          <p:cNvPicPr>
            <a:picLocks noGrp="1" noRot="1" noChangeAspect="1" noMove="1" noResize="1" noEditPoints="1" noAdjustHandles="1" noChangeArrowheads="1" noChangeShapeType="1" noCrop="1"/>
          </p:cNvPicPr>
          <p:nvPr>
            <p:ph idx="1"/>
          </p:nvPr>
        </p:nvPicPr>
        <p:blipFill>
          <a:blip r:embed="rId2">
            <a:extLst>
              <a:ext uri="{28A0092B-C50C-407E-A947-70E740481C1C}">
                <a14:useLocalDpi xmlns:a14="http://schemas.microsoft.com/office/drawing/2010/main" val="0"/>
              </a:ext>
            </a:extLst>
          </a:blip>
          <a:stretch>
            <a:fillRect/>
          </a:stretch>
        </p:blipFill>
        <p:spPr>
          <a:xfrm>
            <a:off x="-9832" y="0"/>
            <a:ext cx="12201832" cy="6862674"/>
          </a:xfrm>
        </p:spPr>
      </p:pic>
    </p:spTree>
    <p:extLst>
      <p:ext uri="{BB962C8B-B14F-4D97-AF65-F5344CB8AC3E}">
        <p14:creationId xmlns:p14="http://schemas.microsoft.com/office/powerpoint/2010/main" val="18113692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descr="Imagen que contiene Gráfico&#10;&#10;Descripción generada automáticamente">
            <a:extLst>
              <a:ext uri="{FF2B5EF4-FFF2-40B4-BE49-F238E27FC236}">
                <a16:creationId xmlns:a16="http://schemas.microsoft.com/office/drawing/2014/main" id="{CE317095-1ADA-36F6-1AE8-6CBB7A5E8CBA}"/>
              </a:ext>
            </a:extLst>
          </p:cNvPr>
          <p:cNvPicPr>
            <a:picLocks noGrp="1" noRot="1" noChangeAspect="1" noMove="1" noResize="1" noEditPoints="1" noAdjustHandles="1" noChangeArrowheads="1" noChangeShapeType="1" noCrop="1"/>
          </p:cNvPicPr>
          <p:nvPr/>
        </p:nvPicPr>
        <p:blipFill>
          <a:blip r:embed="rId2">
            <a:extLst>
              <a:ext uri="{28A0092B-C50C-407E-A947-70E740481C1C}">
                <a14:useLocalDpi xmlns:a14="http://schemas.microsoft.com/office/drawing/2010/main" val="0"/>
              </a:ext>
            </a:extLst>
          </a:blip>
          <a:stretch>
            <a:fillRect/>
          </a:stretch>
        </p:blipFill>
        <p:spPr>
          <a:xfrm>
            <a:off x="0" y="428"/>
            <a:ext cx="12192000" cy="6857143"/>
          </a:xfrm>
          <a:prstGeom prst="rect">
            <a:avLst/>
          </a:prstGeom>
        </p:spPr>
      </p:pic>
      <p:sp>
        <p:nvSpPr>
          <p:cNvPr id="2" name="CuadroTexto 1">
            <a:extLst>
              <a:ext uri="{FF2B5EF4-FFF2-40B4-BE49-F238E27FC236}">
                <a16:creationId xmlns:a16="http://schemas.microsoft.com/office/drawing/2014/main" id="{0EEEDE8D-D33B-46AA-B2AD-01E7D8849193}"/>
              </a:ext>
            </a:extLst>
          </p:cNvPr>
          <p:cNvSpPr txBox="1"/>
          <p:nvPr/>
        </p:nvSpPr>
        <p:spPr>
          <a:xfrm>
            <a:off x="7102604" y="2909719"/>
            <a:ext cx="4286751" cy="2677656"/>
          </a:xfrm>
          <a:prstGeom prst="rect">
            <a:avLst/>
          </a:prstGeom>
          <a:noFill/>
        </p:spPr>
        <p:txBody>
          <a:bodyPr wrap="none" rtlCol="0">
            <a:spAutoFit/>
          </a:bodyPr>
          <a:lstStyle/>
          <a:p>
            <a:r>
              <a:rPr lang="es-ES" sz="2400" b="1" dirty="0"/>
              <a:t>BASE DE DATOS </a:t>
            </a:r>
            <a:br>
              <a:rPr lang="es-ES" sz="2400" b="1" dirty="0"/>
            </a:br>
            <a:r>
              <a:rPr lang="es-ES" sz="2400" b="1" dirty="0"/>
              <a:t>Presentado por:</a:t>
            </a:r>
            <a:br>
              <a:rPr lang="es-ES" sz="2400" b="1" dirty="0"/>
            </a:br>
            <a:r>
              <a:rPr lang="es-ES" sz="2400" b="1" dirty="0"/>
              <a:t>	Arcadio Diaz Camaño.</a:t>
            </a:r>
          </a:p>
          <a:p>
            <a:r>
              <a:rPr lang="es-ES" sz="2400" b="1" dirty="0"/>
              <a:t>	Karen Y. Mercado Rivera.</a:t>
            </a:r>
          </a:p>
          <a:p>
            <a:r>
              <a:rPr lang="es-ES" sz="2400" b="1" dirty="0"/>
              <a:t>	Jazmin A. Saenz Furniel.</a:t>
            </a:r>
          </a:p>
          <a:p>
            <a:endParaRPr lang="es-ES" sz="2400" b="1" dirty="0"/>
          </a:p>
          <a:p>
            <a:r>
              <a:rPr lang="es-ES" sz="2400" b="1" dirty="0"/>
              <a:t>11/06/2024</a:t>
            </a:r>
            <a:endParaRPr lang="es-CO" sz="2400" b="1" dirty="0"/>
          </a:p>
        </p:txBody>
      </p:sp>
      <p:sp>
        <p:nvSpPr>
          <p:cNvPr id="6" name="CuadroTexto 5">
            <a:extLst>
              <a:ext uri="{FF2B5EF4-FFF2-40B4-BE49-F238E27FC236}">
                <a16:creationId xmlns:a16="http://schemas.microsoft.com/office/drawing/2014/main" id="{9E2B3548-94C9-4473-8E70-5FB400747C6D}"/>
              </a:ext>
            </a:extLst>
          </p:cNvPr>
          <p:cNvSpPr txBox="1"/>
          <p:nvPr/>
        </p:nvSpPr>
        <p:spPr>
          <a:xfrm>
            <a:off x="2162735" y="1270625"/>
            <a:ext cx="6461128" cy="523220"/>
          </a:xfrm>
          <a:prstGeom prst="rect">
            <a:avLst/>
          </a:prstGeom>
          <a:noFill/>
        </p:spPr>
        <p:txBody>
          <a:bodyPr wrap="none" rtlCol="0">
            <a:spAutoFit/>
          </a:bodyPr>
          <a:lstStyle/>
          <a:p>
            <a:r>
              <a:rPr lang="es-ES" sz="2800" b="1" dirty="0"/>
              <a:t>Casos positivos de COVID-19 en Colombia.</a:t>
            </a:r>
            <a:endParaRPr lang="es-CO" sz="2800" b="1" dirty="0"/>
          </a:p>
        </p:txBody>
      </p:sp>
    </p:spTree>
    <p:extLst>
      <p:ext uri="{BB962C8B-B14F-4D97-AF65-F5344CB8AC3E}">
        <p14:creationId xmlns:p14="http://schemas.microsoft.com/office/powerpoint/2010/main" val="39240211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descr="Imagen que contiene Gráfico&#10;&#10;Descripción generada automáticamente">
            <a:extLst>
              <a:ext uri="{FF2B5EF4-FFF2-40B4-BE49-F238E27FC236}">
                <a16:creationId xmlns:a16="http://schemas.microsoft.com/office/drawing/2014/main" id="{CE317095-1ADA-36F6-1AE8-6CBB7A5E8CBA}"/>
              </a:ext>
            </a:extLst>
          </p:cNvPr>
          <p:cNvPicPr>
            <a:picLocks noGrp="1" noRot="1" noChangeAspect="1" noMove="1" noResize="1" noEditPoints="1" noAdjustHandles="1" noChangeArrowheads="1" noChangeShapeType="1" noCrop="1"/>
          </p:cNvPicPr>
          <p:nvPr/>
        </p:nvPicPr>
        <p:blipFill>
          <a:blip r:embed="rId2">
            <a:extLst>
              <a:ext uri="{28A0092B-C50C-407E-A947-70E740481C1C}">
                <a14:useLocalDpi xmlns:a14="http://schemas.microsoft.com/office/drawing/2010/main" val="0"/>
              </a:ext>
            </a:extLst>
          </a:blip>
          <a:stretch>
            <a:fillRect/>
          </a:stretch>
        </p:blipFill>
        <p:spPr>
          <a:xfrm>
            <a:off x="0" y="428"/>
            <a:ext cx="12192000" cy="6857143"/>
          </a:xfrm>
          <a:prstGeom prst="rect">
            <a:avLst/>
          </a:prstGeom>
        </p:spPr>
      </p:pic>
      <p:sp>
        <p:nvSpPr>
          <p:cNvPr id="2" name="CuadroTexto 1">
            <a:extLst>
              <a:ext uri="{FF2B5EF4-FFF2-40B4-BE49-F238E27FC236}">
                <a16:creationId xmlns:a16="http://schemas.microsoft.com/office/drawing/2014/main" id="{42C414ED-2505-4999-B670-12B8C9CC72DF}"/>
              </a:ext>
            </a:extLst>
          </p:cNvPr>
          <p:cNvSpPr txBox="1"/>
          <p:nvPr/>
        </p:nvSpPr>
        <p:spPr>
          <a:xfrm>
            <a:off x="3123028" y="1786597"/>
            <a:ext cx="184731" cy="369332"/>
          </a:xfrm>
          <a:prstGeom prst="rect">
            <a:avLst/>
          </a:prstGeom>
          <a:noFill/>
        </p:spPr>
        <p:txBody>
          <a:bodyPr wrap="none" rtlCol="0">
            <a:spAutoFit/>
          </a:bodyPr>
          <a:lstStyle/>
          <a:p>
            <a:endParaRPr lang="es-CO" dirty="0"/>
          </a:p>
        </p:txBody>
      </p:sp>
      <p:sp>
        <p:nvSpPr>
          <p:cNvPr id="8" name="CuadroTexto 7">
            <a:extLst>
              <a:ext uri="{FF2B5EF4-FFF2-40B4-BE49-F238E27FC236}">
                <a16:creationId xmlns:a16="http://schemas.microsoft.com/office/drawing/2014/main" id="{8DCA0B2B-5CA7-47C4-A406-152B48696205}"/>
              </a:ext>
            </a:extLst>
          </p:cNvPr>
          <p:cNvSpPr txBox="1"/>
          <p:nvPr/>
        </p:nvSpPr>
        <p:spPr>
          <a:xfrm>
            <a:off x="1927274" y="745588"/>
            <a:ext cx="6040436" cy="646331"/>
          </a:xfrm>
          <a:prstGeom prst="rect">
            <a:avLst/>
          </a:prstGeom>
          <a:noFill/>
        </p:spPr>
        <p:txBody>
          <a:bodyPr wrap="none" rtlCol="0">
            <a:spAutoFit/>
          </a:bodyPr>
          <a:lstStyle/>
          <a:p>
            <a:r>
              <a:rPr lang="es-ES" dirty="0"/>
              <a:t>País	       Confirmados           Muertes              Primer caso</a:t>
            </a:r>
            <a:br>
              <a:rPr lang="es-ES" dirty="0"/>
            </a:br>
            <a:r>
              <a:rPr lang="es-ES" dirty="0"/>
              <a:t>Colombia        </a:t>
            </a:r>
            <a:r>
              <a:rPr lang="es-CO" i="0" dirty="0">
                <a:solidFill>
                  <a:srgbClr val="212529"/>
                </a:solidFill>
                <a:effectLst/>
                <a:latin typeface="Montserrat" panose="00000500000000000000" pitchFamily="2" charset="0"/>
              </a:rPr>
              <a:t>6.359.093          142.339        06 mar 2020</a:t>
            </a:r>
            <a:endParaRPr lang="es-CO" dirty="0"/>
          </a:p>
        </p:txBody>
      </p:sp>
      <p:pic>
        <p:nvPicPr>
          <p:cNvPr id="14" name="Imagen 13">
            <a:extLst>
              <a:ext uri="{FF2B5EF4-FFF2-40B4-BE49-F238E27FC236}">
                <a16:creationId xmlns:a16="http://schemas.microsoft.com/office/drawing/2014/main" id="{51564339-27F8-4D00-A787-62ADE66CD3A4}"/>
              </a:ext>
            </a:extLst>
          </p:cNvPr>
          <p:cNvPicPr>
            <a:picLocks noChangeAspect="1"/>
          </p:cNvPicPr>
          <p:nvPr/>
        </p:nvPicPr>
        <p:blipFill>
          <a:blip r:embed="rId3"/>
          <a:stretch>
            <a:fillRect/>
          </a:stretch>
        </p:blipFill>
        <p:spPr>
          <a:xfrm>
            <a:off x="1423639" y="884087"/>
            <a:ext cx="503635" cy="369332"/>
          </a:xfrm>
          <a:prstGeom prst="rect">
            <a:avLst/>
          </a:prstGeom>
        </p:spPr>
      </p:pic>
      <p:sp>
        <p:nvSpPr>
          <p:cNvPr id="4" name="CuadroTexto 3">
            <a:extLst>
              <a:ext uri="{FF2B5EF4-FFF2-40B4-BE49-F238E27FC236}">
                <a16:creationId xmlns:a16="http://schemas.microsoft.com/office/drawing/2014/main" id="{81833A65-615E-419C-AF41-DBEB3A663D9C}"/>
              </a:ext>
            </a:extLst>
          </p:cNvPr>
          <p:cNvSpPr txBox="1"/>
          <p:nvPr/>
        </p:nvSpPr>
        <p:spPr>
          <a:xfrm>
            <a:off x="1423639" y="1971263"/>
            <a:ext cx="9070859" cy="3416320"/>
          </a:xfrm>
          <a:prstGeom prst="rect">
            <a:avLst/>
          </a:prstGeom>
          <a:noFill/>
        </p:spPr>
        <p:txBody>
          <a:bodyPr wrap="square" rtlCol="0">
            <a:spAutoFit/>
          </a:bodyPr>
          <a:lstStyle/>
          <a:p>
            <a:r>
              <a:rPr lang="es-ES" sz="2400" dirty="0">
                <a:effectLst/>
                <a:latin typeface="Times New Roman" panose="02020603050405020304" pitchFamily="18" charset="0"/>
                <a:ea typeface="Calibri" panose="020F0502020204030204" pitchFamily="34" charset="0"/>
                <a:cs typeface="Times New Roman" panose="02020603050405020304" pitchFamily="18" charset="0"/>
              </a:rPr>
              <a:t>La pandemia de COVID-19 marcó el año 2020 y tuvo un impacto en Colombia y en todo el mundo. La información sobre los casos positivos de COVID-19 en Colombia durante ese año es esencial para comprender el impacto de la pandemia en el país. Estos datos muestran la propagación del virus, la respuesta del gobierno y la capacidad del sistema de salud. En este resumen, exploraremos las tendencias, los desafíos y las lecciones aprendidas de los datos de casos positivos de COVID-19 en Colombia en 2020, ofreciendo una visión general de cómo la pandemia afectó al país y cómo se enfrentó a ella.</a:t>
            </a:r>
            <a:endParaRPr lang="es-CO" sz="24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8439411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descr="Imagen que contiene Gráfico&#10;&#10;Descripción generada automáticamente">
            <a:extLst>
              <a:ext uri="{FF2B5EF4-FFF2-40B4-BE49-F238E27FC236}">
                <a16:creationId xmlns:a16="http://schemas.microsoft.com/office/drawing/2014/main" id="{CE317095-1ADA-36F6-1AE8-6CBB7A5E8CBA}"/>
              </a:ext>
            </a:extLst>
          </p:cNvPr>
          <p:cNvPicPr>
            <a:picLocks noGrp="1" noRot="1" noChangeAspect="1" noMove="1" noResize="1" noEditPoints="1" noAdjustHandles="1" noChangeArrowheads="1" noChangeShapeType="1" noCrop="1"/>
          </p:cNvPicPr>
          <p:nvPr/>
        </p:nvPicPr>
        <p:blipFill>
          <a:blip r:embed="rId2">
            <a:extLst>
              <a:ext uri="{28A0092B-C50C-407E-A947-70E740481C1C}">
                <a14:useLocalDpi xmlns:a14="http://schemas.microsoft.com/office/drawing/2010/main" val="0"/>
              </a:ext>
            </a:extLst>
          </a:blip>
          <a:stretch>
            <a:fillRect/>
          </a:stretch>
        </p:blipFill>
        <p:spPr>
          <a:xfrm>
            <a:off x="0" y="428"/>
            <a:ext cx="12192000" cy="6857143"/>
          </a:xfrm>
          <a:prstGeom prst="rect">
            <a:avLst/>
          </a:prstGeom>
        </p:spPr>
      </p:pic>
      <p:graphicFrame>
        <p:nvGraphicFramePr>
          <p:cNvPr id="4" name="Tabla 3">
            <a:extLst>
              <a:ext uri="{FF2B5EF4-FFF2-40B4-BE49-F238E27FC236}">
                <a16:creationId xmlns:a16="http://schemas.microsoft.com/office/drawing/2014/main" id="{26AC86BA-8D28-4343-A901-98FE7CA4FE5B}"/>
              </a:ext>
            </a:extLst>
          </p:cNvPr>
          <p:cNvGraphicFramePr>
            <a:graphicFrameLocks noGrp="1"/>
          </p:cNvGraphicFramePr>
          <p:nvPr>
            <p:extLst>
              <p:ext uri="{D42A27DB-BD31-4B8C-83A1-F6EECF244321}">
                <p14:modId xmlns:p14="http://schemas.microsoft.com/office/powerpoint/2010/main" val="2853913929"/>
              </p:ext>
            </p:extLst>
          </p:nvPr>
        </p:nvGraphicFramePr>
        <p:xfrm>
          <a:off x="1091418" y="1505243"/>
          <a:ext cx="7236655" cy="1185258"/>
        </p:xfrm>
        <a:graphic>
          <a:graphicData uri="http://schemas.openxmlformats.org/drawingml/2006/table">
            <a:tbl>
              <a:tblPr/>
              <a:tblGrid>
                <a:gridCol w="7236655">
                  <a:extLst>
                    <a:ext uri="{9D8B030D-6E8A-4147-A177-3AD203B41FA5}">
                      <a16:colId xmlns:a16="http://schemas.microsoft.com/office/drawing/2014/main" val="168411530"/>
                    </a:ext>
                  </a:extLst>
                </a:gridCol>
              </a:tblGrid>
              <a:tr h="1185258">
                <a:tc>
                  <a:txBody>
                    <a:bodyPr/>
                    <a:lstStyle/>
                    <a:p>
                      <a:pPr algn="l" fontAlgn="ctr"/>
                      <a:r>
                        <a:rPr lang="es-CO" b="1" dirty="0">
                          <a:effectLst/>
                        </a:rPr>
                        <a:t>INSTITUTO NACIONAL DE SALUD| Sector: Salud y protección social.</a:t>
                      </a:r>
                      <a:endParaRPr lang="es-ES" sz="1800" b="1" i="0" kern="1200" dirty="0">
                        <a:solidFill>
                          <a:schemeClr val="tx1"/>
                        </a:solidFill>
                        <a:effectLst/>
                        <a:latin typeface="+mn-lt"/>
                        <a:ea typeface="+mn-ea"/>
                        <a:cs typeface="+mn-cs"/>
                      </a:endParaRPr>
                    </a:p>
                    <a:p>
                      <a:pPr algn="l" fontAlgn="ctr"/>
                      <a:r>
                        <a:rPr lang="es-ES" sz="1800" b="0" i="0" kern="1200" dirty="0">
                          <a:solidFill>
                            <a:schemeClr val="tx1"/>
                          </a:solidFill>
                          <a:effectLst/>
                          <a:latin typeface="+mn-lt"/>
                          <a:ea typeface="+mn-ea"/>
                          <a:cs typeface="+mn-cs"/>
                        </a:rPr>
                        <a:t>Utilizan los datos para comprender la propagación del virus, identificar patrones y tomar decisiones informadas sobre políticas de salud pública.</a:t>
                      </a:r>
                      <a:br>
                        <a:rPr lang="es-CO" dirty="0">
                          <a:effectLst/>
                        </a:rPr>
                      </a:br>
                      <a:endParaRPr lang="es-CO" dirty="0">
                        <a:effectLst/>
                      </a:endParaRPr>
                    </a:p>
                  </a:txBody>
                  <a:tcPr marL="28575" marR="28575" marT="28575" marB="28575" anchor="ctr">
                    <a:lnL>
                      <a:noFill/>
                    </a:lnL>
                    <a:lnR>
                      <a:noFill/>
                    </a:lnR>
                    <a:lnT w="9525" cap="flat" cmpd="sng" algn="ctr">
                      <a:solidFill>
                        <a:srgbClr val="E4E4E4"/>
                      </a:solidFill>
                      <a:prstDash val="solid"/>
                      <a:round/>
                      <a:headEnd type="none" w="med" len="med"/>
                      <a:tailEnd type="none" w="med" len="med"/>
                    </a:lnT>
                    <a:lnB w="9525" cap="flat" cmpd="sng" algn="ctr">
                      <a:solidFill>
                        <a:srgbClr val="E4E4E4"/>
                      </a:solidFill>
                      <a:prstDash val="solid"/>
                      <a:round/>
                      <a:headEnd type="none" w="med" len="med"/>
                      <a:tailEnd type="none" w="med" len="med"/>
                    </a:lnB>
                    <a:solidFill>
                      <a:srgbClr val="FFFFFF"/>
                    </a:solidFill>
                  </a:tcPr>
                </a:tc>
                <a:extLst>
                  <a:ext uri="{0D108BD9-81ED-4DB2-BD59-A6C34878D82A}">
                    <a16:rowId xmlns:a16="http://schemas.microsoft.com/office/drawing/2014/main" val="2624876124"/>
                  </a:ext>
                </a:extLst>
              </a:tr>
            </a:tbl>
          </a:graphicData>
        </a:graphic>
      </p:graphicFrame>
      <p:sp>
        <p:nvSpPr>
          <p:cNvPr id="5" name="CuadroTexto 4">
            <a:extLst>
              <a:ext uri="{FF2B5EF4-FFF2-40B4-BE49-F238E27FC236}">
                <a16:creationId xmlns:a16="http://schemas.microsoft.com/office/drawing/2014/main" id="{8A0FE469-7B4E-4B44-B8B4-25879890EFAC}"/>
              </a:ext>
            </a:extLst>
          </p:cNvPr>
          <p:cNvSpPr txBox="1"/>
          <p:nvPr/>
        </p:nvSpPr>
        <p:spPr>
          <a:xfrm>
            <a:off x="3742006" y="3249637"/>
            <a:ext cx="8229600" cy="2616101"/>
          </a:xfrm>
          <a:prstGeom prst="rect">
            <a:avLst/>
          </a:prstGeom>
          <a:noFill/>
        </p:spPr>
        <p:txBody>
          <a:bodyPr wrap="square" rtlCol="0">
            <a:spAutoFit/>
          </a:bodyPr>
          <a:lstStyle/>
          <a:p>
            <a:pPr algn="ctr"/>
            <a:r>
              <a:rPr lang="es-ES" sz="2000" b="1" dirty="0"/>
              <a:t>¿Qué es el COVID 19?</a:t>
            </a:r>
          </a:p>
          <a:p>
            <a:r>
              <a:rPr lang="es-ES" b="0" i="0" dirty="0">
                <a:solidFill>
                  <a:srgbClr val="080808"/>
                </a:solidFill>
                <a:effectLst/>
                <a:latin typeface="mayo-sans"/>
              </a:rPr>
              <a:t>Los coronavirus son una familia de virus que pueden causar enfermedades como el resfriado común, el síndrome respiratorio agudo grave y el síndrome respiratorio de Oriente Medio. En 2019 se identificó un nuevo coronavirus como la causa del brote de una enfermedad que se originó en China.</a:t>
            </a:r>
          </a:p>
          <a:p>
            <a:endParaRPr lang="es-ES" dirty="0">
              <a:solidFill>
                <a:srgbClr val="080808"/>
              </a:solidFill>
              <a:latin typeface="mayo-sans"/>
            </a:endParaRPr>
          </a:p>
          <a:p>
            <a:r>
              <a:rPr lang="es-ES" b="0" i="0" dirty="0">
                <a:solidFill>
                  <a:srgbClr val="080808"/>
                </a:solidFill>
                <a:effectLst/>
                <a:latin typeface="mayo-sans"/>
              </a:rPr>
              <a:t>El virus se conoce como coronavirus 2 del síndrome respiratorio agudo grave (SARS-CoV-2). La enfermedad que causa se llama enfermedad por coronavirus 2019 (COVID-19).</a:t>
            </a:r>
            <a:endParaRPr lang="es-CO" dirty="0"/>
          </a:p>
        </p:txBody>
      </p:sp>
    </p:spTree>
    <p:extLst>
      <p:ext uri="{BB962C8B-B14F-4D97-AF65-F5344CB8AC3E}">
        <p14:creationId xmlns:p14="http://schemas.microsoft.com/office/powerpoint/2010/main" val="1956862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descr="Imagen que contiene Gráfico&#10;&#10;Descripción generada automáticamente">
            <a:extLst>
              <a:ext uri="{FF2B5EF4-FFF2-40B4-BE49-F238E27FC236}">
                <a16:creationId xmlns:a16="http://schemas.microsoft.com/office/drawing/2014/main" id="{CE317095-1ADA-36F6-1AE8-6CBB7A5E8CBA}"/>
              </a:ext>
            </a:extLst>
          </p:cNvPr>
          <p:cNvPicPr>
            <a:picLocks noGrp="1" noRot="1" noChangeAspect="1" noMove="1" noResize="1" noEditPoints="1" noAdjustHandles="1" noChangeArrowheads="1" noChangeShapeType="1" noCrop="1"/>
          </p:cNvPicPr>
          <p:nvPr/>
        </p:nvPicPr>
        <p:blipFill>
          <a:blip r:embed="rId2">
            <a:extLst>
              <a:ext uri="{28A0092B-C50C-407E-A947-70E740481C1C}">
                <a14:useLocalDpi xmlns:a14="http://schemas.microsoft.com/office/drawing/2010/main" val="0"/>
              </a:ext>
            </a:extLst>
          </a:blip>
          <a:stretch>
            <a:fillRect/>
          </a:stretch>
        </p:blipFill>
        <p:spPr>
          <a:xfrm>
            <a:off x="0" y="428"/>
            <a:ext cx="12192000" cy="6857143"/>
          </a:xfrm>
          <a:prstGeom prst="rect">
            <a:avLst/>
          </a:prstGeom>
        </p:spPr>
      </p:pic>
      <p:sp>
        <p:nvSpPr>
          <p:cNvPr id="2" name="CuadroTexto 1">
            <a:extLst>
              <a:ext uri="{FF2B5EF4-FFF2-40B4-BE49-F238E27FC236}">
                <a16:creationId xmlns:a16="http://schemas.microsoft.com/office/drawing/2014/main" id="{29E857E3-C031-4C8C-B8E7-1B883A4856CF}"/>
              </a:ext>
            </a:extLst>
          </p:cNvPr>
          <p:cNvSpPr txBox="1"/>
          <p:nvPr/>
        </p:nvSpPr>
        <p:spPr>
          <a:xfrm>
            <a:off x="884420" y="397401"/>
            <a:ext cx="9923488" cy="6063198"/>
          </a:xfrm>
          <a:prstGeom prst="rect">
            <a:avLst/>
          </a:prstGeom>
          <a:noFill/>
        </p:spPr>
        <p:txBody>
          <a:bodyPr wrap="square" rtlCol="0">
            <a:spAutoFit/>
          </a:bodyPr>
          <a:lstStyle/>
          <a:p>
            <a:pPr indent="450215">
              <a:lnSpc>
                <a:spcPct val="200000"/>
              </a:lnSpc>
              <a:spcBef>
                <a:spcPts val="1200"/>
              </a:spcBef>
            </a:pPr>
            <a:r>
              <a:rPr lang="es-ES" sz="2400" b="1" dirty="0"/>
              <a:t>Objetivos</a:t>
            </a:r>
          </a:p>
          <a:p>
            <a:pPr algn="just">
              <a:spcBef>
                <a:spcPts val="1200"/>
              </a:spcBef>
            </a:pPr>
            <a:r>
              <a:rPr lang="es-ES" sz="2400" dirty="0"/>
              <a:t>Solo se agregó una nueva columna a los conjuntos. La de "tiempo enfermo" se utiliza para determinar cuánto tiempo se prolongó. Nos  basamos en la fecha de diagnóstico y recuperación.</a:t>
            </a:r>
            <a:endParaRPr lang="es-CO" sz="2400" dirty="0"/>
          </a:p>
          <a:p>
            <a:pPr marL="342900" lvl="0" indent="-342900">
              <a:lnSpc>
                <a:spcPct val="200000"/>
              </a:lnSpc>
              <a:buFont typeface="Arial" panose="020B0604020202020204" pitchFamily="34" charset="0"/>
              <a:buChar char="•"/>
            </a:pPr>
            <a:r>
              <a:rPr lang="es-ES" sz="2400" dirty="0"/>
              <a:t>Identificar el rango de edad de las personas que tuvieron mayor afectación. </a:t>
            </a:r>
            <a:endParaRPr lang="es-CO" sz="2400" dirty="0"/>
          </a:p>
          <a:p>
            <a:pPr marL="342900" lvl="0" indent="-342900">
              <a:lnSpc>
                <a:spcPct val="200000"/>
              </a:lnSpc>
              <a:buFont typeface="Arial" panose="020B0604020202020204" pitchFamily="34" charset="0"/>
              <a:buChar char="•"/>
            </a:pPr>
            <a:r>
              <a:rPr lang="es-ES" sz="2400" dirty="0"/>
              <a:t>Identificar los departamentos con mayor afectación, con más casos de COVID confirmados. </a:t>
            </a:r>
            <a:endParaRPr lang="es-CO" sz="2400" dirty="0"/>
          </a:p>
          <a:p>
            <a:pPr marL="342900" lvl="0" indent="-342900">
              <a:lnSpc>
                <a:spcPct val="200000"/>
              </a:lnSpc>
              <a:buFont typeface="Arial" panose="020B0604020202020204" pitchFamily="34" charset="0"/>
              <a:buChar char="•"/>
            </a:pPr>
            <a:r>
              <a:rPr lang="es-ES" sz="2400" dirty="0"/>
              <a:t>Evaluar la eficiencia de las medidas de prevención, en relación con las personas recuperadas. </a:t>
            </a:r>
            <a:endParaRPr lang="es-CO" sz="2400" dirty="0"/>
          </a:p>
          <a:p>
            <a:endParaRPr lang="es-CO" dirty="0"/>
          </a:p>
        </p:txBody>
      </p:sp>
    </p:spTree>
    <p:extLst>
      <p:ext uri="{BB962C8B-B14F-4D97-AF65-F5344CB8AC3E}">
        <p14:creationId xmlns:p14="http://schemas.microsoft.com/office/powerpoint/2010/main" val="11351714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descr="Imagen que contiene Gráfico&#10;&#10;Descripción generada automáticamente">
            <a:extLst>
              <a:ext uri="{FF2B5EF4-FFF2-40B4-BE49-F238E27FC236}">
                <a16:creationId xmlns:a16="http://schemas.microsoft.com/office/drawing/2014/main" id="{CE317095-1ADA-36F6-1AE8-6CBB7A5E8CBA}"/>
              </a:ext>
            </a:extLst>
          </p:cNvPr>
          <p:cNvPicPr>
            <a:picLocks noGrp="1" noRot="1" noChangeAspect="1" noMove="1" noResize="1" noEditPoints="1" noAdjustHandles="1" noChangeArrowheads="1" noChangeShapeType="1" noCrop="1"/>
          </p:cNvPicPr>
          <p:nvPr/>
        </p:nvPicPr>
        <p:blipFill>
          <a:blip r:embed="rId2">
            <a:extLst>
              <a:ext uri="{28A0092B-C50C-407E-A947-70E740481C1C}">
                <a14:useLocalDpi xmlns:a14="http://schemas.microsoft.com/office/drawing/2010/main" val="0"/>
              </a:ext>
            </a:extLst>
          </a:blip>
          <a:stretch>
            <a:fillRect/>
          </a:stretch>
        </p:blipFill>
        <p:spPr>
          <a:xfrm>
            <a:off x="0" y="428"/>
            <a:ext cx="12192000" cy="6857143"/>
          </a:xfrm>
          <a:prstGeom prst="rect">
            <a:avLst/>
          </a:prstGeom>
        </p:spPr>
      </p:pic>
      <p:sp>
        <p:nvSpPr>
          <p:cNvPr id="2" name="CuadroTexto 1">
            <a:extLst>
              <a:ext uri="{FF2B5EF4-FFF2-40B4-BE49-F238E27FC236}">
                <a16:creationId xmlns:a16="http://schemas.microsoft.com/office/drawing/2014/main" id="{ABF96427-9F1C-47E7-9FE7-FF3AAFC977B2}"/>
              </a:ext>
            </a:extLst>
          </p:cNvPr>
          <p:cNvSpPr txBox="1"/>
          <p:nvPr/>
        </p:nvSpPr>
        <p:spPr>
          <a:xfrm>
            <a:off x="1125416" y="984738"/>
            <a:ext cx="10044332" cy="4431983"/>
          </a:xfrm>
          <a:prstGeom prst="rect">
            <a:avLst/>
          </a:prstGeom>
          <a:noFill/>
        </p:spPr>
        <p:txBody>
          <a:bodyPr wrap="square" rtlCol="0">
            <a:spAutoFit/>
          </a:bodyPr>
          <a:lstStyle/>
          <a:p>
            <a:r>
              <a:rPr lang="es-ES" sz="2400" b="1" dirty="0"/>
              <a:t>Herramienta utilizada:</a:t>
            </a:r>
          </a:p>
          <a:p>
            <a:r>
              <a:rPr lang="es-ES" sz="2400" dirty="0"/>
              <a:t>La herramienta que se utilizó para el análisis de los datos fue Power Bi.</a:t>
            </a:r>
          </a:p>
          <a:p>
            <a:endParaRPr lang="es-ES" sz="2400" dirty="0"/>
          </a:p>
          <a:p>
            <a:r>
              <a:rPr lang="es-ES" sz="2400" b="1" dirty="0"/>
              <a:t>Metodología</a:t>
            </a:r>
            <a:br>
              <a:rPr lang="es-ES" sz="2400" dirty="0"/>
            </a:br>
            <a:r>
              <a:rPr lang="es-ES" sz="2400" dirty="0"/>
              <a:t>La metodología que se utilizó fue CRISP DM, un proceso estándar de la industria para la minería de datos, un método probado para guiar sus operaciones de minería de datos. Se llevaron a cabo tres etapas.</a:t>
            </a:r>
          </a:p>
          <a:p>
            <a:endParaRPr lang="es-ES" sz="2400" dirty="0"/>
          </a:p>
          <a:p>
            <a:pPr marL="342900" indent="-342900">
              <a:buAutoNum type="arabicPeriod"/>
            </a:pPr>
            <a:r>
              <a:rPr lang="es-ES" sz="2400" dirty="0"/>
              <a:t>La comprensión de los datos.</a:t>
            </a:r>
          </a:p>
          <a:p>
            <a:pPr marL="342900" indent="-342900">
              <a:buAutoNum type="arabicPeriod"/>
            </a:pPr>
            <a:r>
              <a:rPr lang="es-ES" sz="2400" dirty="0"/>
              <a:t>Reparación de los datos.</a:t>
            </a:r>
          </a:p>
          <a:p>
            <a:pPr marL="342900" indent="-342900">
              <a:buAutoNum type="arabicPeriod"/>
            </a:pPr>
            <a:r>
              <a:rPr lang="es-ES" sz="2400" dirty="0"/>
              <a:t>Implementación.</a:t>
            </a:r>
          </a:p>
          <a:p>
            <a:pPr marL="342900" indent="-342900">
              <a:buAutoNum type="arabicPeriod"/>
            </a:pPr>
            <a:endParaRPr lang="es-CO" dirty="0"/>
          </a:p>
        </p:txBody>
      </p:sp>
    </p:spTree>
    <p:extLst>
      <p:ext uri="{BB962C8B-B14F-4D97-AF65-F5344CB8AC3E}">
        <p14:creationId xmlns:p14="http://schemas.microsoft.com/office/powerpoint/2010/main" val="14638349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descr="Imagen que contiene Gráfico&#10;&#10;Descripción generada automáticamente">
            <a:extLst>
              <a:ext uri="{FF2B5EF4-FFF2-40B4-BE49-F238E27FC236}">
                <a16:creationId xmlns:a16="http://schemas.microsoft.com/office/drawing/2014/main" id="{CE317095-1ADA-36F6-1AE8-6CBB7A5E8CBA}"/>
              </a:ext>
            </a:extLst>
          </p:cNvPr>
          <p:cNvPicPr>
            <a:picLocks noGrp="1" noRot="1" noChangeAspect="1" noMove="1" noResize="1" noEditPoints="1" noAdjustHandles="1" noChangeArrowheads="1" noChangeShapeType="1" noCrop="1"/>
          </p:cNvPicPr>
          <p:nvPr/>
        </p:nvPicPr>
        <p:blipFill>
          <a:blip r:embed="rId2">
            <a:extLst>
              <a:ext uri="{28A0092B-C50C-407E-A947-70E740481C1C}">
                <a14:useLocalDpi xmlns:a14="http://schemas.microsoft.com/office/drawing/2010/main" val="0"/>
              </a:ext>
            </a:extLst>
          </a:blip>
          <a:stretch>
            <a:fillRect/>
          </a:stretch>
        </p:blipFill>
        <p:spPr>
          <a:xfrm>
            <a:off x="0" y="428"/>
            <a:ext cx="12192000" cy="6857143"/>
          </a:xfrm>
          <a:prstGeom prst="rect">
            <a:avLst/>
          </a:prstGeom>
        </p:spPr>
      </p:pic>
      <p:sp>
        <p:nvSpPr>
          <p:cNvPr id="2" name="CuadroTexto 1">
            <a:extLst>
              <a:ext uri="{FF2B5EF4-FFF2-40B4-BE49-F238E27FC236}">
                <a16:creationId xmlns:a16="http://schemas.microsoft.com/office/drawing/2014/main" id="{ABF96427-9F1C-47E7-9FE7-FF3AAFC977B2}"/>
              </a:ext>
            </a:extLst>
          </p:cNvPr>
          <p:cNvSpPr txBox="1"/>
          <p:nvPr/>
        </p:nvSpPr>
        <p:spPr>
          <a:xfrm>
            <a:off x="1215357" y="749726"/>
            <a:ext cx="10044332" cy="1200329"/>
          </a:xfrm>
          <a:prstGeom prst="rect">
            <a:avLst/>
          </a:prstGeom>
          <a:noFill/>
        </p:spPr>
        <p:txBody>
          <a:bodyPr wrap="square" rtlCol="0">
            <a:spAutoFit/>
          </a:bodyPr>
          <a:lstStyle/>
          <a:p>
            <a:pPr algn="ctr"/>
            <a:r>
              <a:rPr lang="es-ES" sz="2400" b="1" dirty="0"/>
              <a:t>ETL(</a:t>
            </a:r>
            <a:r>
              <a:rPr lang="es-ES" sz="2400" b="1" dirty="0" err="1"/>
              <a:t>Extract</a:t>
            </a:r>
            <a:r>
              <a:rPr lang="es-ES" sz="2400" b="1" dirty="0"/>
              <a:t>, </a:t>
            </a:r>
            <a:r>
              <a:rPr lang="es-ES" sz="2400" b="1" dirty="0" err="1"/>
              <a:t>Transform</a:t>
            </a:r>
            <a:r>
              <a:rPr lang="es-ES" sz="2400" b="1" dirty="0"/>
              <a:t>, Load)</a:t>
            </a:r>
          </a:p>
          <a:p>
            <a:r>
              <a:rPr lang="es-ES" sz="2400" b="1" dirty="0"/>
              <a:t>Análisis exploratorio</a:t>
            </a:r>
            <a:r>
              <a:rPr lang="es-CO" sz="2400" dirty="0"/>
              <a:t>: </a:t>
            </a:r>
            <a:r>
              <a:rPr lang="es-ES" sz="2400" dirty="0"/>
              <a:t>Nos ayuda a entender la estructura, contenido y calidad de los datos antes de realizar transformaciones y cargas.</a:t>
            </a:r>
          </a:p>
        </p:txBody>
      </p:sp>
      <p:pic>
        <p:nvPicPr>
          <p:cNvPr id="5" name="Imagen 4">
            <a:extLst>
              <a:ext uri="{FF2B5EF4-FFF2-40B4-BE49-F238E27FC236}">
                <a16:creationId xmlns:a16="http://schemas.microsoft.com/office/drawing/2014/main" id="{084A4E9D-2054-C832-504B-2D89CBCB9CDB}"/>
              </a:ext>
            </a:extLst>
          </p:cNvPr>
          <p:cNvPicPr>
            <a:picLocks noChangeAspect="1"/>
          </p:cNvPicPr>
          <p:nvPr/>
        </p:nvPicPr>
        <p:blipFill>
          <a:blip r:embed="rId3"/>
          <a:stretch>
            <a:fillRect/>
          </a:stretch>
        </p:blipFill>
        <p:spPr>
          <a:xfrm>
            <a:off x="2608288" y="1950055"/>
            <a:ext cx="7874075" cy="4158219"/>
          </a:xfrm>
          <a:prstGeom prst="rect">
            <a:avLst/>
          </a:prstGeom>
        </p:spPr>
      </p:pic>
    </p:spTree>
    <p:extLst>
      <p:ext uri="{BB962C8B-B14F-4D97-AF65-F5344CB8AC3E}">
        <p14:creationId xmlns:p14="http://schemas.microsoft.com/office/powerpoint/2010/main" val="15928152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descr="Imagen que contiene Gráfico&#10;&#10;Descripción generada automáticamente">
            <a:extLst>
              <a:ext uri="{FF2B5EF4-FFF2-40B4-BE49-F238E27FC236}">
                <a16:creationId xmlns:a16="http://schemas.microsoft.com/office/drawing/2014/main" id="{CE317095-1ADA-36F6-1AE8-6CBB7A5E8CBA}"/>
              </a:ext>
            </a:extLst>
          </p:cNvPr>
          <p:cNvPicPr>
            <a:picLocks noGrp="1" noRot="1" noChangeAspect="1" noMove="1" noResize="1" noEditPoints="1" noAdjustHandles="1" noChangeArrowheads="1" noChangeShapeType="1" noCrop="1"/>
          </p:cNvPicPr>
          <p:nvPr/>
        </p:nvPicPr>
        <p:blipFill>
          <a:blip r:embed="rId2">
            <a:extLst>
              <a:ext uri="{28A0092B-C50C-407E-A947-70E740481C1C}">
                <a14:useLocalDpi xmlns:a14="http://schemas.microsoft.com/office/drawing/2010/main" val="0"/>
              </a:ext>
            </a:extLst>
          </a:blip>
          <a:stretch>
            <a:fillRect/>
          </a:stretch>
        </p:blipFill>
        <p:spPr>
          <a:xfrm>
            <a:off x="0" y="428"/>
            <a:ext cx="12192000" cy="6857143"/>
          </a:xfrm>
          <a:prstGeom prst="rect">
            <a:avLst/>
          </a:prstGeom>
        </p:spPr>
      </p:pic>
      <p:sp>
        <p:nvSpPr>
          <p:cNvPr id="2" name="CuadroTexto 1">
            <a:extLst>
              <a:ext uri="{FF2B5EF4-FFF2-40B4-BE49-F238E27FC236}">
                <a16:creationId xmlns:a16="http://schemas.microsoft.com/office/drawing/2014/main" id="{ABF96427-9F1C-47E7-9FE7-FF3AAFC977B2}"/>
              </a:ext>
            </a:extLst>
          </p:cNvPr>
          <p:cNvSpPr txBox="1"/>
          <p:nvPr/>
        </p:nvSpPr>
        <p:spPr>
          <a:xfrm>
            <a:off x="1095436" y="944598"/>
            <a:ext cx="9472630" cy="461665"/>
          </a:xfrm>
          <a:prstGeom prst="rect">
            <a:avLst/>
          </a:prstGeom>
          <a:noFill/>
        </p:spPr>
        <p:txBody>
          <a:bodyPr wrap="square" rtlCol="0">
            <a:spAutoFit/>
          </a:bodyPr>
          <a:lstStyle/>
          <a:p>
            <a:pPr algn="just"/>
            <a:r>
              <a:rPr lang="es-ES" sz="2400" b="1" dirty="0"/>
              <a:t>Limpieza de datos:</a:t>
            </a:r>
            <a:endParaRPr lang="es-ES" sz="2400" dirty="0"/>
          </a:p>
        </p:txBody>
      </p:sp>
      <p:sp>
        <p:nvSpPr>
          <p:cNvPr id="4" name="CuadroTexto 3">
            <a:extLst>
              <a:ext uri="{FF2B5EF4-FFF2-40B4-BE49-F238E27FC236}">
                <a16:creationId xmlns:a16="http://schemas.microsoft.com/office/drawing/2014/main" id="{5A717E93-A1A8-5AA0-534F-6723C946F413}"/>
              </a:ext>
            </a:extLst>
          </p:cNvPr>
          <p:cNvSpPr txBox="1"/>
          <p:nvPr/>
        </p:nvSpPr>
        <p:spPr>
          <a:xfrm>
            <a:off x="1095436" y="1678899"/>
            <a:ext cx="10481798" cy="3785652"/>
          </a:xfrm>
          <a:prstGeom prst="rect">
            <a:avLst/>
          </a:prstGeom>
          <a:noFill/>
        </p:spPr>
        <p:txBody>
          <a:bodyPr wrap="square" rtlCol="0">
            <a:spAutoFit/>
          </a:bodyPr>
          <a:lstStyle/>
          <a:p>
            <a:pPr marL="285750" indent="-285750">
              <a:buFont typeface="Arial" panose="020B0604020202020204" pitchFamily="34" charset="0"/>
              <a:buChar char="•"/>
            </a:pPr>
            <a:r>
              <a:rPr lang="es-ES" sz="2400" dirty="0"/>
              <a:t>Quitar datos nulos en las columnas "Ubicación del caso", "Estado", "Nombre del país", "Recuperado", "Tipo de recuperación", "Nombre del grupo étnico", "Código ISO del país".</a:t>
            </a:r>
          </a:p>
          <a:p>
            <a:endParaRPr lang="es-ES" sz="2400" dirty="0"/>
          </a:p>
          <a:p>
            <a:pPr marL="285750" indent="-285750">
              <a:buFont typeface="Arial" panose="020B0604020202020204" pitchFamily="34" charset="0"/>
              <a:buChar char="•"/>
            </a:pPr>
            <a:r>
              <a:rPr lang="es-ES" sz="2400" dirty="0"/>
              <a:t>Datos duplicados en "Nombre del país".</a:t>
            </a:r>
          </a:p>
          <a:p>
            <a:endParaRPr lang="es-ES" sz="2400" dirty="0"/>
          </a:p>
          <a:p>
            <a:pPr marL="285750" indent="-285750">
              <a:buFont typeface="Arial" panose="020B0604020202020204" pitchFamily="34" charset="0"/>
              <a:buChar char="•"/>
            </a:pPr>
            <a:r>
              <a:rPr lang="es-ES" sz="2400" dirty="0"/>
              <a:t>Corregir nombre departamento mal escritos.</a:t>
            </a:r>
          </a:p>
          <a:p>
            <a:endParaRPr lang="es-ES" sz="2400" dirty="0"/>
          </a:p>
          <a:p>
            <a:pPr marL="285750" indent="-285750">
              <a:buFont typeface="Arial" panose="020B0604020202020204" pitchFamily="34" charset="0"/>
              <a:buChar char="•"/>
            </a:pPr>
            <a:r>
              <a:rPr lang="es-ES" sz="2400" dirty="0"/>
              <a:t>Agregar Formato de fecha a las siguientes columnas 'Fecha de inicio de síntomas', 'Fecha de muerte', 'Fecha de diagnóstico', 'Fecha de recuperación'.</a:t>
            </a:r>
            <a:endParaRPr lang="es-CO" sz="2400" dirty="0"/>
          </a:p>
        </p:txBody>
      </p:sp>
    </p:spTree>
    <p:extLst>
      <p:ext uri="{BB962C8B-B14F-4D97-AF65-F5344CB8AC3E}">
        <p14:creationId xmlns:p14="http://schemas.microsoft.com/office/powerpoint/2010/main" val="35891696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descr="Imagen que contiene Gráfico&#10;&#10;Descripción generada automáticamente">
            <a:extLst>
              <a:ext uri="{FF2B5EF4-FFF2-40B4-BE49-F238E27FC236}">
                <a16:creationId xmlns:a16="http://schemas.microsoft.com/office/drawing/2014/main" id="{CE317095-1ADA-36F6-1AE8-6CBB7A5E8CBA}"/>
              </a:ext>
            </a:extLst>
          </p:cNvPr>
          <p:cNvPicPr>
            <a:picLocks noGrp="1" noRot="1" noChangeAspect="1" noMove="1" noResize="1" noEditPoints="1" noAdjustHandles="1" noChangeArrowheads="1" noChangeShapeType="1" noCrop="1"/>
          </p:cNvPicPr>
          <p:nvPr/>
        </p:nvPicPr>
        <p:blipFill>
          <a:blip r:embed="rId2">
            <a:extLst>
              <a:ext uri="{28A0092B-C50C-407E-A947-70E740481C1C}">
                <a14:useLocalDpi xmlns:a14="http://schemas.microsoft.com/office/drawing/2010/main" val="0"/>
              </a:ext>
            </a:extLst>
          </a:blip>
          <a:stretch>
            <a:fillRect/>
          </a:stretch>
        </p:blipFill>
        <p:spPr>
          <a:xfrm>
            <a:off x="0" y="428"/>
            <a:ext cx="12192000" cy="6857143"/>
          </a:xfrm>
          <a:prstGeom prst="rect">
            <a:avLst/>
          </a:prstGeom>
        </p:spPr>
      </p:pic>
      <p:sp>
        <p:nvSpPr>
          <p:cNvPr id="2" name="CuadroTexto 1">
            <a:extLst>
              <a:ext uri="{FF2B5EF4-FFF2-40B4-BE49-F238E27FC236}">
                <a16:creationId xmlns:a16="http://schemas.microsoft.com/office/drawing/2014/main" id="{ABF96427-9F1C-47E7-9FE7-FF3AAFC977B2}"/>
              </a:ext>
            </a:extLst>
          </p:cNvPr>
          <p:cNvSpPr txBox="1"/>
          <p:nvPr/>
        </p:nvSpPr>
        <p:spPr>
          <a:xfrm>
            <a:off x="1095436" y="749726"/>
            <a:ext cx="9472630" cy="830997"/>
          </a:xfrm>
          <a:prstGeom prst="rect">
            <a:avLst/>
          </a:prstGeom>
          <a:noFill/>
        </p:spPr>
        <p:txBody>
          <a:bodyPr wrap="square" rtlCol="0">
            <a:spAutoFit/>
          </a:bodyPr>
          <a:lstStyle/>
          <a:p>
            <a:pPr algn="just"/>
            <a:r>
              <a:rPr lang="es-ES" sz="2400" b="1" dirty="0"/>
              <a:t>Resultado: </a:t>
            </a:r>
            <a:r>
              <a:rPr lang="es-ES" sz="2400" dirty="0"/>
              <a:t>Obtener un conjunto de datos libre de valores nulos y con todas las correcciones necesarias aplicadas.</a:t>
            </a:r>
          </a:p>
        </p:txBody>
      </p:sp>
      <p:pic>
        <p:nvPicPr>
          <p:cNvPr id="5" name="Imagen 4">
            <a:extLst>
              <a:ext uri="{FF2B5EF4-FFF2-40B4-BE49-F238E27FC236}">
                <a16:creationId xmlns:a16="http://schemas.microsoft.com/office/drawing/2014/main" id="{7E22CE6C-E029-F75E-4EFA-96D05CB8BDFA}"/>
              </a:ext>
            </a:extLst>
          </p:cNvPr>
          <p:cNvPicPr>
            <a:picLocks noChangeAspect="1"/>
          </p:cNvPicPr>
          <p:nvPr/>
        </p:nvPicPr>
        <p:blipFill>
          <a:blip r:embed="rId3"/>
          <a:stretch>
            <a:fillRect/>
          </a:stretch>
        </p:blipFill>
        <p:spPr>
          <a:xfrm>
            <a:off x="2861206" y="1580723"/>
            <a:ext cx="6469587" cy="4358555"/>
          </a:xfrm>
          <a:prstGeom prst="rect">
            <a:avLst/>
          </a:prstGeom>
        </p:spPr>
      </p:pic>
    </p:spTree>
    <p:extLst>
      <p:ext uri="{BB962C8B-B14F-4D97-AF65-F5344CB8AC3E}">
        <p14:creationId xmlns:p14="http://schemas.microsoft.com/office/powerpoint/2010/main" val="3059197942"/>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748</TotalTime>
  <Words>763</Words>
  <Application>Microsoft Office PowerPoint</Application>
  <PresentationFormat>Panorámica</PresentationFormat>
  <Paragraphs>50</Paragraphs>
  <Slides>16</Slides>
  <Notes>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16</vt:i4>
      </vt:variant>
    </vt:vector>
  </HeadingPairs>
  <TitlesOfParts>
    <vt:vector size="23" baseType="lpstr">
      <vt:lpstr>Arial</vt:lpstr>
      <vt:lpstr>Calibri</vt:lpstr>
      <vt:lpstr>Calibri Light</vt:lpstr>
      <vt:lpstr>mayo-sans</vt:lpstr>
      <vt:lpstr>Montserrat</vt:lpstr>
      <vt:lpstr>Times New Roman</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Ana Milé MuñozClaros</dc:creator>
  <cp:lastModifiedBy>Jazmin Sáenz Furniel</cp:lastModifiedBy>
  <cp:revision>14</cp:revision>
  <dcterms:created xsi:type="dcterms:W3CDTF">2022-09-05T15:33:11Z</dcterms:created>
  <dcterms:modified xsi:type="dcterms:W3CDTF">2024-06-12T01:12:05Z</dcterms:modified>
</cp:coreProperties>
</file>