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10"/>
  </p:notesMasterIdLst>
  <p:handoutMasterIdLst>
    <p:handoutMasterId r:id="rId11"/>
  </p:handoutMasterIdLst>
  <p:sldIdLst>
    <p:sldId id="301" r:id="rId2"/>
    <p:sldId id="302" r:id="rId3"/>
    <p:sldId id="304" r:id="rId4"/>
    <p:sldId id="261" r:id="rId5"/>
    <p:sldId id="262" r:id="rId6"/>
    <p:sldId id="329" r:id="rId7"/>
    <p:sldId id="330" r:id="rId8"/>
    <p:sldId id="331" r:id="rId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626"/>
    <a:srgbClr val="EEEDED"/>
    <a:srgbClr val="E0E0E0"/>
    <a:srgbClr val="343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92" autoAdjust="0"/>
    <p:restoredTop sz="94643"/>
  </p:normalViewPr>
  <p:slideViewPr>
    <p:cSldViewPr snapToGrid="0" snapToObjects="1">
      <p:cViewPr varScale="1">
        <p:scale>
          <a:sx n="219" d="100"/>
          <a:sy n="219" d="100"/>
        </p:scale>
        <p:origin x="56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71" d="100"/>
          <a:sy n="171" d="100"/>
        </p:scale>
        <p:origin x="534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F27B51-57A6-844B-9DA7-683C5F8607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A62AA-0342-CF43-B481-DA114DAADB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335CD-1F04-BE47-B798-E7E5B302FEE2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65384-F942-4A49-B542-FADCC09BE0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E53E6-90B7-1543-B38F-5BA5C6BC36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9C213-2A45-3B47-88D6-25418512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18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5B07A-87A9-CF40-86D9-D2F6BB28DC45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0A316-D1E1-9745-B24E-D11400EED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6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AB734E-09E2-4C5B-B359-F44C155BFDAF}"/>
              </a:ext>
            </a:extLst>
          </p:cNvPr>
          <p:cNvSpPr/>
          <p:nvPr userDrawn="1"/>
        </p:nvSpPr>
        <p:spPr>
          <a:xfrm>
            <a:off x="0" y="0"/>
            <a:ext cx="4587876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587877" y="0"/>
            <a:ext cx="455612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81884" y="588356"/>
            <a:ext cx="3948874" cy="1322972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6941" y="1963248"/>
            <a:ext cx="3963817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A42B4BB-E4AF-4E77-8720-34E6A0B4EC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5145627"/>
            <a:ext cx="1874520" cy="87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1474F3C-BF30-4838-BE7E-29B6762A03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5145627"/>
            <a:ext cx="1874520" cy="874776"/>
          </a:xfrm>
          <a:prstGeom prst="rect">
            <a:avLst/>
          </a:prstGeom>
        </p:spPr>
      </p:pic>
      <p:pic>
        <p:nvPicPr>
          <p:cNvPr id="9" name="Picture 8" descr="A picture containing wooden, indoor, building, floor&#10;&#10;Description automatically generated">
            <a:extLst>
              <a:ext uri="{FF2B5EF4-FFF2-40B4-BE49-F238E27FC236}">
                <a16:creationId xmlns:a16="http://schemas.microsoft.com/office/drawing/2014/main" id="{027F469D-BD18-954A-9A1A-8F1D6A3828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327" y="0"/>
            <a:ext cx="4575572" cy="6858000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F7F5BF2A-AC4A-1A42-AAE5-EFA621B57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41" y="588356"/>
            <a:ext cx="3963817" cy="1322972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F02D92F-5115-844C-A4E9-2F6FDB1AFB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1" y="1963248"/>
            <a:ext cx="3963817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2882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27217AD-F199-408C-87CD-6B9EAF7277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5145627"/>
            <a:ext cx="1874520" cy="874776"/>
          </a:xfrm>
          <a:prstGeom prst="rect">
            <a:avLst/>
          </a:prstGeom>
        </p:spPr>
      </p:pic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D66EB99F-F155-5343-A51B-12DBD3DF7B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7772" y="0"/>
            <a:ext cx="4576227" cy="6875645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203B2E81-0B17-C14D-871B-CFD7397D6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41" y="588356"/>
            <a:ext cx="3963817" cy="1322972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CABB86B-1F70-C340-B833-D9E64690ED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1" y="1963248"/>
            <a:ext cx="3963817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612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EA2DDC0-E24B-44C0-A773-C0BEC90B3B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5145627"/>
            <a:ext cx="1874520" cy="874776"/>
          </a:xfrm>
          <a:prstGeom prst="rect">
            <a:avLst/>
          </a:prstGeom>
        </p:spPr>
      </p:pic>
      <p:pic>
        <p:nvPicPr>
          <p:cNvPr id="8" name="Picture 7" descr="A large brick building with many windows&#10;&#10;Description automatically generated">
            <a:extLst>
              <a:ext uri="{FF2B5EF4-FFF2-40B4-BE49-F238E27FC236}">
                <a16:creationId xmlns:a16="http://schemas.microsoft.com/office/drawing/2014/main" id="{B624EB83-3DEF-5A40-82E3-BA7BE6E83D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7773" y="-1"/>
            <a:ext cx="4576228" cy="685511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42004013-5879-D34C-BAFC-44A0C7C5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41" y="588356"/>
            <a:ext cx="3963817" cy="1322972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A5DF2FE-20A3-FD49-A928-C8B687FFB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1" y="1963248"/>
            <a:ext cx="3963817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9351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147667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01895F3-6600-4703-81D0-F9299C9F68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5145627"/>
            <a:ext cx="1874520" cy="874776"/>
          </a:xfrm>
          <a:prstGeom prst="rect">
            <a:avLst/>
          </a:prstGeom>
        </p:spPr>
      </p:pic>
      <p:pic>
        <p:nvPicPr>
          <p:cNvPr id="12" name="Picture 11" descr="An old stone building&#10;&#10;Description automatically generated">
            <a:extLst>
              <a:ext uri="{FF2B5EF4-FFF2-40B4-BE49-F238E27FC236}">
                <a16:creationId xmlns:a16="http://schemas.microsoft.com/office/drawing/2014/main" id="{0467D4D8-EE96-6644-B22D-704124139E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3663952" y="1422400"/>
            <a:ext cx="6019798" cy="4013199"/>
          </a:xfrm>
          <a:prstGeom prst="rect">
            <a:avLst/>
          </a:prstGeom>
        </p:spPr>
      </p:pic>
      <p:sp>
        <p:nvSpPr>
          <p:cNvPr id="13" name="Title 8">
            <a:extLst>
              <a:ext uri="{FF2B5EF4-FFF2-40B4-BE49-F238E27FC236}">
                <a16:creationId xmlns:a16="http://schemas.microsoft.com/office/drawing/2014/main" id="{EB285D19-A405-BB4C-B142-722A2913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41" y="588356"/>
            <a:ext cx="3963817" cy="1322972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1214D66-D55C-D44A-B441-B18BD72691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1" y="1963248"/>
            <a:ext cx="3963817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96431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53D6B9D-DA9F-4DBB-A832-ADED78BEAC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5145627"/>
            <a:ext cx="1874520" cy="874776"/>
          </a:xfrm>
          <a:prstGeom prst="rect">
            <a:avLst/>
          </a:prstGeom>
        </p:spPr>
      </p:pic>
      <p:pic>
        <p:nvPicPr>
          <p:cNvPr id="12" name="Picture 11" descr="A picture containing building, indoor, wall&#10;&#10;Description automatically generated">
            <a:extLst>
              <a:ext uri="{FF2B5EF4-FFF2-40B4-BE49-F238E27FC236}">
                <a16:creationId xmlns:a16="http://schemas.microsoft.com/office/drawing/2014/main" id="{FCCF841B-1E42-464B-9D7C-BCA3A89AB4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25030" y="358212"/>
            <a:ext cx="4055421" cy="6077514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BEBC78F8-9C19-E44F-8E6E-30B20C0A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41" y="588356"/>
            <a:ext cx="3963817" cy="1322972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E83AE87-8A18-7C49-B572-8BE1C3E84F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1" y="1963248"/>
            <a:ext cx="3963817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11638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9AC8E03-D9CF-4419-A394-1206FE3124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5145627"/>
            <a:ext cx="1874520" cy="874776"/>
          </a:xfrm>
          <a:prstGeom prst="rect">
            <a:avLst/>
          </a:prstGeom>
        </p:spPr>
      </p:pic>
      <p:pic>
        <p:nvPicPr>
          <p:cNvPr id="12" name="Picture 11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42387223-0769-BE44-9811-097FA95669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419102"/>
            <a:ext cx="4108451" cy="6019798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24AED201-B440-AA40-BBED-62B7C0D40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41" y="588356"/>
            <a:ext cx="3963817" cy="1322972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33A7848-7DA9-D245-808E-38FA212DE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1" y="1963248"/>
            <a:ext cx="3963817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27678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Whit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9026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9AC8E03-D9CF-4419-A394-1206FE3124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5145627"/>
            <a:ext cx="1874520" cy="874776"/>
          </a:xfrm>
          <a:prstGeom prst="rect">
            <a:avLst/>
          </a:prstGeom>
        </p:spPr>
      </p:pic>
      <p:pic>
        <p:nvPicPr>
          <p:cNvPr id="14" name="Picture 13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7656571C-9B67-0742-8350-6E56403548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1999" y="419099"/>
            <a:ext cx="4108452" cy="6019797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79388964-420B-BF4D-8DBF-CAFF1C3B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41" y="588356"/>
            <a:ext cx="3963817" cy="1322972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B539C16-E252-7E4A-9ABE-B5367A682F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1" y="1963248"/>
            <a:ext cx="3963817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87350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– Whit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59026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9AC8E03-D9CF-4419-A394-1206FE3124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5145627"/>
            <a:ext cx="1874520" cy="874776"/>
          </a:xfrm>
          <a:prstGeom prst="rect">
            <a:avLst/>
          </a:prstGeom>
        </p:spPr>
      </p:pic>
      <p:pic>
        <p:nvPicPr>
          <p:cNvPr id="9" name="Picture 8" descr="A picture containing indoor, cabinet, wall&#10;&#10;Description automatically generated">
            <a:extLst>
              <a:ext uri="{FF2B5EF4-FFF2-40B4-BE49-F238E27FC236}">
                <a16:creationId xmlns:a16="http://schemas.microsoft.com/office/drawing/2014/main" id="{7085503F-3ACD-544D-A1FE-7E9AA2FB19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1998" y="419099"/>
            <a:ext cx="4108453" cy="6019797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977CE053-748F-F94F-9BDB-26FA7219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41" y="588356"/>
            <a:ext cx="3963817" cy="1322972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E3B84B9-155B-1140-B4BB-62BBD0E793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1" y="1963248"/>
            <a:ext cx="3963817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77534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– Whit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9026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9AC8E03-D9CF-4419-A394-1206FE3124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5145627"/>
            <a:ext cx="1874520" cy="874776"/>
          </a:xfrm>
          <a:prstGeom prst="rect">
            <a:avLst/>
          </a:prstGeom>
        </p:spPr>
      </p:pic>
      <p:pic>
        <p:nvPicPr>
          <p:cNvPr id="12" name="Picture 11" descr="A view of a city&#10;&#10;Description automatically generated">
            <a:extLst>
              <a:ext uri="{FF2B5EF4-FFF2-40B4-BE49-F238E27FC236}">
                <a16:creationId xmlns:a16="http://schemas.microsoft.com/office/drawing/2014/main" id="{61256C31-9270-B24B-8AE2-00346517F2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285"/>
          <a:stretch/>
        </p:blipFill>
        <p:spPr>
          <a:xfrm>
            <a:off x="4467498" y="419099"/>
            <a:ext cx="4285956" cy="6279875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64D4D538-7063-694D-BA0B-31A19B1A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41" y="588356"/>
            <a:ext cx="3963817" cy="1322972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7BBF45E-241A-8C4F-B98D-2EDF716EC7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1" y="1963248"/>
            <a:ext cx="3963817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81100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587876" y="418355"/>
            <a:ext cx="4150358" cy="60175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4F9BD62-11D8-462A-B64E-C30BAC85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5145627"/>
            <a:ext cx="1874520" cy="874776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610FA0CD-08FB-2E45-8180-D86BDB467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41" y="588356"/>
            <a:ext cx="3963817" cy="1322972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E33F84B-9A42-504F-9E05-1436C79D2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1" y="1963248"/>
            <a:ext cx="3963817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3510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464A0A-2E52-4325-8E9A-4FE513E8B588}"/>
              </a:ext>
            </a:extLst>
          </p:cNvPr>
          <p:cNvSpPr/>
          <p:nvPr userDrawn="1"/>
        </p:nvSpPr>
        <p:spPr>
          <a:xfrm>
            <a:off x="0" y="0"/>
            <a:ext cx="4587876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1AC6F61-871E-4989-A8F8-D680373659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5145627"/>
            <a:ext cx="1874520" cy="874776"/>
          </a:xfrm>
          <a:prstGeom prst="rect">
            <a:avLst/>
          </a:prstGeom>
        </p:spPr>
      </p:pic>
      <p:pic>
        <p:nvPicPr>
          <p:cNvPr id="13" name="Picture 12" descr="A view of a city street&#10;&#10;Description automatically generated">
            <a:extLst>
              <a:ext uri="{FF2B5EF4-FFF2-40B4-BE49-F238E27FC236}">
                <a16:creationId xmlns:a16="http://schemas.microsoft.com/office/drawing/2014/main" id="{63312DD7-C717-A94A-9B5F-6550C2610B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7773" y="-1"/>
            <a:ext cx="4576227" cy="6858000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B7BF95FE-2C8C-1143-AEE5-41558695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588356"/>
            <a:ext cx="3948874" cy="1322972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93CB376-C0CB-ED45-B607-FE09FC31D2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1" y="1963248"/>
            <a:ext cx="3963817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7332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6E9556-837F-4DA9-91CD-BD19A6994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5145627"/>
            <a:ext cx="1874520" cy="874776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63F1E73F-993F-2743-A4D6-C74AC29E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41" y="588356"/>
            <a:ext cx="3963817" cy="1322972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50306BA-4DCA-6643-9EAE-3C143CE384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1" y="1963248"/>
            <a:ext cx="3963817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05297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3605-FFBB-DF40-9F65-A763316E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501651"/>
            <a:ext cx="8426450" cy="64718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F0D4-8996-1340-9692-21C5B4DC5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358902"/>
            <a:ext cx="8426449" cy="4767263"/>
          </a:xfrm>
        </p:spPr>
        <p:txBody>
          <a:bodyPr>
            <a:noAutofit/>
          </a:bodyPr>
          <a:lstStyle>
            <a:lvl1pPr fontAlgn="auto">
              <a:spcAft>
                <a:spcPts val="450"/>
              </a:spcAft>
              <a:buFont typeface="Lucida Grande"/>
              <a:buChar char="–"/>
              <a:defRPr sz="2400" b="0"/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lang="en-GB" b="1">
                <a:ea typeface="+mn-ea"/>
              </a:rPr>
              <a:t>Click to edit Master text styles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GB" b="1">
                <a:ea typeface="+mn-ea"/>
              </a:rPr>
              <a:t>Second level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GB" b="1">
                <a:ea typeface="+mn-ea"/>
              </a:rPr>
              <a:t>Third level</a:t>
            </a:r>
          </a:p>
          <a:p>
            <a:pPr lvl="3" fontAlgn="auto">
              <a:spcAft>
                <a:spcPts val="0"/>
              </a:spcAft>
              <a:defRPr/>
            </a:pPr>
            <a:r>
              <a:rPr lang="en-GB" b="1">
                <a:ea typeface="+mn-ea"/>
              </a:rPr>
              <a:t>Fourth level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F5080A-DFFE-664C-B514-2BB0E750C95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39925918"/>
              </p:ext>
            </p:extLst>
          </p:nvPr>
        </p:nvGraphicFramePr>
        <p:xfrm>
          <a:off x="358774" y="3326479"/>
          <a:ext cx="8426448" cy="279968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808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993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1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2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3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937"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Body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copy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93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93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93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5552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6" y="1358902"/>
            <a:ext cx="8328025" cy="476726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  <a:lvl2pPr marL="557213" indent="-214313">
              <a:lnSpc>
                <a:spcPct val="90000"/>
              </a:lnSpc>
              <a:buFont typeface="Lucida Grande"/>
              <a:buChar char="–"/>
              <a:defRPr sz="2400"/>
            </a:lvl2pPr>
            <a:lvl3pPr>
              <a:lnSpc>
                <a:spcPct val="90000"/>
              </a:lnSpc>
              <a:defRPr sz="2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63D16220-4F50-6A45-8A5C-0AB56F7CE9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501651"/>
            <a:ext cx="8426450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 </a:t>
            </a:r>
          </a:p>
        </p:txBody>
      </p:sp>
    </p:spTree>
    <p:extLst>
      <p:ext uri="{BB962C8B-B14F-4D97-AF65-F5344CB8AC3E}">
        <p14:creationId xmlns:p14="http://schemas.microsoft.com/office/powerpoint/2010/main" val="11804993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0A60416-C836-0E45-976A-13A986DE89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501651"/>
            <a:ext cx="8426450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37E35D-E929-4CDD-AFA3-DDA5D95A9F9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8775" y="1359925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BCD8866-5C79-4769-B022-E56134A505B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746625" y="1359925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990598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58775" y="1360488"/>
            <a:ext cx="4038600" cy="452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B9C7BF1-6F0E-974D-9D90-8D2E3B8614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5939717"/>
            <a:ext cx="8326801" cy="416632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A6E8EBA-F725-4134-BDCE-9523A37EB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501651"/>
            <a:ext cx="8426450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396C485-F9F3-4645-B4AF-D94B2D3750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46625" y="1359925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582452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358775" y="1360489"/>
            <a:ext cx="4038600" cy="45253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noProof="0"/>
              <a:t>Click icon to add table</a:t>
            </a:r>
            <a:endParaRPr lang="en-US" noProof="0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842CB90-B2C6-9F49-B023-F8F8398B98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501651"/>
            <a:ext cx="8426450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CFEABC9-8CBC-4BFF-A091-0B1175D7A6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5939717"/>
            <a:ext cx="8326801" cy="416632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C11E0B3-4BC6-4FDE-8A73-E95CF528DD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46625" y="1359925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82385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358775" y="1360489"/>
            <a:ext cx="4038600" cy="4525399"/>
          </a:xfrm>
          <a:prstGeom prst="rect">
            <a:avLst/>
          </a:prstGeom>
        </p:spPr>
        <p:txBody>
          <a:bodyPr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/>
            </a:lvl1pPr>
          </a:lstStyle>
          <a:p>
            <a:pPr lvl="0"/>
            <a:r>
              <a:rPr lang="en-GB" noProof="0"/>
              <a:t>Click icon to add chart</a:t>
            </a:r>
            <a:endParaRPr lang="en-US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9E197AB-B83A-F542-A11A-CDE4241E8C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501651"/>
            <a:ext cx="8426450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DEF6A8B-FE55-424B-91EF-87F23AFF3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5939717"/>
            <a:ext cx="8326801" cy="416632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BDBDC34-494F-4FD9-8BD2-78F992CF9F9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746625" y="1359925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65977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58774" y="1358902"/>
            <a:ext cx="8426450" cy="4767263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16DB442-97F9-2241-AE70-FE1000B8F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501651"/>
            <a:ext cx="8426450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9960997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861D717C-1AC4-394E-91B8-A016BB12D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501651"/>
            <a:ext cx="8426450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6058995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SY_MB1_PMS_1_Colour_Reversed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025" y="5905501"/>
            <a:ext cx="15367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58775" y="1173218"/>
            <a:ext cx="8426450" cy="64718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58775" y="1820400"/>
            <a:ext cx="8426450" cy="4535949"/>
          </a:xfrm>
          <a:prstGeom prst="rect">
            <a:avLst/>
          </a:prstGeom>
          <a:solidFill>
            <a:srgbClr val="D9D9D9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AB9FAD1-F758-AF4C-BAD5-AFAD67046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501651"/>
            <a:ext cx="8426450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94179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Red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464A0A-2E52-4325-8E9A-4FE513E8B588}"/>
              </a:ext>
            </a:extLst>
          </p:cNvPr>
          <p:cNvSpPr/>
          <p:nvPr userDrawn="1"/>
        </p:nvSpPr>
        <p:spPr>
          <a:xfrm>
            <a:off x="1" y="0"/>
            <a:ext cx="4587876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1AC6F61-871E-4989-A8F8-D680373659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5145627"/>
            <a:ext cx="1874520" cy="874776"/>
          </a:xfrm>
          <a:prstGeom prst="rect">
            <a:avLst/>
          </a:prstGeom>
        </p:spPr>
      </p:pic>
      <p:pic>
        <p:nvPicPr>
          <p:cNvPr id="9" name="Picture 8" descr="A picture containing outdoor, tree, sky, grass&#10;&#10;Description automatically generated">
            <a:extLst>
              <a:ext uri="{FF2B5EF4-FFF2-40B4-BE49-F238E27FC236}">
                <a16:creationId xmlns:a16="http://schemas.microsoft.com/office/drawing/2014/main" id="{FD846324-0975-4A42-9910-97B18EAE44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7771" y="0"/>
            <a:ext cx="4567509" cy="6858000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01B2F048-E8FC-8A4E-8DDE-647F5445B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588356"/>
            <a:ext cx="3948874" cy="1322972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0F5EAC1-9F73-5641-AB32-0ED689CDEE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1" y="1963248"/>
            <a:ext cx="3963817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963336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82753-51C7-0C46-B853-1DBA86E4E953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F6164CB4-EC8E-0144-9230-9A41AA8066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617082"/>
            <a:ext cx="8407184" cy="708607"/>
          </a:xfrm>
        </p:spPr>
        <p:txBody>
          <a:bodyPr anchor="t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7C3DC85-C5E4-9F4F-9A53-A305414658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2469569"/>
            <a:ext cx="8406302" cy="708607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F743E6-42C8-45D8-A63F-90FE0651F2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800" y="5540400"/>
            <a:ext cx="1515237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66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F277205-D819-0E49-850F-A3DCF077A5B8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B800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C20D03EA-04EC-3E4D-A8DD-25B0B1CFB9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617082"/>
            <a:ext cx="8407184" cy="708607"/>
          </a:xfrm>
        </p:spPr>
        <p:txBody>
          <a:bodyPr anchor="t"/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7BCA0C8-FD5B-AE4C-9999-548657AE13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2469567"/>
            <a:ext cx="8406302" cy="710400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rgbClr val="00000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C89BC04-6416-479F-AF58-1E9563CF6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0770" y="5540400"/>
            <a:ext cx="1561864" cy="54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160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437180-96FB-744F-865F-A5F1DCF5F20E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434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378A92A4-48B7-0340-8B92-C0F9AC1FD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617082"/>
            <a:ext cx="8407184" cy="708607"/>
          </a:xfrm>
        </p:spPr>
        <p:txBody>
          <a:bodyPr anchor="t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5933010-02AF-864A-B29C-468E3DDEEA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2469569"/>
            <a:ext cx="8406302" cy="708607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4EEB1-42E3-41C0-B7C0-8A0DC6F52F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800" y="5540400"/>
            <a:ext cx="1515237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3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– Red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464A0A-2E52-4325-8E9A-4FE513E8B588}"/>
              </a:ext>
            </a:extLst>
          </p:cNvPr>
          <p:cNvSpPr/>
          <p:nvPr userDrawn="1"/>
        </p:nvSpPr>
        <p:spPr>
          <a:xfrm>
            <a:off x="1" y="0"/>
            <a:ext cx="4587876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1AC6F61-871E-4989-A8F8-D680373659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5145627"/>
            <a:ext cx="1874520" cy="874776"/>
          </a:xfrm>
          <a:prstGeom prst="rect">
            <a:avLst/>
          </a:prstGeom>
        </p:spPr>
      </p:pic>
      <p:pic>
        <p:nvPicPr>
          <p:cNvPr id="11" name="Picture 10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5B555A18-63E4-4E45-B51E-13C52CD37C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0"/>
            <a:ext cx="4572000" cy="6858000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81F9E4D6-F775-284D-ADC5-7A967F62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588356"/>
            <a:ext cx="3948874" cy="1322972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3D86596-91B6-7849-AB9A-968689EE4B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1" y="1963248"/>
            <a:ext cx="3963817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6964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5145627"/>
            <a:ext cx="1874520" cy="874776"/>
          </a:xfrm>
          <a:prstGeom prst="rect">
            <a:avLst/>
          </a:prstGeom>
        </p:spPr>
      </p:pic>
      <p:pic>
        <p:nvPicPr>
          <p:cNvPr id="9" name="Picture 8" descr="A picture containing wall, indoor, ceiling, floor&#10;&#10;Description automatically generated">
            <a:extLst>
              <a:ext uri="{FF2B5EF4-FFF2-40B4-BE49-F238E27FC236}">
                <a16:creationId xmlns:a16="http://schemas.microsoft.com/office/drawing/2014/main" id="{A196A5F0-0505-454C-9646-38C0888EAC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7" y="0"/>
            <a:ext cx="4708429" cy="6858000"/>
          </a:xfrm>
          <a:prstGeom prst="rect">
            <a:avLst/>
          </a:prstGeom>
        </p:spPr>
      </p:pic>
      <p:sp>
        <p:nvSpPr>
          <p:cNvPr id="11" name="Title 8">
            <a:extLst>
              <a:ext uri="{FF2B5EF4-FFF2-40B4-BE49-F238E27FC236}">
                <a16:creationId xmlns:a16="http://schemas.microsoft.com/office/drawing/2014/main" id="{AD8A8234-470B-6B4C-AD83-A953D38F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588356"/>
            <a:ext cx="3948874" cy="1322972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77678A9-BBDF-6240-A6E9-6AFE2E759E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1" y="1963248"/>
            <a:ext cx="3963817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462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0" y="17364"/>
            <a:ext cx="4587876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5145627"/>
            <a:ext cx="1874520" cy="874776"/>
          </a:xfrm>
          <a:prstGeom prst="rect">
            <a:avLst/>
          </a:prstGeom>
        </p:spPr>
      </p:pic>
      <p:pic>
        <p:nvPicPr>
          <p:cNvPr id="14" name="Picture 13" descr="A view of a large building&#10;&#10;Description automatically generated">
            <a:extLst>
              <a:ext uri="{FF2B5EF4-FFF2-40B4-BE49-F238E27FC236}">
                <a16:creationId xmlns:a16="http://schemas.microsoft.com/office/drawing/2014/main" id="{24F1E7D3-CFB1-DF4E-96E4-6210BAC6FB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4" y="0"/>
            <a:ext cx="4690665" cy="687536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193FD27B-FAA6-5146-83B6-51116F88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588356"/>
            <a:ext cx="3948874" cy="1322972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5385F31-8F09-6A45-AFFF-B72CD3787A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1" y="1963248"/>
            <a:ext cx="3963817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9559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5145627"/>
            <a:ext cx="1874520" cy="874776"/>
          </a:xfrm>
          <a:prstGeom prst="rect">
            <a:avLst/>
          </a:prstGeom>
        </p:spPr>
      </p:pic>
      <p:pic>
        <p:nvPicPr>
          <p:cNvPr id="11" name="Picture 10" descr="A view of a large window&#10;&#10;Description automatically generated">
            <a:extLst>
              <a:ext uri="{FF2B5EF4-FFF2-40B4-BE49-F238E27FC236}">
                <a16:creationId xmlns:a16="http://schemas.microsoft.com/office/drawing/2014/main" id="{6448CA2D-2D83-6F40-B080-DAE168D45E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665" y="606"/>
            <a:ext cx="4680103" cy="685739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A30F13B7-229E-5241-B814-6E82C23D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588356"/>
            <a:ext cx="3948874" cy="1322972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FD801D8-52D3-ED4C-9286-C21422F9D5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1" y="1963248"/>
            <a:ext cx="3963817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436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0" y="0"/>
            <a:ext cx="4587876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5145627"/>
            <a:ext cx="1874520" cy="874776"/>
          </a:xfrm>
          <a:prstGeom prst="rect">
            <a:avLst/>
          </a:prstGeom>
        </p:spPr>
      </p:pic>
      <p:sp>
        <p:nvSpPr>
          <p:cNvPr id="11" name="Title 8">
            <a:extLst>
              <a:ext uri="{FF2B5EF4-FFF2-40B4-BE49-F238E27FC236}">
                <a16:creationId xmlns:a16="http://schemas.microsoft.com/office/drawing/2014/main" id="{4B7D9D05-70A7-7340-98E2-3EC55807D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588356"/>
            <a:ext cx="3948874" cy="1322972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464F8C-4239-7249-B7AD-71C0585F61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1" y="1963248"/>
            <a:ext cx="3963817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4DD09572-9D36-7140-998D-ED083D61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4047" b="24734"/>
          <a:stretch/>
        </p:blipFill>
        <p:spPr>
          <a:xfrm>
            <a:off x="4572000" y="0"/>
            <a:ext cx="4587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3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68580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5145627"/>
            <a:ext cx="1874520" cy="874776"/>
          </a:xfrm>
          <a:prstGeom prst="rect">
            <a:avLst/>
          </a:prstGeom>
        </p:spPr>
      </p:pic>
      <p:pic>
        <p:nvPicPr>
          <p:cNvPr id="11" name="Picture 10" descr="A close up of a brick building&#10;&#10;Description automatically generated">
            <a:extLst>
              <a:ext uri="{FF2B5EF4-FFF2-40B4-BE49-F238E27FC236}">
                <a16:creationId xmlns:a16="http://schemas.microsoft.com/office/drawing/2014/main" id="{937BE605-3862-1545-9D7B-F5F181FA5E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663" y="-1"/>
            <a:ext cx="4694049" cy="6858001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0535163-46A9-7748-B4B1-2CCCDB1A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588356"/>
            <a:ext cx="3948874" cy="1322972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9A982C3-1052-544B-B943-34291F9E9B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1" y="1963248"/>
            <a:ext cx="3963817" cy="30233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346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/>
        </p:nvSpPr>
        <p:spPr>
          <a:xfrm>
            <a:off x="6629400" y="6356351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75" dirty="0"/>
              <a:t>Page </a:t>
            </a:r>
            <a:fld id="{3B11C02F-2186-5E4E-90C0-5210A150EF90}" type="slidenum">
              <a:rPr lang="en-US" sz="675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75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454F75B-D7A2-4B14-8535-B803517C2A15}"/>
              </a:ext>
            </a:extLst>
          </p:cNvPr>
          <p:cNvSpPr txBox="1">
            <a:spLocks/>
          </p:cNvSpPr>
          <p:nvPr userDrawn="1"/>
        </p:nvSpPr>
        <p:spPr>
          <a:xfrm>
            <a:off x="381000" y="6356351"/>
            <a:ext cx="2133600" cy="36618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lang="en-US" sz="900" b="0" i="0" u="none" strike="noStrike" kern="1200" baseline="0" smtClean="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9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AU" sz="900" dirty="0">
                <a:latin typeface="Arial" panose="020B0604020202020204" pitchFamily="34" charset="0"/>
                <a:cs typeface="Arial" panose="020B0604020202020204" pitchFamily="34" charset="0"/>
              </a:rPr>
              <a:t>University of Sydney</a:t>
            </a:r>
            <a:endParaRPr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E9EF11D-F5BE-ED40-AB5F-104A2C9A67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58775" y="501651"/>
            <a:ext cx="8426450" cy="6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title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D8007C-8639-1A4A-A2BB-5F88DD41E2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58776" y="1387444"/>
            <a:ext cx="4589253" cy="488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Sub-heading Bold… 24pt</a:t>
            </a:r>
          </a:p>
          <a:p>
            <a:pPr lvl="0"/>
            <a:r>
              <a:rPr lang="en-US" dirty="0"/>
              <a:t>Add body copy </a:t>
            </a:r>
          </a:p>
        </p:txBody>
      </p:sp>
    </p:spTree>
    <p:extLst>
      <p:ext uri="{BB962C8B-B14F-4D97-AF65-F5344CB8AC3E}">
        <p14:creationId xmlns:p14="http://schemas.microsoft.com/office/powerpoint/2010/main" val="222860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829" r:id="rId3"/>
    <p:sldLayoutId id="2147483836" r:id="rId4"/>
    <p:sldLayoutId id="2147483793" r:id="rId5"/>
    <p:sldLayoutId id="2147483817" r:id="rId6"/>
    <p:sldLayoutId id="2147483831" r:id="rId7"/>
    <p:sldLayoutId id="2147483834" r:id="rId8"/>
    <p:sldLayoutId id="2147483835" r:id="rId9"/>
    <p:sldLayoutId id="2147483794" r:id="rId10"/>
    <p:sldLayoutId id="2147483795" r:id="rId11"/>
    <p:sldLayoutId id="2147483796" r:id="rId12"/>
    <p:sldLayoutId id="2147483798" r:id="rId13"/>
    <p:sldLayoutId id="2147483799" r:id="rId14"/>
    <p:sldLayoutId id="2147483800" r:id="rId15"/>
    <p:sldLayoutId id="2147483830" r:id="rId16"/>
    <p:sldLayoutId id="2147483832" r:id="rId17"/>
    <p:sldLayoutId id="2147483833" r:id="rId18"/>
    <p:sldLayoutId id="2147483797" r:id="rId19"/>
    <p:sldLayoutId id="2147483801" r:id="rId20"/>
    <p:sldLayoutId id="2147483814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10" r:id="rId29"/>
    <p:sldLayoutId id="2147483811" r:id="rId30"/>
    <p:sldLayoutId id="2147483812" r:id="rId31"/>
    <p:sldLayoutId id="2147483813" r:id="rId32"/>
  </p:sldLayoutIdLst>
  <p:txStyles>
    <p:titleStyle>
      <a:lvl1pPr algn="l" defTabSz="342900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accent1"/>
          </a:solidFill>
          <a:latin typeface="Tw Cen MT"/>
          <a:ea typeface="ＭＳ Ｐゴシック" charset="0"/>
          <a:cs typeface="Tw Cen MT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Font typeface="Lucida Grande" charset="0"/>
        <a:buChar char="–"/>
        <a:defRPr sz="2400" b="1" kern="1200">
          <a:solidFill>
            <a:schemeClr val="tx1"/>
          </a:solidFill>
          <a:latin typeface="Tw Cen MT"/>
          <a:ea typeface="ＭＳ Ｐゴシック" charset="0"/>
          <a:cs typeface="Tw Cen MT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76FAA5-78AB-D84C-9C4B-BFAD22414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6" y="1358902"/>
            <a:ext cx="3347985" cy="4767263"/>
          </a:xfrm>
        </p:spPr>
        <p:txBody>
          <a:bodyPr/>
          <a:lstStyle/>
          <a:p>
            <a:r>
              <a:rPr lang="en-US" dirty="0"/>
              <a:t>Pipelines run in Docker images</a:t>
            </a:r>
          </a:p>
          <a:p>
            <a:r>
              <a:rPr lang="en-US" dirty="0" err="1"/>
              <a:t>Customisable</a:t>
            </a:r>
            <a:r>
              <a:rPr lang="en-US" dirty="0"/>
              <a:t> interface</a:t>
            </a:r>
          </a:p>
          <a:p>
            <a:pPr lvl="1"/>
            <a:r>
              <a:rPr lang="en-US" dirty="0"/>
              <a:t>Inputs</a:t>
            </a:r>
          </a:p>
          <a:p>
            <a:pPr lvl="1"/>
            <a:r>
              <a:rPr lang="en-US" dirty="0"/>
              <a:t>Outputs</a:t>
            </a:r>
          </a:p>
          <a:p>
            <a:pPr lvl="1"/>
            <a:r>
              <a:rPr lang="en-US" dirty="0"/>
              <a:t>Parameters</a:t>
            </a:r>
          </a:p>
          <a:p>
            <a:r>
              <a:rPr lang="en-US" dirty="0"/>
              <a:t>Integrated with UI</a:t>
            </a:r>
          </a:p>
          <a:p>
            <a:r>
              <a:rPr lang="en-US" dirty="0"/>
              <a:t>Automated launch on ingest</a:t>
            </a:r>
          </a:p>
          <a:p>
            <a:r>
              <a:rPr lang="en-US" dirty="0"/>
              <a:t>Direct access to data</a:t>
            </a:r>
          </a:p>
          <a:p>
            <a:r>
              <a:rPr lang="en-US" dirty="0"/>
              <a:t>Runs in Kubernetes service mesh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BBBEA-78EE-C946-8032-744D8CA3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XNAT Container Service (CS)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0D44F270-9371-1645-8C56-D9397A7B0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321" y="4454111"/>
            <a:ext cx="1156967" cy="832726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C780A1-3E54-D740-A5FD-31A200786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799" y="2576773"/>
            <a:ext cx="1778257" cy="682628"/>
          </a:xfrm>
          <a:prstGeom prst="rect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144A1E7-20DF-C44B-A187-0F65BBCC7800}"/>
              </a:ext>
            </a:extLst>
          </p:cNvPr>
          <p:cNvSpPr/>
          <p:nvPr/>
        </p:nvSpPr>
        <p:spPr>
          <a:xfrm>
            <a:off x="4345857" y="1137462"/>
            <a:ext cx="4365523" cy="5291295"/>
          </a:xfrm>
          <a:prstGeom prst="round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94BD4C-5BC1-1746-A60E-1633018F0F49}"/>
              </a:ext>
            </a:extLst>
          </p:cNvPr>
          <p:cNvGrpSpPr/>
          <p:nvPr/>
        </p:nvGrpSpPr>
        <p:grpSpPr>
          <a:xfrm>
            <a:off x="5358270" y="1216887"/>
            <a:ext cx="2340696" cy="798725"/>
            <a:chOff x="5225329" y="1216887"/>
            <a:chExt cx="2340696" cy="798725"/>
          </a:xfrm>
        </p:grpSpPr>
        <p:pic>
          <p:nvPicPr>
            <p:cNvPr id="5" name="Picture 2" descr="upload.wikimedia.org/wikipedia/commons/thumb/3/...">
              <a:extLst>
                <a:ext uri="{FF2B5EF4-FFF2-40B4-BE49-F238E27FC236}">
                  <a16:creationId xmlns:a16="http://schemas.microsoft.com/office/drawing/2014/main" id="{6F3D0714-8AD8-A14C-9562-07EE00F9F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5329" y="1216887"/>
              <a:ext cx="821120" cy="798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2EA92A-733D-D048-AF50-703C2B9FE664}"/>
                </a:ext>
              </a:extLst>
            </p:cNvPr>
            <p:cNvSpPr txBox="1"/>
            <p:nvPr/>
          </p:nvSpPr>
          <p:spPr>
            <a:xfrm>
              <a:off x="6070103" y="1492690"/>
              <a:ext cx="1495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</a:rPr>
                <a:t>Kubernetes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F5FD82B-2357-BB43-893A-B1AB255E50E2}"/>
              </a:ext>
            </a:extLst>
          </p:cNvPr>
          <p:cNvSpPr txBox="1"/>
          <p:nvPr/>
        </p:nvSpPr>
        <p:spPr>
          <a:xfrm>
            <a:off x="5826236" y="5286837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Containerised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pipelines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7FAACF-2C52-8549-A3B4-A865910739CE}"/>
              </a:ext>
            </a:extLst>
          </p:cNvPr>
          <p:cNvCxnSpPr/>
          <p:nvPr/>
        </p:nvCxnSpPr>
        <p:spPr>
          <a:xfrm flipV="1">
            <a:off x="6336704" y="3429000"/>
            <a:ext cx="0" cy="82836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EB9BBD-DA2E-8143-80B9-32F5FC9F5FD2}"/>
              </a:ext>
            </a:extLst>
          </p:cNvPr>
          <p:cNvCxnSpPr/>
          <p:nvPr/>
        </p:nvCxnSpPr>
        <p:spPr>
          <a:xfrm flipV="1">
            <a:off x="6597262" y="3458496"/>
            <a:ext cx="0" cy="82836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00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4A2CDF6B-D2B2-F346-976A-293FEAAB5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413" y="1237683"/>
            <a:ext cx="6027174" cy="511866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6AB79C9-1364-974A-ACB6-74A3BF14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Container Service Pipelines</a:t>
            </a:r>
          </a:p>
        </p:txBody>
      </p:sp>
    </p:spTree>
    <p:extLst>
      <p:ext uri="{BB962C8B-B14F-4D97-AF65-F5344CB8AC3E}">
        <p14:creationId xmlns:p14="http://schemas.microsoft.com/office/powerpoint/2010/main" val="406554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02D0DC80-C4CA-F54D-B0C4-2674FAC1126C}"/>
              </a:ext>
            </a:extLst>
          </p:cNvPr>
          <p:cNvGrpSpPr/>
          <p:nvPr/>
        </p:nvGrpSpPr>
        <p:grpSpPr>
          <a:xfrm>
            <a:off x="1499399" y="2184167"/>
            <a:ext cx="5877288" cy="2373912"/>
            <a:chOff x="1772959" y="3978022"/>
            <a:chExt cx="5877288" cy="237391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26EFF03E-E3D4-FD47-8A9B-AB65AB9732F0}"/>
                </a:ext>
              </a:extLst>
            </p:cNvPr>
            <p:cNvSpPr/>
            <p:nvPr/>
          </p:nvSpPr>
          <p:spPr>
            <a:xfrm>
              <a:off x="3978687" y="5263032"/>
              <a:ext cx="1465831" cy="108890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  <a:p>
              <a:pPr algn="ctr"/>
              <a:r>
                <a:rPr lang="en-US" dirty="0"/>
                <a:t>Task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1CE8CA8-ECD1-354A-98B0-B5C0F5DE6FA9}"/>
                </a:ext>
              </a:extLst>
            </p:cNvPr>
            <p:cNvSpPr/>
            <p:nvPr/>
          </p:nvSpPr>
          <p:spPr>
            <a:xfrm>
              <a:off x="1772959" y="5263032"/>
              <a:ext cx="1347174" cy="108890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Repository</a:t>
              </a:r>
            </a:p>
            <a:p>
              <a:pPr algn="ctr"/>
              <a:r>
                <a:rPr lang="en-US" dirty="0"/>
                <a:t>Source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624056B-3BCF-A840-B399-BD48A6068BF0}"/>
                </a:ext>
              </a:extLst>
            </p:cNvPr>
            <p:cNvSpPr/>
            <p:nvPr/>
          </p:nvSpPr>
          <p:spPr>
            <a:xfrm>
              <a:off x="6303073" y="5263032"/>
              <a:ext cx="1347174" cy="108890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Repository</a:t>
              </a:r>
            </a:p>
            <a:p>
              <a:pPr algn="ctr"/>
              <a:r>
                <a:rPr lang="en-US" dirty="0"/>
                <a:t>Sink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FB7261F-9F1B-F54A-8177-7CA1F873CB2A}"/>
                </a:ext>
              </a:extLst>
            </p:cNvPr>
            <p:cNvCxnSpPr>
              <a:stCxn id="5" idx="3"/>
              <a:endCxn id="4" idx="1"/>
            </p:cNvCxnSpPr>
            <p:nvPr/>
          </p:nvCxnSpPr>
          <p:spPr>
            <a:xfrm>
              <a:off x="3120133" y="5807483"/>
              <a:ext cx="858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B3E44E5-7AA3-B543-A2BA-44841591FCDF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5444518" y="5807483"/>
              <a:ext cx="8585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00B3D70-F6FE-D340-B143-CDD888BE75C2}"/>
                </a:ext>
              </a:extLst>
            </p:cNvPr>
            <p:cNvSpPr/>
            <p:nvPr/>
          </p:nvSpPr>
          <p:spPr>
            <a:xfrm>
              <a:off x="1912564" y="3978022"/>
              <a:ext cx="1067963" cy="92204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</a:t>
              </a:r>
            </a:p>
            <a:p>
              <a:pPr algn="ctr"/>
              <a:r>
                <a:rPr lang="en-US" dirty="0"/>
                <a:t>matcher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030547A-38A1-CE47-B286-8C74CAD7D3C1}"/>
                </a:ext>
              </a:extLst>
            </p:cNvPr>
            <p:cNvCxnSpPr>
              <a:cxnSpLocks/>
              <a:stCxn id="12" idx="2"/>
              <a:endCxn id="5" idx="0"/>
            </p:cNvCxnSpPr>
            <p:nvPr/>
          </p:nvCxnSpPr>
          <p:spPr>
            <a:xfrm>
              <a:off x="2446546" y="4900064"/>
              <a:ext cx="0" cy="3629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68C69E3-4B40-7D43-9C08-8745DF4B6C9C}"/>
                </a:ext>
              </a:extLst>
            </p:cNvPr>
            <p:cNvCxnSpPr>
              <a:cxnSpLocks/>
              <a:stCxn id="20" idx="2"/>
              <a:endCxn id="6" idx="0"/>
            </p:cNvCxnSpPr>
            <p:nvPr/>
          </p:nvCxnSpPr>
          <p:spPr>
            <a:xfrm>
              <a:off x="6976660" y="4900064"/>
              <a:ext cx="0" cy="3629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ECD8E1F5-609D-CB4B-82FC-882A16BF786B}"/>
                </a:ext>
              </a:extLst>
            </p:cNvPr>
            <p:cNvSpPr/>
            <p:nvPr/>
          </p:nvSpPr>
          <p:spPr>
            <a:xfrm>
              <a:off x="6442678" y="3978022"/>
              <a:ext cx="1067963" cy="92204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spec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9B4F532F-E704-B841-BE8F-CC8CFF6DD934}"/>
                </a:ext>
              </a:extLst>
            </p:cNvPr>
            <p:cNvSpPr/>
            <p:nvPr/>
          </p:nvSpPr>
          <p:spPr>
            <a:xfrm>
              <a:off x="4165984" y="3992478"/>
              <a:ext cx="1100534" cy="92204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Task</a:t>
              </a:r>
            </a:p>
            <a:p>
              <a:pPr algn="ctr"/>
              <a:r>
                <a:rPr lang="en-US" dirty="0"/>
                <a:t>Spec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1F935AE-88DF-EA48-83A4-6AADEA109787}"/>
                </a:ext>
              </a:extLst>
            </p:cNvPr>
            <p:cNvCxnSpPr>
              <a:cxnSpLocks/>
              <a:stCxn id="24" idx="2"/>
              <a:endCxn id="4" idx="0"/>
            </p:cNvCxnSpPr>
            <p:nvPr/>
          </p:nvCxnSpPr>
          <p:spPr>
            <a:xfrm flipH="1">
              <a:off x="4711603" y="4914520"/>
              <a:ext cx="4648" cy="3485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099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62C3325-2FBD-044B-8A83-B9C45ECECA97}"/>
              </a:ext>
            </a:extLst>
          </p:cNvPr>
          <p:cNvGrpSpPr/>
          <p:nvPr/>
        </p:nvGrpSpPr>
        <p:grpSpPr>
          <a:xfrm>
            <a:off x="460650" y="1838004"/>
            <a:ext cx="8096969" cy="2373912"/>
            <a:chOff x="460650" y="1838004"/>
            <a:chExt cx="8096969" cy="237391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E7F4269-DFF7-EF47-9F42-1C57A6797F02}"/>
                </a:ext>
              </a:extLst>
            </p:cNvPr>
            <p:cNvSpPr/>
            <p:nvPr/>
          </p:nvSpPr>
          <p:spPr>
            <a:xfrm>
              <a:off x="3776220" y="3123014"/>
              <a:ext cx="1465831" cy="108890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BIDS app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41399BD-BB02-4F4F-A47F-2C7B325BF3A0}"/>
                </a:ext>
              </a:extLst>
            </p:cNvPr>
            <p:cNvSpPr/>
            <p:nvPr/>
          </p:nvSpPr>
          <p:spPr>
            <a:xfrm>
              <a:off x="460650" y="3123014"/>
              <a:ext cx="1347174" cy="108890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Repository</a:t>
              </a:r>
            </a:p>
            <a:p>
              <a:pPr algn="ctr"/>
              <a:r>
                <a:rPr lang="en-US" dirty="0"/>
                <a:t>Source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D51FBE6-A6F4-5641-9428-855258BCB620}"/>
                </a:ext>
              </a:extLst>
            </p:cNvPr>
            <p:cNvSpPr/>
            <p:nvPr/>
          </p:nvSpPr>
          <p:spPr>
            <a:xfrm>
              <a:off x="7210445" y="3123014"/>
              <a:ext cx="1347174" cy="108890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Repository</a:t>
              </a:r>
            </a:p>
            <a:p>
              <a:pPr algn="ctr"/>
              <a:r>
                <a:rPr lang="en-US" dirty="0"/>
                <a:t>Sink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60826BD-D549-6B40-ADE8-8FAC9E35AFB1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1807824" y="3667465"/>
              <a:ext cx="3106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8F1B35D-5EDB-1442-ACEE-77312B6EF83E}"/>
                </a:ext>
              </a:extLst>
            </p:cNvPr>
            <p:cNvCxnSpPr>
              <a:cxnSpLocks/>
              <a:stCxn id="19" idx="3"/>
              <a:endCxn id="8" idx="1"/>
            </p:cNvCxnSpPr>
            <p:nvPr/>
          </p:nvCxnSpPr>
          <p:spPr>
            <a:xfrm>
              <a:off x="6899836" y="3667465"/>
              <a:ext cx="3106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B005FC8E-D5CF-C846-BAE7-9457F556B61F}"/>
                </a:ext>
              </a:extLst>
            </p:cNvPr>
            <p:cNvSpPr/>
            <p:nvPr/>
          </p:nvSpPr>
          <p:spPr>
            <a:xfrm>
              <a:off x="600255" y="1838004"/>
              <a:ext cx="1067963" cy="92204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</a:t>
              </a:r>
            </a:p>
            <a:p>
              <a:pPr algn="ctr"/>
              <a:r>
                <a:rPr lang="en-US" dirty="0"/>
                <a:t>matcher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0B04EDF-1A1A-2142-982B-35D08C08C372}"/>
                </a:ext>
              </a:extLst>
            </p:cNvPr>
            <p:cNvCxnSpPr>
              <a:cxnSpLocks/>
              <a:stCxn id="11" idx="2"/>
              <a:endCxn id="7" idx="0"/>
            </p:cNvCxnSpPr>
            <p:nvPr/>
          </p:nvCxnSpPr>
          <p:spPr>
            <a:xfrm>
              <a:off x="1134237" y="2760046"/>
              <a:ext cx="0" cy="3629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0F63A54-E6F2-254B-97A5-37EC6E29F54B}"/>
                </a:ext>
              </a:extLst>
            </p:cNvPr>
            <p:cNvCxnSpPr>
              <a:cxnSpLocks/>
              <a:stCxn id="14" idx="2"/>
              <a:endCxn id="8" idx="0"/>
            </p:cNvCxnSpPr>
            <p:nvPr/>
          </p:nvCxnSpPr>
          <p:spPr>
            <a:xfrm>
              <a:off x="7884032" y="2760046"/>
              <a:ext cx="0" cy="3629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52F2A822-B5E8-0F49-A1BC-05D899852D3F}"/>
                </a:ext>
              </a:extLst>
            </p:cNvPr>
            <p:cNvSpPr/>
            <p:nvPr/>
          </p:nvSpPr>
          <p:spPr>
            <a:xfrm>
              <a:off x="7350050" y="1838004"/>
              <a:ext cx="1067963" cy="92204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spec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DE949BF-5C7E-B34D-A550-3913990F3DCF}"/>
                </a:ext>
              </a:extLst>
            </p:cNvPr>
            <p:cNvSpPr/>
            <p:nvPr/>
          </p:nvSpPr>
          <p:spPr>
            <a:xfrm>
              <a:off x="3894887" y="1880218"/>
              <a:ext cx="1228493" cy="92204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Docker Image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B134761-5EA0-1E47-814F-83986774B488}"/>
                </a:ext>
              </a:extLst>
            </p:cNvPr>
            <p:cNvCxnSpPr>
              <a:cxnSpLocks/>
              <a:stCxn id="15" idx="2"/>
              <a:endCxn id="6" idx="0"/>
            </p:cNvCxnSpPr>
            <p:nvPr/>
          </p:nvCxnSpPr>
          <p:spPr>
            <a:xfrm>
              <a:off x="4509134" y="2802260"/>
              <a:ext cx="2" cy="320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37A3A6D7-5205-554E-BF76-D6227359EC0E}"/>
                </a:ext>
              </a:extLst>
            </p:cNvPr>
            <p:cNvSpPr/>
            <p:nvPr/>
          </p:nvSpPr>
          <p:spPr>
            <a:xfrm>
              <a:off x="2118435" y="3123014"/>
              <a:ext cx="1347174" cy="10889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BIDS Converter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D0420478-6DFF-DD42-AAA9-920AEDB7E8A0}"/>
                </a:ext>
              </a:extLst>
            </p:cNvPr>
            <p:cNvSpPr/>
            <p:nvPr/>
          </p:nvSpPr>
          <p:spPr>
            <a:xfrm>
              <a:off x="5552662" y="3123014"/>
              <a:ext cx="1347174" cy="108890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BIDS Extractor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3EBE4F0-B357-B24F-BEED-1D381708451A}"/>
                </a:ext>
              </a:extLst>
            </p:cNvPr>
            <p:cNvCxnSpPr>
              <a:cxnSpLocks/>
              <a:stCxn id="6" idx="3"/>
              <a:endCxn id="19" idx="1"/>
            </p:cNvCxnSpPr>
            <p:nvPr/>
          </p:nvCxnSpPr>
          <p:spPr>
            <a:xfrm>
              <a:off x="5242051" y="3667465"/>
              <a:ext cx="3106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C48C3D0-32D4-8647-9AAF-1B0DE9A88DFF}"/>
                </a:ext>
              </a:extLst>
            </p:cNvPr>
            <p:cNvCxnSpPr>
              <a:cxnSpLocks/>
              <a:stCxn id="17" idx="3"/>
              <a:endCxn id="6" idx="1"/>
            </p:cNvCxnSpPr>
            <p:nvPr/>
          </p:nvCxnSpPr>
          <p:spPr>
            <a:xfrm>
              <a:off x="3465609" y="3667465"/>
              <a:ext cx="3106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030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8650F2-3E20-504A-A14C-7D76CC9F1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6" y="1358902"/>
            <a:ext cx="8331513" cy="4767263"/>
          </a:xfrm>
        </p:spPr>
        <p:txBody>
          <a:bodyPr/>
          <a:lstStyle/>
          <a:p>
            <a:r>
              <a:rPr lang="en-US" dirty="0"/>
              <a:t>Generate XNAT CS compatible Docker images</a:t>
            </a:r>
          </a:p>
          <a:p>
            <a:pPr lvl="1"/>
            <a:r>
              <a:rPr lang="en-US" dirty="0"/>
              <a:t>Provide </a:t>
            </a:r>
            <a:r>
              <a:rPr lang="en-US" dirty="0" err="1"/>
              <a:t>Pydra</a:t>
            </a:r>
            <a:r>
              <a:rPr lang="en-US" dirty="0"/>
              <a:t> task interface</a:t>
            </a:r>
          </a:p>
          <a:p>
            <a:pPr lvl="1"/>
            <a:r>
              <a:rPr lang="en-US" dirty="0"/>
              <a:t>Installs dependencies with </a:t>
            </a:r>
            <a:r>
              <a:rPr lang="en-US" dirty="0" err="1"/>
              <a:t>Neurodocker</a:t>
            </a:r>
            <a:endParaRPr lang="en-US" dirty="0"/>
          </a:p>
          <a:p>
            <a:r>
              <a:rPr lang="en-US" dirty="0"/>
              <a:t>Insert XNAT CS interface for inputs/output configuration</a:t>
            </a:r>
          </a:p>
          <a:p>
            <a:r>
              <a:rPr lang="en-US" dirty="0"/>
              <a:t>Options for apps already published in Docker images</a:t>
            </a:r>
          </a:p>
          <a:p>
            <a:pPr lvl="1"/>
            <a:r>
              <a:rPr lang="en-US" dirty="0"/>
              <a:t>Extend base image</a:t>
            </a:r>
          </a:p>
          <a:p>
            <a:pPr lvl="1"/>
            <a:r>
              <a:rPr lang="en-US" dirty="0"/>
              <a:t>Run Docker-in-docker (or Docker-out-of-Docker)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0AD39E-BB56-9849-9DF6-67C25646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Docker-in/out-of-docker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9254ED5-6741-F542-B13D-66FD6809831D}"/>
              </a:ext>
            </a:extLst>
          </p:cNvPr>
          <p:cNvGrpSpPr/>
          <p:nvPr/>
        </p:nvGrpSpPr>
        <p:grpSpPr>
          <a:xfrm>
            <a:off x="1503060" y="4503394"/>
            <a:ext cx="2317410" cy="1951496"/>
            <a:chOff x="1811352" y="4756310"/>
            <a:chExt cx="2317410" cy="19514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42808C4-D380-B14C-AC2D-9E19CA4747F7}"/>
                </a:ext>
              </a:extLst>
            </p:cNvPr>
            <p:cNvSpPr txBox="1"/>
            <p:nvPr/>
          </p:nvSpPr>
          <p:spPr>
            <a:xfrm>
              <a:off x="2212710" y="6400029"/>
              <a:ext cx="15146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Extend base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1DA7462-1063-0443-8E54-073E396A8D47}"/>
                </a:ext>
              </a:extLst>
            </p:cNvPr>
            <p:cNvGrpSpPr/>
            <p:nvPr/>
          </p:nvGrpSpPr>
          <p:grpSpPr>
            <a:xfrm>
              <a:off x="1811352" y="4756310"/>
              <a:ext cx="2317410" cy="1579923"/>
              <a:chOff x="1811352" y="4756310"/>
              <a:chExt cx="2317410" cy="157992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6E6459-4074-BA4D-B48D-A03E4CA3057B}"/>
                  </a:ext>
                </a:extLst>
              </p:cNvPr>
              <p:cNvSpPr/>
              <p:nvPr/>
            </p:nvSpPr>
            <p:spPr>
              <a:xfrm>
                <a:off x="1811352" y="4756310"/>
                <a:ext cx="2317410" cy="157992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98C670F3-D085-314A-A8AC-86CCAE018390}"/>
                  </a:ext>
                </a:extLst>
              </p:cNvPr>
              <p:cNvGrpSpPr/>
              <p:nvPr/>
            </p:nvGrpSpPr>
            <p:grpSpPr>
              <a:xfrm>
                <a:off x="2345333" y="5578168"/>
                <a:ext cx="1249448" cy="294244"/>
                <a:chOff x="2345333" y="5546271"/>
                <a:chExt cx="1249448" cy="294244"/>
              </a:xfrm>
            </p:grpSpPr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7D773C96-D381-9B41-8761-2302E4B0D383}"/>
                    </a:ext>
                  </a:extLst>
                </p:cNvPr>
                <p:cNvSpPr/>
                <p:nvPr/>
              </p:nvSpPr>
              <p:spPr>
                <a:xfrm>
                  <a:off x="2345333" y="5546271"/>
                  <a:ext cx="279204" cy="294244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7C7B6B2E-6450-E94E-95B5-704E7F6D8E82}"/>
                    </a:ext>
                  </a:extLst>
                </p:cNvPr>
                <p:cNvSpPr/>
                <p:nvPr/>
              </p:nvSpPr>
              <p:spPr>
                <a:xfrm>
                  <a:off x="2830455" y="5546271"/>
                  <a:ext cx="279204" cy="294244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76B87F81-4A2A-2640-81A5-7C1B4A8AA676}"/>
                    </a:ext>
                  </a:extLst>
                </p:cNvPr>
                <p:cNvSpPr/>
                <p:nvPr/>
              </p:nvSpPr>
              <p:spPr>
                <a:xfrm>
                  <a:off x="3315577" y="5546271"/>
                  <a:ext cx="279204" cy="294244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7FB8634A-CF9F-A345-AA99-3182787660B8}"/>
                    </a:ext>
                  </a:extLst>
                </p:cNvPr>
                <p:cNvCxnSpPr>
                  <a:cxnSpLocks/>
                  <a:stCxn id="5" idx="3"/>
                  <a:endCxn id="6" idx="1"/>
                </p:cNvCxnSpPr>
                <p:nvPr/>
              </p:nvCxnSpPr>
              <p:spPr>
                <a:xfrm>
                  <a:off x="2624537" y="5693393"/>
                  <a:ext cx="20591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4B325F8B-4929-6E46-AB2F-5A743E5BEF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09659" y="5700955"/>
                  <a:ext cx="20591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46786B6-CB3D-2F42-BD91-FC5FBEF94D53}"/>
                  </a:ext>
                </a:extLst>
              </p:cNvPr>
              <p:cNvSpPr txBox="1"/>
              <p:nvPr/>
            </p:nvSpPr>
            <p:spPr>
              <a:xfrm>
                <a:off x="2101087" y="4874291"/>
                <a:ext cx="17027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App Image (extended)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0C25D70-B0C0-4942-BFE2-7CADF7EB16D5}"/>
              </a:ext>
            </a:extLst>
          </p:cNvPr>
          <p:cNvGrpSpPr/>
          <p:nvPr/>
        </p:nvGrpSpPr>
        <p:grpSpPr>
          <a:xfrm>
            <a:off x="5323530" y="4503393"/>
            <a:ext cx="2317410" cy="1951498"/>
            <a:chOff x="5250820" y="4756309"/>
            <a:chExt cx="2317410" cy="195149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33FD81E-E9FC-8E40-A156-68A4351F178D}"/>
                </a:ext>
              </a:extLst>
            </p:cNvPr>
            <p:cNvSpPr/>
            <p:nvPr/>
          </p:nvSpPr>
          <p:spPr>
            <a:xfrm>
              <a:off x="5250820" y="4756309"/>
              <a:ext cx="2317410" cy="1579923"/>
            </a:xfrm>
            <a:prstGeom prst="rect">
              <a:avLst/>
            </a:prstGeom>
            <a:effectLst>
              <a:softEdge rad="0"/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90D7F0-F343-234B-9556-4CC1B91B0C78}"/>
                </a:ext>
              </a:extLst>
            </p:cNvPr>
            <p:cNvSpPr txBox="1"/>
            <p:nvPr/>
          </p:nvSpPr>
          <p:spPr>
            <a:xfrm>
              <a:off x="5616758" y="6400030"/>
              <a:ext cx="15855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Docker-in-Docker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E2E7C1B-F6A3-0347-9535-9D39192B302A}"/>
                </a:ext>
              </a:extLst>
            </p:cNvPr>
            <p:cNvGrpSpPr/>
            <p:nvPr/>
          </p:nvGrpSpPr>
          <p:grpSpPr>
            <a:xfrm>
              <a:off x="5763368" y="5578168"/>
              <a:ext cx="1249448" cy="294244"/>
              <a:chOff x="5763368" y="5610066"/>
              <a:chExt cx="1249448" cy="29424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7938F52-E48C-CE4D-9A1D-8C6DAC8CA8F0}"/>
                  </a:ext>
                </a:extLst>
              </p:cNvPr>
              <p:cNvGrpSpPr/>
              <p:nvPr/>
            </p:nvGrpSpPr>
            <p:grpSpPr>
              <a:xfrm>
                <a:off x="5763368" y="5610066"/>
                <a:ext cx="1249448" cy="294244"/>
                <a:chOff x="2468649" y="5655130"/>
                <a:chExt cx="1249448" cy="294244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3874A9B4-3FB4-F747-9475-AEE092EBF794}"/>
                    </a:ext>
                  </a:extLst>
                </p:cNvPr>
                <p:cNvSpPr/>
                <p:nvPr/>
              </p:nvSpPr>
              <p:spPr>
                <a:xfrm>
                  <a:off x="2468649" y="5655130"/>
                  <a:ext cx="279204" cy="294244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1CAD9E9F-2B5D-BE4D-BDF7-BA1230E9BB72}"/>
                    </a:ext>
                  </a:extLst>
                </p:cNvPr>
                <p:cNvSpPr/>
                <p:nvPr/>
              </p:nvSpPr>
              <p:spPr>
                <a:xfrm>
                  <a:off x="2953771" y="5655130"/>
                  <a:ext cx="279204" cy="294244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17907CF5-2284-554C-8EF9-D6B161107310}"/>
                    </a:ext>
                  </a:extLst>
                </p:cNvPr>
                <p:cNvSpPr/>
                <p:nvPr/>
              </p:nvSpPr>
              <p:spPr>
                <a:xfrm>
                  <a:off x="3438893" y="5655130"/>
                  <a:ext cx="279204" cy="294244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EC1AECA0-CAB8-BB4A-A205-222B3145E8C5}"/>
                    </a:ext>
                  </a:extLst>
                </p:cNvPr>
                <p:cNvCxnSpPr>
                  <a:stCxn id="15" idx="3"/>
                  <a:endCxn id="16" idx="1"/>
                </p:cNvCxnSpPr>
                <p:nvPr/>
              </p:nvCxnSpPr>
              <p:spPr>
                <a:xfrm>
                  <a:off x="2747853" y="5802252"/>
                  <a:ext cx="20591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4E440004-E45B-244F-ACE6-E1E955DB2591}"/>
                    </a:ext>
                  </a:extLst>
                </p:cNvPr>
                <p:cNvCxnSpPr/>
                <p:nvPr/>
              </p:nvCxnSpPr>
              <p:spPr>
                <a:xfrm>
                  <a:off x="3232975" y="5809814"/>
                  <a:ext cx="20591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3426E66B-8565-FD4B-A75E-73ECEE21E0BF}"/>
                  </a:ext>
                </a:extLst>
              </p:cNvPr>
              <p:cNvSpPr/>
              <p:nvPr/>
            </p:nvSpPr>
            <p:spPr>
              <a:xfrm>
                <a:off x="6289128" y="5659293"/>
                <a:ext cx="205918" cy="210913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0CD6A5-27FE-FF41-ABDC-7E9102289E25}"/>
                </a:ext>
              </a:extLst>
            </p:cNvPr>
            <p:cNvSpPr txBox="1"/>
            <p:nvPr/>
          </p:nvSpPr>
          <p:spPr>
            <a:xfrm>
              <a:off x="5768146" y="4874291"/>
              <a:ext cx="12398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Wrapper 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483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204A8E-E568-6F4E-8376-1EB5AFF5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Arcana architecture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4178E1-8333-874C-804F-B7A7DE054398}"/>
              </a:ext>
            </a:extLst>
          </p:cNvPr>
          <p:cNvGrpSpPr/>
          <p:nvPr/>
        </p:nvGrpSpPr>
        <p:grpSpPr>
          <a:xfrm>
            <a:off x="1168842" y="1081377"/>
            <a:ext cx="6806316" cy="5292923"/>
            <a:chOff x="1168842" y="1081377"/>
            <a:chExt cx="6806316" cy="529292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6700BA0-6E65-9E44-B464-CC7F36CACF7C}"/>
                </a:ext>
              </a:extLst>
            </p:cNvPr>
            <p:cNvSpPr/>
            <p:nvPr/>
          </p:nvSpPr>
          <p:spPr>
            <a:xfrm>
              <a:off x="1168842" y="1081377"/>
              <a:ext cx="6806316" cy="52929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3885571-870B-924D-829A-C3BBC4CED3A7}"/>
                </a:ext>
              </a:extLst>
            </p:cNvPr>
            <p:cNvSpPr txBox="1"/>
            <p:nvPr/>
          </p:nvSpPr>
          <p:spPr>
            <a:xfrm>
              <a:off x="2756446" y="5486395"/>
              <a:ext cx="3631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Analysis layer</a:t>
              </a:r>
              <a:br>
                <a:rPr lang="en-US" sz="1200" dirty="0"/>
              </a:br>
              <a:r>
                <a:rPr lang="en-US" sz="1200" dirty="0"/>
                <a:t>(statistical analysis, study-specific </a:t>
              </a:r>
              <a:r>
                <a:rPr lang="en-US" sz="1200" dirty="0" err="1"/>
                <a:t>customisations</a:t>
              </a:r>
              <a:r>
                <a:rPr lang="en-US" sz="1200" dirty="0"/>
                <a:t>)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2B3B329-B8A5-CA48-A9F6-F9B36032634E}"/>
                </a:ext>
              </a:extLst>
            </p:cNvPr>
            <p:cNvSpPr/>
            <p:nvPr/>
          </p:nvSpPr>
          <p:spPr>
            <a:xfrm>
              <a:off x="1623306" y="1164782"/>
              <a:ext cx="5897388" cy="4102957"/>
            </a:xfrm>
            <a:prstGeom prst="ellipse">
              <a:avLst/>
            </a:prstGeom>
            <a:gradFill>
              <a:gsLst>
                <a:gs pos="100000">
                  <a:schemeClr val="accent3">
                    <a:lumMod val="20000"/>
                    <a:lumOff val="8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EB2E730-7E32-2942-AC2A-81CE32244FD0}"/>
                </a:ext>
              </a:extLst>
            </p:cNvPr>
            <p:cNvSpPr/>
            <p:nvPr/>
          </p:nvSpPr>
          <p:spPr>
            <a:xfrm>
              <a:off x="2239617" y="1275527"/>
              <a:ext cx="4664766" cy="2726630"/>
            </a:xfrm>
            <a:prstGeom prst="ellipse">
              <a:avLst/>
            </a:prstGeom>
            <a:gradFill>
              <a:gsLst>
                <a:gs pos="100000">
                  <a:schemeClr val="accent6">
                    <a:lumMod val="20000"/>
                    <a:lumOff val="8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FE601DB-78EA-FA4C-A240-4473AC86F557}"/>
                </a:ext>
              </a:extLst>
            </p:cNvPr>
            <p:cNvSpPr/>
            <p:nvPr/>
          </p:nvSpPr>
          <p:spPr>
            <a:xfrm>
              <a:off x="3491948" y="1371605"/>
              <a:ext cx="2160105" cy="1457739"/>
            </a:xfrm>
            <a:prstGeom prst="ellipse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Core layer</a:t>
              </a:r>
              <a:br>
                <a:rPr lang="en-US" sz="1200" dirty="0"/>
              </a:br>
              <a:r>
                <a:rPr lang="en-US" sz="1200" dirty="0"/>
                <a:t>(abstract base)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F6CF88-2FE3-364C-839A-3B348C250EF1}"/>
                </a:ext>
              </a:extLst>
            </p:cNvPr>
            <p:cNvSpPr txBox="1"/>
            <p:nvPr/>
          </p:nvSpPr>
          <p:spPr>
            <a:xfrm>
              <a:off x="2891096" y="3064570"/>
              <a:ext cx="3361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Infrastructure layer</a:t>
              </a:r>
              <a:br>
                <a:rPr lang="en-US" sz="1200" dirty="0"/>
              </a:br>
              <a:r>
                <a:rPr lang="en-US" sz="1200" dirty="0"/>
                <a:t>(repository connectors, file-formats, structures)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F369547-0A6D-E148-BCD3-19D2D90ABD0B}"/>
                </a:ext>
              </a:extLst>
            </p:cNvPr>
            <p:cNvSpPr txBox="1"/>
            <p:nvPr/>
          </p:nvSpPr>
          <p:spPr>
            <a:xfrm>
              <a:off x="2544869" y="4306322"/>
              <a:ext cx="40543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Processing layer</a:t>
              </a:r>
              <a:br>
                <a:rPr lang="en-US" sz="1200" dirty="0"/>
              </a:br>
              <a:r>
                <a:rPr lang="en-US" sz="1200" dirty="0"/>
                <a:t>(preprocessing pipelines, derivation of standard markers)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696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E4CD48-C881-FC4D-BFE5-D65CF0A8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analysis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B3C5813-179C-BD44-9E3C-B22BF6A1D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2389" y="1335024"/>
            <a:ext cx="5045837" cy="452596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FE4948-21BA-6946-B273-F829D2717EE5}"/>
              </a:ext>
            </a:extLst>
          </p:cNvPr>
          <p:cNvSpPr txBox="1"/>
          <p:nvPr/>
        </p:nvSpPr>
        <p:spPr>
          <a:xfrm>
            <a:off x="278968" y="1154446"/>
            <a:ext cx="1803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Acquired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File-groups or fields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4BB7D5-6999-E548-83A0-AF7745790AB0}"/>
              </a:ext>
            </a:extLst>
          </p:cNvPr>
          <p:cNvCxnSpPr>
            <a:cxnSpLocks/>
          </p:cNvCxnSpPr>
          <p:nvPr/>
        </p:nvCxnSpPr>
        <p:spPr>
          <a:xfrm>
            <a:off x="1309604" y="1800777"/>
            <a:ext cx="1291526" cy="328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F4B347-ADE8-A747-B6C6-B7FE7C1706D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180679" y="2077776"/>
            <a:ext cx="1420451" cy="1975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2FC91B1-554D-E84C-A42C-7E81C114EE72}"/>
              </a:ext>
            </a:extLst>
          </p:cNvPr>
          <p:cNvSpPr txBox="1"/>
          <p:nvPr/>
        </p:nvSpPr>
        <p:spPr>
          <a:xfrm>
            <a:off x="191597" y="3906383"/>
            <a:ext cx="1763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17D31"/>
                </a:solidFill>
              </a:rPr>
              <a:t>Derived</a:t>
            </a:r>
          </a:p>
          <a:p>
            <a:pPr algn="ctr"/>
            <a:r>
              <a:rPr lang="en-US" dirty="0">
                <a:solidFill>
                  <a:srgbClr val="417D31"/>
                </a:solidFill>
              </a:rPr>
              <a:t>File-</a:t>
            </a:r>
            <a:r>
              <a:rPr lang="en-US" dirty="0" err="1">
                <a:solidFill>
                  <a:srgbClr val="417D31"/>
                </a:solidFill>
              </a:rPr>
              <a:t>goups</a:t>
            </a:r>
            <a:r>
              <a:rPr lang="en-US" dirty="0">
                <a:solidFill>
                  <a:srgbClr val="417D31"/>
                </a:solidFill>
              </a:rPr>
              <a:t>/ fields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18C189-41E8-B744-92C9-84F248EB083B}"/>
              </a:ext>
            </a:extLst>
          </p:cNvPr>
          <p:cNvCxnSpPr>
            <a:cxnSpLocks/>
          </p:cNvCxnSpPr>
          <p:nvPr/>
        </p:nvCxnSpPr>
        <p:spPr>
          <a:xfrm flipV="1">
            <a:off x="1697062" y="2832033"/>
            <a:ext cx="904068" cy="1221501"/>
          </a:xfrm>
          <a:prstGeom prst="straightConnector1">
            <a:avLst/>
          </a:prstGeom>
          <a:ln>
            <a:solidFill>
              <a:srgbClr val="417D3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B1ECC9-FC6A-554A-91EA-5C176B84D282}"/>
              </a:ext>
            </a:extLst>
          </p:cNvPr>
          <p:cNvCxnSpPr>
            <a:cxnSpLocks/>
          </p:cNvCxnSpPr>
          <p:nvPr/>
        </p:nvCxnSpPr>
        <p:spPr>
          <a:xfrm flipV="1">
            <a:off x="1790052" y="3432385"/>
            <a:ext cx="751667" cy="688460"/>
          </a:xfrm>
          <a:prstGeom prst="straightConnector1">
            <a:avLst/>
          </a:prstGeom>
          <a:ln>
            <a:solidFill>
              <a:srgbClr val="417D3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01C4CB-475A-9F4F-90AB-0C622B731700}"/>
              </a:ext>
            </a:extLst>
          </p:cNvPr>
          <p:cNvCxnSpPr>
            <a:cxnSpLocks/>
          </p:cNvCxnSpPr>
          <p:nvPr/>
        </p:nvCxnSpPr>
        <p:spPr>
          <a:xfrm>
            <a:off x="1890904" y="4519286"/>
            <a:ext cx="650815" cy="236968"/>
          </a:xfrm>
          <a:prstGeom prst="straightConnector1">
            <a:avLst/>
          </a:prstGeom>
          <a:ln>
            <a:solidFill>
              <a:srgbClr val="417D3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96C1EE-8FB3-6040-9F29-49B7D4F97403}"/>
              </a:ext>
            </a:extLst>
          </p:cNvPr>
          <p:cNvCxnSpPr>
            <a:cxnSpLocks/>
          </p:cNvCxnSpPr>
          <p:nvPr/>
        </p:nvCxnSpPr>
        <p:spPr>
          <a:xfrm>
            <a:off x="1790052" y="4594843"/>
            <a:ext cx="811078" cy="770008"/>
          </a:xfrm>
          <a:prstGeom prst="straightConnector1">
            <a:avLst/>
          </a:prstGeom>
          <a:ln>
            <a:solidFill>
              <a:srgbClr val="417D3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A3A951-CC44-094A-8742-CCCD65E3E65E}"/>
              </a:ext>
            </a:extLst>
          </p:cNvPr>
          <p:cNvCxnSpPr>
            <a:cxnSpLocks/>
          </p:cNvCxnSpPr>
          <p:nvPr/>
        </p:nvCxnSpPr>
        <p:spPr>
          <a:xfrm flipH="1" flipV="1">
            <a:off x="7043977" y="2385034"/>
            <a:ext cx="828621" cy="81425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DB733F-14B0-DD41-9ED4-03459101D9B3}"/>
              </a:ext>
            </a:extLst>
          </p:cNvPr>
          <p:cNvCxnSpPr>
            <a:cxnSpLocks/>
          </p:cNvCxnSpPr>
          <p:nvPr/>
        </p:nvCxnSpPr>
        <p:spPr>
          <a:xfrm flipH="1">
            <a:off x="7022773" y="3374556"/>
            <a:ext cx="84982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66D0F2-37ED-F044-8F0B-922BF1805D8A}"/>
              </a:ext>
            </a:extLst>
          </p:cNvPr>
          <p:cNvCxnSpPr>
            <a:cxnSpLocks/>
          </p:cNvCxnSpPr>
          <p:nvPr/>
        </p:nvCxnSpPr>
        <p:spPr>
          <a:xfrm flipH="1">
            <a:off x="7022773" y="3608551"/>
            <a:ext cx="871030" cy="102921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150CFC4-DB5F-CB4B-81BD-66BA6A27D57D}"/>
              </a:ext>
            </a:extLst>
          </p:cNvPr>
          <p:cNvSpPr/>
          <p:nvPr/>
        </p:nvSpPr>
        <p:spPr>
          <a:xfrm>
            <a:off x="2461846" y="1800777"/>
            <a:ext cx="1793631" cy="386006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A5759B-F929-E144-A3AC-94E6DE570011}"/>
              </a:ext>
            </a:extLst>
          </p:cNvPr>
          <p:cNvCxnSpPr>
            <a:cxnSpLocks/>
          </p:cNvCxnSpPr>
          <p:nvPr/>
        </p:nvCxnSpPr>
        <p:spPr>
          <a:xfrm flipV="1">
            <a:off x="2408518" y="5661120"/>
            <a:ext cx="469249" cy="398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1B793E-8C01-3744-8844-7B1AE2D89AAE}"/>
              </a:ext>
            </a:extLst>
          </p:cNvPr>
          <p:cNvSpPr txBox="1"/>
          <p:nvPr/>
        </p:nvSpPr>
        <p:spPr>
          <a:xfrm>
            <a:off x="1687665" y="5987585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specifications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C8DB38A-C5FB-124E-B84B-EEBA8422D14A}"/>
              </a:ext>
            </a:extLst>
          </p:cNvPr>
          <p:cNvSpPr/>
          <p:nvPr/>
        </p:nvSpPr>
        <p:spPr>
          <a:xfrm>
            <a:off x="5035391" y="1800777"/>
            <a:ext cx="1793631" cy="386006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B82AB9-260F-5C40-9A73-A7040D1C5FB3}"/>
              </a:ext>
            </a:extLst>
          </p:cNvPr>
          <p:cNvCxnSpPr>
            <a:cxnSpLocks/>
          </p:cNvCxnSpPr>
          <p:nvPr/>
        </p:nvCxnSpPr>
        <p:spPr>
          <a:xfrm flipH="1" flipV="1">
            <a:off x="6192985" y="5660840"/>
            <a:ext cx="160003" cy="380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1A8B6B-6238-FD43-A2DF-235D249FE5FB}"/>
              </a:ext>
            </a:extLst>
          </p:cNvPr>
          <p:cNvSpPr txBox="1"/>
          <p:nvPr/>
        </p:nvSpPr>
        <p:spPr>
          <a:xfrm>
            <a:off x="5352464" y="6027264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Pipeline builder methods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ED46AC-B57A-7A4B-BFD9-E2F53A99F6E0}"/>
              </a:ext>
            </a:extLst>
          </p:cNvPr>
          <p:cNvSpPr/>
          <p:nvPr/>
        </p:nvSpPr>
        <p:spPr>
          <a:xfrm>
            <a:off x="3621024" y="1527048"/>
            <a:ext cx="1856232" cy="255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 Analysis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DA0136-B942-0E4D-A153-ACF285005E0A}"/>
              </a:ext>
            </a:extLst>
          </p:cNvPr>
          <p:cNvSpPr txBox="1"/>
          <p:nvPr/>
        </p:nvSpPr>
        <p:spPr>
          <a:xfrm>
            <a:off x="7725906" y="3199284"/>
            <a:ext cx="141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Pipelines</a:t>
            </a:r>
          </a:p>
        </p:txBody>
      </p:sp>
    </p:spTree>
    <p:extLst>
      <p:ext uri="{BB962C8B-B14F-4D97-AF65-F5344CB8AC3E}">
        <p14:creationId xmlns:p14="http://schemas.microsoft.com/office/powerpoint/2010/main" val="3339750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EB5851-6286-744C-9FBF-D16698FA8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7" y="1358902"/>
            <a:ext cx="5127624" cy="4767263"/>
          </a:xfrm>
        </p:spPr>
        <p:txBody>
          <a:bodyPr/>
          <a:lstStyle/>
          <a:p>
            <a:r>
              <a:rPr lang="en-US" dirty="0"/>
              <a:t>Tensor metrics</a:t>
            </a:r>
          </a:p>
          <a:p>
            <a:pPr lvl="1"/>
            <a:r>
              <a:rPr lang="en-US" dirty="0"/>
              <a:t>FA, ADC</a:t>
            </a:r>
          </a:p>
          <a:p>
            <a:r>
              <a:rPr lang="en-US" dirty="0"/>
              <a:t>Tracks white matter tracts</a:t>
            </a:r>
          </a:p>
          <a:p>
            <a:pPr lvl="1"/>
            <a:r>
              <a:rPr lang="en-US" dirty="0"/>
              <a:t>long-range connections</a:t>
            </a:r>
          </a:p>
          <a:p>
            <a:r>
              <a:rPr lang="en-US" dirty="0"/>
              <a:t>Inherits common methods from base classes</a:t>
            </a:r>
          </a:p>
          <a:p>
            <a:pPr lvl="1"/>
            <a:r>
              <a:rPr lang="en-US" dirty="0"/>
              <a:t>MRI &gt; EPI &gt; </a:t>
            </a:r>
            <a:r>
              <a:rPr lang="en-US" dirty="0" err="1"/>
              <a:t>dMRI</a:t>
            </a:r>
            <a:r>
              <a:rPr lang="en-US" dirty="0"/>
              <a:t> &gt; … </a:t>
            </a:r>
          </a:p>
          <a:p>
            <a:pPr lvl="1"/>
            <a:r>
              <a:rPr lang="en-US" dirty="0"/>
              <a:t>Registration, brain extraction</a:t>
            </a:r>
          </a:p>
          <a:p>
            <a:r>
              <a:rPr lang="en-US" dirty="0"/>
              <a:t>Reuses common derivatives</a:t>
            </a:r>
          </a:p>
          <a:p>
            <a:pPr lvl="1"/>
            <a:r>
              <a:rPr lang="en-US" dirty="0"/>
              <a:t>Preprocessing, Brain mask, etc..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A62947-A2A9-6C45-9243-B6064706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diffusion MRI class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4B8D609-F0E9-F24B-84ED-40E9B15FA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8403" y="980726"/>
            <a:ext cx="2801971" cy="514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648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2">
  <a:themeElements>
    <a:clrScheme name="The University of Sydney_Color Theme">
      <a:dk1>
        <a:sysClr val="windowText" lastClr="000000"/>
      </a:dk1>
      <a:lt1>
        <a:sysClr val="window" lastClr="FFFFFF"/>
      </a:lt1>
      <a:dk2>
        <a:srgbClr val="0148A4"/>
      </a:dk2>
      <a:lt2>
        <a:srgbClr val="EEECE1"/>
      </a:lt2>
      <a:accent1>
        <a:srgbClr val="E64626"/>
      </a:accent1>
      <a:accent2>
        <a:srgbClr val="EF8025"/>
      </a:accent2>
      <a:accent3>
        <a:srgbClr val="FFB800"/>
      </a:accent3>
      <a:accent4>
        <a:srgbClr val="5C923E"/>
      </a:accent4>
      <a:accent5>
        <a:srgbClr val="5496DB"/>
      </a:accent5>
      <a:accent6>
        <a:srgbClr val="0148A4"/>
      </a:accent6>
      <a:hlink>
        <a:srgbClr val="E64626"/>
      </a:hlink>
      <a:folHlink>
        <a:srgbClr val="F0513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F4CF4ED7-8D49-D44E-B6EB-7849A089131A}" vid="{9AEFF2CE-3692-664D-8636-FEB3797ADE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2</Template>
  <TotalTime>727</TotalTime>
  <Words>224</Words>
  <Application>Microsoft Macintosh PowerPoint</Application>
  <PresentationFormat>On-screen Show (4:3)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Lucida Grande</vt:lpstr>
      <vt:lpstr>Tw Cen MT</vt:lpstr>
      <vt:lpstr>Master 2</vt:lpstr>
      <vt:lpstr>XNAT Container Service (CS)</vt:lpstr>
      <vt:lpstr>Launching Container Service Pipelines</vt:lpstr>
      <vt:lpstr>PowerPoint Presentation</vt:lpstr>
      <vt:lpstr>PowerPoint Presentation</vt:lpstr>
      <vt:lpstr>Docker-in/out-of-docker</vt:lpstr>
      <vt:lpstr>Arcana architecture</vt:lpstr>
      <vt:lpstr>Example analysis class</vt:lpstr>
      <vt:lpstr>Example diffusion MRI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Australian Imaging Service: Pipelines Stream</dc:title>
  <dc:creator>Thomas Close</dc:creator>
  <cp:lastModifiedBy>Thomas Close</cp:lastModifiedBy>
  <cp:revision>16</cp:revision>
  <dcterms:created xsi:type="dcterms:W3CDTF">2021-06-02T23:12:51Z</dcterms:created>
  <dcterms:modified xsi:type="dcterms:W3CDTF">2022-03-29T23:32:42Z</dcterms:modified>
</cp:coreProperties>
</file>