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BE47-50EE-410D-B274-95E5A260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32528-CE03-41A3-A20D-D4E0481B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DC2B9-250C-4B5D-8185-E6CD2FD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EB009-F560-4458-AC06-E9E3AD01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133B-F2DF-4476-B5B0-491EF57C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2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0FD1-4E67-4886-8E34-3ED1C3E0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5BEBFA-A21C-4D71-A94C-72D95229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6194A-B310-448B-9458-4C628E79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E3F48-1719-4090-B238-8F8DAE48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8C09-AA97-4726-8598-691FA7FB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0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7D76CA-C306-418D-8C4A-E819A256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B315F-3C60-4A59-9308-07F194CE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B341B-5AF3-4860-9C3B-1FA29217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1ED04-5A04-4603-BADF-9C095409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353CF-9327-4BBB-BBB3-4D31D6FC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947FA-E162-4903-B5F1-D6924780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8B1E3-3790-4E93-ADD2-699D2DEB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C3D3A-D20A-420A-9BC3-DF44F1B3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44C91-255E-4A90-A9C7-65C8109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ABF15-B52A-484C-BE23-4902B29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0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5E8B-8424-493D-AEA3-1798981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6797D-7AD1-4F48-B422-809AF245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CA9BE-4734-4DA3-8072-2C14C260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461B0-C809-4230-B429-C01E746C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68A98-E3DD-4482-862B-4A069597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72D4D-DBC0-4761-AFAA-2911E07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6B0AA-8C9B-4E50-8362-051DB9BA4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5DC0D8-12D5-4192-8FC0-E356D0F0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F7D71-9B71-4F90-BA20-33B365F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CE6ED0-E725-4926-A324-EF1F7E61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55F07-0F03-4FD7-A10A-1998E24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015B3-2518-4629-9AC1-CA9340D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E21BF-DC98-4435-A30C-FF57863E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6F3147-86BC-48E6-94B4-B2ED60AA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53F055-A610-4037-B76C-F50EF8B3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E9AB06-9523-485B-94F0-4599BF32D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829093-5895-4CDF-BED2-98BE2771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DEDD-8F78-4FBD-A8FE-7A97509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26EFFC-D59B-408F-81F3-F0700F4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6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D9D8-4B37-4007-8CF3-0F88E40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BDBCBE-51F9-4A5D-9D0C-B943E908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675BDF-BA08-4BF2-8177-1948D383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4ACA3-1671-49B3-82AF-FCED38B9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76DAF4-0CBE-4576-8625-4C7238F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D1F20-8303-4B4F-9B01-ECDB3337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CEC3A0-B305-4C63-8980-1899B47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FFE96-C6FC-4827-A345-B2F44848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5EE60-E6A0-4945-BBDD-70C2168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F45BE9-F9C2-4E0F-81F9-27BCA443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5460A-E8CF-44AC-B8A0-62438D32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7A52D-4E9D-4A6E-911F-EA49E45D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302B0-85F9-4AAC-AE97-C8B608EF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0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9514A-509F-410A-8E36-8AA185D5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2CFB72-9797-4511-AD77-C8F3C8B0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931286-F6DA-47EA-BC95-04D3C3FC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884CCE-B51D-4202-A772-C8426E2D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F2BC86-C020-4C68-A141-2EAF551E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7900C-4970-4335-ACDE-5B54EDC0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DAF40C-8656-4DB2-9D9C-CCD0B267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BEBCC-DD49-42C6-923F-4C417B82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6E480-03B0-47B7-B1B1-01F01B20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84AB0-5758-473D-9573-F37CA25E1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E77F2-E9D4-42E3-AAF5-332BED287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B148-CBBD-4FAA-AC29-E9FB7ED2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Processador </a:t>
            </a:r>
            <a:r>
              <a:rPr lang="pt-BR" dirty="0" err="1"/>
              <a:t>Uniciclo</a:t>
            </a:r>
            <a:r>
              <a:rPr lang="pt-BR" dirty="0"/>
              <a:t> 16 bits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A4831-E381-4231-A98B-3CCB321C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Luigi Muller Sousa Linhares - 2017009506</a:t>
            </a:r>
          </a:p>
          <a:p>
            <a:r>
              <a:rPr lang="pt-BR" dirty="0"/>
              <a:t>Matheus </a:t>
            </a:r>
            <a:r>
              <a:rPr lang="pt-BR" dirty="0" err="1"/>
              <a:t>Fellype</a:t>
            </a:r>
            <a:r>
              <a:rPr lang="pt-BR" dirty="0"/>
              <a:t> de Moura Silva - 2017027110</a:t>
            </a:r>
          </a:p>
          <a:p>
            <a:r>
              <a:rPr lang="pt-BR" dirty="0" err="1"/>
              <a:t>Tarlison</a:t>
            </a:r>
            <a:r>
              <a:rPr lang="pt-BR" dirty="0"/>
              <a:t> </a:t>
            </a:r>
            <a:r>
              <a:rPr lang="pt-BR" dirty="0" err="1"/>
              <a:t>Sander</a:t>
            </a:r>
            <a:r>
              <a:rPr lang="pt-BR" dirty="0"/>
              <a:t> Lima Brito - 2017013008</a:t>
            </a:r>
          </a:p>
        </p:txBody>
      </p:sp>
    </p:spTree>
    <p:extLst>
      <p:ext uri="{BB962C8B-B14F-4D97-AF65-F5344CB8AC3E}">
        <p14:creationId xmlns:p14="http://schemas.microsoft.com/office/powerpoint/2010/main" val="42283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 err="1"/>
              <a:t>Clk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entrada;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funct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rd;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rs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tipoi</a:t>
            </a:r>
            <a:r>
              <a:rPr lang="pt-BR" sz="1800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8BEB0-DAED-42BC-A5BA-BEA200DFFF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598170"/>
            <a:ext cx="4982517" cy="43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instruções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006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pt-BR" sz="1800" dirty="0"/>
              <a:t>Tem a função de incrementar o PC;</a:t>
            </a:r>
          </a:p>
          <a:p>
            <a:pPr marL="0" indent="0">
              <a:spcBef>
                <a:spcPts val="400"/>
              </a:spcBef>
              <a:buNone/>
            </a:pPr>
            <a:endParaRPr lang="pt-BR" sz="1800" dirty="0"/>
          </a:p>
          <a:p>
            <a:pPr>
              <a:spcBef>
                <a:spcPts val="400"/>
              </a:spcBef>
            </a:pPr>
            <a:r>
              <a:rPr lang="pt-BR" sz="1800" dirty="0"/>
              <a:t>ENTRADA1;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ENTRADA2;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SAIDA. </a:t>
            </a:r>
          </a:p>
        </p:txBody>
      </p:sp>
    </p:spTree>
    <p:extLst>
      <p:ext uri="{BB962C8B-B14F-4D97-AF65-F5344CB8AC3E}">
        <p14:creationId xmlns:p14="http://schemas.microsoft.com/office/powerpoint/2010/main" val="402180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Multiplexador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S: flag de entrada do componente;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A: primeira entrada;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B: segunda entrada;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SAIDA;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E43A12-158E-492C-9182-7ABB685087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19" y="2247484"/>
            <a:ext cx="6765681" cy="2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pin;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clk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pout</a:t>
            </a:r>
            <a:r>
              <a:rPr lang="pt-BR" sz="1800"/>
              <a:t>.</a:t>
            </a:r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E83791-C273-4000-B44A-3F023EA77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2" y="2045990"/>
            <a:ext cx="6439238" cy="27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E9C8-80CC-4831-9C8B-9E97C41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FFD10-0449-4C55-AD6A-38E66D53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processador criado é um </a:t>
            </a:r>
            <a:r>
              <a:rPr lang="pt-BR" dirty="0" err="1"/>
              <a:t>uniciclo</a:t>
            </a:r>
            <a:r>
              <a:rPr lang="pt-BR" dirty="0"/>
              <a:t> com palavras de 16 bits. Foi usada a IDE </a:t>
            </a:r>
            <a:r>
              <a:rPr lang="pt-BR" dirty="0" err="1"/>
              <a:t>Quartus</a:t>
            </a:r>
            <a:r>
              <a:rPr lang="pt-BR" dirty="0"/>
              <a:t> para sua implementação usando a linguagem VHDL para a síntese de circuitos.</a:t>
            </a:r>
          </a:p>
        </p:txBody>
      </p:sp>
    </p:spTree>
    <p:extLst>
      <p:ext uri="{BB962C8B-B14F-4D97-AF65-F5344CB8AC3E}">
        <p14:creationId xmlns:p14="http://schemas.microsoft.com/office/powerpoint/2010/main" val="35363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2900-BB6C-4DE6-9238-F03CF3A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F8952-60FB-4DB1-B33F-169C5BAB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processador suporta três tipos de instrução:</a:t>
            </a:r>
          </a:p>
          <a:p>
            <a:r>
              <a:rPr lang="pt-BR" dirty="0"/>
              <a:t>Tipo R: instruções lógicas e aritmética;</a:t>
            </a:r>
          </a:p>
          <a:p>
            <a:r>
              <a:rPr lang="pt-BR" dirty="0"/>
              <a:t>Tipo I: transferência de dados, instruções com constantes e desvios condicionais;</a:t>
            </a:r>
          </a:p>
          <a:p>
            <a:r>
              <a:rPr lang="pt-BR" dirty="0"/>
              <a:t>Tipo J: desvio imediato.</a:t>
            </a:r>
          </a:p>
        </p:txBody>
      </p:sp>
    </p:spTree>
    <p:extLst>
      <p:ext uri="{BB962C8B-B14F-4D97-AF65-F5344CB8AC3E}">
        <p14:creationId xmlns:p14="http://schemas.microsoft.com/office/powerpoint/2010/main" val="8123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B240-2C7F-41A5-9E36-91B3E32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1975FD7-D103-48ED-95D2-6E9806CD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244372"/>
              </p:ext>
            </p:extLst>
          </p:nvPr>
        </p:nvGraphicFramePr>
        <p:xfrm>
          <a:off x="2721003" y="3816916"/>
          <a:ext cx="6749994" cy="157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730">
                  <a:extLst>
                    <a:ext uri="{9D8B030D-6E8A-4147-A177-3AD203B41FA5}">
                      <a16:colId xmlns:a16="http://schemas.microsoft.com/office/drawing/2014/main" val="2656111595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1074852017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394318076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585081231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2895896745"/>
                    </a:ext>
                  </a:extLst>
                </a:gridCol>
              </a:tblGrid>
              <a:tr h="694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OpCode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Rd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Rf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Funct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619368847"/>
                  </a:ext>
                </a:extLst>
              </a:tr>
              <a:tr h="372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11-9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8-6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5-3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2-0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51430580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3948723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E69EA5B-F6F5-4B7F-874D-E6C47B8F3FE4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522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I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7F5E9B-01BE-4B4E-BA9E-0784C72DB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023765"/>
              </p:ext>
            </p:extLst>
          </p:nvPr>
        </p:nvGraphicFramePr>
        <p:xfrm>
          <a:off x="1626870" y="4052846"/>
          <a:ext cx="8938259" cy="214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643427407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866528417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502159879"/>
                    </a:ext>
                  </a:extLst>
                </a:gridCol>
                <a:gridCol w="2857499">
                  <a:extLst>
                    <a:ext uri="{9D8B030D-6E8A-4147-A177-3AD203B41FA5}">
                      <a16:colId xmlns:a16="http://schemas.microsoft.com/office/drawing/2014/main" val="2024367353"/>
                    </a:ext>
                  </a:extLst>
                </a:gridCol>
              </a:tblGrid>
              <a:tr h="1074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OpCode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Rd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Rf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Imediato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extLst>
                  <a:ext uri="{0D108BD9-81ED-4DB2-BD59-A6C34878D82A}">
                    <a16:rowId xmlns:a16="http://schemas.microsoft.com/office/drawing/2014/main" val="191543435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11-9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8-6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5-0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75207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bits</a:t>
                      </a: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6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2913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30982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J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514D3F-705B-4DA1-A6D6-72C01B9A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03953"/>
              </p:ext>
            </p:extLst>
          </p:nvPr>
        </p:nvGraphicFramePr>
        <p:xfrm>
          <a:off x="2361728" y="4094389"/>
          <a:ext cx="7468544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116">
                  <a:extLst>
                    <a:ext uri="{9D8B030D-6E8A-4147-A177-3AD203B41FA5}">
                      <a16:colId xmlns:a16="http://schemas.microsoft.com/office/drawing/2014/main" val="962046932"/>
                    </a:ext>
                  </a:extLst>
                </a:gridCol>
                <a:gridCol w="4820428">
                  <a:extLst>
                    <a:ext uri="{9D8B030D-6E8A-4147-A177-3AD203B41FA5}">
                      <a16:colId xmlns:a16="http://schemas.microsoft.com/office/drawing/2014/main" val="2434647"/>
                    </a:ext>
                  </a:extLst>
                </a:gridCol>
              </a:tblGrid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 err="1">
                          <a:effectLst/>
                        </a:rPr>
                        <a:t>Op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>
                          <a:effectLst/>
                        </a:rPr>
                        <a:t>Endereço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3119184702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11-0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1078091083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12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20739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t-BR" dirty="0"/>
              <a:t>ULA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EntradaA</a:t>
            </a:r>
            <a:r>
              <a:rPr lang="pt-BR" sz="1800" dirty="0"/>
              <a:t>: primeiro dado a ser lido pela ULA;</a:t>
            </a:r>
          </a:p>
          <a:p>
            <a:r>
              <a:rPr lang="pt-BR" sz="1800" dirty="0" err="1"/>
              <a:t>EntradaB</a:t>
            </a:r>
            <a:r>
              <a:rPr lang="pt-BR" sz="1800" dirty="0"/>
              <a:t>: segundo dado a ser lido pela ULA;</a:t>
            </a:r>
          </a:p>
          <a:p>
            <a:r>
              <a:rPr lang="pt-BR" sz="1800" dirty="0" err="1"/>
              <a:t>Controle_ULA</a:t>
            </a:r>
            <a:r>
              <a:rPr lang="pt-BR" sz="1800" dirty="0"/>
              <a:t>: informação com a operação a ser executada;</a:t>
            </a:r>
          </a:p>
          <a:p>
            <a:r>
              <a:rPr lang="pt-BR" sz="1800" dirty="0" err="1"/>
              <a:t>Saida_to_Dados</a:t>
            </a:r>
            <a:r>
              <a:rPr lang="pt-BR" sz="1800" dirty="0"/>
              <a:t>: saída de dados que irá para a memória de dados;</a:t>
            </a:r>
          </a:p>
          <a:p>
            <a:r>
              <a:rPr lang="pt-BR" sz="1800" dirty="0" err="1"/>
              <a:t>Saida_to_Mux</a:t>
            </a:r>
            <a:r>
              <a:rPr lang="pt-BR" sz="1800" dirty="0"/>
              <a:t>: saída de dados que irá para a multiplexadora;</a:t>
            </a:r>
          </a:p>
          <a:p>
            <a:r>
              <a:rPr lang="pt-BR" sz="1800" dirty="0" err="1"/>
              <a:t>ZeroULA</a:t>
            </a:r>
            <a:r>
              <a:rPr lang="pt-BR" sz="1800" dirty="0"/>
              <a:t>: saída do </a:t>
            </a:r>
            <a:r>
              <a:rPr lang="pt-BR" sz="1800" dirty="0" err="1"/>
              <a:t>resutado</a:t>
            </a:r>
            <a:r>
              <a:rPr lang="pt-BR" sz="1800" dirty="0"/>
              <a:t> de desvios condicionais.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5BD91838-7721-4F4B-9354-4CC41A29F3F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20103" r="501" b="9245"/>
          <a:stretch/>
        </p:blipFill>
        <p:spPr>
          <a:xfrm>
            <a:off x="5805268" y="2803075"/>
            <a:ext cx="6386732" cy="2436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71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Banco de Registradores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Clock</a:t>
            </a:r>
            <a:r>
              <a:rPr lang="pt-BR" sz="1800" dirty="0"/>
              <a:t>: </a:t>
            </a:r>
            <a:r>
              <a:rPr lang="pt-BR" sz="1800" dirty="0" err="1"/>
              <a:t>clock</a:t>
            </a:r>
            <a:r>
              <a:rPr lang="pt-BR" sz="1800" dirty="0"/>
              <a:t> do processador;</a:t>
            </a:r>
          </a:p>
          <a:p>
            <a:r>
              <a:rPr lang="pt-BR" sz="1800" dirty="0"/>
              <a:t>Data: dado a ser escrito no registrador de destino;</a:t>
            </a:r>
          </a:p>
          <a:p>
            <a:r>
              <a:rPr lang="pt-BR" sz="1800" dirty="0"/>
              <a:t>LeReg2: segundo registrador para leitura;</a:t>
            </a:r>
          </a:p>
          <a:p>
            <a:r>
              <a:rPr lang="pt-BR" sz="1800" dirty="0"/>
              <a:t>LeReg1: primeiro registrador para leitura;</a:t>
            </a:r>
          </a:p>
          <a:p>
            <a:r>
              <a:rPr lang="pt-BR" sz="1800" dirty="0" err="1"/>
              <a:t>RegDst</a:t>
            </a:r>
            <a:r>
              <a:rPr lang="pt-BR" sz="1800" dirty="0"/>
              <a:t>: registrador para escrita;</a:t>
            </a:r>
          </a:p>
          <a:p>
            <a:r>
              <a:rPr lang="pt-BR" sz="1800" dirty="0" err="1"/>
              <a:t>EscReg</a:t>
            </a:r>
            <a:r>
              <a:rPr lang="pt-BR" sz="1800" dirty="0"/>
              <a:t>: flag que autoriza a escrita de dados.</a:t>
            </a:r>
          </a:p>
          <a:p>
            <a:r>
              <a:rPr lang="pt-BR" sz="1800" dirty="0" err="1"/>
              <a:t>RegA</a:t>
            </a:r>
            <a:r>
              <a:rPr lang="pt-BR" sz="1800" dirty="0"/>
              <a:t>: Saída do dado do primeiro registrador de leitura;</a:t>
            </a:r>
          </a:p>
          <a:p>
            <a:r>
              <a:rPr lang="pt-BR" sz="1800" dirty="0" err="1"/>
              <a:t>RegB</a:t>
            </a:r>
            <a:r>
              <a:rPr lang="pt-BR" sz="1800" dirty="0"/>
              <a:t>: Saída do dado do segundo registrador de leitura;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1F42F-48C2-4997-B345-63E1A96D58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708233"/>
            <a:ext cx="6472498" cy="4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Unidade de Controle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informação com o </a:t>
            </a:r>
            <a:r>
              <a:rPr lang="pt-BR" sz="1800" dirty="0" err="1"/>
              <a:t>opcode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aluSRC</a:t>
            </a:r>
            <a:r>
              <a:rPr lang="pt-BR" sz="1800" dirty="0"/>
              <a:t>: controla o multiplexador que decide se envia o segundo registrador de leitura ou o valor imediato;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branch</a:t>
            </a:r>
            <a:r>
              <a:rPr lang="pt-BR" sz="1800" dirty="0"/>
              <a:t>: decide se o PC recebe o endereço do </a:t>
            </a:r>
            <a:r>
              <a:rPr lang="pt-BR" sz="1800" dirty="0" err="1"/>
              <a:t>jump</a:t>
            </a:r>
            <a:r>
              <a:rPr lang="pt-BR" sz="1800" dirty="0"/>
              <a:t> ou a outra opção;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escrevemem</a:t>
            </a:r>
            <a:r>
              <a:rPr lang="pt-BR" sz="1800" dirty="0"/>
              <a:t>: controla se haverá escrita na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escrevereg</a:t>
            </a:r>
            <a:r>
              <a:rPr lang="pt-BR" sz="1800" dirty="0"/>
              <a:t>: controla se haverá escrita no banco de registradores;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: controla se haverá desvio condicional;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lemem</a:t>
            </a:r>
            <a:r>
              <a:rPr lang="pt-BR" sz="1800" dirty="0"/>
              <a:t>: controla se o dado da memoria de dados sairá na saída dela;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memparareg</a:t>
            </a:r>
            <a:r>
              <a:rPr lang="pt-BR" sz="1800" dirty="0"/>
              <a:t>: decide se o dado a ser guardado no registrador de destino será da ULA ou da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origalu</a:t>
            </a:r>
            <a:r>
              <a:rPr lang="pt-BR" sz="1800" dirty="0"/>
              <a:t>: envia a operação para a operação para a ULA;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regdest</a:t>
            </a:r>
            <a:r>
              <a:rPr lang="pt-BR" sz="1800" dirty="0"/>
              <a:t>: decide qual registrador será escolhido para leitura.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8D38F8-D8FB-46E0-AC97-1B7DE256D9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292542"/>
            <a:ext cx="4978146" cy="49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652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do Office</vt:lpstr>
      <vt:lpstr>Processador Uniciclo 16 bits</vt:lpstr>
      <vt:lpstr>Introdução</vt:lpstr>
      <vt:lpstr>Conjunto de instruções</vt:lpstr>
      <vt:lpstr>Tipo R</vt:lpstr>
      <vt:lpstr>Tipo I</vt:lpstr>
      <vt:lpstr>Tipo J</vt:lpstr>
      <vt:lpstr>ULA</vt:lpstr>
      <vt:lpstr>Banco de Registradores</vt:lpstr>
      <vt:lpstr>Unidade de Controle</vt:lpstr>
      <vt:lpstr>Memória ROM</vt:lpstr>
      <vt:lpstr>Memória de instruções</vt:lpstr>
      <vt:lpstr>Memória ROM</vt:lpstr>
      <vt:lpstr>Multiplexador</vt:lpstr>
      <vt:lpstr>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Uniciclo 16 bits</dc:title>
  <dc:creator>Luigi Muller Sousa Linhares</dc:creator>
  <cp:lastModifiedBy>Luigi Muller Sousa Linhares</cp:lastModifiedBy>
  <cp:revision>20</cp:revision>
  <dcterms:created xsi:type="dcterms:W3CDTF">2018-12-03T23:15:02Z</dcterms:created>
  <dcterms:modified xsi:type="dcterms:W3CDTF">2018-12-04T01:05:50Z</dcterms:modified>
</cp:coreProperties>
</file>