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69" r:id="rId18"/>
    <p:sldId id="270" r:id="rId19"/>
    <p:sldId id="271" r:id="rId20"/>
  </p:sldIdLst>
  <p:sldSz cx="9144000" cy="5143500" type="screen16x9"/>
  <p:notesSz cx="6858000" cy="9144000"/>
  <p:embeddedFontLst>
    <p:embeddedFont>
      <p:font typeface="Comfortaa" panose="020B0604020202020204" charset="0"/>
      <p:regular r:id="rId22"/>
      <p:bold r:id="rId23"/>
    </p:embeddedFont>
    <p:embeddedFont>
      <p:font typeface="Roboto Light"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8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c3af5d333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c3af5d33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c3af5d333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c3af5d33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fc3af5d333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fc3af5d333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fc3af5d333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fc3af5d333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69B349C4-C18A-C5CF-A247-2E0B26C994D9}"/>
            </a:ext>
          </a:extLst>
        </p:cNvPr>
        <p:cNvGrpSpPr/>
        <p:nvPr/>
      </p:nvGrpSpPr>
      <p:grpSpPr>
        <a:xfrm>
          <a:off x="0" y="0"/>
          <a:ext cx="0" cy="0"/>
          <a:chOff x="0" y="0"/>
          <a:chExt cx="0" cy="0"/>
        </a:xfrm>
      </p:grpSpPr>
      <p:sp>
        <p:nvSpPr>
          <p:cNvPr id="149" name="Google Shape;149;g2fc3af5d333_0_200:notes">
            <a:extLst>
              <a:ext uri="{FF2B5EF4-FFF2-40B4-BE49-F238E27FC236}">
                <a16:creationId xmlns:a16="http://schemas.microsoft.com/office/drawing/2014/main" id="{F8F0744E-46E2-A3C9-2A5D-6D7DEBB540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c3af5d333_0_200:notes">
            <a:extLst>
              <a:ext uri="{FF2B5EF4-FFF2-40B4-BE49-F238E27FC236}">
                <a16:creationId xmlns:a16="http://schemas.microsoft.com/office/drawing/2014/main" id="{406F1246-3F7E-48EB-C67E-9855932395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753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a:extLst>
            <a:ext uri="{FF2B5EF4-FFF2-40B4-BE49-F238E27FC236}">
              <a16:creationId xmlns:a16="http://schemas.microsoft.com/office/drawing/2014/main" id="{86354537-D7B2-542A-F762-95F2D619DEF9}"/>
            </a:ext>
          </a:extLst>
        </p:cNvPr>
        <p:cNvGrpSpPr/>
        <p:nvPr/>
      </p:nvGrpSpPr>
      <p:grpSpPr>
        <a:xfrm>
          <a:off x="0" y="0"/>
          <a:ext cx="0" cy="0"/>
          <a:chOff x="0" y="0"/>
          <a:chExt cx="0" cy="0"/>
        </a:xfrm>
      </p:grpSpPr>
      <p:sp>
        <p:nvSpPr>
          <p:cNvPr id="162" name="Google Shape;162;g2fc3af5d333_0_255:notes">
            <a:extLst>
              <a:ext uri="{FF2B5EF4-FFF2-40B4-BE49-F238E27FC236}">
                <a16:creationId xmlns:a16="http://schemas.microsoft.com/office/drawing/2014/main" id="{EBA3583F-8A55-1D7E-3252-574B728631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c3af5d333_0_255:notes">
            <a:extLst>
              <a:ext uri="{FF2B5EF4-FFF2-40B4-BE49-F238E27FC236}">
                <a16:creationId xmlns:a16="http://schemas.microsoft.com/office/drawing/2014/main" id="{88F2E75A-8E3E-6794-D1B0-2207FADBB6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140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a:extLst>
            <a:ext uri="{FF2B5EF4-FFF2-40B4-BE49-F238E27FC236}">
              <a16:creationId xmlns:a16="http://schemas.microsoft.com/office/drawing/2014/main" id="{00B0BD3F-DE34-8CA1-1A3E-06E3FD360ADD}"/>
            </a:ext>
          </a:extLst>
        </p:cNvPr>
        <p:cNvGrpSpPr/>
        <p:nvPr/>
      </p:nvGrpSpPr>
      <p:grpSpPr>
        <a:xfrm>
          <a:off x="0" y="0"/>
          <a:ext cx="0" cy="0"/>
          <a:chOff x="0" y="0"/>
          <a:chExt cx="0" cy="0"/>
        </a:xfrm>
      </p:grpSpPr>
      <p:sp>
        <p:nvSpPr>
          <p:cNvPr id="162" name="Google Shape;162;g2fc3af5d333_0_255:notes">
            <a:extLst>
              <a:ext uri="{FF2B5EF4-FFF2-40B4-BE49-F238E27FC236}">
                <a16:creationId xmlns:a16="http://schemas.microsoft.com/office/drawing/2014/main" id="{8DB9F8AA-9B96-F799-F159-29DB532658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c3af5d333_0_255:notes">
            <a:extLst>
              <a:ext uri="{FF2B5EF4-FFF2-40B4-BE49-F238E27FC236}">
                <a16:creationId xmlns:a16="http://schemas.microsoft.com/office/drawing/2014/main" id="{BDC7BE27-5FC0-482F-0828-1BE8451CF1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464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c3af5d333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c3af5d333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fc3af5d333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fc3af5d333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c3af5d333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c3af5d333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fc3af5d33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fc3af5d33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c3af5d33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c3af5d33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fc3af5d33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fc3af5d33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c3af5d33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c3af5d3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c3af5d33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c3af5d33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c3af5d33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c3af5d33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c3af5d333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c3af5d33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c3af5d333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c3af5d33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5862175" y="1660475"/>
            <a:ext cx="3309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grpSp>
        <p:nvGrpSpPr>
          <p:cNvPr id="55" name="Google Shape;55;p13"/>
          <p:cNvGrpSpPr/>
          <p:nvPr/>
        </p:nvGrpSpPr>
        <p:grpSpPr>
          <a:xfrm>
            <a:off x="1735950" y="1241450"/>
            <a:ext cx="5672100" cy="1534338"/>
            <a:chOff x="1735950" y="746850"/>
            <a:chExt cx="5672100" cy="1534338"/>
          </a:xfrm>
        </p:grpSpPr>
        <p:sp>
          <p:nvSpPr>
            <p:cNvPr id="56" name="Google Shape;56;p13"/>
            <p:cNvSpPr txBox="1"/>
            <p:nvPr/>
          </p:nvSpPr>
          <p:spPr>
            <a:xfrm>
              <a:off x="1735950" y="746850"/>
              <a:ext cx="5672100" cy="10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000" b="1">
                  <a:solidFill>
                    <a:schemeClr val="dk2"/>
                  </a:solidFill>
                  <a:latin typeface="Comfortaa"/>
                  <a:ea typeface="Comfortaa"/>
                  <a:cs typeface="Comfortaa"/>
                  <a:sym typeface="Comfortaa"/>
                </a:rPr>
                <a:t>Cambios en la producción de anime en las últimas cuatro décadas</a:t>
              </a:r>
              <a:endParaRPr sz="2000" b="1">
                <a:solidFill>
                  <a:schemeClr val="dk2"/>
                </a:solidFill>
                <a:latin typeface="Comfortaa"/>
                <a:ea typeface="Comfortaa"/>
                <a:cs typeface="Comfortaa"/>
                <a:sym typeface="Comfortaa"/>
              </a:endParaRPr>
            </a:p>
          </p:txBody>
        </p:sp>
        <p:sp>
          <p:nvSpPr>
            <p:cNvPr id="57" name="Google Shape;57;p13"/>
            <p:cNvSpPr txBox="1"/>
            <p:nvPr/>
          </p:nvSpPr>
          <p:spPr>
            <a:xfrm>
              <a:off x="2012100" y="1928988"/>
              <a:ext cx="5119800" cy="3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500">
                  <a:solidFill>
                    <a:schemeClr val="dk2"/>
                  </a:solidFill>
                  <a:latin typeface="Comfortaa"/>
                  <a:ea typeface="Comfortaa"/>
                  <a:cs typeface="Comfortaa"/>
                  <a:sym typeface="Comfortaa"/>
                </a:rPr>
                <a:t>Aproximaciones a cambios en las clasificaciones y tipos de producción de anime</a:t>
              </a:r>
              <a:endParaRPr sz="1500">
                <a:solidFill>
                  <a:schemeClr val="dk2"/>
                </a:solidFill>
                <a:latin typeface="Comfortaa"/>
                <a:ea typeface="Comfortaa"/>
                <a:cs typeface="Comfortaa"/>
                <a:sym typeface="Comfortaa"/>
              </a:endParaRPr>
            </a:p>
          </p:txBody>
        </p:sp>
      </p:grpSp>
      <p:sp>
        <p:nvSpPr>
          <p:cNvPr id="58" name="Google Shape;58;p13"/>
          <p:cNvSpPr txBox="1"/>
          <p:nvPr/>
        </p:nvSpPr>
        <p:spPr>
          <a:xfrm>
            <a:off x="3235050" y="3388850"/>
            <a:ext cx="2673900" cy="9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a:solidFill>
                  <a:schemeClr val="dk2"/>
                </a:solidFill>
                <a:latin typeface="Comfortaa"/>
                <a:ea typeface="Comfortaa"/>
                <a:cs typeface="Comfortaa"/>
                <a:sym typeface="Comfortaa"/>
              </a:rPr>
              <a:t>Luciana Arcanjo</a:t>
            </a:r>
            <a:endParaRPr>
              <a:solidFill>
                <a:schemeClr val="dk2"/>
              </a:solidFill>
              <a:latin typeface="Comfortaa"/>
              <a:ea typeface="Comfortaa"/>
              <a:cs typeface="Comfortaa"/>
              <a:sym typeface="Comfortaa"/>
            </a:endParaRPr>
          </a:p>
          <a:p>
            <a:pPr marL="0" lvl="0" indent="0" algn="ctr" rtl="0">
              <a:spcBef>
                <a:spcPts val="0"/>
              </a:spcBef>
              <a:spcAft>
                <a:spcPts val="0"/>
              </a:spcAft>
              <a:buNone/>
            </a:pPr>
            <a:r>
              <a:rPr lang="es-419">
                <a:solidFill>
                  <a:schemeClr val="dk2"/>
                </a:solidFill>
                <a:latin typeface="Comfortaa"/>
                <a:ea typeface="Comfortaa"/>
                <a:cs typeface="Comfortaa"/>
                <a:sym typeface="Comfortaa"/>
              </a:rPr>
              <a:t>Prof. Fernando Carabedo</a:t>
            </a:r>
            <a:endParaRPr>
              <a:solidFill>
                <a:schemeClr val="dk2"/>
              </a:solidFill>
              <a:latin typeface="Comfortaa"/>
              <a:ea typeface="Comfortaa"/>
              <a:cs typeface="Comfortaa"/>
              <a:sym typeface="Comfortaa"/>
            </a:endParaRPr>
          </a:p>
          <a:p>
            <a:pPr marL="0" lvl="0" indent="0" algn="ctr" rtl="0">
              <a:spcBef>
                <a:spcPts val="0"/>
              </a:spcBef>
              <a:spcAft>
                <a:spcPts val="0"/>
              </a:spcAft>
              <a:buNone/>
            </a:pPr>
            <a:r>
              <a:rPr lang="es-419">
                <a:solidFill>
                  <a:schemeClr val="dk2"/>
                </a:solidFill>
                <a:latin typeface="Comfortaa"/>
                <a:ea typeface="Comfortaa"/>
                <a:cs typeface="Comfortaa"/>
                <a:sym typeface="Comfortaa"/>
              </a:rPr>
              <a:t>Comisión 61175</a:t>
            </a:r>
            <a:endParaRPr>
              <a:solidFill>
                <a:schemeClr val="dk2"/>
              </a:solidFill>
              <a:latin typeface="Comfortaa"/>
              <a:ea typeface="Comfortaa"/>
              <a:cs typeface="Comfortaa"/>
              <a:sym typeface="Comfortaa"/>
            </a:endParaRPr>
          </a:p>
          <a:p>
            <a:pPr marL="0" lvl="0" indent="0" algn="ctr" rtl="0">
              <a:spcBef>
                <a:spcPts val="0"/>
              </a:spcBef>
              <a:spcAft>
                <a:spcPts val="0"/>
              </a:spcAft>
              <a:buNone/>
            </a:pPr>
            <a:endParaRPr>
              <a:solidFill>
                <a:schemeClr val="dk2"/>
              </a:solidFill>
              <a:latin typeface="Comfortaa"/>
              <a:ea typeface="Comfortaa"/>
              <a:cs typeface="Comfortaa"/>
              <a:sym typeface="Comfortaa"/>
            </a:endParaRPr>
          </a:p>
          <a:p>
            <a:pPr marL="0" lvl="0" indent="0" algn="l" rtl="0">
              <a:spcBef>
                <a:spcPts val="0"/>
              </a:spcBef>
              <a:spcAft>
                <a:spcPts val="0"/>
              </a:spcAft>
              <a:buNone/>
            </a:pPr>
            <a:endParaRPr sz="2000">
              <a:solidFill>
                <a:schemeClr val="dk2"/>
              </a:solidFill>
            </a:endParaRPr>
          </a:p>
        </p:txBody>
      </p:sp>
      <p:sp>
        <p:nvSpPr>
          <p:cNvPr id="59" name="Google Shape;59;p13"/>
          <p:cNvSpPr txBox="1"/>
          <p:nvPr/>
        </p:nvSpPr>
        <p:spPr>
          <a:xfrm>
            <a:off x="1966050" y="4490575"/>
            <a:ext cx="15150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419" sz="1300" dirty="0">
                <a:solidFill>
                  <a:schemeClr val="dk2"/>
                </a:solidFill>
                <a:latin typeface="Comfortaa"/>
                <a:ea typeface="Comfortaa"/>
                <a:cs typeface="Comfortaa"/>
                <a:sym typeface="Comfortaa"/>
              </a:rPr>
              <a:t>06 / 12 / 2024</a:t>
            </a:r>
            <a:endParaRPr sz="1300" dirty="0">
              <a:solidFill>
                <a:schemeClr val="dk2"/>
              </a:solidFill>
              <a:latin typeface="Comfortaa"/>
              <a:ea typeface="Comfortaa"/>
              <a:cs typeface="Comfortaa"/>
              <a:sym typeface="Comfortaa"/>
            </a:endParaRPr>
          </a:p>
          <a:p>
            <a:pPr marL="0" lvl="0" indent="0" algn="l" rtl="0">
              <a:spcBef>
                <a:spcPts val="0"/>
              </a:spcBef>
              <a:spcAft>
                <a:spcPts val="0"/>
              </a:spcAft>
              <a:buNone/>
            </a:pPr>
            <a:endParaRPr sz="1800" dirty="0">
              <a:solidFill>
                <a:schemeClr val="dk2"/>
              </a:solidFill>
            </a:endParaRPr>
          </a:p>
        </p:txBody>
      </p:sp>
      <p:sp>
        <p:nvSpPr>
          <p:cNvPr id="60" name="Google Shape;60;p13"/>
          <p:cNvSpPr txBox="1"/>
          <p:nvPr/>
        </p:nvSpPr>
        <p:spPr>
          <a:xfrm>
            <a:off x="2602225" y="308600"/>
            <a:ext cx="5115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b="1">
                <a:solidFill>
                  <a:schemeClr val="dk2"/>
                </a:solidFill>
                <a:latin typeface="Comfortaa"/>
                <a:ea typeface="Comfortaa"/>
                <a:cs typeface="Comfortaa"/>
                <a:sym typeface="Comfortaa"/>
              </a:rPr>
              <a:t>Data Science II: Machine Learning para la Ciencia de Datos</a:t>
            </a:r>
            <a:endParaRPr sz="1200" b="1">
              <a:solidFill>
                <a:schemeClr val="dk2"/>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ctrTitle"/>
          </p:nvPr>
        </p:nvSpPr>
        <p:spPr>
          <a:xfrm>
            <a:off x="311700" y="274825"/>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1800" b="1">
                <a:solidFill>
                  <a:srgbClr val="FDFAF3"/>
                </a:solidFill>
                <a:latin typeface="Comfortaa"/>
                <a:ea typeface="Comfortaa"/>
                <a:cs typeface="Comfortaa"/>
                <a:sym typeface="Comfortaa"/>
              </a:rPr>
              <a:t>Formato</a:t>
            </a:r>
            <a:endParaRPr sz="1800" b="1">
              <a:solidFill>
                <a:srgbClr val="FDFAF3"/>
              </a:solidFill>
              <a:latin typeface="Comfortaa"/>
              <a:ea typeface="Comfortaa"/>
              <a:cs typeface="Comfortaa"/>
              <a:sym typeface="Comfortaa"/>
            </a:endParaRPr>
          </a:p>
        </p:txBody>
      </p:sp>
      <p:pic>
        <p:nvPicPr>
          <p:cNvPr id="126" name="Google Shape;126;p22"/>
          <p:cNvPicPr preferRelativeResize="0"/>
          <p:nvPr/>
        </p:nvPicPr>
        <p:blipFill>
          <a:blip r:embed="rId3">
            <a:alphaModFix/>
          </a:blip>
          <a:stretch>
            <a:fillRect/>
          </a:stretch>
        </p:blipFill>
        <p:spPr>
          <a:xfrm>
            <a:off x="152400" y="813325"/>
            <a:ext cx="8639573" cy="4282551"/>
          </a:xfrm>
          <a:prstGeom prst="rect">
            <a:avLst/>
          </a:prstGeom>
          <a:noFill/>
          <a:ln>
            <a:noFill/>
          </a:ln>
        </p:spPr>
      </p:pic>
      <p:sp>
        <p:nvSpPr>
          <p:cNvPr id="127" name="Google Shape;127;p22"/>
          <p:cNvSpPr txBox="1"/>
          <p:nvPr/>
        </p:nvSpPr>
        <p:spPr>
          <a:xfrm>
            <a:off x="963925" y="1388750"/>
            <a:ext cx="4000500" cy="1687800"/>
          </a:xfrm>
          <a:prstGeom prst="rect">
            <a:avLst/>
          </a:prstGeom>
          <a:solidFill>
            <a:schemeClr val="lt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a:solidFill>
                  <a:schemeClr val="dk1"/>
                </a:solidFill>
                <a:latin typeface="Roboto Light"/>
                <a:ea typeface="Roboto Light"/>
                <a:cs typeface="Roboto Light"/>
                <a:sym typeface="Roboto Light"/>
              </a:rPr>
              <a:t>El formato predominante en que se distribuye el anime por Televisión por amplia mayoría. Sin embargo, llama la atención en el gráfico el incremento del formato digital ONA en potencial reemplazo del OVA (formato físico), lo cual apunta a la importancia de la digitalización y servicios de streaming en el mercado</a:t>
            </a:r>
            <a:endParaRPr>
              <a:solidFill>
                <a:schemeClr val="dk1"/>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31"/>
        <p:cNvGrpSpPr/>
        <p:nvPr/>
      </p:nvGrpSpPr>
      <p:grpSpPr>
        <a:xfrm>
          <a:off x="0" y="0"/>
          <a:ext cx="0" cy="0"/>
          <a:chOff x="0" y="0"/>
          <a:chExt cx="0" cy="0"/>
        </a:xfrm>
      </p:grpSpPr>
      <p:sp>
        <p:nvSpPr>
          <p:cNvPr id="132" name="Google Shape;132;p23"/>
          <p:cNvSpPr txBox="1">
            <a:spLocks noGrp="1"/>
          </p:cNvSpPr>
          <p:nvPr>
            <p:ph type="ctrTitle"/>
          </p:nvPr>
        </p:nvSpPr>
        <p:spPr>
          <a:xfrm>
            <a:off x="311700" y="274825"/>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1800" b="1">
                <a:solidFill>
                  <a:srgbClr val="FDFAF3"/>
                </a:solidFill>
                <a:latin typeface="Comfortaa"/>
                <a:ea typeface="Comfortaa"/>
                <a:cs typeface="Comfortaa"/>
                <a:sym typeface="Comfortaa"/>
              </a:rPr>
              <a:t>Géneros</a:t>
            </a:r>
            <a:endParaRPr sz="1800" b="1">
              <a:solidFill>
                <a:srgbClr val="FDFAF3"/>
              </a:solidFill>
              <a:latin typeface="Comfortaa"/>
              <a:ea typeface="Comfortaa"/>
              <a:cs typeface="Comfortaa"/>
              <a:sym typeface="Comfortaa"/>
            </a:endParaRPr>
          </a:p>
        </p:txBody>
      </p:sp>
      <p:pic>
        <p:nvPicPr>
          <p:cNvPr id="133" name="Google Shape;133;p23"/>
          <p:cNvPicPr preferRelativeResize="0"/>
          <p:nvPr/>
        </p:nvPicPr>
        <p:blipFill>
          <a:blip r:embed="rId3">
            <a:alphaModFix/>
          </a:blip>
          <a:stretch>
            <a:fillRect/>
          </a:stretch>
        </p:blipFill>
        <p:spPr>
          <a:xfrm>
            <a:off x="311700" y="889625"/>
            <a:ext cx="5919551" cy="4057650"/>
          </a:xfrm>
          <a:prstGeom prst="rect">
            <a:avLst/>
          </a:prstGeom>
          <a:noFill/>
          <a:ln>
            <a:noFill/>
          </a:ln>
        </p:spPr>
      </p:pic>
      <p:sp>
        <p:nvSpPr>
          <p:cNvPr id="134" name="Google Shape;134;p23"/>
          <p:cNvSpPr txBox="1">
            <a:spLocks noGrp="1"/>
          </p:cNvSpPr>
          <p:nvPr>
            <p:ph type="subTitle" idx="1"/>
          </p:nvPr>
        </p:nvSpPr>
        <p:spPr>
          <a:xfrm>
            <a:off x="6343575" y="1105650"/>
            <a:ext cx="2326800" cy="3487200"/>
          </a:xfrm>
          <a:prstGeom prst="rect">
            <a:avLst/>
          </a:prstGeom>
          <a:solidFill>
            <a:schemeClr val="lt1"/>
          </a:solidFill>
        </p:spPr>
        <p:txBody>
          <a:bodyPr spcFirstLastPara="1" wrap="square" lIns="91425" tIns="91425" rIns="91425" bIns="91425" anchor="t" anchorCtr="0">
            <a:noAutofit/>
          </a:bodyPr>
          <a:lstStyle/>
          <a:p>
            <a:pPr marL="0" lvl="0" indent="0" algn="just" rtl="0">
              <a:lnSpc>
                <a:spcPct val="80000"/>
              </a:lnSpc>
              <a:spcBef>
                <a:spcPts val="0"/>
              </a:spcBef>
              <a:spcAft>
                <a:spcPts val="0"/>
              </a:spcAft>
              <a:buNone/>
            </a:pPr>
            <a:r>
              <a:rPr lang="es-419" sz="1700">
                <a:solidFill>
                  <a:srgbClr val="4E5862"/>
                </a:solidFill>
                <a:latin typeface="Roboto Light"/>
                <a:ea typeface="Roboto Light"/>
                <a:cs typeface="Roboto Light"/>
                <a:sym typeface="Roboto Light"/>
              </a:rPr>
              <a:t>El género de comedia es el más popular, seguido de una los géneros de acción y fantasía. Esta distribución refleja muy bien el amplio espectro de las narrativas en la producción de anime, orientadas a géneros que pueden ser ligeros y cotidianos, como también a temáticas de fantasía e incluso erótica.</a:t>
            </a:r>
            <a:endParaRPr sz="1700">
              <a:solidFill>
                <a:srgbClr val="4E5862"/>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161925" y="110900"/>
            <a:ext cx="8937325" cy="4962125"/>
          </a:xfrm>
          <a:prstGeom prst="rect">
            <a:avLst/>
          </a:prstGeom>
          <a:noFill/>
          <a:ln>
            <a:noFill/>
          </a:ln>
        </p:spPr>
      </p:pic>
      <p:sp>
        <p:nvSpPr>
          <p:cNvPr id="140" name="Google Shape;140;p24"/>
          <p:cNvSpPr txBox="1"/>
          <p:nvPr/>
        </p:nvSpPr>
        <p:spPr>
          <a:xfrm>
            <a:off x="982975" y="657225"/>
            <a:ext cx="3819600" cy="1704900"/>
          </a:xfrm>
          <a:prstGeom prst="rect">
            <a:avLst/>
          </a:prstGeom>
          <a:solidFill>
            <a:schemeClr val="lt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a:solidFill>
                  <a:schemeClr val="dk1"/>
                </a:solidFill>
                <a:latin typeface="Roboto Light"/>
                <a:ea typeface="Roboto Light"/>
                <a:cs typeface="Roboto Light"/>
                <a:sym typeface="Roboto Light"/>
              </a:rPr>
              <a:t>Al ver la distribución por años, se ve que la comedia tuvo un aumento brusco y relativamente sostenido desde el año 2000, hasta una caída importante posterior al 2015, que se condice con el decrecimiento en la producción general de anime que se presentó en un principio.</a:t>
            </a:r>
            <a:endParaRPr>
              <a:solidFill>
                <a:schemeClr val="dk1"/>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44"/>
        <p:cNvGrpSpPr/>
        <p:nvPr/>
      </p:nvGrpSpPr>
      <p:grpSpPr>
        <a:xfrm>
          <a:off x="0" y="0"/>
          <a:ext cx="0" cy="0"/>
          <a:chOff x="0" y="0"/>
          <a:chExt cx="0" cy="0"/>
        </a:xfrm>
      </p:grpSpPr>
      <p:sp>
        <p:nvSpPr>
          <p:cNvPr id="145" name="Google Shape;145;p25"/>
          <p:cNvSpPr txBox="1">
            <a:spLocks noGrp="1"/>
          </p:cNvSpPr>
          <p:nvPr>
            <p:ph type="ctrTitle"/>
          </p:nvPr>
        </p:nvSpPr>
        <p:spPr>
          <a:xfrm>
            <a:off x="311700" y="274825"/>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1800" b="1">
                <a:solidFill>
                  <a:srgbClr val="FDFAF3"/>
                </a:solidFill>
                <a:latin typeface="Comfortaa"/>
                <a:ea typeface="Comfortaa"/>
                <a:cs typeface="Comfortaa"/>
                <a:sym typeface="Comfortaa"/>
              </a:rPr>
              <a:t>Cantidad de episodios</a:t>
            </a:r>
            <a:endParaRPr sz="1800" b="1">
              <a:solidFill>
                <a:srgbClr val="FDFAF3"/>
              </a:solidFill>
              <a:latin typeface="Comfortaa"/>
              <a:ea typeface="Comfortaa"/>
              <a:cs typeface="Comfortaa"/>
              <a:sym typeface="Comfortaa"/>
            </a:endParaRPr>
          </a:p>
        </p:txBody>
      </p:sp>
      <p:sp>
        <p:nvSpPr>
          <p:cNvPr id="146" name="Google Shape;146;p25"/>
          <p:cNvSpPr txBox="1">
            <a:spLocks noGrp="1"/>
          </p:cNvSpPr>
          <p:nvPr>
            <p:ph type="subTitle" idx="1"/>
          </p:nvPr>
        </p:nvSpPr>
        <p:spPr>
          <a:xfrm>
            <a:off x="6362625" y="1524888"/>
            <a:ext cx="2326800" cy="2774400"/>
          </a:xfrm>
          <a:prstGeom prst="rect">
            <a:avLst/>
          </a:prstGeom>
          <a:solidFill>
            <a:schemeClr val="lt1"/>
          </a:solidFill>
        </p:spPr>
        <p:txBody>
          <a:bodyPr spcFirstLastPara="1" wrap="square" lIns="91425" tIns="91425" rIns="91425" bIns="91425" anchor="t" anchorCtr="0">
            <a:normAutofit lnSpcReduction="10000"/>
          </a:bodyPr>
          <a:lstStyle/>
          <a:p>
            <a:pPr marL="0" lvl="0" indent="0" algn="just" rtl="0">
              <a:lnSpc>
                <a:spcPct val="80000"/>
              </a:lnSpc>
              <a:spcBef>
                <a:spcPts val="0"/>
              </a:spcBef>
              <a:spcAft>
                <a:spcPts val="0"/>
              </a:spcAft>
              <a:buNone/>
            </a:pPr>
            <a:r>
              <a:rPr lang="es-419" sz="1700">
                <a:solidFill>
                  <a:schemeClr val="dk1"/>
                </a:solidFill>
                <a:latin typeface="Roboto Light"/>
                <a:ea typeface="Roboto Light"/>
                <a:cs typeface="Roboto Light"/>
                <a:sym typeface="Roboto Light"/>
              </a:rPr>
              <a:t>El gráfico refleja una importante mayoría de animes que se desarrollan entre 1 y 12 capítulos. </a:t>
            </a:r>
            <a:endParaRPr sz="1700">
              <a:solidFill>
                <a:schemeClr val="dk1"/>
              </a:solidFill>
              <a:latin typeface="Roboto Light"/>
              <a:ea typeface="Roboto Light"/>
              <a:cs typeface="Roboto Light"/>
              <a:sym typeface="Roboto Light"/>
            </a:endParaRPr>
          </a:p>
          <a:p>
            <a:pPr marL="0" lvl="0" indent="0" algn="just" rtl="0">
              <a:lnSpc>
                <a:spcPct val="80000"/>
              </a:lnSpc>
              <a:spcBef>
                <a:spcPts val="0"/>
              </a:spcBef>
              <a:spcAft>
                <a:spcPts val="0"/>
              </a:spcAft>
              <a:buNone/>
            </a:pPr>
            <a:r>
              <a:rPr lang="es-419" sz="1700">
                <a:solidFill>
                  <a:schemeClr val="dk1"/>
                </a:solidFill>
                <a:latin typeface="Roboto Light"/>
                <a:ea typeface="Roboto Light"/>
                <a:cs typeface="Roboto Light"/>
                <a:sym typeface="Roboto Light"/>
              </a:rPr>
              <a:t>Sin embargo, vale la pena tener en consideración que a veces la misma serie puede sacar temporadas que no se contabilizan en total, sino que por separado.</a:t>
            </a:r>
            <a:endParaRPr sz="1700">
              <a:solidFill>
                <a:schemeClr val="dk1"/>
              </a:solidFill>
              <a:latin typeface="Roboto Light"/>
              <a:ea typeface="Roboto Light"/>
              <a:cs typeface="Roboto Light"/>
              <a:sym typeface="Roboto Light"/>
            </a:endParaRPr>
          </a:p>
        </p:txBody>
      </p:sp>
      <p:pic>
        <p:nvPicPr>
          <p:cNvPr id="147" name="Google Shape;147;p25"/>
          <p:cNvPicPr preferRelativeResize="0"/>
          <p:nvPr/>
        </p:nvPicPr>
        <p:blipFill>
          <a:blip r:embed="rId3">
            <a:alphaModFix/>
          </a:blip>
          <a:stretch>
            <a:fillRect/>
          </a:stretch>
        </p:blipFill>
        <p:spPr>
          <a:xfrm>
            <a:off x="311700" y="902750"/>
            <a:ext cx="5862399" cy="4018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51">
          <a:extLst>
            <a:ext uri="{FF2B5EF4-FFF2-40B4-BE49-F238E27FC236}">
              <a16:creationId xmlns:a16="http://schemas.microsoft.com/office/drawing/2014/main" id="{D4185228-2EDA-06B1-E397-706C81A9AD5C}"/>
            </a:ext>
          </a:extLst>
        </p:cNvPr>
        <p:cNvGrpSpPr/>
        <p:nvPr/>
      </p:nvGrpSpPr>
      <p:grpSpPr>
        <a:xfrm>
          <a:off x="0" y="0"/>
          <a:ext cx="0" cy="0"/>
          <a:chOff x="0" y="0"/>
          <a:chExt cx="0" cy="0"/>
        </a:xfrm>
      </p:grpSpPr>
      <p:sp>
        <p:nvSpPr>
          <p:cNvPr id="152" name="Google Shape;152;p26">
            <a:extLst>
              <a:ext uri="{FF2B5EF4-FFF2-40B4-BE49-F238E27FC236}">
                <a16:creationId xmlns:a16="http://schemas.microsoft.com/office/drawing/2014/main" id="{1D7D1777-CA81-8DC3-E2EF-14468DA5A3BA}"/>
              </a:ext>
            </a:extLst>
          </p:cNvPr>
          <p:cNvSpPr txBox="1">
            <a:spLocks noGrp="1"/>
          </p:cNvSpPr>
          <p:nvPr>
            <p:ph type="ctrTitle"/>
          </p:nvPr>
        </p:nvSpPr>
        <p:spPr>
          <a:xfrm>
            <a:off x="311700" y="1839900"/>
            <a:ext cx="8520600" cy="14637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CL" sz="3000" b="1" dirty="0">
                <a:solidFill>
                  <a:srgbClr val="4E5862"/>
                </a:solidFill>
                <a:latin typeface="Comfortaa"/>
                <a:ea typeface="Comfortaa"/>
                <a:cs typeface="Comfortaa"/>
                <a:sym typeface="Comfortaa"/>
              </a:rPr>
              <a:t>Modelado</a:t>
            </a:r>
            <a:endParaRPr sz="3000" b="1" dirty="0">
              <a:solidFill>
                <a:srgbClr val="4E5862"/>
              </a:solidFill>
              <a:latin typeface="Comfortaa"/>
              <a:ea typeface="Comfortaa"/>
              <a:cs typeface="Comfortaa"/>
              <a:sym typeface="Comfortaa"/>
            </a:endParaRPr>
          </a:p>
          <a:p>
            <a:pPr marL="0" lvl="0" indent="0" algn="ctr" rtl="0">
              <a:spcBef>
                <a:spcPts val="0"/>
              </a:spcBef>
              <a:spcAft>
                <a:spcPts val="0"/>
              </a:spcAft>
              <a:buSzPts val="990"/>
              <a:buNone/>
            </a:pPr>
            <a:endParaRPr sz="3000" b="1" dirty="0">
              <a:solidFill>
                <a:srgbClr val="4E5862"/>
              </a:solidFill>
              <a:latin typeface="Comfortaa"/>
              <a:ea typeface="Comfortaa"/>
              <a:cs typeface="Comfortaa"/>
              <a:sym typeface="Comfortaa"/>
            </a:endParaRPr>
          </a:p>
        </p:txBody>
      </p:sp>
    </p:spTree>
    <p:extLst>
      <p:ext uri="{BB962C8B-B14F-4D97-AF65-F5344CB8AC3E}">
        <p14:creationId xmlns:p14="http://schemas.microsoft.com/office/powerpoint/2010/main" val="51115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64">
          <a:extLst>
            <a:ext uri="{FF2B5EF4-FFF2-40B4-BE49-F238E27FC236}">
              <a16:creationId xmlns:a16="http://schemas.microsoft.com/office/drawing/2014/main" id="{EF6357AE-6B5C-9DEB-02B9-1ED29AA3A384}"/>
            </a:ext>
          </a:extLst>
        </p:cNvPr>
        <p:cNvGrpSpPr/>
        <p:nvPr/>
      </p:nvGrpSpPr>
      <p:grpSpPr>
        <a:xfrm>
          <a:off x="0" y="0"/>
          <a:ext cx="0" cy="0"/>
          <a:chOff x="0" y="0"/>
          <a:chExt cx="0" cy="0"/>
        </a:xfrm>
      </p:grpSpPr>
      <p:sp>
        <p:nvSpPr>
          <p:cNvPr id="165" name="Google Shape;165;p28">
            <a:extLst>
              <a:ext uri="{FF2B5EF4-FFF2-40B4-BE49-F238E27FC236}">
                <a16:creationId xmlns:a16="http://schemas.microsoft.com/office/drawing/2014/main" id="{42892B51-E179-CFB4-D61B-C1AF56F79764}"/>
              </a:ext>
            </a:extLst>
          </p:cNvPr>
          <p:cNvSpPr txBox="1"/>
          <p:nvPr/>
        </p:nvSpPr>
        <p:spPr>
          <a:xfrm>
            <a:off x="738000" y="956975"/>
            <a:ext cx="7668000" cy="784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1300" dirty="0">
                <a:solidFill>
                  <a:schemeClr val="dk2"/>
                </a:solidFill>
                <a:latin typeface="Roboto Light"/>
                <a:ea typeface="Roboto Light"/>
                <a:cs typeface="Roboto Light"/>
                <a:sym typeface="Roboto Light"/>
              </a:rPr>
              <a:t>Se combina un modelo de </a:t>
            </a:r>
            <a:r>
              <a:rPr lang="es-MX" sz="1300" b="1" dirty="0" err="1">
                <a:solidFill>
                  <a:schemeClr val="dk2"/>
                </a:solidFill>
                <a:latin typeface="Roboto Light"/>
                <a:ea typeface="Roboto Light"/>
                <a:cs typeface="Roboto Light"/>
                <a:sym typeface="Roboto Light"/>
              </a:rPr>
              <a:t>Random</a:t>
            </a:r>
            <a:r>
              <a:rPr lang="es-MX" sz="1300" b="1" dirty="0">
                <a:solidFill>
                  <a:schemeClr val="dk2"/>
                </a:solidFill>
                <a:latin typeface="Roboto Light"/>
                <a:ea typeface="Roboto Light"/>
                <a:cs typeface="Roboto Light"/>
                <a:sym typeface="Roboto Light"/>
              </a:rPr>
              <a:t> Forest</a:t>
            </a:r>
            <a:r>
              <a:rPr lang="es-MX" sz="1300" dirty="0">
                <a:solidFill>
                  <a:schemeClr val="dk2"/>
                </a:solidFill>
                <a:latin typeface="Roboto Light"/>
                <a:ea typeface="Roboto Light"/>
                <a:cs typeface="Roboto Light"/>
                <a:sym typeface="Roboto Light"/>
              </a:rPr>
              <a:t> optimizado con </a:t>
            </a:r>
            <a:r>
              <a:rPr lang="es-MX" sz="1300" b="1" dirty="0" err="1">
                <a:solidFill>
                  <a:schemeClr val="dk2"/>
                </a:solidFill>
                <a:latin typeface="Roboto Light"/>
                <a:ea typeface="Roboto Light"/>
                <a:cs typeface="Roboto Light"/>
                <a:sym typeface="Roboto Light"/>
              </a:rPr>
              <a:t>Randomized</a:t>
            </a:r>
            <a:r>
              <a:rPr lang="es-MX" sz="1300" b="1" dirty="0">
                <a:solidFill>
                  <a:schemeClr val="dk2"/>
                </a:solidFill>
                <a:latin typeface="Roboto Light"/>
                <a:ea typeface="Roboto Light"/>
                <a:cs typeface="Roboto Light"/>
                <a:sym typeface="Roboto Light"/>
              </a:rPr>
              <a:t> </a:t>
            </a:r>
            <a:r>
              <a:rPr lang="es-MX" sz="1300" b="1" dirty="0" err="1">
                <a:solidFill>
                  <a:schemeClr val="dk2"/>
                </a:solidFill>
                <a:latin typeface="Roboto Light"/>
                <a:ea typeface="Roboto Light"/>
                <a:cs typeface="Roboto Light"/>
                <a:sym typeface="Roboto Light"/>
              </a:rPr>
              <a:t>Search</a:t>
            </a:r>
            <a:r>
              <a:rPr lang="es-MX" sz="1300" b="1" dirty="0">
                <a:solidFill>
                  <a:schemeClr val="dk2"/>
                </a:solidFill>
                <a:latin typeface="Roboto Light"/>
                <a:ea typeface="Roboto Light"/>
                <a:cs typeface="Roboto Light"/>
                <a:sym typeface="Roboto Light"/>
              </a:rPr>
              <a:t> </a:t>
            </a:r>
            <a:r>
              <a:rPr lang="es-MX" sz="1300" dirty="0">
                <a:solidFill>
                  <a:schemeClr val="dk2"/>
                </a:solidFill>
                <a:latin typeface="Roboto Light"/>
                <a:ea typeface="Roboto Light"/>
                <a:cs typeface="Roboto Light"/>
                <a:sym typeface="Roboto Light"/>
              </a:rPr>
              <a:t>para maximizar el desempeño predictivo, mientras que el preprocesamiento con </a:t>
            </a:r>
            <a:r>
              <a:rPr lang="es-MX" sz="1300" b="1" dirty="0" err="1">
                <a:solidFill>
                  <a:schemeClr val="dk2"/>
                </a:solidFill>
                <a:latin typeface="Roboto Light"/>
                <a:ea typeface="Roboto Light"/>
                <a:cs typeface="Roboto Light"/>
                <a:sym typeface="Roboto Light"/>
              </a:rPr>
              <a:t>MultiLabel</a:t>
            </a:r>
            <a:r>
              <a:rPr lang="es-MX" sz="1300" b="1" dirty="0">
                <a:solidFill>
                  <a:schemeClr val="dk2"/>
                </a:solidFill>
                <a:latin typeface="Roboto Light"/>
                <a:ea typeface="Roboto Light"/>
                <a:cs typeface="Roboto Light"/>
                <a:sym typeface="Roboto Light"/>
              </a:rPr>
              <a:t> </a:t>
            </a:r>
            <a:r>
              <a:rPr lang="es-MX" sz="1300" b="1" dirty="0" err="1">
                <a:solidFill>
                  <a:schemeClr val="dk2"/>
                </a:solidFill>
                <a:latin typeface="Roboto Light"/>
                <a:ea typeface="Roboto Light"/>
                <a:cs typeface="Roboto Light"/>
                <a:sym typeface="Roboto Light"/>
              </a:rPr>
              <a:t>Binarizer</a:t>
            </a:r>
            <a:r>
              <a:rPr lang="es-MX" sz="1300" b="1" dirty="0">
                <a:solidFill>
                  <a:schemeClr val="dk2"/>
                </a:solidFill>
                <a:latin typeface="Roboto Light"/>
                <a:ea typeface="Roboto Light"/>
                <a:cs typeface="Roboto Light"/>
                <a:sym typeface="Roboto Light"/>
              </a:rPr>
              <a:t> </a:t>
            </a:r>
            <a:r>
              <a:rPr lang="es-MX" sz="1300" dirty="0">
                <a:solidFill>
                  <a:schemeClr val="dk2"/>
                </a:solidFill>
                <a:latin typeface="Roboto Light"/>
                <a:ea typeface="Roboto Light"/>
                <a:cs typeface="Roboto Light"/>
                <a:sym typeface="Roboto Light"/>
              </a:rPr>
              <a:t>asegura que las variables categóricas sean representadas de manera efectiva</a:t>
            </a:r>
            <a:endParaRPr sz="1300" dirty="0">
              <a:solidFill>
                <a:schemeClr val="dk2"/>
              </a:solidFill>
            </a:endParaRPr>
          </a:p>
        </p:txBody>
      </p:sp>
      <p:sp>
        <p:nvSpPr>
          <p:cNvPr id="166" name="Google Shape;166;p28">
            <a:extLst>
              <a:ext uri="{FF2B5EF4-FFF2-40B4-BE49-F238E27FC236}">
                <a16:creationId xmlns:a16="http://schemas.microsoft.com/office/drawing/2014/main" id="{CB70E771-75C4-7D97-FBF9-D6DAC4825628}"/>
              </a:ext>
            </a:extLst>
          </p:cNvPr>
          <p:cNvSpPr txBox="1">
            <a:spLocks noGrp="1"/>
          </p:cNvSpPr>
          <p:nvPr>
            <p:ph type="ctrTitle"/>
          </p:nvPr>
        </p:nvSpPr>
        <p:spPr>
          <a:xfrm>
            <a:off x="311700" y="1975524"/>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CL" sz="1800" b="1" dirty="0">
                <a:solidFill>
                  <a:srgbClr val="FDFAF3"/>
                </a:solidFill>
                <a:latin typeface="Comfortaa"/>
                <a:ea typeface="Comfortaa"/>
                <a:cs typeface="Comfortaa"/>
                <a:sym typeface="Comfortaa"/>
              </a:rPr>
              <a:t>Categorías importantes</a:t>
            </a:r>
            <a:endParaRPr sz="1800" b="1" dirty="0">
              <a:solidFill>
                <a:srgbClr val="FDFAF3"/>
              </a:solidFill>
              <a:latin typeface="Comfortaa"/>
              <a:ea typeface="Comfortaa"/>
              <a:cs typeface="Comfortaa"/>
              <a:sym typeface="Comfortaa"/>
            </a:endParaRPr>
          </a:p>
        </p:txBody>
      </p:sp>
      <p:sp>
        <p:nvSpPr>
          <p:cNvPr id="167" name="Google Shape;167;p28">
            <a:extLst>
              <a:ext uri="{FF2B5EF4-FFF2-40B4-BE49-F238E27FC236}">
                <a16:creationId xmlns:a16="http://schemas.microsoft.com/office/drawing/2014/main" id="{7BE521E1-9B6B-F30A-B506-998DCB60FD9A}"/>
              </a:ext>
            </a:extLst>
          </p:cNvPr>
          <p:cNvSpPr txBox="1"/>
          <p:nvPr/>
        </p:nvSpPr>
        <p:spPr>
          <a:xfrm>
            <a:off x="738000" y="2633473"/>
            <a:ext cx="7668000" cy="158501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1300" b="1" dirty="0">
                <a:solidFill>
                  <a:schemeClr val="dk2"/>
                </a:solidFill>
                <a:latin typeface="Roboto Light"/>
                <a:ea typeface="Roboto Light"/>
                <a:cs typeface="Roboto Light"/>
                <a:sym typeface="Roboto Light"/>
              </a:rPr>
              <a:t>Rank </a:t>
            </a:r>
            <a:r>
              <a:rPr lang="es-MX" sz="1300" dirty="0">
                <a:solidFill>
                  <a:schemeClr val="dk2"/>
                </a:solidFill>
                <a:latin typeface="Roboto Light"/>
                <a:ea typeface="Roboto Light"/>
                <a:cs typeface="Roboto Light"/>
                <a:sym typeface="Roboto Light"/>
              </a:rPr>
              <a:t>es la variable más importante  (69.7%) para predecir el "Score". Esto sugiere que los animes con un mejor rango tienden a recibir una puntuación más alta.</a:t>
            </a:r>
          </a:p>
          <a:p>
            <a:pPr marL="0" lvl="0" indent="0" algn="just" rtl="0">
              <a:spcBef>
                <a:spcPts val="0"/>
              </a:spcBef>
              <a:spcAft>
                <a:spcPts val="0"/>
              </a:spcAft>
              <a:buNone/>
            </a:pPr>
            <a:r>
              <a:rPr lang="es-MX" sz="1300" dirty="0">
                <a:solidFill>
                  <a:schemeClr val="dk2"/>
                </a:solidFill>
                <a:latin typeface="Roboto Light"/>
                <a:ea typeface="Roboto Light"/>
                <a:cs typeface="Roboto Light"/>
                <a:sym typeface="Roboto Light"/>
              </a:rPr>
              <a:t>La </a:t>
            </a:r>
            <a:r>
              <a:rPr lang="es-MX" sz="1300" b="1" dirty="0">
                <a:solidFill>
                  <a:schemeClr val="dk2"/>
                </a:solidFill>
                <a:latin typeface="Roboto Light"/>
                <a:ea typeface="Roboto Light"/>
                <a:cs typeface="Roboto Light"/>
                <a:sym typeface="Roboto Light"/>
              </a:rPr>
              <a:t>popularidad </a:t>
            </a:r>
            <a:r>
              <a:rPr lang="es-MX" sz="1300" dirty="0">
                <a:solidFill>
                  <a:schemeClr val="dk2"/>
                </a:solidFill>
                <a:latin typeface="Roboto Light"/>
                <a:ea typeface="Roboto Light"/>
                <a:cs typeface="Roboto Light"/>
                <a:sym typeface="Roboto Light"/>
              </a:rPr>
              <a:t>también tiene una influencia significativa (29.6%) en la puntuación, lo que indica que los animes que son más populares entre los usuarios tienden a recibir mejores puntuaciones.</a:t>
            </a:r>
          </a:p>
          <a:p>
            <a:pPr marL="0" lvl="0" indent="0" algn="just" rtl="0">
              <a:spcBef>
                <a:spcPts val="0"/>
              </a:spcBef>
              <a:spcAft>
                <a:spcPts val="0"/>
              </a:spcAft>
              <a:buNone/>
            </a:pPr>
            <a:r>
              <a:rPr lang="es-MX" sz="1300" dirty="0">
                <a:solidFill>
                  <a:schemeClr val="dk2"/>
                </a:solidFill>
                <a:latin typeface="Roboto Light"/>
                <a:ea typeface="Roboto Light"/>
                <a:cs typeface="Roboto Light"/>
                <a:sym typeface="Roboto Light"/>
              </a:rPr>
              <a:t>La importancia </a:t>
            </a:r>
            <a:r>
              <a:rPr lang="es-MX" sz="1300" b="1" dirty="0">
                <a:solidFill>
                  <a:schemeClr val="dk2"/>
                </a:solidFill>
                <a:latin typeface="Roboto Light"/>
                <a:ea typeface="Roboto Light"/>
                <a:cs typeface="Roboto Light"/>
                <a:sym typeface="Roboto Light"/>
              </a:rPr>
              <a:t>género</a:t>
            </a:r>
            <a:r>
              <a:rPr lang="es-MX" sz="1300" dirty="0">
                <a:solidFill>
                  <a:schemeClr val="dk2"/>
                </a:solidFill>
                <a:latin typeface="Roboto Light"/>
                <a:ea typeface="Roboto Light"/>
                <a:cs typeface="Roboto Light"/>
                <a:sym typeface="Roboto Light"/>
              </a:rPr>
              <a:t> del anime es mínima. Hay unos que importan más que otros (</a:t>
            </a:r>
            <a:r>
              <a:rPr lang="es-MX" sz="1300" dirty="0" err="1">
                <a:solidFill>
                  <a:schemeClr val="dk2"/>
                </a:solidFill>
                <a:latin typeface="Roboto Light"/>
                <a:ea typeface="Roboto Light"/>
                <a:cs typeface="Roboto Light"/>
                <a:sym typeface="Roboto Light"/>
              </a:rPr>
              <a:t>Hentai</a:t>
            </a:r>
            <a:r>
              <a:rPr lang="es-MX" sz="1300" dirty="0">
                <a:solidFill>
                  <a:schemeClr val="dk2"/>
                </a:solidFill>
                <a:latin typeface="Roboto Light"/>
                <a:ea typeface="Roboto Light"/>
                <a:cs typeface="Roboto Light"/>
                <a:sym typeface="Roboto Light"/>
              </a:rPr>
              <a:t>, </a:t>
            </a:r>
            <a:r>
              <a:rPr lang="es-MX" sz="1300" dirty="0" err="1">
                <a:solidFill>
                  <a:schemeClr val="dk2"/>
                </a:solidFill>
                <a:latin typeface="Roboto Light"/>
                <a:ea typeface="Roboto Light"/>
                <a:cs typeface="Roboto Light"/>
                <a:sym typeface="Roboto Light"/>
              </a:rPr>
              <a:t>Fantasy</a:t>
            </a:r>
            <a:r>
              <a:rPr lang="es-MX" sz="1300" dirty="0">
                <a:solidFill>
                  <a:schemeClr val="dk2"/>
                </a:solidFill>
                <a:latin typeface="Roboto Light"/>
                <a:ea typeface="Roboto Light"/>
                <a:cs typeface="Roboto Light"/>
                <a:sym typeface="Roboto Light"/>
              </a:rPr>
              <a:t>, </a:t>
            </a:r>
            <a:r>
              <a:rPr lang="es-MX" sz="1300" dirty="0" err="1">
                <a:solidFill>
                  <a:schemeClr val="dk2"/>
                </a:solidFill>
                <a:latin typeface="Roboto Light"/>
                <a:ea typeface="Roboto Light"/>
                <a:cs typeface="Roboto Light"/>
                <a:sym typeface="Roboto Light"/>
              </a:rPr>
              <a:t>Slice</a:t>
            </a:r>
            <a:r>
              <a:rPr lang="es-MX" sz="1300" dirty="0">
                <a:solidFill>
                  <a:schemeClr val="dk2"/>
                </a:solidFill>
                <a:latin typeface="Roboto Light"/>
                <a:ea typeface="Roboto Light"/>
                <a:cs typeface="Roboto Light"/>
                <a:sym typeface="Roboto Light"/>
              </a:rPr>
              <a:t> </a:t>
            </a:r>
            <a:r>
              <a:rPr lang="es-MX" sz="1300" dirty="0" err="1">
                <a:solidFill>
                  <a:schemeClr val="dk2"/>
                </a:solidFill>
                <a:latin typeface="Roboto Light"/>
                <a:ea typeface="Roboto Light"/>
                <a:cs typeface="Roboto Light"/>
                <a:sym typeface="Roboto Light"/>
              </a:rPr>
              <a:t>of</a:t>
            </a:r>
            <a:r>
              <a:rPr lang="es-MX" sz="1300" dirty="0">
                <a:solidFill>
                  <a:schemeClr val="dk2"/>
                </a:solidFill>
                <a:latin typeface="Roboto Light"/>
                <a:ea typeface="Roboto Light"/>
                <a:cs typeface="Roboto Light"/>
                <a:sym typeface="Roboto Light"/>
              </a:rPr>
              <a:t> </a:t>
            </a:r>
            <a:r>
              <a:rPr lang="es-MX" sz="1300" dirty="0" err="1">
                <a:solidFill>
                  <a:schemeClr val="dk2"/>
                </a:solidFill>
                <a:latin typeface="Roboto Light"/>
                <a:ea typeface="Roboto Light"/>
                <a:cs typeface="Roboto Light"/>
                <a:sym typeface="Roboto Light"/>
              </a:rPr>
              <a:t>Life</a:t>
            </a:r>
            <a:r>
              <a:rPr lang="es-MX" sz="1300" dirty="0">
                <a:solidFill>
                  <a:schemeClr val="dk2"/>
                </a:solidFill>
                <a:latin typeface="Roboto Light"/>
                <a:ea typeface="Roboto Light"/>
                <a:cs typeface="Roboto Light"/>
                <a:sym typeface="Roboto Light"/>
              </a:rPr>
              <a:t>, </a:t>
            </a:r>
            <a:r>
              <a:rPr lang="es-MX" sz="1300" dirty="0" err="1">
                <a:solidFill>
                  <a:schemeClr val="dk2"/>
                </a:solidFill>
                <a:latin typeface="Roboto Light"/>
                <a:ea typeface="Roboto Light"/>
                <a:cs typeface="Roboto Light"/>
                <a:sym typeface="Roboto Light"/>
              </a:rPr>
              <a:t>etc</a:t>
            </a:r>
            <a:r>
              <a:rPr lang="es-MX" sz="1300" dirty="0">
                <a:solidFill>
                  <a:schemeClr val="dk2"/>
                </a:solidFill>
                <a:latin typeface="Roboto Light"/>
                <a:ea typeface="Roboto Light"/>
                <a:cs typeface="Roboto Light"/>
                <a:sym typeface="Roboto Light"/>
              </a:rPr>
              <a:t>) pero su impacto sigue siendo pequeño comparado con Rank y </a:t>
            </a:r>
            <a:r>
              <a:rPr lang="es-MX" sz="1300" dirty="0" err="1">
                <a:solidFill>
                  <a:schemeClr val="dk2"/>
                </a:solidFill>
                <a:latin typeface="Roboto Light"/>
                <a:ea typeface="Roboto Light"/>
                <a:cs typeface="Roboto Light"/>
                <a:sym typeface="Roboto Light"/>
              </a:rPr>
              <a:t>Popularity</a:t>
            </a:r>
            <a:r>
              <a:rPr lang="es-MX" sz="1300" dirty="0">
                <a:solidFill>
                  <a:schemeClr val="dk2"/>
                </a:solidFill>
                <a:latin typeface="Roboto Light"/>
                <a:ea typeface="Roboto Light"/>
                <a:cs typeface="Roboto Light"/>
                <a:sym typeface="Roboto Light"/>
              </a:rPr>
              <a:t>. Asimismo, la importancia de la </a:t>
            </a:r>
            <a:r>
              <a:rPr lang="es-MX" sz="1300" b="1" dirty="0">
                <a:solidFill>
                  <a:schemeClr val="dk2"/>
                </a:solidFill>
                <a:latin typeface="Roboto Light"/>
                <a:ea typeface="Roboto Light"/>
                <a:cs typeface="Roboto Light"/>
                <a:sym typeface="Roboto Light"/>
              </a:rPr>
              <a:t>cantidad de episodios </a:t>
            </a:r>
            <a:r>
              <a:rPr lang="es-MX" sz="1300" dirty="0">
                <a:solidFill>
                  <a:schemeClr val="dk2"/>
                </a:solidFill>
                <a:latin typeface="Roboto Light"/>
                <a:ea typeface="Roboto Light"/>
                <a:cs typeface="Roboto Light"/>
                <a:sym typeface="Roboto Light"/>
              </a:rPr>
              <a:t>es muy baja.</a:t>
            </a:r>
            <a:endParaRPr sz="1300" dirty="0">
              <a:solidFill>
                <a:schemeClr val="dk2"/>
              </a:solidFill>
            </a:endParaRPr>
          </a:p>
        </p:txBody>
      </p:sp>
      <p:sp>
        <p:nvSpPr>
          <p:cNvPr id="168" name="Google Shape;168;p28">
            <a:extLst>
              <a:ext uri="{FF2B5EF4-FFF2-40B4-BE49-F238E27FC236}">
                <a16:creationId xmlns:a16="http://schemas.microsoft.com/office/drawing/2014/main" id="{1A4AFB1F-2926-F42D-F210-C3C855CADFDC}"/>
              </a:ext>
            </a:extLst>
          </p:cNvPr>
          <p:cNvSpPr txBox="1">
            <a:spLocks noGrp="1"/>
          </p:cNvSpPr>
          <p:nvPr>
            <p:ph type="ctrTitle"/>
          </p:nvPr>
        </p:nvSpPr>
        <p:spPr>
          <a:xfrm>
            <a:off x="311700" y="303400"/>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CL" sz="1800" b="1" dirty="0">
                <a:solidFill>
                  <a:srgbClr val="FDFAF3"/>
                </a:solidFill>
                <a:latin typeface="Comfortaa"/>
                <a:ea typeface="Comfortaa"/>
                <a:cs typeface="Comfortaa"/>
                <a:sym typeface="Comfortaa"/>
              </a:rPr>
              <a:t>Algoritmos a utilizar</a:t>
            </a:r>
            <a:endParaRPr sz="1800" b="1" dirty="0">
              <a:solidFill>
                <a:srgbClr val="FDFAF3"/>
              </a:solidFill>
              <a:latin typeface="Comfortaa"/>
              <a:ea typeface="Comfortaa"/>
              <a:cs typeface="Comfortaa"/>
              <a:sym typeface="Comfortaa"/>
            </a:endParaRPr>
          </a:p>
        </p:txBody>
      </p:sp>
    </p:spTree>
    <p:extLst>
      <p:ext uri="{BB962C8B-B14F-4D97-AF65-F5344CB8AC3E}">
        <p14:creationId xmlns:p14="http://schemas.microsoft.com/office/powerpoint/2010/main" val="56183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64">
          <a:extLst>
            <a:ext uri="{FF2B5EF4-FFF2-40B4-BE49-F238E27FC236}">
              <a16:creationId xmlns:a16="http://schemas.microsoft.com/office/drawing/2014/main" id="{220931E6-18CA-60DD-A241-3BBEA9AEF4AE}"/>
            </a:ext>
          </a:extLst>
        </p:cNvPr>
        <p:cNvGrpSpPr/>
        <p:nvPr/>
      </p:nvGrpSpPr>
      <p:grpSpPr>
        <a:xfrm>
          <a:off x="0" y="0"/>
          <a:ext cx="0" cy="0"/>
          <a:chOff x="0" y="0"/>
          <a:chExt cx="0" cy="0"/>
        </a:xfrm>
      </p:grpSpPr>
      <p:sp>
        <p:nvSpPr>
          <p:cNvPr id="165" name="Google Shape;165;p28">
            <a:extLst>
              <a:ext uri="{FF2B5EF4-FFF2-40B4-BE49-F238E27FC236}">
                <a16:creationId xmlns:a16="http://schemas.microsoft.com/office/drawing/2014/main" id="{340A2B18-B531-0D37-AF0E-6AE0CFC6CF9D}"/>
              </a:ext>
            </a:extLst>
          </p:cNvPr>
          <p:cNvSpPr txBox="1"/>
          <p:nvPr/>
        </p:nvSpPr>
        <p:spPr>
          <a:xfrm>
            <a:off x="738000" y="2924807"/>
            <a:ext cx="7668000" cy="98485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1300" dirty="0">
                <a:solidFill>
                  <a:schemeClr val="dk2"/>
                </a:solidFill>
                <a:latin typeface="Roboto Light"/>
                <a:ea typeface="Roboto Light"/>
                <a:cs typeface="Roboto Light"/>
                <a:sym typeface="Roboto Light"/>
              </a:rPr>
              <a:t>Tras la optimización con </a:t>
            </a:r>
            <a:r>
              <a:rPr lang="es-MX" sz="1300" b="1" dirty="0" err="1">
                <a:solidFill>
                  <a:schemeClr val="dk2"/>
                </a:solidFill>
                <a:latin typeface="Roboto Light"/>
                <a:ea typeface="Roboto Light"/>
                <a:cs typeface="Roboto Light"/>
                <a:sym typeface="Roboto Light"/>
              </a:rPr>
              <a:t>RandomizedSearchCV</a:t>
            </a:r>
            <a:r>
              <a:rPr lang="es-MX" sz="1300" b="1" dirty="0">
                <a:solidFill>
                  <a:schemeClr val="dk2"/>
                </a:solidFill>
                <a:latin typeface="Roboto Light"/>
                <a:ea typeface="Roboto Light"/>
                <a:cs typeface="Roboto Light"/>
                <a:sym typeface="Roboto Light"/>
              </a:rPr>
              <a:t>,</a:t>
            </a:r>
            <a:r>
              <a:rPr lang="es-MX" sz="1300" dirty="0">
                <a:solidFill>
                  <a:schemeClr val="dk2"/>
                </a:solidFill>
                <a:latin typeface="Roboto Light"/>
                <a:ea typeface="Roboto Light"/>
                <a:cs typeface="Roboto Light"/>
                <a:sym typeface="Roboto Light"/>
              </a:rPr>
              <a:t> el modelo mejora aún más.</a:t>
            </a:r>
          </a:p>
          <a:p>
            <a:pPr marL="0" lvl="0" indent="0" algn="just" rtl="0">
              <a:spcBef>
                <a:spcPts val="0"/>
              </a:spcBef>
              <a:spcAft>
                <a:spcPts val="0"/>
              </a:spcAft>
              <a:buNone/>
            </a:pPr>
            <a:endParaRPr lang="es-MX" sz="1300" dirty="0">
              <a:solidFill>
                <a:schemeClr val="dk2"/>
              </a:solidFill>
              <a:latin typeface="Roboto Light"/>
              <a:ea typeface="Roboto Light"/>
              <a:cs typeface="Roboto Light"/>
              <a:sym typeface="Roboto Light"/>
            </a:endParaRPr>
          </a:p>
          <a:p>
            <a:pPr marL="0" lvl="0" indent="0" algn="just" rtl="0">
              <a:spcBef>
                <a:spcPts val="0"/>
              </a:spcBef>
              <a:spcAft>
                <a:spcPts val="0"/>
              </a:spcAft>
              <a:buNone/>
            </a:pPr>
            <a:r>
              <a:rPr lang="es-MX" sz="1300" dirty="0">
                <a:solidFill>
                  <a:schemeClr val="dk2"/>
                </a:solidFill>
                <a:latin typeface="Roboto Light"/>
                <a:ea typeface="Roboto Light"/>
                <a:cs typeface="Roboto Light"/>
                <a:sym typeface="Roboto Light"/>
              </a:rPr>
              <a:t>El </a:t>
            </a:r>
            <a:r>
              <a:rPr lang="es-MX" sz="1300" b="1" dirty="0">
                <a:solidFill>
                  <a:schemeClr val="dk2"/>
                </a:solidFill>
                <a:latin typeface="Roboto Light"/>
                <a:ea typeface="Roboto Light"/>
                <a:cs typeface="Roboto Light"/>
                <a:sym typeface="Roboto Light"/>
              </a:rPr>
              <a:t>MSE optimizado = 0.41</a:t>
            </a:r>
            <a:r>
              <a:rPr lang="es-MX" sz="1300" dirty="0">
                <a:solidFill>
                  <a:schemeClr val="dk2"/>
                </a:solidFill>
                <a:latin typeface="Roboto Light"/>
                <a:ea typeface="Roboto Light"/>
                <a:cs typeface="Roboto Light"/>
                <a:sym typeface="Roboto Light"/>
              </a:rPr>
              <a:t>. Esto indica que es un poco más alto que en la primera evaluación (0.21), pero ya que sigue siendo bajo, se reafirma la precisión del modelo incluso después de la optimización.</a:t>
            </a:r>
            <a:endParaRPr sz="1300" dirty="0">
              <a:solidFill>
                <a:schemeClr val="dk2"/>
              </a:solidFill>
            </a:endParaRPr>
          </a:p>
        </p:txBody>
      </p:sp>
      <p:sp>
        <p:nvSpPr>
          <p:cNvPr id="166" name="Google Shape;166;p28">
            <a:extLst>
              <a:ext uri="{FF2B5EF4-FFF2-40B4-BE49-F238E27FC236}">
                <a16:creationId xmlns:a16="http://schemas.microsoft.com/office/drawing/2014/main" id="{7690F74B-D560-40B8-6A85-FDB2733AB0CB}"/>
              </a:ext>
            </a:extLst>
          </p:cNvPr>
          <p:cNvSpPr txBox="1">
            <a:spLocks noGrp="1"/>
          </p:cNvSpPr>
          <p:nvPr>
            <p:ph type="ctrTitle"/>
          </p:nvPr>
        </p:nvSpPr>
        <p:spPr>
          <a:xfrm>
            <a:off x="311700" y="2371259"/>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CL" sz="1800" b="1" dirty="0">
                <a:solidFill>
                  <a:srgbClr val="FDFAF3"/>
                </a:solidFill>
                <a:latin typeface="Comfortaa"/>
                <a:ea typeface="Comfortaa"/>
                <a:cs typeface="Comfortaa"/>
                <a:sym typeface="Comfortaa"/>
              </a:rPr>
              <a:t>Evaluación de hiperparámetros</a:t>
            </a:r>
          </a:p>
        </p:txBody>
      </p:sp>
      <p:sp>
        <p:nvSpPr>
          <p:cNvPr id="168" name="Google Shape;168;p28">
            <a:extLst>
              <a:ext uri="{FF2B5EF4-FFF2-40B4-BE49-F238E27FC236}">
                <a16:creationId xmlns:a16="http://schemas.microsoft.com/office/drawing/2014/main" id="{70C77AA0-5F38-9143-9C92-B487E291AFA5}"/>
              </a:ext>
            </a:extLst>
          </p:cNvPr>
          <p:cNvSpPr txBox="1">
            <a:spLocks noGrp="1"/>
          </p:cNvSpPr>
          <p:nvPr>
            <p:ph type="ctrTitle"/>
          </p:nvPr>
        </p:nvSpPr>
        <p:spPr>
          <a:xfrm>
            <a:off x="311700" y="303400"/>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CL" sz="1800" b="1" dirty="0">
                <a:solidFill>
                  <a:srgbClr val="FDFAF3"/>
                </a:solidFill>
                <a:latin typeface="Comfortaa"/>
                <a:ea typeface="Comfortaa"/>
                <a:cs typeface="Comfortaa"/>
                <a:sym typeface="Comfortaa"/>
              </a:rPr>
              <a:t>Evaluación de modelos</a:t>
            </a:r>
            <a:endParaRPr sz="1800" b="1" dirty="0">
              <a:solidFill>
                <a:srgbClr val="FDFAF3"/>
              </a:solidFill>
              <a:latin typeface="Comfortaa"/>
              <a:ea typeface="Comfortaa"/>
              <a:cs typeface="Comfortaa"/>
              <a:sym typeface="Comfortaa"/>
            </a:endParaRPr>
          </a:p>
        </p:txBody>
      </p:sp>
      <p:sp>
        <p:nvSpPr>
          <p:cNvPr id="2" name="Google Shape;167;p28">
            <a:extLst>
              <a:ext uri="{FF2B5EF4-FFF2-40B4-BE49-F238E27FC236}">
                <a16:creationId xmlns:a16="http://schemas.microsoft.com/office/drawing/2014/main" id="{A651F337-2D22-C6EC-DF2E-C1A2C60090AF}"/>
              </a:ext>
            </a:extLst>
          </p:cNvPr>
          <p:cNvSpPr txBox="1"/>
          <p:nvPr/>
        </p:nvSpPr>
        <p:spPr>
          <a:xfrm>
            <a:off x="738000" y="856947"/>
            <a:ext cx="7668000" cy="138496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1300" b="1" dirty="0">
                <a:solidFill>
                  <a:schemeClr val="dk2"/>
                </a:solidFill>
                <a:latin typeface="Roboto Light"/>
                <a:ea typeface="Roboto Light"/>
                <a:cs typeface="Roboto Light"/>
                <a:sym typeface="Roboto Light"/>
              </a:rPr>
              <a:t>Mean </a:t>
            </a:r>
            <a:r>
              <a:rPr lang="es-MX" sz="1300" b="1" dirty="0" err="1">
                <a:solidFill>
                  <a:schemeClr val="dk2"/>
                </a:solidFill>
                <a:latin typeface="Roboto Light"/>
                <a:ea typeface="Roboto Light"/>
                <a:cs typeface="Roboto Light"/>
                <a:sym typeface="Roboto Light"/>
              </a:rPr>
              <a:t>Squared</a:t>
            </a:r>
            <a:r>
              <a:rPr lang="es-MX" sz="1300" b="1" dirty="0">
                <a:solidFill>
                  <a:schemeClr val="dk2"/>
                </a:solidFill>
                <a:latin typeface="Roboto Light"/>
                <a:ea typeface="Roboto Light"/>
                <a:cs typeface="Roboto Light"/>
                <a:sym typeface="Roboto Light"/>
              </a:rPr>
              <a:t> Error (MSE) es de 0.21</a:t>
            </a:r>
            <a:r>
              <a:rPr lang="es-MX" sz="1300" dirty="0">
                <a:solidFill>
                  <a:schemeClr val="dk2"/>
                </a:solidFill>
                <a:latin typeface="Roboto Light"/>
                <a:ea typeface="Roboto Light"/>
                <a:cs typeface="Roboto Light"/>
                <a:sym typeface="Roboto Light"/>
              </a:rPr>
              <a:t>. Siendo bajo, el valor de sugiere que el modelo tiene un </a:t>
            </a:r>
            <a:r>
              <a:rPr lang="es-MX" sz="1300" b="1" dirty="0">
                <a:solidFill>
                  <a:schemeClr val="dk2"/>
                </a:solidFill>
                <a:latin typeface="Roboto Light"/>
                <a:ea typeface="Roboto Light"/>
                <a:cs typeface="Roboto Light"/>
                <a:sym typeface="Roboto Light"/>
              </a:rPr>
              <a:t>buen rendimiento </a:t>
            </a:r>
            <a:r>
              <a:rPr lang="es-MX" sz="1300" dirty="0">
                <a:solidFill>
                  <a:schemeClr val="dk2"/>
                </a:solidFill>
                <a:latin typeface="Roboto Light"/>
                <a:ea typeface="Roboto Light"/>
                <a:cs typeface="Roboto Light"/>
                <a:sym typeface="Roboto Light"/>
              </a:rPr>
              <a:t>en términos de la diferencia entre las predicciones y los valores reales. </a:t>
            </a:r>
          </a:p>
          <a:p>
            <a:pPr marL="0" lvl="0" indent="0" algn="just" rtl="0">
              <a:spcBef>
                <a:spcPts val="0"/>
              </a:spcBef>
              <a:spcAft>
                <a:spcPts val="0"/>
              </a:spcAft>
              <a:buNone/>
            </a:pPr>
            <a:endParaRPr lang="es-MX" sz="1300" dirty="0">
              <a:solidFill>
                <a:schemeClr val="dk2"/>
              </a:solidFill>
              <a:latin typeface="Roboto Light"/>
              <a:ea typeface="Roboto Light"/>
              <a:cs typeface="Roboto Light"/>
              <a:sym typeface="Roboto Light"/>
            </a:endParaRPr>
          </a:p>
          <a:p>
            <a:pPr marL="0" lvl="0" indent="0" algn="just" rtl="0">
              <a:spcBef>
                <a:spcPts val="0"/>
              </a:spcBef>
              <a:spcAft>
                <a:spcPts val="0"/>
              </a:spcAft>
              <a:buNone/>
            </a:pPr>
            <a:r>
              <a:rPr lang="es-MX" sz="1300" b="1" dirty="0">
                <a:solidFill>
                  <a:schemeClr val="dk2"/>
                </a:solidFill>
                <a:latin typeface="Roboto Light"/>
                <a:ea typeface="Roboto Light"/>
                <a:cs typeface="Roboto Light"/>
                <a:sym typeface="Roboto Light"/>
              </a:rPr>
              <a:t>R² = 0.97</a:t>
            </a:r>
            <a:r>
              <a:rPr lang="es-MX" sz="1300" dirty="0">
                <a:solidFill>
                  <a:schemeClr val="dk2"/>
                </a:solidFill>
                <a:latin typeface="Roboto Light"/>
                <a:ea typeface="Roboto Light"/>
                <a:cs typeface="Roboto Light"/>
                <a:sym typeface="Roboto Light"/>
              </a:rPr>
              <a:t>. Eso indica que el modelo explica el 97% de la variabilidad en los datos. Esto es una excelente señal de que el modelo es muy efectivo para predecir el "Score" de los animes basándose en las características utilizadas. Este valor sugiere que el modelo tiene </a:t>
            </a:r>
            <a:r>
              <a:rPr lang="es-MX" sz="1300" b="1" dirty="0">
                <a:solidFill>
                  <a:schemeClr val="dk2"/>
                </a:solidFill>
                <a:latin typeface="Roboto Light"/>
                <a:ea typeface="Roboto Light"/>
                <a:cs typeface="Roboto Light"/>
                <a:sym typeface="Roboto Light"/>
              </a:rPr>
              <a:t>una precisión muy alta</a:t>
            </a:r>
            <a:r>
              <a:rPr lang="es-MX" sz="1300" dirty="0">
                <a:solidFill>
                  <a:schemeClr val="dk2"/>
                </a:solidFill>
                <a:latin typeface="Roboto Light"/>
                <a:ea typeface="Roboto Light"/>
                <a:cs typeface="Roboto Light"/>
                <a:sym typeface="Roboto Light"/>
              </a:rPr>
              <a:t>.</a:t>
            </a:r>
            <a:endParaRPr sz="1300" dirty="0">
              <a:solidFill>
                <a:schemeClr val="dk2"/>
              </a:solidFill>
            </a:endParaRPr>
          </a:p>
        </p:txBody>
      </p:sp>
    </p:spTree>
    <p:extLst>
      <p:ext uri="{BB962C8B-B14F-4D97-AF65-F5344CB8AC3E}">
        <p14:creationId xmlns:p14="http://schemas.microsoft.com/office/powerpoint/2010/main" val="173603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51"/>
        <p:cNvGrpSpPr/>
        <p:nvPr/>
      </p:nvGrpSpPr>
      <p:grpSpPr>
        <a:xfrm>
          <a:off x="0" y="0"/>
          <a:ext cx="0" cy="0"/>
          <a:chOff x="0" y="0"/>
          <a:chExt cx="0" cy="0"/>
        </a:xfrm>
      </p:grpSpPr>
      <p:sp>
        <p:nvSpPr>
          <p:cNvPr id="152" name="Google Shape;152;p26"/>
          <p:cNvSpPr txBox="1">
            <a:spLocks noGrp="1"/>
          </p:cNvSpPr>
          <p:nvPr>
            <p:ph type="ctrTitle"/>
          </p:nvPr>
        </p:nvSpPr>
        <p:spPr>
          <a:xfrm>
            <a:off x="311700" y="1839900"/>
            <a:ext cx="8520600" cy="14637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000" b="1" dirty="0" err="1">
                <a:solidFill>
                  <a:srgbClr val="4E5862"/>
                </a:solidFill>
                <a:latin typeface="Comfortaa"/>
                <a:ea typeface="Comfortaa"/>
                <a:cs typeface="Comfortaa"/>
                <a:sym typeface="Comfortaa"/>
              </a:rPr>
              <a:t>Insights</a:t>
            </a:r>
            <a:endParaRPr lang="es-419" sz="3000" b="1" dirty="0">
              <a:solidFill>
                <a:srgbClr val="4E5862"/>
              </a:solidFill>
              <a:latin typeface="Comfortaa"/>
              <a:ea typeface="Comfortaa"/>
              <a:cs typeface="Comfortaa"/>
              <a:sym typeface="Comfortaa"/>
            </a:endParaRPr>
          </a:p>
          <a:p>
            <a:pPr marL="0" lvl="0" indent="0" algn="ctr" rtl="0">
              <a:spcBef>
                <a:spcPts val="0"/>
              </a:spcBef>
              <a:spcAft>
                <a:spcPts val="0"/>
              </a:spcAft>
              <a:buSzPts val="990"/>
              <a:buNone/>
            </a:pPr>
            <a:endParaRPr lang="es-419" sz="3000" b="1" dirty="0">
              <a:solidFill>
                <a:srgbClr val="4E5862"/>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56"/>
        <p:cNvGrpSpPr/>
        <p:nvPr/>
      </p:nvGrpSpPr>
      <p:grpSpPr>
        <a:xfrm>
          <a:off x="0" y="0"/>
          <a:ext cx="0" cy="0"/>
          <a:chOff x="0" y="0"/>
          <a:chExt cx="0" cy="0"/>
        </a:xfrm>
      </p:grpSpPr>
      <p:sp>
        <p:nvSpPr>
          <p:cNvPr id="157" name="Google Shape;157;p27"/>
          <p:cNvSpPr txBox="1">
            <a:spLocks noGrp="1"/>
          </p:cNvSpPr>
          <p:nvPr>
            <p:ph type="ctrTitle"/>
          </p:nvPr>
        </p:nvSpPr>
        <p:spPr>
          <a:xfrm>
            <a:off x="311700" y="303400"/>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1800" b="1">
                <a:solidFill>
                  <a:srgbClr val="FDFAF3"/>
                </a:solidFill>
                <a:latin typeface="Comfortaa"/>
                <a:ea typeface="Comfortaa"/>
                <a:cs typeface="Comfortaa"/>
                <a:sym typeface="Comfortaa"/>
              </a:rPr>
              <a:t>Producción</a:t>
            </a:r>
            <a:endParaRPr sz="1800" b="1">
              <a:solidFill>
                <a:srgbClr val="FDFAF3"/>
              </a:solidFill>
              <a:latin typeface="Comfortaa"/>
              <a:ea typeface="Comfortaa"/>
              <a:cs typeface="Comfortaa"/>
              <a:sym typeface="Comfortaa"/>
            </a:endParaRPr>
          </a:p>
        </p:txBody>
      </p:sp>
      <p:sp>
        <p:nvSpPr>
          <p:cNvPr id="158" name="Google Shape;158;p27"/>
          <p:cNvSpPr txBox="1"/>
          <p:nvPr/>
        </p:nvSpPr>
        <p:spPr>
          <a:xfrm>
            <a:off x="738000" y="876300"/>
            <a:ext cx="7668000" cy="178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300">
                <a:solidFill>
                  <a:schemeClr val="dk2"/>
                </a:solidFill>
                <a:latin typeface="Roboto Light"/>
                <a:ea typeface="Roboto Light"/>
                <a:cs typeface="Roboto Light"/>
                <a:sym typeface="Roboto Light"/>
              </a:rPr>
              <a:t>La producción de anime ha crecido de manera sostenida a lo largo de las décadas, experimentando algunos altos y bajos,  pero el decrecimiento entre 2016-2020 es notable. Esto sugiere posibles cambios en la industria. Se recomienda un estudio adicional para entender los factores externos que influyeron en ello. Se recomienda:</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Saturación del mercado</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Cambios en los hábitos de consumo</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Desaceleración en la creación de contenido</a:t>
            </a:r>
            <a:endParaRPr sz="1300">
              <a:solidFill>
                <a:schemeClr val="dk2"/>
              </a:solidFill>
              <a:latin typeface="Roboto Light"/>
              <a:ea typeface="Roboto Light"/>
              <a:cs typeface="Roboto Light"/>
              <a:sym typeface="Roboto Light"/>
            </a:endParaRPr>
          </a:p>
          <a:p>
            <a:pPr marL="0" lvl="0" indent="0" algn="just" rtl="0">
              <a:spcBef>
                <a:spcPts val="0"/>
              </a:spcBef>
              <a:spcAft>
                <a:spcPts val="0"/>
              </a:spcAft>
              <a:buNone/>
            </a:pPr>
            <a:endParaRPr sz="1300">
              <a:solidFill>
                <a:schemeClr val="dk2"/>
              </a:solidFill>
            </a:endParaRPr>
          </a:p>
        </p:txBody>
      </p:sp>
      <p:sp>
        <p:nvSpPr>
          <p:cNvPr id="159" name="Google Shape;159;p27"/>
          <p:cNvSpPr txBox="1">
            <a:spLocks noGrp="1"/>
          </p:cNvSpPr>
          <p:nvPr>
            <p:ph type="ctrTitle"/>
          </p:nvPr>
        </p:nvSpPr>
        <p:spPr>
          <a:xfrm>
            <a:off x="311700" y="2571750"/>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1800" b="1">
                <a:solidFill>
                  <a:srgbClr val="FDFAF3"/>
                </a:solidFill>
                <a:latin typeface="Comfortaa"/>
                <a:ea typeface="Comfortaa"/>
                <a:cs typeface="Comfortaa"/>
                <a:sym typeface="Comfortaa"/>
              </a:rPr>
              <a:t>Géneros y Ratings</a:t>
            </a:r>
            <a:endParaRPr sz="1800" b="1">
              <a:solidFill>
                <a:srgbClr val="FDFAF3"/>
              </a:solidFill>
              <a:latin typeface="Comfortaa"/>
              <a:ea typeface="Comfortaa"/>
              <a:cs typeface="Comfortaa"/>
              <a:sym typeface="Comfortaa"/>
            </a:endParaRPr>
          </a:p>
        </p:txBody>
      </p:sp>
      <p:sp>
        <p:nvSpPr>
          <p:cNvPr id="160" name="Google Shape;160;p27"/>
          <p:cNvSpPr txBox="1"/>
          <p:nvPr/>
        </p:nvSpPr>
        <p:spPr>
          <a:xfrm>
            <a:off x="738000" y="3238500"/>
            <a:ext cx="7668000" cy="1585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300">
                <a:solidFill>
                  <a:schemeClr val="dk2"/>
                </a:solidFill>
                <a:latin typeface="Roboto Light"/>
                <a:ea typeface="Roboto Light"/>
                <a:cs typeface="Roboto Light"/>
                <a:sym typeface="Roboto Light"/>
              </a:rPr>
              <a:t>El anime es un medio diverso en cuanto a audiencia, con una clara orientación hacia públicos más jóvenes, pero también un mercado que ha crecido de manera considerable en contenido adulto. Si bien la comedia sigue siendo el género mayoritario, se ve una expansión latente hacia nichos de consumo y audiencias maduras. Se recomienda seguir investigando:</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Segmentación demográfica de audiencias</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Géneros específicos que lideran el consumo</a:t>
            </a:r>
            <a:endParaRPr sz="1300">
              <a:solidFill>
                <a:schemeClr val="dk2"/>
              </a:solidFill>
              <a:latin typeface="Roboto Light"/>
              <a:ea typeface="Roboto Light"/>
              <a:cs typeface="Roboto Light"/>
              <a:sym typeface="Roboto Light"/>
            </a:endParaRPr>
          </a:p>
          <a:p>
            <a:pPr marL="0" lvl="0" indent="0" algn="just" rtl="0">
              <a:spcBef>
                <a:spcPts val="0"/>
              </a:spcBef>
              <a:spcAft>
                <a:spcPts val="0"/>
              </a:spcAft>
              <a:buNone/>
            </a:pPr>
            <a:endParaRPr sz="13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64"/>
        <p:cNvGrpSpPr/>
        <p:nvPr/>
      </p:nvGrpSpPr>
      <p:grpSpPr>
        <a:xfrm>
          <a:off x="0" y="0"/>
          <a:ext cx="0" cy="0"/>
          <a:chOff x="0" y="0"/>
          <a:chExt cx="0" cy="0"/>
        </a:xfrm>
      </p:grpSpPr>
      <p:sp>
        <p:nvSpPr>
          <p:cNvPr id="165" name="Google Shape;165;p28"/>
          <p:cNvSpPr txBox="1"/>
          <p:nvPr/>
        </p:nvSpPr>
        <p:spPr>
          <a:xfrm>
            <a:off x="738000" y="956975"/>
            <a:ext cx="7668000" cy="1385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300">
                <a:solidFill>
                  <a:schemeClr val="dk2"/>
                </a:solidFill>
                <a:latin typeface="Roboto Light"/>
                <a:ea typeface="Roboto Light"/>
                <a:cs typeface="Roboto Light"/>
                <a:sym typeface="Roboto Light"/>
              </a:rPr>
              <a:t>Como todo contenido multimedia, el anime está claramente en un proceso de digitalización, lo que refleja la importancia creciente de las plataformas de streaming. La transición del formato físico al digital podría ser una respuesta a las nuevas formas de consumo en línea. Se recomienda profundizar:</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Relación entre el crecimiento del anime y el auge del streaming</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Impacto en el consumo internacional</a:t>
            </a:r>
            <a:endParaRPr sz="1300">
              <a:solidFill>
                <a:schemeClr val="dk2"/>
              </a:solidFill>
              <a:latin typeface="Roboto Light"/>
              <a:ea typeface="Roboto Light"/>
              <a:cs typeface="Roboto Light"/>
              <a:sym typeface="Roboto Light"/>
            </a:endParaRPr>
          </a:p>
          <a:p>
            <a:pPr marL="0" lvl="0" indent="0" algn="just" rtl="0">
              <a:spcBef>
                <a:spcPts val="0"/>
              </a:spcBef>
              <a:spcAft>
                <a:spcPts val="0"/>
              </a:spcAft>
              <a:buNone/>
            </a:pPr>
            <a:endParaRPr sz="1300">
              <a:solidFill>
                <a:schemeClr val="dk2"/>
              </a:solidFill>
            </a:endParaRPr>
          </a:p>
        </p:txBody>
      </p:sp>
      <p:sp>
        <p:nvSpPr>
          <p:cNvPr id="166" name="Google Shape;166;p28"/>
          <p:cNvSpPr txBox="1">
            <a:spLocks noGrp="1"/>
          </p:cNvSpPr>
          <p:nvPr>
            <p:ph type="ctrTitle"/>
          </p:nvPr>
        </p:nvSpPr>
        <p:spPr>
          <a:xfrm>
            <a:off x="311700" y="2571750"/>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1800" b="1">
                <a:solidFill>
                  <a:srgbClr val="FDFAF3"/>
                </a:solidFill>
                <a:latin typeface="Comfortaa"/>
                <a:ea typeface="Comfortaa"/>
                <a:cs typeface="Comfortaa"/>
                <a:sym typeface="Comfortaa"/>
              </a:rPr>
              <a:t>Episodios</a:t>
            </a:r>
            <a:endParaRPr sz="1800" b="1">
              <a:solidFill>
                <a:srgbClr val="FDFAF3"/>
              </a:solidFill>
              <a:latin typeface="Comfortaa"/>
              <a:ea typeface="Comfortaa"/>
              <a:cs typeface="Comfortaa"/>
              <a:sym typeface="Comfortaa"/>
            </a:endParaRPr>
          </a:p>
        </p:txBody>
      </p:sp>
      <p:sp>
        <p:nvSpPr>
          <p:cNvPr id="167" name="Google Shape;167;p28"/>
          <p:cNvSpPr txBox="1"/>
          <p:nvPr/>
        </p:nvSpPr>
        <p:spPr>
          <a:xfrm>
            <a:off x="738000" y="3362325"/>
            <a:ext cx="7668000" cy="1585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300">
                <a:solidFill>
                  <a:schemeClr val="dk2"/>
                </a:solidFill>
                <a:latin typeface="Roboto Light"/>
                <a:ea typeface="Roboto Light"/>
                <a:cs typeface="Roboto Light"/>
                <a:sym typeface="Roboto Light"/>
              </a:rPr>
              <a:t>La mayoría de los animes tienen entre 1 y 12 episodios, lo que podría deberse a una posible preferencia por historias rápidas y directas o quizás una mayor experimentación de formatos en la industria. También podría estar influido por la facilidad de consumo en plataformas de streaming.</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Comparación de relevancia entre formatos de anime largos y cortos a través de los años</a:t>
            </a:r>
            <a:endParaRPr sz="1300">
              <a:solidFill>
                <a:schemeClr val="dk2"/>
              </a:solidFill>
              <a:latin typeface="Roboto Light"/>
              <a:ea typeface="Roboto Light"/>
              <a:cs typeface="Roboto Light"/>
              <a:sym typeface="Roboto Light"/>
            </a:endParaRPr>
          </a:p>
          <a:p>
            <a:pPr marL="457200" lvl="0" indent="-311150" algn="just" rtl="0">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Análisis de la relación entre longitud de la serie y el éxito</a:t>
            </a:r>
            <a:endParaRPr sz="1300">
              <a:solidFill>
                <a:schemeClr val="dk2"/>
              </a:solidFill>
              <a:latin typeface="Roboto Light"/>
              <a:ea typeface="Roboto Light"/>
              <a:cs typeface="Roboto Light"/>
              <a:sym typeface="Roboto Light"/>
            </a:endParaRPr>
          </a:p>
          <a:p>
            <a:pPr marL="0" lvl="0" indent="0" algn="just" rtl="0">
              <a:spcBef>
                <a:spcPts val="0"/>
              </a:spcBef>
              <a:spcAft>
                <a:spcPts val="0"/>
              </a:spcAft>
              <a:buNone/>
            </a:pPr>
            <a:endParaRPr sz="1300">
              <a:solidFill>
                <a:schemeClr val="dk2"/>
              </a:solidFill>
              <a:latin typeface="Roboto Light"/>
              <a:ea typeface="Roboto Light"/>
              <a:cs typeface="Roboto Light"/>
              <a:sym typeface="Roboto Light"/>
            </a:endParaRPr>
          </a:p>
          <a:p>
            <a:pPr marL="0" lvl="0" indent="0" algn="just" rtl="0">
              <a:spcBef>
                <a:spcPts val="0"/>
              </a:spcBef>
              <a:spcAft>
                <a:spcPts val="0"/>
              </a:spcAft>
              <a:buNone/>
            </a:pPr>
            <a:endParaRPr sz="1300">
              <a:solidFill>
                <a:schemeClr val="dk2"/>
              </a:solidFill>
            </a:endParaRPr>
          </a:p>
        </p:txBody>
      </p:sp>
      <p:sp>
        <p:nvSpPr>
          <p:cNvPr id="168" name="Google Shape;168;p28"/>
          <p:cNvSpPr txBox="1">
            <a:spLocks noGrp="1"/>
          </p:cNvSpPr>
          <p:nvPr>
            <p:ph type="ctrTitle"/>
          </p:nvPr>
        </p:nvSpPr>
        <p:spPr>
          <a:xfrm>
            <a:off x="311700" y="303400"/>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1800" b="1">
                <a:solidFill>
                  <a:srgbClr val="FDFAF3"/>
                </a:solidFill>
                <a:latin typeface="Comfortaa"/>
                <a:ea typeface="Comfortaa"/>
                <a:cs typeface="Comfortaa"/>
                <a:sym typeface="Comfortaa"/>
              </a:rPr>
              <a:t>Formato</a:t>
            </a:r>
            <a:endParaRPr sz="1800" b="1">
              <a:solidFill>
                <a:srgbClr val="FDFAF3"/>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368750"/>
            <a:ext cx="8520600" cy="6810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000" b="1">
                <a:solidFill>
                  <a:srgbClr val="4E5862"/>
                </a:solidFill>
                <a:latin typeface="Comfortaa"/>
                <a:ea typeface="Comfortaa"/>
                <a:cs typeface="Comfortaa"/>
                <a:sym typeface="Comfortaa"/>
              </a:rPr>
              <a:t>Índice</a:t>
            </a:r>
            <a:endParaRPr sz="3000" b="1">
              <a:solidFill>
                <a:srgbClr val="4E5862"/>
              </a:solidFill>
              <a:latin typeface="Comfortaa"/>
              <a:ea typeface="Comfortaa"/>
              <a:cs typeface="Comfortaa"/>
              <a:sym typeface="Comfortaa"/>
            </a:endParaRPr>
          </a:p>
        </p:txBody>
      </p:sp>
      <p:sp>
        <p:nvSpPr>
          <p:cNvPr id="66" name="Google Shape;66;p14"/>
          <p:cNvSpPr txBox="1">
            <a:spLocks noGrp="1"/>
          </p:cNvSpPr>
          <p:nvPr>
            <p:ph type="subTitle" idx="1"/>
          </p:nvPr>
        </p:nvSpPr>
        <p:spPr>
          <a:xfrm>
            <a:off x="311700" y="1178325"/>
            <a:ext cx="8520600" cy="3629400"/>
          </a:xfrm>
          <a:prstGeom prst="rect">
            <a:avLst/>
          </a:prstGeom>
        </p:spPr>
        <p:txBody>
          <a:bodyPr spcFirstLastPara="1" wrap="square" lIns="91425" tIns="91425" rIns="91425" bIns="91425" anchor="t" anchorCtr="0">
            <a:normAutofit fontScale="92500" lnSpcReduction="10000"/>
          </a:bodyPr>
          <a:lstStyle/>
          <a:p>
            <a:pPr marL="457200" lvl="0" indent="-406400" algn="l" rtl="0">
              <a:spcBef>
                <a:spcPts val="0"/>
              </a:spcBef>
              <a:spcAft>
                <a:spcPts val="0"/>
              </a:spcAft>
              <a:buClr>
                <a:srgbClr val="4E5862"/>
              </a:buClr>
              <a:buSzPts val="2800"/>
              <a:buFont typeface="Roboto Light"/>
              <a:buChar char="●"/>
            </a:pPr>
            <a:r>
              <a:rPr lang="es-419" dirty="0" err="1">
                <a:solidFill>
                  <a:srgbClr val="4E5862"/>
                </a:solidFill>
                <a:latin typeface="Roboto Light"/>
                <a:ea typeface="Roboto Light"/>
                <a:cs typeface="Roboto Light"/>
                <a:sym typeface="Roboto Light"/>
              </a:rPr>
              <a:t>Abstract</a:t>
            </a:r>
            <a:endParaRPr dirty="0">
              <a:solidFill>
                <a:srgbClr val="4E5862"/>
              </a:solidFill>
              <a:latin typeface="Roboto Light"/>
              <a:ea typeface="Roboto Light"/>
              <a:cs typeface="Roboto Light"/>
              <a:sym typeface="Roboto Light"/>
            </a:endParaRPr>
          </a:p>
          <a:p>
            <a:pPr marL="0" lvl="0" indent="0" algn="l" rtl="0">
              <a:spcBef>
                <a:spcPts val="0"/>
              </a:spcBef>
              <a:spcAft>
                <a:spcPts val="0"/>
              </a:spcAft>
              <a:buNone/>
            </a:pPr>
            <a:endParaRPr dirty="0">
              <a:solidFill>
                <a:srgbClr val="4E5862"/>
              </a:solidFill>
              <a:latin typeface="Roboto Light"/>
              <a:ea typeface="Roboto Light"/>
              <a:cs typeface="Roboto Light"/>
              <a:sym typeface="Roboto Light"/>
            </a:endParaRPr>
          </a:p>
          <a:p>
            <a:pPr marL="457200" lvl="0" indent="-406400" algn="l" rtl="0">
              <a:spcBef>
                <a:spcPts val="0"/>
              </a:spcBef>
              <a:spcAft>
                <a:spcPts val="0"/>
              </a:spcAft>
              <a:buClr>
                <a:srgbClr val="4E5862"/>
              </a:buClr>
              <a:buSzPts val="2800"/>
              <a:buFont typeface="Roboto Light"/>
              <a:buChar char="●"/>
            </a:pPr>
            <a:r>
              <a:rPr lang="es-419" dirty="0">
                <a:solidFill>
                  <a:srgbClr val="4E5862"/>
                </a:solidFill>
                <a:latin typeface="Roboto Light"/>
                <a:ea typeface="Roboto Light"/>
                <a:cs typeface="Roboto Light"/>
                <a:sym typeface="Roboto Light"/>
              </a:rPr>
              <a:t>Hipótesis y Objetivos</a:t>
            </a:r>
            <a:endParaRPr dirty="0">
              <a:solidFill>
                <a:srgbClr val="4E5862"/>
              </a:solidFill>
              <a:latin typeface="Roboto Light"/>
              <a:ea typeface="Roboto Light"/>
              <a:cs typeface="Roboto Light"/>
              <a:sym typeface="Roboto Light"/>
            </a:endParaRPr>
          </a:p>
          <a:p>
            <a:pPr marL="0" lvl="0" indent="0" algn="l" rtl="0">
              <a:spcBef>
                <a:spcPts val="0"/>
              </a:spcBef>
              <a:spcAft>
                <a:spcPts val="0"/>
              </a:spcAft>
              <a:buNone/>
            </a:pPr>
            <a:endParaRPr dirty="0">
              <a:solidFill>
                <a:srgbClr val="4E5862"/>
              </a:solidFill>
              <a:latin typeface="Roboto Light"/>
              <a:ea typeface="Roboto Light"/>
              <a:cs typeface="Roboto Light"/>
              <a:sym typeface="Roboto Light"/>
            </a:endParaRPr>
          </a:p>
          <a:p>
            <a:pPr marL="457200" lvl="0" indent="-406400" algn="l" rtl="0">
              <a:spcBef>
                <a:spcPts val="0"/>
              </a:spcBef>
              <a:spcAft>
                <a:spcPts val="0"/>
              </a:spcAft>
              <a:buClr>
                <a:srgbClr val="4E5862"/>
              </a:buClr>
              <a:buSzPts val="2800"/>
              <a:buFont typeface="Roboto Light"/>
              <a:buChar char="●"/>
            </a:pPr>
            <a:r>
              <a:rPr lang="es-419" dirty="0">
                <a:solidFill>
                  <a:srgbClr val="4E5862"/>
                </a:solidFill>
                <a:latin typeface="Roboto Light"/>
                <a:ea typeface="Roboto Light"/>
                <a:cs typeface="Roboto Light"/>
                <a:sym typeface="Roboto Light"/>
              </a:rPr>
              <a:t>Resumen de datos</a:t>
            </a:r>
            <a:endParaRPr dirty="0">
              <a:solidFill>
                <a:srgbClr val="4E5862"/>
              </a:solidFill>
              <a:latin typeface="Roboto Light"/>
              <a:ea typeface="Roboto Light"/>
              <a:cs typeface="Roboto Light"/>
              <a:sym typeface="Roboto Light"/>
            </a:endParaRPr>
          </a:p>
          <a:p>
            <a:pPr marL="0" lvl="0" indent="0" algn="l" rtl="0">
              <a:spcBef>
                <a:spcPts val="0"/>
              </a:spcBef>
              <a:spcAft>
                <a:spcPts val="0"/>
              </a:spcAft>
              <a:buNone/>
            </a:pPr>
            <a:endParaRPr dirty="0">
              <a:solidFill>
                <a:srgbClr val="4E5862"/>
              </a:solidFill>
              <a:latin typeface="Roboto Light"/>
              <a:ea typeface="Roboto Light"/>
              <a:cs typeface="Roboto Light"/>
              <a:sym typeface="Roboto Light"/>
            </a:endParaRPr>
          </a:p>
          <a:p>
            <a:pPr marL="457200" lvl="0" indent="-406400" algn="l" rtl="0">
              <a:spcBef>
                <a:spcPts val="0"/>
              </a:spcBef>
              <a:spcAft>
                <a:spcPts val="0"/>
              </a:spcAft>
              <a:buClr>
                <a:srgbClr val="4E5862"/>
              </a:buClr>
              <a:buSzPts val="2800"/>
              <a:buFont typeface="Roboto Light"/>
              <a:buChar char="●"/>
            </a:pPr>
            <a:r>
              <a:rPr lang="es-419" dirty="0">
                <a:solidFill>
                  <a:srgbClr val="4E5862"/>
                </a:solidFill>
                <a:latin typeface="Roboto Light"/>
                <a:ea typeface="Roboto Light"/>
                <a:cs typeface="Roboto Light"/>
                <a:sym typeface="Roboto Light"/>
              </a:rPr>
              <a:t>Análisis exploratorio de datos (EDA)</a:t>
            </a:r>
          </a:p>
          <a:p>
            <a:pPr marL="457200" lvl="0" indent="-406400" algn="l" rtl="0">
              <a:spcBef>
                <a:spcPts val="0"/>
              </a:spcBef>
              <a:spcAft>
                <a:spcPts val="0"/>
              </a:spcAft>
              <a:buClr>
                <a:srgbClr val="4E5862"/>
              </a:buClr>
              <a:buSzPts val="2800"/>
              <a:buFont typeface="Roboto Light"/>
              <a:buChar char="●"/>
            </a:pPr>
            <a:endParaRPr lang="es-419" dirty="0">
              <a:solidFill>
                <a:srgbClr val="4E5862"/>
              </a:solidFill>
              <a:latin typeface="Roboto Light"/>
              <a:ea typeface="Roboto Light"/>
              <a:cs typeface="Roboto Light"/>
              <a:sym typeface="Roboto Light"/>
            </a:endParaRPr>
          </a:p>
          <a:p>
            <a:pPr marL="457200" lvl="0" indent="-406400" algn="l" rtl="0">
              <a:spcBef>
                <a:spcPts val="0"/>
              </a:spcBef>
              <a:spcAft>
                <a:spcPts val="0"/>
              </a:spcAft>
              <a:buClr>
                <a:srgbClr val="4E5862"/>
              </a:buClr>
              <a:buSzPts val="2800"/>
              <a:buFont typeface="Roboto Light"/>
              <a:buChar char="●"/>
            </a:pPr>
            <a:r>
              <a:rPr lang="es-CL" dirty="0">
                <a:solidFill>
                  <a:srgbClr val="4E5862"/>
                </a:solidFill>
                <a:latin typeface="Roboto Light"/>
                <a:ea typeface="Roboto Light"/>
                <a:cs typeface="Roboto Light"/>
                <a:sym typeface="Roboto Light"/>
              </a:rPr>
              <a:t>Modelado</a:t>
            </a:r>
            <a:endParaRPr dirty="0">
              <a:solidFill>
                <a:srgbClr val="4E5862"/>
              </a:solidFill>
              <a:latin typeface="Roboto Light"/>
              <a:ea typeface="Roboto Light"/>
              <a:cs typeface="Roboto Light"/>
              <a:sym typeface="Roboto Light"/>
            </a:endParaRP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311700" y="274825"/>
            <a:ext cx="8520600" cy="6810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000" b="1">
                <a:solidFill>
                  <a:srgbClr val="4E5862"/>
                </a:solidFill>
                <a:latin typeface="Comfortaa"/>
                <a:ea typeface="Comfortaa"/>
                <a:cs typeface="Comfortaa"/>
                <a:sym typeface="Comfortaa"/>
              </a:rPr>
              <a:t>Abstract</a:t>
            </a:r>
            <a:endParaRPr sz="3000" b="1">
              <a:solidFill>
                <a:srgbClr val="4E5862"/>
              </a:solidFill>
              <a:latin typeface="Comfortaa"/>
              <a:ea typeface="Comfortaa"/>
              <a:cs typeface="Comfortaa"/>
              <a:sym typeface="Comfortaa"/>
            </a:endParaRPr>
          </a:p>
        </p:txBody>
      </p:sp>
      <p:sp>
        <p:nvSpPr>
          <p:cNvPr id="72" name="Google Shape;72;p15"/>
          <p:cNvSpPr txBox="1">
            <a:spLocks noGrp="1"/>
          </p:cNvSpPr>
          <p:nvPr>
            <p:ph type="subTitle" idx="1"/>
          </p:nvPr>
        </p:nvSpPr>
        <p:spPr>
          <a:xfrm>
            <a:off x="311700" y="1178325"/>
            <a:ext cx="8520600" cy="3629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s-419">
                <a:solidFill>
                  <a:srgbClr val="4E5862"/>
                </a:solidFill>
                <a:latin typeface="Roboto Light"/>
                <a:ea typeface="Roboto Light"/>
                <a:cs typeface="Roboto Light"/>
                <a:sym typeface="Roboto Light"/>
              </a:rPr>
              <a:t>Este trabajo explora la industria del anime utilizando Python como herramienta para la ciencia de datos, enfocándose en el análisis de producciones y clasificaciones durante las últimas cuatro décadas.</a:t>
            </a:r>
            <a:endParaRPr>
              <a:solidFill>
                <a:srgbClr val="4E5862"/>
              </a:solidFill>
              <a:latin typeface="Roboto Light"/>
              <a:ea typeface="Roboto Light"/>
              <a:cs typeface="Roboto Light"/>
              <a:sym typeface="Roboto Light"/>
            </a:endParaRPr>
          </a:p>
          <a:p>
            <a:pPr marL="0" lvl="0" indent="0" algn="just" rtl="0">
              <a:spcBef>
                <a:spcPts val="0"/>
              </a:spcBef>
              <a:spcAft>
                <a:spcPts val="0"/>
              </a:spcAft>
              <a:buNone/>
            </a:pPr>
            <a:endParaRPr>
              <a:solidFill>
                <a:srgbClr val="4E5862"/>
              </a:solidFill>
              <a:latin typeface="Roboto Light"/>
              <a:ea typeface="Roboto Light"/>
              <a:cs typeface="Roboto Light"/>
              <a:sym typeface="Roboto Light"/>
            </a:endParaRPr>
          </a:p>
          <a:p>
            <a:pPr marL="0" lvl="0" indent="0" algn="just" rtl="0">
              <a:spcBef>
                <a:spcPts val="0"/>
              </a:spcBef>
              <a:spcAft>
                <a:spcPts val="0"/>
              </a:spcAft>
              <a:buNone/>
            </a:pPr>
            <a:r>
              <a:rPr lang="es-419">
                <a:solidFill>
                  <a:srgbClr val="4E5862"/>
                </a:solidFill>
                <a:latin typeface="Roboto Light"/>
                <a:ea typeface="Roboto Light"/>
                <a:cs typeface="Roboto Light"/>
                <a:sym typeface="Roboto Light"/>
              </a:rPr>
              <a:t>Se espera que los resultados del modelo permitan identificar las variables de mayor impacto en la predicción de la puntuación de los animes, lo que contribuirá a comprender mejor las tendencias clave en la evolución de esta industria en las últimas décadas.</a:t>
            </a:r>
            <a:endParaRPr>
              <a:solidFill>
                <a:srgbClr val="4E5862"/>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311700" y="2517875"/>
            <a:ext cx="8520600" cy="6810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000" b="1">
                <a:solidFill>
                  <a:srgbClr val="4E5862"/>
                </a:solidFill>
                <a:latin typeface="Comfortaa"/>
                <a:ea typeface="Comfortaa"/>
                <a:cs typeface="Comfortaa"/>
                <a:sym typeface="Comfortaa"/>
              </a:rPr>
              <a:t>Objetivos</a:t>
            </a:r>
            <a:endParaRPr sz="3000" b="1">
              <a:solidFill>
                <a:srgbClr val="4E5862"/>
              </a:solidFill>
              <a:latin typeface="Comfortaa"/>
              <a:ea typeface="Comfortaa"/>
              <a:cs typeface="Comfortaa"/>
              <a:sym typeface="Comfortaa"/>
            </a:endParaRPr>
          </a:p>
        </p:txBody>
      </p:sp>
      <p:sp>
        <p:nvSpPr>
          <p:cNvPr id="78" name="Google Shape;78;p16"/>
          <p:cNvSpPr txBox="1">
            <a:spLocks noGrp="1"/>
          </p:cNvSpPr>
          <p:nvPr>
            <p:ph type="subTitle" idx="1"/>
          </p:nvPr>
        </p:nvSpPr>
        <p:spPr>
          <a:xfrm>
            <a:off x="311700" y="3292750"/>
            <a:ext cx="8520600" cy="1796700"/>
          </a:xfrm>
          <a:prstGeom prst="rect">
            <a:avLst/>
          </a:prstGeom>
        </p:spPr>
        <p:txBody>
          <a:bodyPr spcFirstLastPara="1" wrap="square" lIns="91425" tIns="91425" rIns="91425" bIns="91425" anchor="t" anchorCtr="0">
            <a:normAutofit fontScale="62500" lnSpcReduction="20000"/>
          </a:bodyPr>
          <a:lstStyle/>
          <a:p>
            <a:pPr marL="0" lvl="0" indent="0" algn="just" rtl="0">
              <a:spcBef>
                <a:spcPts val="0"/>
              </a:spcBef>
              <a:spcAft>
                <a:spcPts val="0"/>
              </a:spcAft>
              <a:buNone/>
            </a:pPr>
            <a:r>
              <a:rPr lang="es-419" sz="2700">
                <a:solidFill>
                  <a:srgbClr val="4E5862"/>
                </a:solidFill>
                <a:latin typeface="Roboto Light"/>
                <a:ea typeface="Roboto Light"/>
                <a:cs typeface="Roboto Light"/>
                <a:sym typeface="Roboto Light"/>
              </a:rPr>
              <a:t>I. Investigar los cambios en las categorizaciones y tipos de producciones de anime durante las últimas cuatro décadas (1980-2022).</a:t>
            </a:r>
            <a:endParaRPr sz="2700">
              <a:solidFill>
                <a:srgbClr val="4E5862"/>
              </a:solidFill>
              <a:latin typeface="Roboto Light"/>
              <a:ea typeface="Roboto Light"/>
              <a:cs typeface="Roboto Light"/>
              <a:sym typeface="Roboto Light"/>
            </a:endParaRPr>
          </a:p>
          <a:p>
            <a:pPr marL="0" lvl="0" indent="0" algn="just" rtl="0">
              <a:spcBef>
                <a:spcPts val="0"/>
              </a:spcBef>
              <a:spcAft>
                <a:spcPts val="0"/>
              </a:spcAft>
              <a:buNone/>
            </a:pPr>
            <a:endParaRPr sz="2700">
              <a:solidFill>
                <a:srgbClr val="4E5862"/>
              </a:solidFill>
              <a:latin typeface="Roboto Light"/>
              <a:ea typeface="Roboto Light"/>
              <a:cs typeface="Roboto Light"/>
              <a:sym typeface="Roboto Light"/>
            </a:endParaRPr>
          </a:p>
          <a:p>
            <a:pPr marL="0" lvl="0" indent="0" algn="just" rtl="0">
              <a:spcBef>
                <a:spcPts val="0"/>
              </a:spcBef>
              <a:spcAft>
                <a:spcPts val="0"/>
              </a:spcAft>
              <a:buNone/>
            </a:pPr>
            <a:r>
              <a:rPr lang="es-419" sz="2700">
                <a:solidFill>
                  <a:srgbClr val="4E5862"/>
                </a:solidFill>
                <a:latin typeface="Roboto Light"/>
                <a:ea typeface="Roboto Light"/>
                <a:cs typeface="Roboto Light"/>
                <a:sym typeface="Roboto Light"/>
              </a:rPr>
              <a:t>II. Identificar las variables más influyentes en la predicción de la puntuación (Score) de los animes mediante el uso de técnicas de ciencia de datos y modelos de regresión lineal aplicados a un conjunto de datos históricos de anime.</a:t>
            </a:r>
            <a:endParaRPr sz="2700">
              <a:solidFill>
                <a:srgbClr val="4E5862"/>
              </a:solidFill>
              <a:latin typeface="Roboto Light"/>
              <a:ea typeface="Roboto Light"/>
              <a:cs typeface="Roboto Light"/>
              <a:sym typeface="Roboto Light"/>
            </a:endParaRPr>
          </a:p>
          <a:p>
            <a:pPr marL="0" lvl="0" indent="0" algn="just" rtl="0">
              <a:spcBef>
                <a:spcPts val="0"/>
              </a:spcBef>
              <a:spcAft>
                <a:spcPts val="0"/>
              </a:spcAft>
              <a:buNone/>
            </a:pPr>
            <a:endParaRPr>
              <a:solidFill>
                <a:srgbClr val="4E5862"/>
              </a:solidFill>
              <a:latin typeface="Roboto Light"/>
              <a:ea typeface="Roboto Light"/>
              <a:cs typeface="Roboto Light"/>
              <a:sym typeface="Roboto Light"/>
            </a:endParaRPr>
          </a:p>
        </p:txBody>
      </p:sp>
      <p:sp>
        <p:nvSpPr>
          <p:cNvPr id="79" name="Google Shape;79;p16"/>
          <p:cNvSpPr txBox="1">
            <a:spLocks noGrp="1"/>
          </p:cNvSpPr>
          <p:nvPr>
            <p:ph type="ctrTitle"/>
          </p:nvPr>
        </p:nvSpPr>
        <p:spPr>
          <a:xfrm>
            <a:off x="311700" y="199775"/>
            <a:ext cx="8520600" cy="6810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000" b="1">
                <a:solidFill>
                  <a:srgbClr val="4E5862"/>
                </a:solidFill>
                <a:latin typeface="Comfortaa"/>
                <a:ea typeface="Comfortaa"/>
                <a:cs typeface="Comfortaa"/>
                <a:sym typeface="Comfortaa"/>
              </a:rPr>
              <a:t>Hipótesis</a:t>
            </a:r>
            <a:endParaRPr sz="3000" b="1">
              <a:solidFill>
                <a:srgbClr val="4E5862"/>
              </a:solidFill>
              <a:latin typeface="Comfortaa"/>
              <a:ea typeface="Comfortaa"/>
              <a:cs typeface="Comfortaa"/>
              <a:sym typeface="Comfortaa"/>
            </a:endParaRPr>
          </a:p>
        </p:txBody>
      </p:sp>
      <p:sp>
        <p:nvSpPr>
          <p:cNvPr id="80" name="Google Shape;80;p16"/>
          <p:cNvSpPr txBox="1">
            <a:spLocks noGrp="1"/>
          </p:cNvSpPr>
          <p:nvPr>
            <p:ph type="subTitle" idx="1"/>
          </p:nvPr>
        </p:nvSpPr>
        <p:spPr>
          <a:xfrm>
            <a:off x="370425" y="880775"/>
            <a:ext cx="8520600" cy="1637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s-419" sz="1700">
                <a:solidFill>
                  <a:srgbClr val="4E5862"/>
                </a:solidFill>
                <a:latin typeface="Roboto Light"/>
                <a:ea typeface="Roboto Light"/>
                <a:cs typeface="Roboto Light"/>
                <a:sym typeface="Roboto Light"/>
              </a:rPr>
              <a:t>I. La producción de anime ha cambiado según patrones y tendencias de categorización y tipo en las últimas cuatro décadas (1980-2022)</a:t>
            </a:r>
            <a:endParaRPr sz="1700">
              <a:solidFill>
                <a:srgbClr val="4E5862"/>
              </a:solidFill>
              <a:latin typeface="Roboto Light"/>
              <a:ea typeface="Roboto Light"/>
              <a:cs typeface="Roboto Light"/>
              <a:sym typeface="Roboto Light"/>
            </a:endParaRPr>
          </a:p>
          <a:p>
            <a:pPr marL="0" lvl="0" indent="0" algn="just" rtl="0">
              <a:spcBef>
                <a:spcPts val="0"/>
              </a:spcBef>
              <a:spcAft>
                <a:spcPts val="0"/>
              </a:spcAft>
              <a:buClr>
                <a:schemeClr val="dk1"/>
              </a:buClr>
              <a:buSzPts val="1100"/>
              <a:buFont typeface="Arial"/>
              <a:buNone/>
            </a:pPr>
            <a:endParaRPr sz="1700">
              <a:solidFill>
                <a:srgbClr val="4E5862"/>
              </a:solidFill>
              <a:latin typeface="Roboto Light"/>
              <a:ea typeface="Roboto Light"/>
              <a:cs typeface="Roboto Light"/>
              <a:sym typeface="Roboto Light"/>
            </a:endParaRPr>
          </a:p>
          <a:p>
            <a:pPr marL="0" lvl="0" indent="0" algn="just" rtl="0">
              <a:spcBef>
                <a:spcPts val="0"/>
              </a:spcBef>
              <a:spcAft>
                <a:spcPts val="0"/>
              </a:spcAft>
              <a:buNone/>
            </a:pPr>
            <a:r>
              <a:rPr lang="es-419" sz="1700">
                <a:solidFill>
                  <a:srgbClr val="4E5862"/>
                </a:solidFill>
                <a:latin typeface="Roboto Light"/>
                <a:ea typeface="Roboto Light"/>
                <a:cs typeface="Roboto Light"/>
                <a:sym typeface="Roboto Light"/>
              </a:rPr>
              <a:t>II. Existen ciertas variables que tienen un impacto significativamente mayor en la predicción de la puntuación de los animes de las últimas cuatro décadas (1980-2022)</a:t>
            </a:r>
            <a:endParaRPr sz="1700">
              <a:solidFill>
                <a:srgbClr val="4E5862"/>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ctrTitle"/>
          </p:nvPr>
        </p:nvSpPr>
        <p:spPr>
          <a:xfrm>
            <a:off x="311700" y="274825"/>
            <a:ext cx="8520600" cy="6810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000" b="1">
                <a:solidFill>
                  <a:srgbClr val="4E5862"/>
                </a:solidFill>
                <a:latin typeface="Comfortaa"/>
                <a:ea typeface="Comfortaa"/>
                <a:cs typeface="Comfortaa"/>
                <a:sym typeface="Comfortaa"/>
              </a:rPr>
              <a:t>Resumen de datos</a:t>
            </a:r>
            <a:endParaRPr sz="3000" b="1">
              <a:solidFill>
                <a:srgbClr val="4E5862"/>
              </a:solidFill>
              <a:latin typeface="Comfortaa"/>
              <a:ea typeface="Comfortaa"/>
              <a:cs typeface="Comfortaa"/>
              <a:sym typeface="Comfortaa"/>
            </a:endParaRPr>
          </a:p>
        </p:txBody>
      </p:sp>
      <p:grpSp>
        <p:nvGrpSpPr>
          <p:cNvPr id="86" name="Google Shape;86;p17"/>
          <p:cNvGrpSpPr/>
          <p:nvPr/>
        </p:nvGrpSpPr>
        <p:grpSpPr>
          <a:xfrm>
            <a:off x="311713" y="1542713"/>
            <a:ext cx="1816500" cy="1220250"/>
            <a:chOff x="2480700" y="1106088"/>
            <a:chExt cx="1816500" cy="1220250"/>
          </a:xfrm>
        </p:grpSpPr>
        <p:pic>
          <p:nvPicPr>
            <p:cNvPr id="87" name="Google Shape;87;p17"/>
            <p:cNvPicPr preferRelativeResize="0"/>
            <p:nvPr/>
          </p:nvPicPr>
          <p:blipFill>
            <a:blip r:embed="rId3">
              <a:alphaModFix/>
            </a:blip>
            <a:stretch>
              <a:fillRect/>
            </a:stretch>
          </p:blipFill>
          <p:spPr>
            <a:xfrm>
              <a:off x="3114173" y="1106088"/>
              <a:ext cx="549575" cy="758575"/>
            </a:xfrm>
            <a:prstGeom prst="rect">
              <a:avLst/>
            </a:prstGeom>
            <a:noFill/>
            <a:ln>
              <a:noFill/>
            </a:ln>
          </p:spPr>
        </p:pic>
        <p:sp>
          <p:nvSpPr>
            <p:cNvPr id="88" name="Google Shape;88;p17"/>
            <p:cNvSpPr txBox="1"/>
            <p:nvPr/>
          </p:nvSpPr>
          <p:spPr>
            <a:xfrm>
              <a:off x="2480700" y="1864638"/>
              <a:ext cx="1816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a:solidFill>
                    <a:schemeClr val="dk2"/>
                  </a:solidFill>
                  <a:latin typeface="Comfortaa"/>
                  <a:ea typeface="Comfortaa"/>
                  <a:cs typeface="Comfortaa"/>
                  <a:sym typeface="Comfortaa"/>
                </a:rPr>
                <a:t>24905 Animes</a:t>
              </a:r>
              <a:endParaRPr sz="1800">
                <a:solidFill>
                  <a:schemeClr val="dk2"/>
                </a:solidFill>
                <a:latin typeface="Comfortaa"/>
                <a:ea typeface="Comfortaa"/>
                <a:cs typeface="Comfortaa"/>
                <a:sym typeface="Comfortaa"/>
              </a:endParaRPr>
            </a:p>
          </p:txBody>
        </p:sp>
      </p:grpSp>
      <p:grpSp>
        <p:nvGrpSpPr>
          <p:cNvPr id="89" name="Google Shape;89;p17"/>
          <p:cNvGrpSpPr/>
          <p:nvPr/>
        </p:nvGrpSpPr>
        <p:grpSpPr>
          <a:xfrm>
            <a:off x="495775" y="3488450"/>
            <a:ext cx="1448400" cy="1220250"/>
            <a:chOff x="495775" y="3562025"/>
            <a:chExt cx="1448400" cy="1220250"/>
          </a:xfrm>
        </p:grpSpPr>
        <p:pic>
          <p:nvPicPr>
            <p:cNvPr id="90" name="Google Shape;90;p17"/>
            <p:cNvPicPr preferRelativeResize="0"/>
            <p:nvPr/>
          </p:nvPicPr>
          <p:blipFill>
            <a:blip r:embed="rId4">
              <a:alphaModFix/>
            </a:blip>
            <a:stretch>
              <a:fillRect/>
            </a:stretch>
          </p:blipFill>
          <p:spPr>
            <a:xfrm>
              <a:off x="946600" y="3562025"/>
              <a:ext cx="546775" cy="756600"/>
            </a:xfrm>
            <a:prstGeom prst="rect">
              <a:avLst/>
            </a:prstGeom>
            <a:noFill/>
            <a:ln>
              <a:noFill/>
            </a:ln>
          </p:spPr>
        </p:pic>
        <p:sp>
          <p:nvSpPr>
            <p:cNvPr id="91" name="Google Shape;91;p17"/>
            <p:cNvSpPr txBox="1"/>
            <p:nvPr/>
          </p:nvSpPr>
          <p:spPr>
            <a:xfrm>
              <a:off x="495775" y="4320575"/>
              <a:ext cx="1448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a:solidFill>
                    <a:schemeClr val="dk2"/>
                  </a:solidFill>
                  <a:latin typeface="Comfortaa"/>
                  <a:ea typeface="Comfortaa"/>
                  <a:cs typeface="Comfortaa"/>
                  <a:sym typeface="Comfortaa"/>
                </a:rPr>
                <a:t>1980 - 2022</a:t>
              </a:r>
              <a:endParaRPr sz="1800">
                <a:solidFill>
                  <a:schemeClr val="dk2"/>
                </a:solidFill>
                <a:latin typeface="Comfortaa"/>
                <a:ea typeface="Comfortaa"/>
                <a:cs typeface="Comfortaa"/>
                <a:sym typeface="Comfortaa"/>
              </a:endParaRPr>
            </a:p>
          </p:txBody>
        </p:sp>
      </p:grpSp>
      <p:pic>
        <p:nvPicPr>
          <p:cNvPr id="92" name="Google Shape;92;p17"/>
          <p:cNvPicPr preferRelativeResize="0"/>
          <p:nvPr/>
        </p:nvPicPr>
        <p:blipFill>
          <a:blip r:embed="rId5">
            <a:alphaModFix/>
          </a:blip>
          <a:stretch>
            <a:fillRect/>
          </a:stretch>
        </p:blipFill>
        <p:spPr>
          <a:xfrm>
            <a:off x="2452078" y="1542728"/>
            <a:ext cx="6380225" cy="3165965"/>
          </a:xfrm>
          <a:prstGeom prst="rect">
            <a:avLst/>
          </a:prstGeom>
          <a:noFill/>
          <a:ln>
            <a:noFill/>
          </a:ln>
        </p:spPr>
      </p:pic>
      <p:sp>
        <p:nvSpPr>
          <p:cNvPr id="93" name="Google Shape;93;p17"/>
          <p:cNvSpPr txBox="1"/>
          <p:nvPr/>
        </p:nvSpPr>
        <p:spPr>
          <a:xfrm>
            <a:off x="3059425" y="1789550"/>
            <a:ext cx="2857500" cy="1572900"/>
          </a:xfrm>
          <a:prstGeom prst="rect">
            <a:avLst/>
          </a:prstGeom>
          <a:solidFill>
            <a:schemeClr val="lt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300">
                <a:solidFill>
                  <a:schemeClr val="dk1"/>
                </a:solidFill>
                <a:latin typeface="Roboto Light"/>
                <a:ea typeface="Roboto Light"/>
                <a:cs typeface="Roboto Light"/>
                <a:sym typeface="Roboto Light"/>
              </a:rPr>
              <a:t>La producción de anime ha crecido de manera más bien sostenida a lo largo de los años. Sin embargo, entre 2016 y 2020 se observa un notable decrecimiento, lo cual genera preguntas sobre las dinámicas actuales de la industria</a:t>
            </a:r>
            <a:endParaRPr sz="1300">
              <a:solidFill>
                <a:schemeClr val="dk1"/>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ctrTitle"/>
          </p:nvPr>
        </p:nvSpPr>
        <p:spPr>
          <a:xfrm>
            <a:off x="311700" y="274825"/>
            <a:ext cx="8520600" cy="6810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000" b="1">
                <a:solidFill>
                  <a:srgbClr val="4E5862"/>
                </a:solidFill>
                <a:latin typeface="Comfortaa"/>
                <a:ea typeface="Comfortaa"/>
                <a:cs typeface="Comfortaa"/>
                <a:sym typeface="Comfortaa"/>
              </a:rPr>
              <a:t>Resumen de datos</a:t>
            </a:r>
            <a:endParaRPr sz="3000" b="1">
              <a:solidFill>
                <a:srgbClr val="4E5862"/>
              </a:solidFill>
              <a:latin typeface="Comfortaa"/>
              <a:ea typeface="Comfortaa"/>
              <a:cs typeface="Comfortaa"/>
              <a:sym typeface="Comfortaa"/>
            </a:endParaRPr>
          </a:p>
        </p:txBody>
      </p:sp>
      <p:sp>
        <p:nvSpPr>
          <p:cNvPr id="99" name="Google Shape;99;p18"/>
          <p:cNvSpPr txBox="1">
            <a:spLocks noGrp="1"/>
          </p:cNvSpPr>
          <p:nvPr>
            <p:ph type="subTitle" idx="1"/>
          </p:nvPr>
        </p:nvSpPr>
        <p:spPr>
          <a:xfrm>
            <a:off x="1240400" y="1175400"/>
            <a:ext cx="1471500" cy="3560700"/>
          </a:xfrm>
          <a:prstGeom prst="rect">
            <a:avLst/>
          </a:prstGeom>
          <a:solidFill>
            <a:schemeClr val="lt1"/>
          </a:solidFill>
        </p:spPr>
        <p:txBody>
          <a:bodyPr spcFirstLastPara="1" wrap="square" lIns="91425" tIns="91425" rIns="91425" bIns="91425" anchor="t" anchorCtr="0">
            <a:normAutofit fontScale="62500" lnSpcReduction="20000"/>
          </a:bodyPr>
          <a:lstStyle/>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-anime_id</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-Name</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-English name</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-Other name</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-Score</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-Genres</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-Synopsis</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-Type</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-Episodes</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a:solidFill>
                  <a:srgbClr val="4E5862"/>
                </a:solidFill>
                <a:latin typeface="Roboto Light"/>
                <a:ea typeface="Roboto Light"/>
                <a:cs typeface="Roboto Light"/>
                <a:sym typeface="Roboto Light"/>
              </a:rPr>
              <a:t>-Aired</a:t>
            </a:r>
            <a:endParaRPr>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2750">
                <a:solidFill>
                  <a:srgbClr val="4E5862"/>
                </a:solidFill>
                <a:latin typeface="Roboto Light"/>
                <a:ea typeface="Roboto Light"/>
                <a:cs typeface="Roboto Light"/>
                <a:sym typeface="Roboto Light"/>
              </a:rPr>
              <a:t>-Premiered</a:t>
            </a:r>
            <a:endParaRPr sz="2750">
              <a:solidFill>
                <a:srgbClr val="4E5862"/>
              </a:solidFill>
              <a:latin typeface="Roboto Light"/>
              <a:ea typeface="Roboto Light"/>
              <a:cs typeface="Roboto Light"/>
              <a:sym typeface="Roboto Light"/>
            </a:endParaRPr>
          </a:p>
        </p:txBody>
      </p:sp>
      <p:sp>
        <p:nvSpPr>
          <p:cNvPr id="100" name="Google Shape;100;p18"/>
          <p:cNvSpPr txBox="1">
            <a:spLocks noGrp="1"/>
          </p:cNvSpPr>
          <p:nvPr>
            <p:ph type="subTitle" idx="1"/>
          </p:nvPr>
        </p:nvSpPr>
        <p:spPr>
          <a:xfrm>
            <a:off x="2792975" y="1175375"/>
            <a:ext cx="1966800" cy="3560700"/>
          </a:xfrm>
          <a:prstGeom prst="rect">
            <a:avLst/>
          </a:prstGeom>
          <a:solidFill>
            <a:schemeClr val="lt1"/>
          </a:solidFill>
        </p:spPr>
        <p:txBody>
          <a:bodyPr spcFirstLastPara="1" wrap="square" lIns="91425" tIns="91425" rIns="91425" bIns="91425" anchor="t" anchorCtr="0">
            <a:normAutofit fontScale="85000" lnSpcReduction="20000"/>
          </a:bodyPr>
          <a:lstStyle/>
          <a:p>
            <a:pPr marL="0" lvl="0" indent="0" algn="ctr" rtl="0">
              <a:lnSpc>
                <a:spcPct val="115000"/>
              </a:lnSpc>
              <a:spcBef>
                <a:spcPts val="0"/>
              </a:spcBef>
              <a:spcAft>
                <a:spcPts val="0"/>
              </a:spcAft>
              <a:buClr>
                <a:schemeClr val="dk1"/>
              </a:buClr>
              <a:buSzPct val="56410"/>
              <a:buFont typeface="Arial"/>
              <a:buNone/>
            </a:pPr>
            <a:r>
              <a:rPr lang="es-419" sz="1950">
                <a:solidFill>
                  <a:srgbClr val="4E5862"/>
                </a:solidFill>
                <a:latin typeface="Roboto Light"/>
                <a:ea typeface="Roboto Light"/>
                <a:cs typeface="Roboto Light"/>
                <a:sym typeface="Roboto Light"/>
              </a:rPr>
              <a:t>-Status</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-Producers</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-Licensors</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-Studios</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-Source</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-Duration</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-Rating</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-Rank</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-Popularity</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-Favorites</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-Scored By</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-Members</a:t>
            </a:r>
            <a:endParaRPr sz="195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SzPct val="43717"/>
              <a:buNone/>
            </a:pPr>
            <a:r>
              <a:rPr lang="es-419" sz="1950">
                <a:solidFill>
                  <a:srgbClr val="4E5862"/>
                </a:solidFill>
                <a:latin typeface="Roboto Light"/>
                <a:ea typeface="Roboto Light"/>
                <a:cs typeface="Roboto Light"/>
                <a:sym typeface="Roboto Light"/>
              </a:rPr>
              <a:t>-Image URL</a:t>
            </a:r>
            <a:endParaRPr sz="1950">
              <a:solidFill>
                <a:srgbClr val="4E5862"/>
              </a:solidFill>
              <a:latin typeface="Roboto Light"/>
              <a:ea typeface="Roboto Light"/>
              <a:cs typeface="Roboto Light"/>
              <a:sym typeface="Roboto Light"/>
            </a:endParaRPr>
          </a:p>
        </p:txBody>
      </p:sp>
      <p:sp>
        <p:nvSpPr>
          <p:cNvPr id="101" name="Google Shape;101;p18"/>
          <p:cNvSpPr/>
          <p:nvPr/>
        </p:nvSpPr>
        <p:spPr>
          <a:xfrm>
            <a:off x="4948238" y="2935800"/>
            <a:ext cx="800100" cy="285900"/>
          </a:xfrm>
          <a:prstGeom prst="rightArrow">
            <a:avLst>
              <a:gd name="adj1" fmla="val 50000"/>
              <a:gd name="adj2" fmla="val 50000"/>
            </a:avLst>
          </a:prstGeom>
          <a:solidFill>
            <a:srgbClr val="F9E4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102;p18"/>
          <p:cNvSpPr txBox="1">
            <a:spLocks noGrp="1"/>
          </p:cNvSpPr>
          <p:nvPr>
            <p:ph type="subTitle" idx="1"/>
          </p:nvPr>
        </p:nvSpPr>
        <p:spPr>
          <a:xfrm>
            <a:off x="5936825" y="1175375"/>
            <a:ext cx="1966800" cy="3560700"/>
          </a:xfrm>
          <a:prstGeom prst="rect">
            <a:avLst/>
          </a:prstGeom>
          <a:solidFill>
            <a:schemeClr val="lt1"/>
          </a:solidFill>
        </p:spPr>
        <p:txBody>
          <a:bodyPr spcFirstLastPara="1" wrap="square" lIns="91425" tIns="91425" rIns="91425" bIns="91425" anchor="t" anchorCtr="0">
            <a:normAutofit fontScale="92500" lnSpcReduction="20000"/>
          </a:bodyPr>
          <a:lstStyle/>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Score</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Genres</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Type</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Episodes</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Aired</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Status</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Source</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Rating</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Rank</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Popularity</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Favorites</a:t>
            </a:r>
            <a:endParaRPr sz="1970">
              <a:solidFill>
                <a:srgbClr val="4E5862"/>
              </a:solidFill>
              <a:latin typeface="Roboto Light"/>
              <a:ea typeface="Roboto Light"/>
              <a:cs typeface="Roboto Light"/>
              <a:sym typeface="Roboto Light"/>
            </a:endParaRPr>
          </a:p>
          <a:p>
            <a:pPr marL="0" lvl="0" indent="0" algn="ctr" rtl="0">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Year</a:t>
            </a:r>
            <a:endParaRPr sz="1970">
              <a:solidFill>
                <a:srgbClr val="4E5862"/>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ctrTitle"/>
          </p:nvPr>
        </p:nvSpPr>
        <p:spPr>
          <a:xfrm>
            <a:off x="311700" y="1496550"/>
            <a:ext cx="8520600" cy="2150400"/>
          </a:xfrm>
          <a:prstGeom prst="rect">
            <a:avLst/>
          </a:prstGeom>
          <a:solidFill>
            <a:srgbClr val="F9E4E0"/>
          </a:solidFill>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3000" b="1">
              <a:solidFill>
                <a:srgbClr val="4E5862"/>
              </a:solidFill>
              <a:latin typeface="Comfortaa"/>
              <a:ea typeface="Comfortaa"/>
              <a:cs typeface="Comfortaa"/>
              <a:sym typeface="Comfortaa"/>
            </a:endParaRPr>
          </a:p>
          <a:p>
            <a:pPr marL="0" lvl="0" indent="0" algn="ctr" rtl="0">
              <a:spcBef>
                <a:spcPts val="0"/>
              </a:spcBef>
              <a:spcAft>
                <a:spcPts val="0"/>
              </a:spcAft>
              <a:buSzPts val="990"/>
              <a:buNone/>
            </a:pPr>
            <a:r>
              <a:rPr lang="es-419" sz="3000" b="1">
                <a:solidFill>
                  <a:srgbClr val="4E5862"/>
                </a:solidFill>
                <a:latin typeface="Comfortaa"/>
                <a:ea typeface="Comfortaa"/>
                <a:cs typeface="Comfortaa"/>
                <a:sym typeface="Comfortaa"/>
              </a:rPr>
              <a:t>Análisis exploratorio de datos</a:t>
            </a:r>
            <a:endParaRPr sz="3000" b="1">
              <a:solidFill>
                <a:srgbClr val="4E5862"/>
              </a:solidFill>
              <a:latin typeface="Comfortaa"/>
              <a:ea typeface="Comfortaa"/>
              <a:cs typeface="Comfortaa"/>
              <a:sym typeface="Comfortaa"/>
            </a:endParaRPr>
          </a:p>
          <a:p>
            <a:pPr marL="0" lvl="0" indent="0" algn="ctr" rtl="0">
              <a:spcBef>
                <a:spcPts val="0"/>
              </a:spcBef>
              <a:spcAft>
                <a:spcPts val="0"/>
              </a:spcAft>
              <a:buSzPts val="990"/>
              <a:buNone/>
            </a:pPr>
            <a:r>
              <a:rPr lang="es-419" sz="3000" b="1">
                <a:solidFill>
                  <a:srgbClr val="4E5862"/>
                </a:solidFill>
                <a:latin typeface="Comfortaa"/>
                <a:ea typeface="Comfortaa"/>
                <a:cs typeface="Comfortaa"/>
                <a:sym typeface="Comfortaa"/>
              </a:rPr>
              <a:t>(EDA)</a:t>
            </a:r>
            <a:endParaRPr sz="3000" b="1">
              <a:solidFill>
                <a:srgbClr val="4E5862"/>
              </a:solidFill>
              <a:latin typeface="Comfortaa"/>
              <a:ea typeface="Comfortaa"/>
              <a:cs typeface="Comfortaa"/>
              <a:sym typeface="Comfortaa"/>
            </a:endParaRPr>
          </a:p>
          <a:p>
            <a:pPr marL="0" lvl="0" indent="0" algn="ctr" rtl="0">
              <a:spcBef>
                <a:spcPts val="0"/>
              </a:spcBef>
              <a:spcAft>
                <a:spcPts val="0"/>
              </a:spcAft>
              <a:buSzPts val="990"/>
              <a:buNone/>
            </a:pPr>
            <a:endParaRPr sz="3000" b="1">
              <a:solidFill>
                <a:srgbClr val="4E5862"/>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11"/>
        <p:cNvGrpSpPr/>
        <p:nvPr/>
      </p:nvGrpSpPr>
      <p:grpSpPr>
        <a:xfrm>
          <a:off x="0" y="0"/>
          <a:ext cx="0" cy="0"/>
          <a:chOff x="0" y="0"/>
          <a:chExt cx="0" cy="0"/>
        </a:xfrm>
      </p:grpSpPr>
      <p:sp>
        <p:nvSpPr>
          <p:cNvPr id="112" name="Google Shape;112;p20"/>
          <p:cNvSpPr txBox="1">
            <a:spLocks noGrp="1"/>
          </p:cNvSpPr>
          <p:nvPr>
            <p:ph type="ctrTitle"/>
          </p:nvPr>
        </p:nvSpPr>
        <p:spPr>
          <a:xfrm>
            <a:off x="311700" y="274825"/>
            <a:ext cx="8520600" cy="424200"/>
          </a:xfrm>
          <a:prstGeom prst="rect">
            <a:avLst/>
          </a:prstGeom>
          <a:solidFill>
            <a:srgbClr val="B8CEE3"/>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1800" b="1">
                <a:solidFill>
                  <a:srgbClr val="FDFAF3"/>
                </a:solidFill>
                <a:latin typeface="Comfortaa"/>
                <a:ea typeface="Comfortaa"/>
                <a:cs typeface="Comfortaa"/>
                <a:sym typeface="Comfortaa"/>
              </a:rPr>
              <a:t>Ratings</a:t>
            </a:r>
            <a:endParaRPr sz="1800" b="1">
              <a:solidFill>
                <a:srgbClr val="FDFAF3"/>
              </a:solidFill>
              <a:latin typeface="Comfortaa"/>
              <a:ea typeface="Comfortaa"/>
              <a:cs typeface="Comfortaa"/>
              <a:sym typeface="Comfortaa"/>
            </a:endParaRPr>
          </a:p>
        </p:txBody>
      </p:sp>
      <p:sp>
        <p:nvSpPr>
          <p:cNvPr id="113" name="Google Shape;113;p20"/>
          <p:cNvSpPr txBox="1">
            <a:spLocks noGrp="1"/>
          </p:cNvSpPr>
          <p:nvPr>
            <p:ph type="subTitle" idx="1"/>
          </p:nvPr>
        </p:nvSpPr>
        <p:spPr>
          <a:xfrm>
            <a:off x="4935850" y="1906900"/>
            <a:ext cx="3896400" cy="1649700"/>
          </a:xfrm>
          <a:prstGeom prst="rect">
            <a:avLst/>
          </a:prstGeom>
          <a:solidFill>
            <a:schemeClr val="lt1"/>
          </a:solidFill>
        </p:spPr>
        <p:txBody>
          <a:bodyPr spcFirstLastPara="1" wrap="square" lIns="91425" tIns="91425" rIns="91425" bIns="91425" anchor="t" anchorCtr="0">
            <a:normAutofit/>
          </a:bodyPr>
          <a:lstStyle/>
          <a:p>
            <a:pPr marL="0" lvl="0" indent="0" algn="just" rtl="0">
              <a:lnSpc>
                <a:spcPct val="80000"/>
              </a:lnSpc>
              <a:spcBef>
                <a:spcPts val="0"/>
              </a:spcBef>
              <a:spcAft>
                <a:spcPts val="0"/>
              </a:spcAft>
              <a:buNone/>
            </a:pPr>
            <a:r>
              <a:rPr lang="es-419" sz="1700">
                <a:solidFill>
                  <a:schemeClr val="dk1"/>
                </a:solidFill>
                <a:latin typeface="Roboto Light"/>
                <a:ea typeface="Roboto Light"/>
                <a:cs typeface="Roboto Light"/>
                <a:sym typeface="Roboto Light"/>
              </a:rPr>
              <a:t>La gran mayoría de las producciones de anime entre los años 1980 y 2022 van dirigidas a un público general u adolescente (G y PG13), seguido de un público adulto (R17, Rx y R+) y, finalmente, aquellos de contenido infantil (PG)</a:t>
            </a:r>
            <a:endParaRPr sz="1700">
              <a:solidFill>
                <a:schemeClr val="dk1"/>
              </a:solidFill>
              <a:latin typeface="Roboto Light"/>
              <a:ea typeface="Roboto Light"/>
              <a:cs typeface="Roboto Light"/>
              <a:sym typeface="Roboto Light"/>
            </a:endParaRPr>
          </a:p>
        </p:txBody>
      </p:sp>
      <p:pic>
        <p:nvPicPr>
          <p:cNvPr id="114" name="Google Shape;114;p20"/>
          <p:cNvPicPr preferRelativeResize="0"/>
          <p:nvPr/>
        </p:nvPicPr>
        <p:blipFill>
          <a:blip r:embed="rId3">
            <a:alphaModFix/>
          </a:blip>
          <a:stretch>
            <a:fillRect/>
          </a:stretch>
        </p:blipFill>
        <p:spPr>
          <a:xfrm>
            <a:off x="311700" y="1273195"/>
            <a:ext cx="4443650" cy="37362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AF3"/>
        </a:solidFill>
        <a:effectLst/>
      </p:bgPr>
    </p:bg>
    <p:spTree>
      <p:nvGrpSpPr>
        <p:cNvPr id="1"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0" y="294003"/>
            <a:ext cx="9143999" cy="4555494"/>
          </a:xfrm>
          <a:prstGeom prst="rect">
            <a:avLst/>
          </a:prstGeom>
          <a:noFill/>
          <a:ln>
            <a:noFill/>
          </a:ln>
        </p:spPr>
      </p:pic>
      <p:sp>
        <p:nvSpPr>
          <p:cNvPr id="120" name="Google Shape;120;p21"/>
          <p:cNvSpPr txBox="1"/>
          <p:nvPr/>
        </p:nvSpPr>
        <p:spPr>
          <a:xfrm>
            <a:off x="821050" y="1055375"/>
            <a:ext cx="4000500" cy="1249800"/>
          </a:xfrm>
          <a:prstGeom prst="rect">
            <a:avLst/>
          </a:prstGeom>
          <a:solidFill>
            <a:schemeClr val="lt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a:solidFill>
                  <a:schemeClr val="dk1"/>
                </a:solidFill>
                <a:latin typeface="Roboto Light"/>
                <a:ea typeface="Roboto Light"/>
                <a:cs typeface="Roboto Light"/>
                <a:sym typeface="Roboto Light"/>
              </a:rPr>
              <a:t>La producción de anime y la variedad de géneros han crecido de manera más bien sostenida a lo largo de los años, aunque desde el año 2000 se va visto un incremento de categorías adultas, tales como el Rx-Hentai y el R-17+</a:t>
            </a:r>
            <a:endParaRPr>
              <a:solidFill>
                <a:schemeClr val="dk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1299</Words>
  <Application>Microsoft Office PowerPoint</Application>
  <PresentationFormat>Presentación en pantalla (16:9)</PresentationFormat>
  <Paragraphs>117</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Roboto Light</vt:lpstr>
      <vt:lpstr>Comfortaa</vt:lpstr>
      <vt:lpstr>Arial</vt:lpstr>
      <vt:lpstr>Simple Light</vt:lpstr>
      <vt:lpstr>Presentación de PowerPoint</vt:lpstr>
      <vt:lpstr>Índice</vt:lpstr>
      <vt:lpstr>Abstract</vt:lpstr>
      <vt:lpstr>Objetivos</vt:lpstr>
      <vt:lpstr>Resumen de datos</vt:lpstr>
      <vt:lpstr>Resumen de datos</vt:lpstr>
      <vt:lpstr> Análisis exploratorio de datos (EDA) </vt:lpstr>
      <vt:lpstr>Ratings</vt:lpstr>
      <vt:lpstr>Presentación de PowerPoint</vt:lpstr>
      <vt:lpstr>Formato</vt:lpstr>
      <vt:lpstr>Géneros</vt:lpstr>
      <vt:lpstr>Presentación de PowerPoint</vt:lpstr>
      <vt:lpstr>Cantidad de episodios</vt:lpstr>
      <vt:lpstr>Modelado </vt:lpstr>
      <vt:lpstr>Categorías importantes</vt:lpstr>
      <vt:lpstr>Evaluación de hiperparámetros</vt:lpstr>
      <vt:lpstr>Insights </vt:lpstr>
      <vt:lpstr>Producción</vt:lpstr>
      <vt:lpstr>Episodios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Luciana Arcanjo</cp:lastModifiedBy>
  <cp:revision>1</cp:revision>
  <dcterms:modified xsi:type="dcterms:W3CDTF">2024-12-07T01:05:12Z</dcterms:modified>
</cp:coreProperties>
</file>