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Light"/>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Light-regular.fntdata"/><Relationship Id="rId21" Type="http://schemas.openxmlformats.org/officeDocument/2006/relationships/slide" Target="slides/slide16.xml"/><Relationship Id="rId24" Type="http://schemas.openxmlformats.org/officeDocument/2006/relationships/font" Target="fonts/RobotoLight-italic.fntdata"/><Relationship Id="rId23" Type="http://schemas.openxmlformats.org/officeDocument/2006/relationships/font" Target="fonts/Robot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RobotoLight-boldItalic.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c3af5d33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c3af5d33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c3af5d33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c3af5d33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c3af5d33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c3af5d33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c3af5d33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c3af5d33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c3af5d33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c3af5d33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c3af5d33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c3af5d33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c3af5d33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c3af5d33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c3af5d3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c3af5d3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c3af5d3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c3af5d3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c3af5d33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c3af5d33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c3af5d3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c3af5d3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c3af5d33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c3af5d33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c3af5d3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c3af5d3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c3af5d33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c3af5d33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c3af5d33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c3af5d33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862175" y="1660475"/>
            <a:ext cx="3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grpSp>
        <p:nvGrpSpPr>
          <p:cNvPr id="55" name="Google Shape;55;p13"/>
          <p:cNvGrpSpPr/>
          <p:nvPr/>
        </p:nvGrpSpPr>
        <p:grpSpPr>
          <a:xfrm>
            <a:off x="1735950" y="1241450"/>
            <a:ext cx="5672100" cy="1534338"/>
            <a:chOff x="1735950" y="746850"/>
            <a:chExt cx="5672100" cy="1534338"/>
          </a:xfrm>
        </p:grpSpPr>
        <p:sp>
          <p:nvSpPr>
            <p:cNvPr id="56" name="Google Shape;56;p13"/>
            <p:cNvSpPr txBox="1"/>
            <p:nvPr/>
          </p:nvSpPr>
          <p:spPr>
            <a:xfrm>
              <a:off x="1735950" y="746850"/>
              <a:ext cx="5672100" cy="10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419" sz="2000">
                  <a:solidFill>
                    <a:schemeClr val="dk2"/>
                  </a:solidFill>
                  <a:latin typeface="Comfortaa"/>
                  <a:ea typeface="Comfortaa"/>
                  <a:cs typeface="Comfortaa"/>
                  <a:sym typeface="Comfortaa"/>
                </a:rPr>
                <a:t>Cambios en la producción de anime en las últimas cuatro décadas</a:t>
              </a:r>
              <a:endParaRPr b="1" sz="2000">
                <a:solidFill>
                  <a:schemeClr val="dk2"/>
                </a:solidFill>
                <a:latin typeface="Comfortaa"/>
                <a:ea typeface="Comfortaa"/>
                <a:cs typeface="Comfortaa"/>
                <a:sym typeface="Comfortaa"/>
              </a:endParaRPr>
            </a:p>
          </p:txBody>
        </p:sp>
        <p:sp>
          <p:nvSpPr>
            <p:cNvPr id="57" name="Google Shape;57;p13"/>
            <p:cNvSpPr txBox="1"/>
            <p:nvPr/>
          </p:nvSpPr>
          <p:spPr>
            <a:xfrm>
              <a:off x="2012100" y="1928988"/>
              <a:ext cx="5119800" cy="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500">
                  <a:solidFill>
                    <a:schemeClr val="dk2"/>
                  </a:solidFill>
                  <a:latin typeface="Comfortaa"/>
                  <a:ea typeface="Comfortaa"/>
                  <a:cs typeface="Comfortaa"/>
                  <a:sym typeface="Comfortaa"/>
                </a:rPr>
                <a:t>Aproximaciones a cambios en las clasificaciones y tipos de producción de anime</a:t>
              </a:r>
              <a:endParaRPr sz="1500">
                <a:solidFill>
                  <a:schemeClr val="dk2"/>
                </a:solidFill>
                <a:latin typeface="Comfortaa"/>
                <a:ea typeface="Comfortaa"/>
                <a:cs typeface="Comfortaa"/>
                <a:sym typeface="Comfortaa"/>
              </a:endParaRPr>
            </a:p>
          </p:txBody>
        </p:sp>
      </p:grpSp>
      <p:sp>
        <p:nvSpPr>
          <p:cNvPr id="58" name="Google Shape;58;p13"/>
          <p:cNvSpPr txBox="1"/>
          <p:nvPr/>
        </p:nvSpPr>
        <p:spPr>
          <a:xfrm>
            <a:off x="3235050" y="3388850"/>
            <a:ext cx="2673900" cy="9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chemeClr val="dk2"/>
                </a:solidFill>
                <a:latin typeface="Comfortaa"/>
                <a:ea typeface="Comfortaa"/>
                <a:cs typeface="Comfortaa"/>
                <a:sym typeface="Comfortaa"/>
              </a:rPr>
              <a:t>Luciana Arcanjo</a:t>
            </a:r>
            <a:endParaRPr>
              <a:solidFill>
                <a:schemeClr val="dk2"/>
              </a:solidFill>
              <a:latin typeface="Comfortaa"/>
              <a:ea typeface="Comfortaa"/>
              <a:cs typeface="Comfortaa"/>
              <a:sym typeface="Comfortaa"/>
            </a:endParaRPr>
          </a:p>
          <a:p>
            <a:pPr indent="0" lvl="0" marL="0" rtl="0" algn="ctr">
              <a:spcBef>
                <a:spcPts val="0"/>
              </a:spcBef>
              <a:spcAft>
                <a:spcPts val="0"/>
              </a:spcAft>
              <a:buNone/>
            </a:pPr>
            <a:r>
              <a:rPr lang="es-419">
                <a:solidFill>
                  <a:schemeClr val="dk2"/>
                </a:solidFill>
                <a:latin typeface="Comfortaa"/>
                <a:ea typeface="Comfortaa"/>
                <a:cs typeface="Comfortaa"/>
                <a:sym typeface="Comfortaa"/>
              </a:rPr>
              <a:t>Prof. Fernando Carabedo</a:t>
            </a:r>
            <a:endParaRPr>
              <a:solidFill>
                <a:schemeClr val="dk2"/>
              </a:solidFill>
              <a:latin typeface="Comfortaa"/>
              <a:ea typeface="Comfortaa"/>
              <a:cs typeface="Comfortaa"/>
              <a:sym typeface="Comfortaa"/>
            </a:endParaRPr>
          </a:p>
          <a:p>
            <a:pPr indent="0" lvl="0" marL="0" rtl="0" algn="ctr">
              <a:spcBef>
                <a:spcPts val="0"/>
              </a:spcBef>
              <a:spcAft>
                <a:spcPts val="0"/>
              </a:spcAft>
              <a:buNone/>
            </a:pPr>
            <a:r>
              <a:rPr lang="es-419">
                <a:solidFill>
                  <a:schemeClr val="dk2"/>
                </a:solidFill>
                <a:latin typeface="Comfortaa"/>
                <a:ea typeface="Comfortaa"/>
                <a:cs typeface="Comfortaa"/>
                <a:sym typeface="Comfortaa"/>
              </a:rPr>
              <a:t>Comisión 6117</a:t>
            </a:r>
            <a:r>
              <a:rPr lang="es-419">
                <a:solidFill>
                  <a:schemeClr val="dk2"/>
                </a:solidFill>
                <a:latin typeface="Comfortaa"/>
                <a:ea typeface="Comfortaa"/>
                <a:cs typeface="Comfortaa"/>
                <a:sym typeface="Comfortaa"/>
              </a:rPr>
              <a:t>5</a:t>
            </a:r>
            <a:endParaRPr>
              <a:solidFill>
                <a:schemeClr val="dk2"/>
              </a:solidFill>
              <a:latin typeface="Comfortaa"/>
              <a:ea typeface="Comfortaa"/>
              <a:cs typeface="Comfortaa"/>
              <a:sym typeface="Comfortaa"/>
            </a:endParaRPr>
          </a:p>
          <a:p>
            <a:pPr indent="0" lvl="0" marL="0" rtl="0" algn="ctr">
              <a:spcBef>
                <a:spcPts val="0"/>
              </a:spcBef>
              <a:spcAft>
                <a:spcPts val="0"/>
              </a:spcAft>
              <a:buNone/>
            </a:pPr>
            <a:r>
              <a:t/>
            </a:r>
            <a:endParaRPr>
              <a:solidFill>
                <a:schemeClr val="dk2"/>
              </a:solidFill>
              <a:latin typeface="Comfortaa"/>
              <a:ea typeface="Comfortaa"/>
              <a:cs typeface="Comfortaa"/>
              <a:sym typeface="Comfortaa"/>
            </a:endParaRPr>
          </a:p>
          <a:p>
            <a:pPr indent="0" lvl="0" marL="0" rtl="0" algn="l">
              <a:spcBef>
                <a:spcPts val="0"/>
              </a:spcBef>
              <a:spcAft>
                <a:spcPts val="0"/>
              </a:spcAft>
              <a:buNone/>
            </a:pPr>
            <a:r>
              <a:t/>
            </a:r>
            <a:endParaRPr sz="2000">
              <a:solidFill>
                <a:schemeClr val="dk2"/>
              </a:solidFill>
            </a:endParaRPr>
          </a:p>
        </p:txBody>
      </p:sp>
      <p:sp>
        <p:nvSpPr>
          <p:cNvPr id="59" name="Google Shape;59;p13"/>
          <p:cNvSpPr txBox="1"/>
          <p:nvPr/>
        </p:nvSpPr>
        <p:spPr>
          <a:xfrm>
            <a:off x="1966050" y="4490575"/>
            <a:ext cx="15150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419" sz="1300">
                <a:solidFill>
                  <a:schemeClr val="dk2"/>
                </a:solidFill>
                <a:latin typeface="Comfortaa"/>
                <a:ea typeface="Comfortaa"/>
                <a:cs typeface="Comfortaa"/>
                <a:sym typeface="Comfortaa"/>
              </a:rPr>
              <a:t>17 / 10 / 2024</a:t>
            </a:r>
            <a:endParaRPr sz="13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sz="1800">
              <a:solidFill>
                <a:schemeClr val="dk2"/>
              </a:solidFill>
            </a:endParaRPr>
          </a:p>
        </p:txBody>
      </p:sp>
      <p:sp>
        <p:nvSpPr>
          <p:cNvPr id="60" name="Google Shape;60;p13"/>
          <p:cNvSpPr txBox="1"/>
          <p:nvPr/>
        </p:nvSpPr>
        <p:spPr>
          <a:xfrm>
            <a:off x="2602225" y="308600"/>
            <a:ext cx="5115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2"/>
                </a:solidFill>
                <a:latin typeface="Comfortaa"/>
                <a:ea typeface="Comfortaa"/>
                <a:cs typeface="Comfortaa"/>
                <a:sym typeface="Comfortaa"/>
              </a:rPr>
              <a:t>Data Science II: Machine Learning para la Ciencia de Datos</a:t>
            </a:r>
            <a:endParaRPr b="1" sz="1200">
              <a:solidFill>
                <a:schemeClr val="dk2"/>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24" name="Shape 124"/>
        <p:cNvGrpSpPr/>
        <p:nvPr/>
      </p:nvGrpSpPr>
      <p:grpSpPr>
        <a:xfrm>
          <a:off x="0" y="0"/>
          <a:ext cx="0" cy="0"/>
          <a:chOff x="0" y="0"/>
          <a:chExt cx="0" cy="0"/>
        </a:xfrm>
      </p:grpSpPr>
      <p:sp>
        <p:nvSpPr>
          <p:cNvPr id="125" name="Google Shape;125;p22"/>
          <p:cNvSpPr txBox="1"/>
          <p:nvPr>
            <p:ph type="ctrTitle"/>
          </p:nvPr>
        </p:nvSpPr>
        <p:spPr>
          <a:xfrm>
            <a:off x="311700" y="274825"/>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Formato</a:t>
            </a:r>
            <a:endParaRPr b="1" sz="1800">
              <a:solidFill>
                <a:srgbClr val="FDFAF3"/>
              </a:solidFill>
              <a:latin typeface="Comfortaa"/>
              <a:ea typeface="Comfortaa"/>
              <a:cs typeface="Comfortaa"/>
              <a:sym typeface="Comfortaa"/>
            </a:endParaRPr>
          </a:p>
        </p:txBody>
      </p:sp>
      <p:pic>
        <p:nvPicPr>
          <p:cNvPr id="126" name="Google Shape;126;p22"/>
          <p:cNvPicPr preferRelativeResize="0"/>
          <p:nvPr/>
        </p:nvPicPr>
        <p:blipFill>
          <a:blip r:embed="rId3">
            <a:alphaModFix/>
          </a:blip>
          <a:stretch>
            <a:fillRect/>
          </a:stretch>
        </p:blipFill>
        <p:spPr>
          <a:xfrm>
            <a:off x="152400" y="813325"/>
            <a:ext cx="8639573" cy="4282551"/>
          </a:xfrm>
          <a:prstGeom prst="rect">
            <a:avLst/>
          </a:prstGeom>
          <a:noFill/>
          <a:ln>
            <a:noFill/>
          </a:ln>
        </p:spPr>
      </p:pic>
      <p:sp>
        <p:nvSpPr>
          <p:cNvPr id="127" name="Google Shape;127;p22"/>
          <p:cNvSpPr txBox="1"/>
          <p:nvPr/>
        </p:nvSpPr>
        <p:spPr>
          <a:xfrm>
            <a:off x="963925" y="1388750"/>
            <a:ext cx="4000500" cy="16878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chemeClr val="dk1"/>
                </a:solidFill>
                <a:latin typeface="Roboto Light"/>
                <a:ea typeface="Roboto Light"/>
                <a:cs typeface="Roboto Light"/>
                <a:sym typeface="Roboto Light"/>
              </a:rPr>
              <a:t>El formato predominante en que se distribuye el anime por Televisión por amplia mayoría. Sin embargo, llama la atención en el gráfico el incremento del formato digital ONA en potencial reemplazo del OVA (formato físico), lo cual apunta a la importancia de la digitalización y servicios de streaming en el mercado</a:t>
            </a:r>
            <a:endParaRPr>
              <a:solidFill>
                <a:schemeClr val="dk1"/>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31" name="Shape 131"/>
        <p:cNvGrpSpPr/>
        <p:nvPr/>
      </p:nvGrpSpPr>
      <p:grpSpPr>
        <a:xfrm>
          <a:off x="0" y="0"/>
          <a:ext cx="0" cy="0"/>
          <a:chOff x="0" y="0"/>
          <a:chExt cx="0" cy="0"/>
        </a:xfrm>
      </p:grpSpPr>
      <p:sp>
        <p:nvSpPr>
          <p:cNvPr id="132" name="Google Shape;132;p23"/>
          <p:cNvSpPr txBox="1"/>
          <p:nvPr>
            <p:ph type="ctrTitle"/>
          </p:nvPr>
        </p:nvSpPr>
        <p:spPr>
          <a:xfrm>
            <a:off x="311700" y="274825"/>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Géneros</a:t>
            </a:r>
            <a:endParaRPr b="1" sz="1800">
              <a:solidFill>
                <a:srgbClr val="FDFAF3"/>
              </a:solidFill>
              <a:latin typeface="Comfortaa"/>
              <a:ea typeface="Comfortaa"/>
              <a:cs typeface="Comfortaa"/>
              <a:sym typeface="Comfortaa"/>
            </a:endParaRPr>
          </a:p>
        </p:txBody>
      </p:sp>
      <p:pic>
        <p:nvPicPr>
          <p:cNvPr id="133" name="Google Shape;133;p23"/>
          <p:cNvPicPr preferRelativeResize="0"/>
          <p:nvPr/>
        </p:nvPicPr>
        <p:blipFill>
          <a:blip r:embed="rId3">
            <a:alphaModFix/>
          </a:blip>
          <a:stretch>
            <a:fillRect/>
          </a:stretch>
        </p:blipFill>
        <p:spPr>
          <a:xfrm>
            <a:off x="311700" y="889625"/>
            <a:ext cx="5919551" cy="4057650"/>
          </a:xfrm>
          <a:prstGeom prst="rect">
            <a:avLst/>
          </a:prstGeom>
          <a:noFill/>
          <a:ln>
            <a:noFill/>
          </a:ln>
        </p:spPr>
      </p:pic>
      <p:sp>
        <p:nvSpPr>
          <p:cNvPr id="134" name="Google Shape;134;p23"/>
          <p:cNvSpPr txBox="1"/>
          <p:nvPr>
            <p:ph idx="1" type="subTitle"/>
          </p:nvPr>
        </p:nvSpPr>
        <p:spPr>
          <a:xfrm>
            <a:off x="6343575" y="1105650"/>
            <a:ext cx="2326800" cy="3487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80000"/>
              </a:lnSpc>
              <a:spcBef>
                <a:spcPts val="0"/>
              </a:spcBef>
              <a:spcAft>
                <a:spcPts val="0"/>
              </a:spcAft>
              <a:buNone/>
            </a:pPr>
            <a:r>
              <a:rPr lang="es-419" sz="1700">
                <a:solidFill>
                  <a:srgbClr val="4E5862"/>
                </a:solidFill>
                <a:latin typeface="Roboto Light"/>
                <a:ea typeface="Roboto Light"/>
                <a:cs typeface="Roboto Light"/>
                <a:sym typeface="Roboto Light"/>
              </a:rPr>
              <a:t>El género de comedia es el más popular, seguido de una los géneros de acción y fantasía. Esta distribución refleja muy bien el amplio espectro de las narrativas en la producción de anime, orientadas a géneros que pueden ser ligeros y cotidianos, como también a temáticas de fantasía e incluso erótica.</a:t>
            </a:r>
            <a:endParaRPr sz="1700">
              <a:solidFill>
                <a:srgbClr val="4E5862"/>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161925" y="110900"/>
            <a:ext cx="8937325" cy="4962125"/>
          </a:xfrm>
          <a:prstGeom prst="rect">
            <a:avLst/>
          </a:prstGeom>
          <a:noFill/>
          <a:ln>
            <a:noFill/>
          </a:ln>
        </p:spPr>
      </p:pic>
      <p:sp>
        <p:nvSpPr>
          <p:cNvPr id="140" name="Google Shape;140;p24"/>
          <p:cNvSpPr txBox="1"/>
          <p:nvPr/>
        </p:nvSpPr>
        <p:spPr>
          <a:xfrm>
            <a:off x="982975" y="657225"/>
            <a:ext cx="3819600" cy="17049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chemeClr val="dk1"/>
                </a:solidFill>
                <a:latin typeface="Roboto Light"/>
                <a:ea typeface="Roboto Light"/>
                <a:cs typeface="Roboto Light"/>
                <a:sym typeface="Roboto Light"/>
              </a:rPr>
              <a:t>Al ver la distribución por años, se ve que la comedia tuvo un aumento brusco y relativamente sostenido desde el año 2000, hasta una caída importante posterior al 2015, que se condice con el decrecimiento en la producción general de anime que se presentó en un principio.</a:t>
            </a:r>
            <a:endParaRPr>
              <a:solidFill>
                <a:schemeClr val="dk1"/>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44" name="Shape 144"/>
        <p:cNvGrpSpPr/>
        <p:nvPr/>
      </p:nvGrpSpPr>
      <p:grpSpPr>
        <a:xfrm>
          <a:off x="0" y="0"/>
          <a:ext cx="0" cy="0"/>
          <a:chOff x="0" y="0"/>
          <a:chExt cx="0" cy="0"/>
        </a:xfrm>
      </p:grpSpPr>
      <p:sp>
        <p:nvSpPr>
          <p:cNvPr id="145" name="Google Shape;145;p25"/>
          <p:cNvSpPr txBox="1"/>
          <p:nvPr>
            <p:ph type="ctrTitle"/>
          </p:nvPr>
        </p:nvSpPr>
        <p:spPr>
          <a:xfrm>
            <a:off x="311700" y="274825"/>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Cantidad de episodios</a:t>
            </a:r>
            <a:endParaRPr b="1" sz="1800">
              <a:solidFill>
                <a:srgbClr val="FDFAF3"/>
              </a:solidFill>
              <a:latin typeface="Comfortaa"/>
              <a:ea typeface="Comfortaa"/>
              <a:cs typeface="Comfortaa"/>
              <a:sym typeface="Comfortaa"/>
            </a:endParaRPr>
          </a:p>
        </p:txBody>
      </p:sp>
      <p:sp>
        <p:nvSpPr>
          <p:cNvPr id="146" name="Google Shape;146;p25"/>
          <p:cNvSpPr txBox="1"/>
          <p:nvPr>
            <p:ph idx="1" type="subTitle"/>
          </p:nvPr>
        </p:nvSpPr>
        <p:spPr>
          <a:xfrm>
            <a:off x="6362625" y="1524888"/>
            <a:ext cx="2326800" cy="27744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just">
              <a:lnSpc>
                <a:spcPct val="80000"/>
              </a:lnSpc>
              <a:spcBef>
                <a:spcPts val="0"/>
              </a:spcBef>
              <a:spcAft>
                <a:spcPts val="0"/>
              </a:spcAft>
              <a:buNone/>
            </a:pPr>
            <a:r>
              <a:rPr lang="es-419" sz="1700">
                <a:solidFill>
                  <a:schemeClr val="dk1"/>
                </a:solidFill>
                <a:latin typeface="Roboto Light"/>
                <a:ea typeface="Roboto Light"/>
                <a:cs typeface="Roboto Light"/>
                <a:sym typeface="Roboto Light"/>
              </a:rPr>
              <a:t>El gráfico refleja una importante mayoría de animes que se desarrollan entre 1 y 12 capítulos. </a:t>
            </a:r>
            <a:endParaRPr sz="1700">
              <a:solidFill>
                <a:schemeClr val="dk1"/>
              </a:solidFill>
              <a:latin typeface="Roboto Light"/>
              <a:ea typeface="Roboto Light"/>
              <a:cs typeface="Roboto Light"/>
              <a:sym typeface="Roboto Light"/>
            </a:endParaRPr>
          </a:p>
          <a:p>
            <a:pPr indent="0" lvl="0" marL="0" rtl="0" algn="just">
              <a:lnSpc>
                <a:spcPct val="80000"/>
              </a:lnSpc>
              <a:spcBef>
                <a:spcPts val="0"/>
              </a:spcBef>
              <a:spcAft>
                <a:spcPts val="0"/>
              </a:spcAft>
              <a:buNone/>
            </a:pPr>
            <a:r>
              <a:rPr lang="es-419" sz="1700">
                <a:solidFill>
                  <a:schemeClr val="dk1"/>
                </a:solidFill>
                <a:latin typeface="Roboto Light"/>
                <a:ea typeface="Roboto Light"/>
                <a:cs typeface="Roboto Light"/>
                <a:sym typeface="Roboto Light"/>
              </a:rPr>
              <a:t>Sin embargo, vale la pena tener en consideración que a veces la misma serie puede sacar temporadas que no se contabilizan en total, sino que por separado.</a:t>
            </a:r>
            <a:endParaRPr sz="1700">
              <a:solidFill>
                <a:schemeClr val="dk1"/>
              </a:solidFill>
              <a:latin typeface="Roboto Light"/>
              <a:ea typeface="Roboto Light"/>
              <a:cs typeface="Roboto Light"/>
              <a:sym typeface="Roboto Light"/>
            </a:endParaRPr>
          </a:p>
        </p:txBody>
      </p:sp>
      <p:pic>
        <p:nvPicPr>
          <p:cNvPr id="147" name="Google Shape;147;p25"/>
          <p:cNvPicPr preferRelativeResize="0"/>
          <p:nvPr/>
        </p:nvPicPr>
        <p:blipFill>
          <a:blip r:embed="rId3">
            <a:alphaModFix/>
          </a:blip>
          <a:stretch>
            <a:fillRect/>
          </a:stretch>
        </p:blipFill>
        <p:spPr>
          <a:xfrm>
            <a:off x="311700" y="902750"/>
            <a:ext cx="5862399" cy="4018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51" name="Shape 151"/>
        <p:cNvGrpSpPr/>
        <p:nvPr/>
      </p:nvGrpSpPr>
      <p:grpSpPr>
        <a:xfrm>
          <a:off x="0" y="0"/>
          <a:ext cx="0" cy="0"/>
          <a:chOff x="0" y="0"/>
          <a:chExt cx="0" cy="0"/>
        </a:xfrm>
      </p:grpSpPr>
      <p:sp>
        <p:nvSpPr>
          <p:cNvPr id="152" name="Google Shape;152;p26"/>
          <p:cNvSpPr txBox="1"/>
          <p:nvPr>
            <p:ph type="ctrTitle"/>
          </p:nvPr>
        </p:nvSpPr>
        <p:spPr>
          <a:xfrm>
            <a:off x="311700" y="1839900"/>
            <a:ext cx="8520600" cy="14637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Insights y c</a:t>
            </a:r>
            <a:r>
              <a:rPr b="1" lang="es-419" sz="3000">
                <a:solidFill>
                  <a:srgbClr val="4E5862"/>
                </a:solidFill>
                <a:latin typeface="Comfortaa"/>
                <a:ea typeface="Comfortaa"/>
                <a:cs typeface="Comfortaa"/>
                <a:sym typeface="Comfortaa"/>
              </a:rPr>
              <a:t>onclusiones</a:t>
            </a:r>
            <a:endParaRPr b="1" sz="3000">
              <a:solidFill>
                <a:srgbClr val="4E5862"/>
              </a:solidFill>
              <a:latin typeface="Comfortaa"/>
              <a:ea typeface="Comfortaa"/>
              <a:cs typeface="Comfortaa"/>
              <a:sym typeface="Comfortaa"/>
            </a:endParaRPr>
          </a:p>
          <a:p>
            <a:pPr indent="0" lvl="0" marL="0" rtl="0" algn="ctr">
              <a:spcBef>
                <a:spcPts val="0"/>
              </a:spcBef>
              <a:spcAft>
                <a:spcPts val="0"/>
              </a:spcAft>
              <a:buSzPts val="990"/>
              <a:buNone/>
            </a:pPr>
            <a:r>
              <a:t/>
            </a:r>
            <a:endParaRPr b="1" sz="3000">
              <a:solidFill>
                <a:srgbClr val="4E5862"/>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56" name="Shape 156"/>
        <p:cNvGrpSpPr/>
        <p:nvPr/>
      </p:nvGrpSpPr>
      <p:grpSpPr>
        <a:xfrm>
          <a:off x="0" y="0"/>
          <a:ext cx="0" cy="0"/>
          <a:chOff x="0" y="0"/>
          <a:chExt cx="0" cy="0"/>
        </a:xfrm>
      </p:grpSpPr>
      <p:sp>
        <p:nvSpPr>
          <p:cNvPr id="157" name="Google Shape;157;p27"/>
          <p:cNvSpPr txBox="1"/>
          <p:nvPr>
            <p:ph type="ctrTitle"/>
          </p:nvPr>
        </p:nvSpPr>
        <p:spPr>
          <a:xfrm>
            <a:off x="311700" y="303400"/>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Producción</a:t>
            </a:r>
            <a:endParaRPr b="1" sz="1800">
              <a:solidFill>
                <a:srgbClr val="FDFAF3"/>
              </a:solidFill>
              <a:latin typeface="Comfortaa"/>
              <a:ea typeface="Comfortaa"/>
              <a:cs typeface="Comfortaa"/>
              <a:sym typeface="Comfortaa"/>
            </a:endParaRPr>
          </a:p>
        </p:txBody>
      </p:sp>
      <p:sp>
        <p:nvSpPr>
          <p:cNvPr id="158" name="Google Shape;158;p27"/>
          <p:cNvSpPr txBox="1"/>
          <p:nvPr/>
        </p:nvSpPr>
        <p:spPr>
          <a:xfrm>
            <a:off x="738000" y="876300"/>
            <a:ext cx="7668000" cy="178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300">
                <a:solidFill>
                  <a:schemeClr val="dk2"/>
                </a:solidFill>
                <a:latin typeface="Roboto Light"/>
                <a:ea typeface="Roboto Light"/>
                <a:cs typeface="Roboto Light"/>
                <a:sym typeface="Roboto Light"/>
              </a:rPr>
              <a:t>La producción de anime ha crecido de manera sostenida a lo largo de las décadas, experimentando algunos altos y bajos,  pero el decrecimiento entre 2016-2020 es notable. Esto sugiere posibles cambios en la industria. Se recomienda un estudio adicional para entender los factores externos que influyeron en ello. Se recomienda:</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Saturación del mercado</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Cambios en los hábitos de consumo</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Desaceleración en la creación de contenido</a:t>
            </a:r>
            <a:endParaRPr sz="1300">
              <a:solidFill>
                <a:schemeClr val="dk2"/>
              </a:solidFill>
              <a:latin typeface="Roboto Light"/>
              <a:ea typeface="Roboto Light"/>
              <a:cs typeface="Roboto Light"/>
              <a:sym typeface="Roboto Light"/>
            </a:endParaRPr>
          </a:p>
          <a:p>
            <a:pPr indent="0" lvl="0" marL="0" rtl="0" algn="just">
              <a:spcBef>
                <a:spcPts val="0"/>
              </a:spcBef>
              <a:spcAft>
                <a:spcPts val="0"/>
              </a:spcAft>
              <a:buNone/>
            </a:pPr>
            <a:r>
              <a:t/>
            </a:r>
            <a:endParaRPr sz="1300">
              <a:solidFill>
                <a:schemeClr val="dk2"/>
              </a:solidFill>
            </a:endParaRPr>
          </a:p>
        </p:txBody>
      </p:sp>
      <p:sp>
        <p:nvSpPr>
          <p:cNvPr id="159" name="Google Shape;159;p27"/>
          <p:cNvSpPr txBox="1"/>
          <p:nvPr>
            <p:ph type="ctrTitle"/>
          </p:nvPr>
        </p:nvSpPr>
        <p:spPr>
          <a:xfrm>
            <a:off x="311700" y="2571750"/>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Géneros y Ratings</a:t>
            </a:r>
            <a:endParaRPr b="1" sz="1800">
              <a:solidFill>
                <a:srgbClr val="FDFAF3"/>
              </a:solidFill>
              <a:latin typeface="Comfortaa"/>
              <a:ea typeface="Comfortaa"/>
              <a:cs typeface="Comfortaa"/>
              <a:sym typeface="Comfortaa"/>
            </a:endParaRPr>
          </a:p>
        </p:txBody>
      </p:sp>
      <p:sp>
        <p:nvSpPr>
          <p:cNvPr id="160" name="Google Shape;160;p27"/>
          <p:cNvSpPr txBox="1"/>
          <p:nvPr/>
        </p:nvSpPr>
        <p:spPr>
          <a:xfrm>
            <a:off x="738000" y="3238500"/>
            <a:ext cx="7668000" cy="158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300">
                <a:solidFill>
                  <a:schemeClr val="dk2"/>
                </a:solidFill>
                <a:latin typeface="Roboto Light"/>
                <a:ea typeface="Roboto Light"/>
                <a:cs typeface="Roboto Light"/>
                <a:sym typeface="Roboto Light"/>
              </a:rPr>
              <a:t>El anime es un medio diverso en cuanto a audiencia, con una clara orientación hacia públicos más jóvenes, pero también un mercado que ha crecido de manera considerable en contenido adulto. Si bien la comedia sigue siendo el género mayoritario, se ve una expansión latente hacia nichos de consumo y audiencias maduras. Se recomienda seguir investigando:</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Segmentación demográfica de audiencias</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Géneros específicos que lideran el consumo</a:t>
            </a:r>
            <a:endParaRPr sz="1300">
              <a:solidFill>
                <a:schemeClr val="dk2"/>
              </a:solidFill>
              <a:latin typeface="Roboto Light"/>
              <a:ea typeface="Roboto Light"/>
              <a:cs typeface="Roboto Light"/>
              <a:sym typeface="Roboto Light"/>
            </a:endParaRPr>
          </a:p>
          <a:p>
            <a:pPr indent="0" lvl="0" marL="0" rtl="0" algn="just">
              <a:spcBef>
                <a:spcPts val="0"/>
              </a:spcBef>
              <a:spcAft>
                <a:spcPts val="0"/>
              </a:spcAft>
              <a:buNone/>
            </a:pPr>
            <a:r>
              <a:t/>
            </a:r>
            <a:endParaRPr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64" name="Shape 164"/>
        <p:cNvGrpSpPr/>
        <p:nvPr/>
      </p:nvGrpSpPr>
      <p:grpSpPr>
        <a:xfrm>
          <a:off x="0" y="0"/>
          <a:ext cx="0" cy="0"/>
          <a:chOff x="0" y="0"/>
          <a:chExt cx="0" cy="0"/>
        </a:xfrm>
      </p:grpSpPr>
      <p:sp>
        <p:nvSpPr>
          <p:cNvPr id="165" name="Google Shape;165;p28"/>
          <p:cNvSpPr txBox="1"/>
          <p:nvPr/>
        </p:nvSpPr>
        <p:spPr>
          <a:xfrm>
            <a:off x="738000" y="956975"/>
            <a:ext cx="76680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300">
                <a:solidFill>
                  <a:schemeClr val="dk2"/>
                </a:solidFill>
                <a:latin typeface="Roboto Light"/>
                <a:ea typeface="Roboto Light"/>
                <a:cs typeface="Roboto Light"/>
                <a:sym typeface="Roboto Light"/>
              </a:rPr>
              <a:t>Como todo contenido multimedia, el anime está claramente en un proceso de digitalización, lo que refleja la importancia creciente de las plataformas de streaming. La transición del formato físico al digital podría ser una respuesta a las nuevas formas de consumo en línea. Se recomienda profundizar:</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Relación entre el crecimiento del anime y el auge del streaming</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Impacto en el consumo internacional</a:t>
            </a:r>
            <a:endParaRPr sz="1300">
              <a:solidFill>
                <a:schemeClr val="dk2"/>
              </a:solidFill>
              <a:latin typeface="Roboto Light"/>
              <a:ea typeface="Roboto Light"/>
              <a:cs typeface="Roboto Light"/>
              <a:sym typeface="Roboto Light"/>
            </a:endParaRPr>
          </a:p>
          <a:p>
            <a:pPr indent="0" lvl="0" marL="0" rtl="0" algn="just">
              <a:spcBef>
                <a:spcPts val="0"/>
              </a:spcBef>
              <a:spcAft>
                <a:spcPts val="0"/>
              </a:spcAft>
              <a:buNone/>
            </a:pPr>
            <a:r>
              <a:t/>
            </a:r>
            <a:endParaRPr sz="1300">
              <a:solidFill>
                <a:schemeClr val="dk2"/>
              </a:solidFill>
            </a:endParaRPr>
          </a:p>
        </p:txBody>
      </p:sp>
      <p:sp>
        <p:nvSpPr>
          <p:cNvPr id="166" name="Google Shape;166;p28"/>
          <p:cNvSpPr txBox="1"/>
          <p:nvPr>
            <p:ph type="ctrTitle"/>
          </p:nvPr>
        </p:nvSpPr>
        <p:spPr>
          <a:xfrm>
            <a:off x="311700" y="2571750"/>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Episodios</a:t>
            </a:r>
            <a:endParaRPr b="1" sz="1800">
              <a:solidFill>
                <a:srgbClr val="FDFAF3"/>
              </a:solidFill>
              <a:latin typeface="Comfortaa"/>
              <a:ea typeface="Comfortaa"/>
              <a:cs typeface="Comfortaa"/>
              <a:sym typeface="Comfortaa"/>
            </a:endParaRPr>
          </a:p>
        </p:txBody>
      </p:sp>
      <p:sp>
        <p:nvSpPr>
          <p:cNvPr id="167" name="Google Shape;167;p28"/>
          <p:cNvSpPr txBox="1"/>
          <p:nvPr/>
        </p:nvSpPr>
        <p:spPr>
          <a:xfrm>
            <a:off x="738000" y="3362325"/>
            <a:ext cx="7668000" cy="158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1300">
                <a:solidFill>
                  <a:schemeClr val="dk2"/>
                </a:solidFill>
                <a:latin typeface="Roboto Light"/>
                <a:ea typeface="Roboto Light"/>
                <a:cs typeface="Roboto Light"/>
                <a:sym typeface="Roboto Light"/>
              </a:rPr>
              <a:t>La mayoría de los animes tienen entre 1 y 12 episodios, lo que podría deberse a una posible preferencia por historias rápidas y directas o quizás una mayor experimentación de formatos en la industria. También podría estar influido por la facilidad de consumo en plataformas de streaming.</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Comparación de relevancia entre formatos de anime largos y cortos a través de los años</a:t>
            </a:r>
            <a:endParaRPr sz="1300">
              <a:solidFill>
                <a:schemeClr val="dk2"/>
              </a:solidFill>
              <a:latin typeface="Roboto Light"/>
              <a:ea typeface="Roboto Light"/>
              <a:cs typeface="Roboto Light"/>
              <a:sym typeface="Roboto Light"/>
            </a:endParaRPr>
          </a:p>
          <a:p>
            <a:pPr indent="-311150" lvl="0" marL="457200" rtl="0" algn="just">
              <a:spcBef>
                <a:spcPts val="0"/>
              </a:spcBef>
              <a:spcAft>
                <a:spcPts val="0"/>
              </a:spcAft>
              <a:buClr>
                <a:schemeClr val="dk2"/>
              </a:buClr>
              <a:buSzPts val="1300"/>
              <a:buFont typeface="Roboto Light"/>
              <a:buChar char="➔"/>
            </a:pPr>
            <a:r>
              <a:rPr lang="es-419" sz="1300">
                <a:solidFill>
                  <a:schemeClr val="dk2"/>
                </a:solidFill>
                <a:latin typeface="Roboto Light"/>
                <a:ea typeface="Roboto Light"/>
                <a:cs typeface="Roboto Light"/>
                <a:sym typeface="Roboto Light"/>
              </a:rPr>
              <a:t>Análisis de la relación entre longitud de la serie y el éxito</a:t>
            </a:r>
            <a:endParaRPr sz="1300">
              <a:solidFill>
                <a:schemeClr val="dk2"/>
              </a:solidFill>
              <a:latin typeface="Roboto Light"/>
              <a:ea typeface="Roboto Light"/>
              <a:cs typeface="Roboto Light"/>
              <a:sym typeface="Roboto Light"/>
            </a:endParaRPr>
          </a:p>
          <a:p>
            <a:pPr indent="0" lvl="0" marL="0" rtl="0" algn="just">
              <a:spcBef>
                <a:spcPts val="0"/>
              </a:spcBef>
              <a:spcAft>
                <a:spcPts val="0"/>
              </a:spcAft>
              <a:buNone/>
            </a:pPr>
            <a:r>
              <a:t/>
            </a:r>
            <a:endParaRPr sz="1300">
              <a:solidFill>
                <a:schemeClr val="dk2"/>
              </a:solidFill>
              <a:latin typeface="Roboto Light"/>
              <a:ea typeface="Roboto Light"/>
              <a:cs typeface="Roboto Light"/>
              <a:sym typeface="Roboto Light"/>
            </a:endParaRPr>
          </a:p>
          <a:p>
            <a:pPr indent="0" lvl="0" marL="0" rtl="0" algn="just">
              <a:spcBef>
                <a:spcPts val="0"/>
              </a:spcBef>
              <a:spcAft>
                <a:spcPts val="0"/>
              </a:spcAft>
              <a:buNone/>
            </a:pPr>
            <a:r>
              <a:t/>
            </a:r>
            <a:endParaRPr sz="1300">
              <a:solidFill>
                <a:schemeClr val="dk2"/>
              </a:solidFill>
            </a:endParaRPr>
          </a:p>
        </p:txBody>
      </p:sp>
      <p:sp>
        <p:nvSpPr>
          <p:cNvPr id="168" name="Google Shape;168;p28"/>
          <p:cNvSpPr txBox="1"/>
          <p:nvPr>
            <p:ph type="ctrTitle"/>
          </p:nvPr>
        </p:nvSpPr>
        <p:spPr>
          <a:xfrm>
            <a:off x="311700" y="303400"/>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Formato</a:t>
            </a:r>
            <a:endParaRPr b="1" sz="1800">
              <a:solidFill>
                <a:srgbClr val="FDFAF3"/>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64" name="Shape 64"/>
        <p:cNvGrpSpPr/>
        <p:nvPr/>
      </p:nvGrpSpPr>
      <p:grpSpPr>
        <a:xfrm>
          <a:off x="0" y="0"/>
          <a:ext cx="0" cy="0"/>
          <a:chOff x="0" y="0"/>
          <a:chExt cx="0" cy="0"/>
        </a:xfrm>
      </p:grpSpPr>
      <p:sp>
        <p:nvSpPr>
          <p:cNvPr id="65" name="Google Shape;65;p14"/>
          <p:cNvSpPr txBox="1"/>
          <p:nvPr>
            <p:ph type="ctrTitle"/>
          </p:nvPr>
        </p:nvSpPr>
        <p:spPr>
          <a:xfrm>
            <a:off x="311700" y="368750"/>
            <a:ext cx="8520600" cy="6810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Índice</a:t>
            </a:r>
            <a:endParaRPr b="1" sz="3000">
              <a:solidFill>
                <a:srgbClr val="4E5862"/>
              </a:solidFill>
              <a:latin typeface="Comfortaa"/>
              <a:ea typeface="Comfortaa"/>
              <a:cs typeface="Comfortaa"/>
              <a:sym typeface="Comfortaa"/>
            </a:endParaRPr>
          </a:p>
        </p:txBody>
      </p:sp>
      <p:sp>
        <p:nvSpPr>
          <p:cNvPr id="66" name="Google Shape;66;p14"/>
          <p:cNvSpPr txBox="1"/>
          <p:nvPr>
            <p:ph idx="1" type="subTitle"/>
          </p:nvPr>
        </p:nvSpPr>
        <p:spPr>
          <a:xfrm>
            <a:off x="311700" y="1178325"/>
            <a:ext cx="8520600" cy="3629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E5862"/>
              </a:buClr>
              <a:buSzPts val="2800"/>
              <a:buFont typeface="Roboto Light"/>
              <a:buChar char="●"/>
            </a:pPr>
            <a:r>
              <a:rPr lang="es-419">
                <a:solidFill>
                  <a:srgbClr val="4E5862"/>
                </a:solidFill>
                <a:latin typeface="Roboto Light"/>
                <a:ea typeface="Roboto Light"/>
                <a:cs typeface="Roboto Light"/>
                <a:sym typeface="Roboto Light"/>
              </a:rPr>
              <a:t>Abstract</a:t>
            </a:r>
            <a:endParaRPr>
              <a:solidFill>
                <a:srgbClr val="4E5862"/>
              </a:solidFill>
              <a:latin typeface="Roboto Light"/>
              <a:ea typeface="Roboto Light"/>
              <a:cs typeface="Roboto Light"/>
              <a:sym typeface="Roboto Light"/>
            </a:endParaRPr>
          </a:p>
          <a:p>
            <a:pPr indent="0" lvl="0" marL="0" rtl="0" algn="l">
              <a:spcBef>
                <a:spcPts val="0"/>
              </a:spcBef>
              <a:spcAft>
                <a:spcPts val="0"/>
              </a:spcAft>
              <a:buNone/>
            </a:pPr>
            <a:r>
              <a:t/>
            </a:r>
            <a:endParaRPr>
              <a:solidFill>
                <a:srgbClr val="4E5862"/>
              </a:solidFill>
              <a:latin typeface="Roboto Light"/>
              <a:ea typeface="Roboto Light"/>
              <a:cs typeface="Roboto Light"/>
              <a:sym typeface="Roboto Light"/>
            </a:endParaRPr>
          </a:p>
          <a:p>
            <a:pPr indent="-406400" lvl="0" marL="457200" rtl="0" algn="l">
              <a:spcBef>
                <a:spcPts val="0"/>
              </a:spcBef>
              <a:spcAft>
                <a:spcPts val="0"/>
              </a:spcAft>
              <a:buClr>
                <a:srgbClr val="4E5862"/>
              </a:buClr>
              <a:buSzPts val="2800"/>
              <a:buFont typeface="Roboto Light"/>
              <a:buChar char="●"/>
            </a:pPr>
            <a:r>
              <a:rPr lang="es-419">
                <a:solidFill>
                  <a:srgbClr val="4E5862"/>
                </a:solidFill>
                <a:latin typeface="Roboto Light"/>
                <a:ea typeface="Roboto Light"/>
                <a:cs typeface="Roboto Light"/>
                <a:sym typeface="Roboto Light"/>
              </a:rPr>
              <a:t>Hipótesis y Objetivos</a:t>
            </a:r>
            <a:endParaRPr>
              <a:solidFill>
                <a:srgbClr val="4E5862"/>
              </a:solidFill>
              <a:latin typeface="Roboto Light"/>
              <a:ea typeface="Roboto Light"/>
              <a:cs typeface="Roboto Light"/>
              <a:sym typeface="Roboto Light"/>
            </a:endParaRPr>
          </a:p>
          <a:p>
            <a:pPr indent="0" lvl="0" marL="0" rtl="0" algn="l">
              <a:spcBef>
                <a:spcPts val="0"/>
              </a:spcBef>
              <a:spcAft>
                <a:spcPts val="0"/>
              </a:spcAft>
              <a:buNone/>
            </a:pPr>
            <a:r>
              <a:t/>
            </a:r>
            <a:endParaRPr>
              <a:solidFill>
                <a:srgbClr val="4E5862"/>
              </a:solidFill>
              <a:latin typeface="Roboto Light"/>
              <a:ea typeface="Roboto Light"/>
              <a:cs typeface="Roboto Light"/>
              <a:sym typeface="Roboto Light"/>
            </a:endParaRPr>
          </a:p>
          <a:p>
            <a:pPr indent="-406400" lvl="0" marL="457200" rtl="0" algn="l">
              <a:spcBef>
                <a:spcPts val="0"/>
              </a:spcBef>
              <a:spcAft>
                <a:spcPts val="0"/>
              </a:spcAft>
              <a:buClr>
                <a:srgbClr val="4E5862"/>
              </a:buClr>
              <a:buSzPts val="2800"/>
              <a:buFont typeface="Roboto Light"/>
              <a:buChar char="●"/>
            </a:pPr>
            <a:r>
              <a:rPr lang="es-419">
                <a:solidFill>
                  <a:srgbClr val="4E5862"/>
                </a:solidFill>
                <a:latin typeface="Roboto Light"/>
                <a:ea typeface="Roboto Light"/>
                <a:cs typeface="Roboto Light"/>
                <a:sym typeface="Roboto Light"/>
              </a:rPr>
              <a:t>Resumen de datos</a:t>
            </a:r>
            <a:endParaRPr>
              <a:solidFill>
                <a:srgbClr val="4E5862"/>
              </a:solidFill>
              <a:latin typeface="Roboto Light"/>
              <a:ea typeface="Roboto Light"/>
              <a:cs typeface="Roboto Light"/>
              <a:sym typeface="Roboto Light"/>
            </a:endParaRPr>
          </a:p>
          <a:p>
            <a:pPr indent="0" lvl="0" marL="0" rtl="0" algn="l">
              <a:spcBef>
                <a:spcPts val="0"/>
              </a:spcBef>
              <a:spcAft>
                <a:spcPts val="0"/>
              </a:spcAft>
              <a:buNone/>
            </a:pPr>
            <a:r>
              <a:t/>
            </a:r>
            <a:endParaRPr>
              <a:solidFill>
                <a:srgbClr val="4E5862"/>
              </a:solidFill>
              <a:latin typeface="Roboto Light"/>
              <a:ea typeface="Roboto Light"/>
              <a:cs typeface="Roboto Light"/>
              <a:sym typeface="Roboto Light"/>
            </a:endParaRPr>
          </a:p>
          <a:p>
            <a:pPr indent="-406400" lvl="0" marL="457200" rtl="0" algn="l">
              <a:spcBef>
                <a:spcPts val="0"/>
              </a:spcBef>
              <a:spcAft>
                <a:spcPts val="0"/>
              </a:spcAft>
              <a:buClr>
                <a:srgbClr val="4E5862"/>
              </a:buClr>
              <a:buSzPts val="2800"/>
              <a:buFont typeface="Roboto Light"/>
              <a:buChar char="●"/>
            </a:pPr>
            <a:r>
              <a:rPr lang="es-419">
                <a:solidFill>
                  <a:srgbClr val="4E5862"/>
                </a:solidFill>
                <a:latin typeface="Roboto Light"/>
                <a:ea typeface="Roboto Light"/>
                <a:cs typeface="Roboto Light"/>
                <a:sym typeface="Roboto Light"/>
              </a:rPr>
              <a:t>Análisis exploratorio de datos (EDA)</a:t>
            </a:r>
            <a:endParaRPr>
              <a:solidFill>
                <a:srgbClr val="4E5862"/>
              </a:solidFill>
              <a:latin typeface="Roboto Light"/>
              <a:ea typeface="Roboto Light"/>
              <a:cs typeface="Roboto Light"/>
              <a:sym typeface="Roboto Light"/>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70" name="Shape 70"/>
        <p:cNvGrpSpPr/>
        <p:nvPr/>
      </p:nvGrpSpPr>
      <p:grpSpPr>
        <a:xfrm>
          <a:off x="0" y="0"/>
          <a:ext cx="0" cy="0"/>
          <a:chOff x="0" y="0"/>
          <a:chExt cx="0" cy="0"/>
        </a:xfrm>
      </p:grpSpPr>
      <p:sp>
        <p:nvSpPr>
          <p:cNvPr id="71" name="Google Shape;71;p15"/>
          <p:cNvSpPr txBox="1"/>
          <p:nvPr>
            <p:ph type="ctrTitle"/>
          </p:nvPr>
        </p:nvSpPr>
        <p:spPr>
          <a:xfrm>
            <a:off x="311700" y="274825"/>
            <a:ext cx="8520600" cy="6810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Abstract</a:t>
            </a:r>
            <a:endParaRPr b="1" sz="3000">
              <a:solidFill>
                <a:srgbClr val="4E5862"/>
              </a:solidFill>
              <a:latin typeface="Comfortaa"/>
              <a:ea typeface="Comfortaa"/>
              <a:cs typeface="Comfortaa"/>
              <a:sym typeface="Comfortaa"/>
            </a:endParaRPr>
          </a:p>
        </p:txBody>
      </p:sp>
      <p:sp>
        <p:nvSpPr>
          <p:cNvPr id="72" name="Google Shape;72;p15"/>
          <p:cNvSpPr txBox="1"/>
          <p:nvPr>
            <p:ph idx="1" type="subTitle"/>
          </p:nvPr>
        </p:nvSpPr>
        <p:spPr>
          <a:xfrm>
            <a:off x="311700" y="1178325"/>
            <a:ext cx="8520600" cy="3629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s-419">
                <a:solidFill>
                  <a:srgbClr val="4E5862"/>
                </a:solidFill>
                <a:latin typeface="Roboto Light"/>
                <a:ea typeface="Roboto Light"/>
                <a:cs typeface="Roboto Light"/>
                <a:sym typeface="Roboto Light"/>
              </a:rPr>
              <a:t>Este trabajo explora la industria del anime utilizando Python como herramienta para la ciencia de datos, enfocándose en el análisis de producciones y clasificaciones durante las últimas cuatro décadas.</a:t>
            </a:r>
            <a:endParaRPr>
              <a:solidFill>
                <a:srgbClr val="4E5862"/>
              </a:solidFill>
              <a:latin typeface="Roboto Light"/>
              <a:ea typeface="Roboto Light"/>
              <a:cs typeface="Roboto Light"/>
              <a:sym typeface="Roboto Light"/>
            </a:endParaRPr>
          </a:p>
          <a:p>
            <a:pPr indent="0" lvl="0" marL="0" rtl="0" algn="just">
              <a:spcBef>
                <a:spcPts val="0"/>
              </a:spcBef>
              <a:spcAft>
                <a:spcPts val="0"/>
              </a:spcAft>
              <a:buNone/>
            </a:pPr>
            <a:r>
              <a:t/>
            </a:r>
            <a:endParaRPr>
              <a:solidFill>
                <a:srgbClr val="4E5862"/>
              </a:solidFill>
              <a:latin typeface="Roboto Light"/>
              <a:ea typeface="Roboto Light"/>
              <a:cs typeface="Roboto Light"/>
              <a:sym typeface="Roboto Light"/>
            </a:endParaRPr>
          </a:p>
          <a:p>
            <a:pPr indent="0" lvl="0" marL="0" rtl="0" algn="just">
              <a:spcBef>
                <a:spcPts val="0"/>
              </a:spcBef>
              <a:spcAft>
                <a:spcPts val="0"/>
              </a:spcAft>
              <a:buNone/>
            </a:pPr>
            <a:r>
              <a:rPr lang="es-419">
                <a:solidFill>
                  <a:srgbClr val="4E5862"/>
                </a:solidFill>
                <a:latin typeface="Roboto Light"/>
                <a:ea typeface="Roboto Light"/>
                <a:cs typeface="Roboto Light"/>
                <a:sym typeface="Roboto Light"/>
              </a:rPr>
              <a:t>Se espera que los resultados del modelo permitan identificar las variables de mayor impacto </a:t>
            </a:r>
            <a:r>
              <a:rPr lang="es-419">
                <a:solidFill>
                  <a:srgbClr val="4E5862"/>
                </a:solidFill>
                <a:latin typeface="Roboto Light"/>
                <a:ea typeface="Roboto Light"/>
                <a:cs typeface="Roboto Light"/>
                <a:sym typeface="Roboto Light"/>
              </a:rPr>
              <a:t>en la predicción de la puntuación de los animes, lo que contribuirá a comprender mejor las tendencias clave en la evolución de esta industria en las últimas décadas.</a:t>
            </a:r>
            <a:endParaRPr>
              <a:solidFill>
                <a:srgbClr val="4E5862"/>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76" name="Shape 76"/>
        <p:cNvGrpSpPr/>
        <p:nvPr/>
      </p:nvGrpSpPr>
      <p:grpSpPr>
        <a:xfrm>
          <a:off x="0" y="0"/>
          <a:ext cx="0" cy="0"/>
          <a:chOff x="0" y="0"/>
          <a:chExt cx="0" cy="0"/>
        </a:xfrm>
      </p:grpSpPr>
      <p:sp>
        <p:nvSpPr>
          <p:cNvPr id="77" name="Google Shape;77;p16"/>
          <p:cNvSpPr txBox="1"/>
          <p:nvPr>
            <p:ph type="ctrTitle"/>
          </p:nvPr>
        </p:nvSpPr>
        <p:spPr>
          <a:xfrm>
            <a:off x="311700" y="2517875"/>
            <a:ext cx="8520600" cy="6810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Objetivos</a:t>
            </a:r>
            <a:endParaRPr b="1" sz="3000">
              <a:solidFill>
                <a:srgbClr val="4E5862"/>
              </a:solidFill>
              <a:latin typeface="Comfortaa"/>
              <a:ea typeface="Comfortaa"/>
              <a:cs typeface="Comfortaa"/>
              <a:sym typeface="Comfortaa"/>
            </a:endParaRPr>
          </a:p>
        </p:txBody>
      </p:sp>
      <p:sp>
        <p:nvSpPr>
          <p:cNvPr id="78" name="Google Shape;78;p16"/>
          <p:cNvSpPr txBox="1"/>
          <p:nvPr>
            <p:ph idx="1" type="subTitle"/>
          </p:nvPr>
        </p:nvSpPr>
        <p:spPr>
          <a:xfrm>
            <a:off x="311700" y="3292750"/>
            <a:ext cx="8520600" cy="17967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es-419" sz="2700">
                <a:solidFill>
                  <a:srgbClr val="4E5862"/>
                </a:solidFill>
                <a:latin typeface="Roboto Light"/>
                <a:ea typeface="Roboto Light"/>
                <a:cs typeface="Roboto Light"/>
                <a:sym typeface="Roboto Light"/>
              </a:rPr>
              <a:t>I. Investigar los cambios en las categorizaciones y tipos de producciones de anime durante las últimas cuatro décadas (1980-2022).</a:t>
            </a:r>
            <a:endParaRPr sz="2700">
              <a:solidFill>
                <a:srgbClr val="4E5862"/>
              </a:solidFill>
              <a:latin typeface="Roboto Light"/>
              <a:ea typeface="Roboto Light"/>
              <a:cs typeface="Roboto Light"/>
              <a:sym typeface="Roboto Light"/>
            </a:endParaRPr>
          </a:p>
          <a:p>
            <a:pPr indent="0" lvl="0" marL="0" rtl="0" algn="just">
              <a:spcBef>
                <a:spcPts val="0"/>
              </a:spcBef>
              <a:spcAft>
                <a:spcPts val="0"/>
              </a:spcAft>
              <a:buNone/>
            </a:pPr>
            <a:r>
              <a:t/>
            </a:r>
            <a:endParaRPr sz="2700">
              <a:solidFill>
                <a:srgbClr val="4E5862"/>
              </a:solidFill>
              <a:latin typeface="Roboto Light"/>
              <a:ea typeface="Roboto Light"/>
              <a:cs typeface="Roboto Light"/>
              <a:sym typeface="Roboto Light"/>
            </a:endParaRPr>
          </a:p>
          <a:p>
            <a:pPr indent="0" lvl="0" marL="0" rtl="0" algn="just">
              <a:spcBef>
                <a:spcPts val="0"/>
              </a:spcBef>
              <a:spcAft>
                <a:spcPts val="0"/>
              </a:spcAft>
              <a:buNone/>
            </a:pPr>
            <a:r>
              <a:rPr lang="es-419" sz="2700">
                <a:solidFill>
                  <a:srgbClr val="4E5862"/>
                </a:solidFill>
                <a:latin typeface="Roboto Light"/>
                <a:ea typeface="Roboto Light"/>
                <a:cs typeface="Roboto Light"/>
                <a:sym typeface="Roboto Light"/>
              </a:rPr>
              <a:t>II. Identificar las variables más influyentes en la predicción de la puntuación (Score) de los animes mediante el uso de técnicas de ciencia de datos y modelos de regresión lineal aplicados a un conjunto de datos históricos de anime.</a:t>
            </a:r>
            <a:endParaRPr sz="2700">
              <a:solidFill>
                <a:srgbClr val="4E5862"/>
              </a:solidFill>
              <a:latin typeface="Roboto Light"/>
              <a:ea typeface="Roboto Light"/>
              <a:cs typeface="Roboto Light"/>
              <a:sym typeface="Roboto Light"/>
            </a:endParaRPr>
          </a:p>
          <a:p>
            <a:pPr indent="0" lvl="0" marL="0" rtl="0" algn="just">
              <a:spcBef>
                <a:spcPts val="0"/>
              </a:spcBef>
              <a:spcAft>
                <a:spcPts val="0"/>
              </a:spcAft>
              <a:buNone/>
            </a:pPr>
            <a:r>
              <a:t/>
            </a:r>
            <a:endParaRPr>
              <a:solidFill>
                <a:srgbClr val="4E5862"/>
              </a:solidFill>
              <a:latin typeface="Roboto Light"/>
              <a:ea typeface="Roboto Light"/>
              <a:cs typeface="Roboto Light"/>
              <a:sym typeface="Roboto Light"/>
            </a:endParaRPr>
          </a:p>
        </p:txBody>
      </p:sp>
      <p:sp>
        <p:nvSpPr>
          <p:cNvPr id="79" name="Google Shape;79;p16"/>
          <p:cNvSpPr txBox="1"/>
          <p:nvPr>
            <p:ph type="ctrTitle"/>
          </p:nvPr>
        </p:nvSpPr>
        <p:spPr>
          <a:xfrm>
            <a:off x="311700" y="199775"/>
            <a:ext cx="8520600" cy="6810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Hipótesis</a:t>
            </a:r>
            <a:endParaRPr b="1" sz="3000">
              <a:solidFill>
                <a:srgbClr val="4E5862"/>
              </a:solidFill>
              <a:latin typeface="Comfortaa"/>
              <a:ea typeface="Comfortaa"/>
              <a:cs typeface="Comfortaa"/>
              <a:sym typeface="Comfortaa"/>
            </a:endParaRPr>
          </a:p>
        </p:txBody>
      </p:sp>
      <p:sp>
        <p:nvSpPr>
          <p:cNvPr id="80" name="Google Shape;80;p16"/>
          <p:cNvSpPr txBox="1"/>
          <p:nvPr>
            <p:ph idx="1" type="subTitle"/>
          </p:nvPr>
        </p:nvSpPr>
        <p:spPr>
          <a:xfrm>
            <a:off x="370425" y="880775"/>
            <a:ext cx="8520600" cy="1637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419" sz="1700">
                <a:solidFill>
                  <a:srgbClr val="4E5862"/>
                </a:solidFill>
                <a:latin typeface="Roboto Light"/>
                <a:ea typeface="Roboto Light"/>
                <a:cs typeface="Roboto Light"/>
                <a:sym typeface="Roboto Light"/>
              </a:rPr>
              <a:t>I. La producción de anime ha cambiado según patrones y tendencias de categorización y tipo en las últimas cuatro décadas (1980-2022)</a:t>
            </a:r>
            <a:endParaRPr sz="1700">
              <a:solidFill>
                <a:srgbClr val="4E5862"/>
              </a:solidFill>
              <a:latin typeface="Roboto Light"/>
              <a:ea typeface="Roboto Light"/>
              <a:cs typeface="Roboto Light"/>
              <a:sym typeface="Roboto Light"/>
            </a:endParaRPr>
          </a:p>
          <a:p>
            <a:pPr indent="0" lvl="0" marL="0" rtl="0" algn="just">
              <a:spcBef>
                <a:spcPts val="0"/>
              </a:spcBef>
              <a:spcAft>
                <a:spcPts val="0"/>
              </a:spcAft>
              <a:buClr>
                <a:schemeClr val="dk1"/>
              </a:buClr>
              <a:buSzPts val="1100"/>
              <a:buFont typeface="Arial"/>
              <a:buNone/>
            </a:pPr>
            <a:r>
              <a:t/>
            </a:r>
            <a:endParaRPr sz="1700">
              <a:solidFill>
                <a:srgbClr val="4E5862"/>
              </a:solidFill>
              <a:latin typeface="Roboto Light"/>
              <a:ea typeface="Roboto Light"/>
              <a:cs typeface="Roboto Light"/>
              <a:sym typeface="Roboto Light"/>
            </a:endParaRPr>
          </a:p>
          <a:p>
            <a:pPr indent="0" lvl="0" marL="0" rtl="0" algn="just">
              <a:spcBef>
                <a:spcPts val="0"/>
              </a:spcBef>
              <a:spcAft>
                <a:spcPts val="0"/>
              </a:spcAft>
              <a:buNone/>
            </a:pPr>
            <a:r>
              <a:rPr lang="es-419" sz="1700">
                <a:solidFill>
                  <a:srgbClr val="4E5862"/>
                </a:solidFill>
                <a:latin typeface="Roboto Light"/>
                <a:ea typeface="Roboto Light"/>
                <a:cs typeface="Roboto Light"/>
                <a:sym typeface="Roboto Light"/>
              </a:rPr>
              <a:t>II. Existen ciertas variables que tienen un impacto significativamente mayor en la predicción de la puntuación de los animes de las últimas cuatro décadas (1980-2022)</a:t>
            </a:r>
            <a:endParaRPr sz="1700">
              <a:solidFill>
                <a:srgbClr val="4E5862"/>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84" name="Shape 84"/>
        <p:cNvGrpSpPr/>
        <p:nvPr/>
      </p:nvGrpSpPr>
      <p:grpSpPr>
        <a:xfrm>
          <a:off x="0" y="0"/>
          <a:ext cx="0" cy="0"/>
          <a:chOff x="0" y="0"/>
          <a:chExt cx="0" cy="0"/>
        </a:xfrm>
      </p:grpSpPr>
      <p:sp>
        <p:nvSpPr>
          <p:cNvPr id="85" name="Google Shape;85;p17"/>
          <p:cNvSpPr txBox="1"/>
          <p:nvPr>
            <p:ph type="ctrTitle"/>
          </p:nvPr>
        </p:nvSpPr>
        <p:spPr>
          <a:xfrm>
            <a:off x="311700" y="274825"/>
            <a:ext cx="8520600" cy="6810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Resumen de datos</a:t>
            </a:r>
            <a:endParaRPr b="1" sz="3000">
              <a:solidFill>
                <a:srgbClr val="4E5862"/>
              </a:solidFill>
              <a:latin typeface="Comfortaa"/>
              <a:ea typeface="Comfortaa"/>
              <a:cs typeface="Comfortaa"/>
              <a:sym typeface="Comfortaa"/>
            </a:endParaRPr>
          </a:p>
        </p:txBody>
      </p:sp>
      <p:grpSp>
        <p:nvGrpSpPr>
          <p:cNvPr id="86" name="Google Shape;86;p17"/>
          <p:cNvGrpSpPr/>
          <p:nvPr/>
        </p:nvGrpSpPr>
        <p:grpSpPr>
          <a:xfrm>
            <a:off x="311713" y="1542713"/>
            <a:ext cx="1816500" cy="1220250"/>
            <a:chOff x="2480700" y="1106088"/>
            <a:chExt cx="1816500" cy="1220250"/>
          </a:xfrm>
        </p:grpSpPr>
        <p:pic>
          <p:nvPicPr>
            <p:cNvPr id="87" name="Google Shape;87;p17"/>
            <p:cNvPicPr preferRelativeResize="0"/>
            <p:nvPr/>
          </p:nvPicPr>
          <p:blipFill>
            <a:blip r:embed="rId3">
              <a:alphaModFix/>
            </a:blip>
            <a:stretch>
              <a:fillRect/>
            </a:stretch>
          </p:blipFill>
          <p:spPr>
            <a:xfrm>
              <a:off x="3114173" y="1106088"/>
              <a:ext cx="549575" cy="758575"/>
            </a:xfrm>
            <a:prstGeom prst="rect">
              <a:avLst/>
            </a:prstGeom>
            <a:noFill/>
            <a:ln>
              <a:noFill/>
            </a:ln>
          </p:spPr>
        </p:pic>
        <p:sp>
          <p:nvSpPr>
            <p:cNvPr id="88" name="Google Shape;88;p17"/>
            <p:cNvSpPr txBox="1"/>
            <p:nvPr/>
          </p:nvSpPr>
          <p:spPr>
            <a:xfrm>
              <a:off x="2480700" y="1864638"/>
              <a:ext cx="181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chemeClr val="dk2"/>
                  </a:solidFill>
                  <a:latin typeface="Comfortaa"/>
                  <a:ea typeface="Comfortaa"/>
                  <a:cs typeface="Comfortaa"/>
                  <a:sym typeface="Comfortaa"/>
                </a:rPr>
                <a:t>24905 Animes</a:t>
              </a:r>
              <a:endParaRPr sz="1800">
                <a:solidFill>
                  <a:schemeClr val="dk2"/>
                </a:solidFill>
                <a:latin typeface="Comfortaa"/>
                <a:ea typeface="Comfortaa"/>
                <a:cs typeface="Comfortaa"/>
                <a:sym typeface="Comfortaa"/>
              </a:endParaRPr>
            </a:p>
          </p:txBody>
        </p:sp>
      </p:grpSp>
      <p:grpSp>
        <p:nvGrpSpPr>
          <p:cNvPr id="89" name="Google Shape;89;p17"/>
          <p:cNvGrpSpPr/>
          <p:nvPr/>
        </p:nvGrpSpPr>
        <p:grpSpPr>
          <a:xfrm>
            <a:off x="495775" y="3488450"/>
            <a:ext cx="1448400" cy="1220250"/>
            <a:chOff x="495775" y="3562025"/>
            <a:chExt cx="1448400" cy="1220250"/>
          </a:xfrm>
        </p:grpSpPr>
        <p:pic>
          <p:nvPicPr>
            <p:cNvPr id="90" name="Google Shape;90;p17"/>
            <p:cNvPicPr preferRelativeResize="0"/>
            <p:nvPr/>
          </p:nvPicPr>
          <p:blipFill>
            <a:blip r:embed="rId4">
              <a:alphaModFix/>
            </a:blip>
            <a:stretch>
              <a:fillRect/>
            </a:stretch>
          </p:blipFill>
          <p:spPr>
            <a:xfrm>
              <a:off x="946600" y="3562025"/>
              <a:ext cx="546775" cy="756600"/>
            </a:xfrm>
            <a:prstGeom prst="rect">
              <a:avLst/>
            </a:prstGeom>
            <a:noFill/>
            <a:ln>
              <a:noFill/>
            </a:ln>
          </p:spPr>
        </p:pic>
        <p:sp>
          <p:nvSpPr>
            <p:cNvPr id="91" name="Google Shape;91;p17"/>
            <p:cNvSpPr txBox="1"/>
            <p:nvPr/>
          </p:nvSpPr>
          <p:spPr>
            <a:xfrm>
              <a:off x="495775" y="4320575"/>
              <a:ext cx="144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chemeClr val="dk2"/>
                  </a:solidFill>
                  <a:latin typeface="Comfortaa"/>
                  <a:ea typeface="Comfortaa"/>
                  <a:cs typeface="Comfortaa"/>
                  <a:sym typeface="Comfortaa"/>
                </a:rPr>
                <a:t>1980 - 2022</a:t>
              </a:r>
              <a:endParaRPr sz="1800">
                <a:solidFill>
                  <a:schemeClr val="dk2"/>
                </a:solidFill>
                <a:latin typeface="Comfortaa"/>
                <a:ea typeface="Comfortaa"/>
                <a:cs typeface="Comfortaa"/>
                <a:sym typeface="Comfortaa"/>
              </a:endParaRPr>
            </a:p>
          </p:txBody>
        </p:sp>
      </p:grpSp>
      <p:pic>
        <p:nvPicPr>
          <p:cNvPr id="92" name="Google Shape;92;p17"/>
          <p:cNvPicPr preferRelativeResize="0"/>
          <p:nvPr/>
        </p:nvPicPr>
        <p:blipFill>
          <a:blip r:embed="rId5">
            <a:alphaModFix/>
          </a:blip>
          <a:stretch>
            <a:fillRect/>
          </a:stretch>
        </p:blipFill>
        <p:spPr>
          <a:xfrm>
            <a:off x="2452078" y="1542728"/>
            <a:ext cx="6380225" cy="3165965"/>
          </a:xfrm>
          <a:prstGeom prst="rect">
            <a:avLst/>
          </a:prstGeom>
          <a:noFill/>
          <a:ln>
            <a:noFill/>
          </a:ln>
        </p:spPr>
      </p:pic>
      <p:sp>
        <p:nvSpPr>
          <p:cNvPr id="93" name="Google Shape;93;p17"/>
          <p:cNvSpPr txBox="1"/>
          <p:nvPr/>
        </p:nvSpPr>
        <p:spPr>
          <a:xfrm>
            <a:off x="3059425" y="1789550"/>
            <a:ext cx="2857500" cy="15729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300">
                <a:solidFill>
                  <a:schemeClr val="dk1"/>
                </a:solidFill>
                <a:latin typeface="Roboto Light"/>
                <a:ea typeface="Roboto Light"/>
                <a:cs typeface="Roboto Light"/>
                <a:sym typeface="Roboto Light"/>
              </a:rPr>
              <a:t>La producción de anime ha crecido de manera más bien sostenida a lo largo de los años. Sin embargo, entre 2016 y 2020 se observa un notable decrecimiento, lo cual genera preguntas sobre las dinámicas actuales de la industria</a:t>
            </a:r>
            <a:endParaRPr sz="1300">
              <a:solidFill>
                <a:schemeClr val="dk1"/>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97" name="Shape 97"/>
        <p:cNvGrpSpPr/>
        <p:nvPr/>
      </p:nvGrpSpPr>
      <p:grpSpPr>
        <a:xfrm>
          <a:off x="0" y="0"/>
          <a:ext cx="0" cy="0"/>
          <a:chOff x="0" y="0"/>
          <a:chExt cx="0" cy="0"/>
        </a:xfrm>
      </p:grpSpPr>
      <p:sp>
        <p:nvSpPr>
          <p:cNvPr id="98" name="Google Shape;98;p18"/>
          <p:cNvSpPr txBox="1"/>
          <p:nvPr>
            <p:ph type="ctrTitle"/>
          </p:nvPr>
        </p:nvSpPr>
        <p:spPr>
          <a:xfrm>
            <a:off x="311700" y="274825"/>
            <a:ext cx="8520600" cy="6810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Resumen de datos</a:t>
            </a:r>
            <a:endParaRPr b="1" sz="3000">
              <a:solidFill>
                <a:srgbClr val="4E5862"/>
              </a:solidFill>
              <a:latin typeface="Comfortaa"/>
              <a:ea typeface="Comfortaa"/>
              <a:cs typeface="Comfortaa"/>
              <a:sym typeface="Comfortaa"/>
            </a:endParaRPr>
          </a:p>
        </p:txBody>
      </p:sp>
      <p:sp>
        <p:nvSpPr>
          <p:cNvPr id="99" name="Google Shape;99;p18"/>
          <p:cNvSpPr txBox="1"/>
          <p:nvPr>
            <p:ph idx="1" type="subTitle"/>
          </p:nvPr>
        </p:nvSpPr>
        <p:spPr>
          <a:xfrm>
            <a:off x="1240400" y="1175400"/>
            <a:ext cx="1471500" cy="3560700"/>
          </a:xfrm>
          <a:prstGeom prst="rect">
            <a:avLst/>
          </a:prstGeom>
          <a:solidFill>
            <a:schemeClr val="lt1"/>
          </a:solidFill>
        </p:spPr>
        <p:txBody>
          <a:bodyPr anchorCtr="0" anchor="t" bIns="91425" lIns="91425" spcFirstLastPara="1" rIns="91425" wrap="square" tIns="91425">
            <a:normAutofit fontScale="62500" lnSpcReduction="10000"/>
          </a:bodyPr>
          <a:lstStyle/>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-anime_id</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-Name</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-English name</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-Other name</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-Score</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-Genres</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-Synopsis</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-Type</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39285"/>
              <a:buFont typeface="Arial"/>
              <a:buNone/>
            </a:pPr>
            <a:r>
              <a:rPr lang="es-419">
                <a:solidFill>
                  <a:srgbClr val="4E5862"/>
                </a:solidFill>
                <a:latin typeface="Roboto Light"/>
                <a:ea typeface="Roboto Light"/>
                <a:cs typeface="Roboto Light"/>
                <a:sym typeface="Roboto Light"/>
              </a:rPr>
              <a:t>-Episodes</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a:solidFill>
                  <a:srgbClr val="4E5862"/>
                </a:solidFill>
                <a:latin typeface="Roboto Light"/>
                <a:ea typeface="Roboto Light"/>
                <a:cs typeface="Roboto Light"/>
                <a:sym typeface="Roboto Light"/>
              </a:rPr>
              <a:t>-Aired</a:t>
            </a:r>
            <a:endParaRPr>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2750">
                <a:solidFill>
                  <a:srgbClr val="4E5862"/>
                </a:solidFill>
                <a:latin typeface="Roboto Light"/>
                <a:ea typeface="Roboto Light"/>
                <a:cs typeface="Roboto Light"/>
                <a:sym typeface="Roboto Light"/>
              </a:rPr>
              <a:t>-Premiered</a:t>
            </a:r>
            <a:endParaRPr sz="2750">
              <a:solidFill>
                <a:srgbClr val="4E5862"/>
              </a:solidFill>
              <a:latin typeface="Roboto Light"/>
              <a:ea typeface="Roboto Light"/>
              <a:cs typeface="Roboto Light"/>
              <a:sym typeface="Roboto Light"/>
            </a:endParaRPr>
          </a:p>
        </p:txBody>
      </p:sp>
      <p:sp>
        <p:nvSpPr>
          <p:cNvPr id="100" name="Google Shape;100;p18"/>
          <p:cNvSpPr txBox="1"/>
          <p:nvPr>
            <p:ph idx="1" type="subTitle"/>
          </p:nvPr>
        </p:nvSpPr>
        <p:spPr>
          <a:xfrm>
            <a:off x="2792975" y="1175375"/>
            <a:ext cx="1966800" cy="3560700"/>
          </a:xfrm>
          <a:prstGeom prst="rect">
            <a:avLst/>
          </a:prstGeom>
          <a:solidFill>
            <a:schemeClr val="lt1"/>
          </a:solidFill>
        </p:spPr>
        <p:txBody>
          <a:bodyPr anchorCtr="0" anchor="t" bIns="91425" lIns="91425" spcFirstLastPara="1" rIns="91425" wrap="square" tIns="91425">
            <a:normAutofit fontScale="85000" lnSpcReduction="20000"/>
          </a:bodyPr>
          <a:lstStyle/>
          <a:p>
            <a:pPr indent="0" lvl="0" marL="0" rtl="0" algn="ctr">
              <a:lnSpc>
                <a:spcPct val="115000"/>
              </a:lnSpc>
              <a:spcBef>
                <a:spcPts val="0"/>
              </a:spcBef>
              <a:spcAft>
                <a:spcPts val="0"/>
              </a:spcAft>
              <a:buClr>
                <a:schemeClr val="dk1"/>
              </a:buClr>
              <a:buSzPct val="56410"/>
              <a:buFont typeface="Arial"/>
              <a:buNone/>
            </a:pPr>
            <a:r>
              <a:rPr lang="es-419" sz="1950">
                <a:solidFill>
                  <a:srgbClr val="4E5862"/>
                </a:solidFill>
                <a:latin typeface="Roboto Light"/>
                <a:ea typeface="Roboto Light"/>
                <a:cs typeface="Roboto Light"/>
                <a:sym typeface="Roboto Light"/>
              </a:rPr>
              <a:t>-Status</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a:t>
            </a:r>
            <a:r>
              <a:rPr lang="es-419" sz="1950">
                <a:solidFill>
                  <a:srgbClr val="4E5862"/>
                </a:solidFill>
                <a:latin typeface="Roboto Light"/>
                <a:ea typeface="Roboto Light"/>
                <a:cs typeface="Roboto Light"/>
                <a:sym typeface="Roboto Light"/>
              </a:rPr>
              <a:t>Producers</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-Licensors</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-Studios</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-Source</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-Duration</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-Rating</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-Rank</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-Popularity</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-Favorites</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-Scored By</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Clr>
                <a:schemeClr val="dk1"/>
              </a:buClr>
              <a:buSzPct val="43717"/>
              <a:buFont typeface="Arial"/>
              <a:buNone/>
            </a:pPr>
            <a:r>
              <a:rPr lang="es-419" sz="1950">
                <a:solidFill>
                  <a:srgbClr val="4E5862"/>
                </a:solidFill>
                <a:latin typeface="Roboto Light"/>
                <a:ea typeface="Roboto Light"/>
                <a:cs typeface="Roboto Light"/>
                <a:sym typeface="Roboto Light"/>
              </a:rPr>
              <a:t>-Members</a:t>
            </a:r>
            <a:endParaRPr sz="195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SzPct val="43717"/>
              <a:buNone/>
            </a:pPr>
            <a:r>
              <a:rPr lang="es-419" sz="1950">
                <a:solidFill>
                  <a:srgbClr val="4E5862"/>
                </a:solidFill>
                <a:latin typeface="Roboto Light"/>
                <a:ea typeface="Roboto Light"/>
                <a:cs typeface="Roboto Light"/>
                <a:sym typeface="Roboto Light"/>
              </a:rPr>
              <a:t>-Image URL</a:t>
            </a:r>
            <a:endParaRPr sz="1950">
              <a:solidFill>
                <a:srgbClr val="4E5862"/>
              </a:solidFill>
              <a:latin typeface="Roboto Light"/>
              <a:ea typeface="Roboto Light"/>
              <a:cs typeface="Roboto Light"/>
              <a:sym typeface="Roboto Light"/>
            </a:endParaRPr>
          </a:p>
        </p:txBody>
      </p:sp>
      <p:sp>
        <p:nvSpPr>
          <p:cNvPr id="101" name="Google Shape;101;p18"/>
          <p:cNvSpPr/>
          <p:nvPr/>
        </p:nvSpPr>
        <p:spPr>
          <a:xfrm>
            <a:off x="4948238" y="2935800"/>
            <a:ext cx="800100" cy="285900"/>
          </a:xfrm>
          <a:prstGeom prst="rightArrow">
            <a:avLst>
              <a:gd fmla="val 50000" name="adj1"/>
              <a:gd fmla="val 50000" name="adj2"/>
            </a:avLst>
          </a:prstGeom>
          <a:solidFill>
            <a:srgbClr val="F9E4E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txBox="1"/>
          <p:nvPr>
            <p:ph idx="1" type="subTitle"/>
          </p:nvPr>
        </p:nvSpPr>
        <p:spPr>
          <a:xfrm>
            <a:off x="5936825" y="1175375"/>
            <a:ext cx="1966800" cy="35607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Score</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Genres</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Type</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Episodes</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Aired</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Status</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Source</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Rating</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Rank</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Popularity</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Favorites</a:t>
            </a:r>
            <a:endParaRPr sz="1970">
              <a:solidFill>
                <a:srgbClr val="4E5862"/>
              </a:solidFill>
              <a:latin typeface="Roboto Light"/>
              <a:ea typeface="Roboto Light"/>
              <a:cs typeface="Roboto Light"/>
              <a:sym typeface="Roboto Light"/>
            </a:endParaRPr>
          </a:p>
          <a:p>
            <a:pPr indent="0" lvl="0" marL="0" rtl="0" algn="ctr">
              <a:lnSpc>
                <a:spcPct val="115000"/>
              </a:lnSpc>
              <a:spcBef>
                <a:spcPts val="0"/>
              </a:spcBef>
              <a:spcAft>
                <a:spcPts val="0"/>
              </a:spcAft>
              <a:buNone/>
            </a:pPr>
            <a:r>
              <a:rPr lang="es-419" sz="1970">
                <a:solidFill>
                  <a:srgbClr val="4E5862"/>
                </a:solidFill>
                <a:latin typeface="Roboto Light"/>
                <a:ea typeface="Roboto Light"/>
                <a:cs typeface="Roboto Light"/>
                <a:sym typeface="Roboto Light"/>
              </a:rPr>
              <a:t>Year</a:t>
            </a:r>
            <a:endParaRPr sz="1970">
              <a:solidFill>
                <a:srgbClr val="4E5862"/>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06" name="Shape 106"/>
        <p:cNvGrpSpPr/>
        <p:nvPr/>
      </p:nvGrpSpPr>
      <p:grpSpPr>
        <a:xfrm>
          <a:off x="0" y="0"/>
          <a:ext cx="0" cy="0"/>
          <a:chOff x="0" y="0"/>
          <a:chExt cx="0" cy="0"/>
        </a:xfrm>
      </p:grpSpPr>
      <p:sp>
        <p:nvSpPr>
          <p:cNvPr id="107" name="Google Shape;107;p19"/>
          <p:cNvSpPr txBox="1"/>
          <p:nvPr>
            <p:ph type="ctrTitle"/>
          </p:nvPr>
        </p:nvSpPr>
        <p:spPr>
          <a:xfrm>
            <a:off x="311700" y="1496550"/>
            <a:ext cx="8520600" cy="2150400"/>
          </a:xfrm>
          <a:prstGeom prst="rect">
            <a:avLst/>
          </a:prstGeom>
          <a:solidFill>
            <a:srgbClr val="F9E4E0"/>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t/>
            </a:r>
            <a:endParaRPr b="1" sz="3000">
              <a:solidFill>
                <a:srgbClr val="4E5862"/>
              </a:solidFill>
              <a:latin typeface="Comfortaa"/>
              <a:ea typeface="Comfortaa"/>
              <a:cs typeface="Comfortaa"/>
              <a:sym typeface="Comfortaa"/>
            </a:endParaRPr>
          </a:p>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Análisis exploratorio de datos</a:t>
            </a:r>
            <a:endParaRPr b="1" sz="3000">
              <a:solidFill>
                <a:srgbClr val="4E5862"/>
              </a:solidFill>
              <a:latin typeface="Comfortaa"/>
              <a:ea typeface="Comfortaa"/>
              <a:cs typeface="Comfortaa"/>
              <a:sym typeface="Comfortaa"/>
            </a:endParaRPr>
          </a:p>
          <a:p>
            <a:pPr indent="0" lvl="0" marL="0" rtl="0" algn="ctr">
              <a:spcBef>
                <a:spcPts val="0"/>
              </a:spcBef>
              <a:spcAft>
                <a:spcPts val="0"/>
              </a:spcAft>
              <a:buSzPts val="990"/>
              <a:buNone/>
            </a:pPr>
            <a:r>
              <a:rPr b="1" lang="es-419" sz="3000">
                <a:solidFill>
                  <a:srgbClr val="4E5862"/>
                </a:solidFill>
                <a:latin typeface="Comfortaa"/>
                <a:ea typeface="Comfortaa"/>
                <a:cs typeface="Comfortaa"/>
                <a:sym typeface="Comfortaa"/>
              </a:rPr>
              <a:t>(EDA)</a:t>
            </a:r>
            <a:endParaRPr b="1" sz="3000">
              <a:solidFill>
                <a:srgbClr val="4E5862"/>
              </a:solidFill>
              <a:latin typeface="Comfortaa"/>
              <a:ea typeface="Comfortaa"/>
              <a:cs typeface="Comfortaa"/>
              <a:sym typeface="Comfortaa"/>
            </a:endParaRPr>
          </a:p>
          <a:p>
            <a:pPr indent="0" lvl="0" marL="0" rtl="0" algn="ctr">
              <a:spcBef>
                <a:spcPts val="0"/>
              </a:spcBef>
              <a:spcAft>
                <a:spcPts val="0"/>
              </a:spcAft>
              <a:buSzPts val="990"/>
              <a:buNone/>
            </a:pPr>
            <a:r>
              <a:t/>
            </a:r>
            <a:endParaRPr b="1" sz="3000">
              <a:solidFill>
                <a:srgbClr val="4E5862"/>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11" name="Shape 111"/>
        <p:cNvGrpSpPr/>
        <p:nvPr/>
      </p:nvGrpSpPr>
      <p:grpSpPr>
        <a:xfrm>
          <a:off x="0" y="0"/>
          <a:ext cx="0" cy="0"/>
          <a:chOff x="0" y="0"/>
          <a:chExt cx="0" cy="0"/>
        </a:xfrm>
      </p:grpSpPr>
      <p:sp>
        <p:nvSpPr>
          <p:cNvPr id="112" name="Google Shape;112;p20"/>
          <p:cNvSpPr txBox="1"/>
          <p:nvPr>
            <p:ph type="ctrTitle"/>
          </p:nvPr>
        </p:nvSpPr>
        <p:spPr>
          <a:xfrm>
            <a:off x="311700" y="274825"/>
            <a:ext cx="8520600" cy="424200"/>
          </a:xfrm>
          <a:prstGeom prst="rect">
            <a:avLst/>
          </a:prstGeom>
          <a:solidFill>
            <a:srgbClr val="B8CEE3"/>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419" sz="1800">
                <a:solidFill>
                  <a:srgbClr val="FDFAF3"/>
                </a:solidFill>
                <a:latin typeface="Comfortaa"/>
                <a:ea typeface="Comfortaa"/>
                <a:cs typeface="Comfortaa"/>
                <a:sym typeface="Comfortaa"/>
              </a:rPr>
              <a:t>Ratings</a:t>
            </a:r>
            <a:endParaRPr b="1" sz="1800">
              <a:solidFill>
                <a:srgbClr val="FDFAF3"/>
              </a:solidFill>
              <a:latin typeface="Comfortaa"/>
              <a:ea typeface="Comfortaa"/>
              <a:cs typeface="Comfortaa"/>
              <a:sym typeface="Comfortaa"/>
            </a:endParaRPr>
          </a:p>
        </p:txBody>
      </p:sp>
      <p:sp>
        <p:nvSpPr>
          <p:cNvPr id="113" name="Google Shape;113;p20"/>
          <p:cNvSpPr txBox="1"/>
          <p:nvPr>
            <p:ph idx="1" type="subTitle"/>
          </p:nvPr>
        </p:nvSpPr>
        <p:spPr>
          <a:xfrm>
            <a:off x="4935850" y="1906900"/>
            <a:ext cx="3896400" cy="16497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80000"/>
              </a:lnSpc>
              <a:spcBef>
                <a:spcPts val="0"/>
              </a:spcBef>
              <a:spcAft>
                <a:spcPts val="0"/>
              </a:spcAft>
              <a:buNone/>
            </a:pPr>
            <a:r>
              <a:rPr lang="es-419" sz="1700">
                <a:solidFill>
                  <a:schemeClr val="dk1"/>
                </a:solidFill>
                <a:latin typeface="Roboto Light"/>
                <a:ea typeface="Roboto Light"/>
                <a:cs typeface="Roboto Light"/>
                <a:sym typeface="Roboto Light"/>
              </a:rPr>
              <a:t>La gran mayoría de las producciones de anime entre los años 1980 y 2022 van dirigidas a un público general u adolescente (G y PG13), seguido de un público adulto (R17, Rx y R+) y, finalmente, aquellos de contenido infantil (PG)</a:t>
            </a:r>
            <a:endParaRPr sz="1700">
              <a:solidFill>
                <a:schemeClr val="dk1"/>
              </a:solidFill>
              <a:latin typeface="Roboto Light"/>
              <a:ea typeface="Roboto Light"/>
              <a:cs typeface="Roboto Light"/>
              <a:sym typeface="Roboto Light"/>
            </a:endParaRPr>
          </a:p>
        </p:txBody>
      </p:sp>
      <p:pic>
        <p:nvPicPr>
          <p:cNvPr id="114" name="Google Shape;114;p20"/>
          <p:cNvPicPr preferRelativeResize="0"/>
          <p:nvPr/>
        </p:nvPicPr>
        <p:blipFill>
          <a:blip r:embed="rId3">
            <a:alphaModFix/>
          </a:blip>
          <a:stretch>
            <a:fillRect/>
          </a:stretch>
        </p:blipFill>
        <p:spPr>
          <a:xfrm>
            <a:off x="311700" y="1273195"/>
            <a:ext cx="4443650" cy="37362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AF3"/>
        </a:solidFill>
      </p:bgPr>
    </p:bg>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0" y="294003"/>
            <a:ext cx="9143999" cy="4555494"/>
          </a:xfrm>
          <a:prstGeom prst="rect">
            <a:avLst/>
          </a:prstGeom>
          <a:noFill/>
          <a:ln>
            <a:noFill/>
          </a:ln>
        </p:spPr>
      </p:pic>
      <p:sp>
        <p:nvSpPr>
          <p:cNvPr id="120" name="Google Shape;120;p21"/>
          <p:cNvSpPr txBox="1"/>
          <p:nvPr/>
        </p:nvSpPr>
        <p:spPr>
          <a:xfrm>
            <a:off x="821050" y="1055375"/>
            <a:ext cx="4000500" cy="12498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a:solidFill>
                  <a:schemeClr val="dk1"/>
                </a:solidFill>
                <a:latin typeface="Roboto Light"/>
                <a:ea typeface="Roboto Light"/>
                <a:cs typeface="Roboto Light"/>
                <a:sym typeface="Roboto Light"/>
              </a:rPr>
              <a:t>La producción de anime y la variedad de géneros han crecido de manera más bien sostenida a lo largo de los años, aunque desde el año 2000 se va visto un incremento de categorías adultas, tales como el Rx-Hentai y el R-17+</a:t>
            </a:r>
            <a:endParaRPr>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