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7" r:id="rId14"/>
  </p:sldIdLst>
  <p:sldSz cx="9144000" cy="5143500" type="screen16x9"/>
  <p:notesSz cx="6858000" cy="9144000"/>
  <p:embeddedFontLst>
    <p:embeddedFont>
      <p:font typeface="Lato Black" panose="020B0604020202020204" charset="0"/>
      <p:bold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Lato Light" panose="020F0302020204030203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9AA0A6"/>
          </p15:clr>
        </p15:guide>
        <p15:guide id="3" pos="5590">
          <p15:clr>
            <a:srgbClr val="9AA0A6"/>
          </p15:clr>
        </p15:guide>
        <p15:guide id="4" pos="51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A33"/>
    <a:srgbClr val="013750"/>
    <a:srgbClr val="01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4"/>
      </p:cViewPr>
      <p:guideLst>
        <p:guide orient="horz" pos="1620"/>
        <p:guide pos="2880"/>
        <p:guide pos="559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575c7a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575c7a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6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8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96fbe5db80_0_1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96fbe5db80_0_1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3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9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2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87afe70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87afe70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3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o azul 1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branco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53;p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61B2C"/>
                </a:solidFill>
                <a:latin typeface="Lato Light"/>
                <a:ea typeface="Lato Light"/>
                <a:cs typeface="Lato Light"/>
                <a:sym typeface="Lato Light"/>
              </a:rPr>
              <a:t>&gt;_&lt;</a:t>
            </a:r>
            <a:endParaRPr sz="2300">
              <a:solidFill>
                <a:srgbClr val="061B2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●"/>
              <a:defRPr sz="6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nto principal 1">
  <p:cSld name="MAIN_POINT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43425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3"/>
              </a:buClr>
              <a:buSzPts val="6000"/>
              <a:buFont typeface="Lato"/>
              <a:buChar char="●"/>
              <a:defRPr sz="60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○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■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3006" y="122025"/>
            <a:ext cx="27378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&lt;</a:t>
            </a:r>
            <a:r>
              <a:rPr lang="pt-BR" sz="2300" b="1">
                <a:solidFill>
                  <a:srgbClr val="0E1A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300">
                <a:solidFill>
                  <a:srgbClr val="0E1A33"/>
                </a:solidFill>
                <a:latin typeface="Lato Light"/>
                <a:ea typeface="Lato Light"/>
                <a:cs typeface="Lato Light"/>
                <a:sym typeface="Lato Light"/>
              </a:rPr>
              <a:t>&gt;</a:t>
            </a:r>
            <a:endParaRPr sz="2300">
              <a:solidFill>
                <a:srgbClr val="0E1A3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026" y="-15400"/>
            <a:ext cx="1055025" cy="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46" y="51288"/>
            <a:ext cx="749573" cy="44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descrição de seção 1">
  <p:cSld name="SECTION_TITLE_AND_DESCRIPTION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E1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47975" y="1169250"/>
            <a:ext cx="37833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Char char="●"/>
              <a:defRPr sz="2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47975" y="2739150"/>
            <a:ext cx="344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/>
          <p:nvPr/>
        </p:nvSpPr>
        <p:spPr>
          <a:xfrm rot="326">
            <a:off x="5778501" y="470830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zup.com.br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curo liso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6816" y="0"/>
            <a:ext cx="987175" cy="5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r="8525"/>
          <a:stretch/>
        </p:blipFill>
        <p:spPr>
          <a:xfrm>
            <a:off x="8402701" y="119963"/>
            <a:ext cx="555430" cy="3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1A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14775" y="2044596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40BA8D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28</a:t>
            </a:r>
            <a:r>
              <a:rPr lang="pt-BR" sz="6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140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#40ba8d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14775" y="30669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61B2C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55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80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#061b2c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214775" y="102230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C345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52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85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#0c3455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214775" y="51115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EF412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239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65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35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#ef4123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9214775" y="0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141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198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63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Font typeface="Arial"/>
              <a:buNone/>
            </a:pPr>
            <a:r>
              <a:rPr lang="pt-BR" sz="600">
                <a:solidFill>
                  <a:srgbClr val="FEFFFF"/>
                </a:solidFill>
              </a:rPr>
              <a:t>#8dc63F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214775" y="255575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247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lang="pt-BR" sz="600">
                <a:solidFill>
                  <a:srgbClr val="FEFFFF"/>
                </a:solidFill>
              </a:rPr>
              <a:t>148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30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#f7941e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214775" y="15334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0E1A33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600">
                <a:solidFill>
                  <a:srgbClr val="FEFFFF"/>
                </a:solidFill>
              </a:rPr>
              <a:t>14</a:t>
            </a: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600">
                <a:solidFill>
                  <a:srgbClr val="FEFFFF"/>
                </a:solidFill>
              </a:rPr>
              <a:t> 26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pt-BR" sz="600">
                <a:solidFill>
                  <a:srgbClr val="FEFFFF"/>
                </a:solidFill>
              </a:rPr>
              <a:t>51</a:t>
            </a:r>
            <a:endParaRPr sz="600">
              <a:solidFill>
                <a:srgbClr val="FE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#0e1a33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214775" y="4089201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213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213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#d5d5d5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14775" y="3578045"/>
            <a:ext cx="367200" cy="48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</p:spPr>
        <p:txBody>
          <a:bodyPr spcFirstLastPara="1" wrap="square" lIns="32150" tIns="32150" rIns="32150" bIns="32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R 144  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B 144</a:t>
            </a:r>
            <a:endParaRPr sz="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EFFFF"/>
                </a:solidFill>
              </a:rPr>
              <a:t>#909090</a:t>
            </a:r>
            <a:endParaRPr sz="600">
              <a:solidFill>
                <a:srgbClr val="FEFFFF"/>
              </a:solidFill>
            </a:endParaRPr>
          </a:p>
        </p:txBody>
      </p:sp>
      <p:sp>
        <p:nvSpPr>
          <p:cNvPr id="2" name="MSIPCMContentMarking" descr="{&quot;HashCode&quot;:673120239,&quot;Placement&quot;:&quot;Footer&quot;}"/>
          <p:cNvSpPr txBox="1"/>
          <p:nvPr userDrawn="1"/>
        </p:nvSpPr>
        <p:spPr>
          <a:xfrm>
            <a:off x="0" y="48982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smtClea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ylint.pycqa.org/en/latest/" TargetMode="External"/><Relationship Id="rId13" Type="http://schemas.openxmlformats.org/officeDocument/2006/relationships/hyperlink" Target="https://requests-mock.readthedocs.io/en/latest/mocker.html" TargetMode="External"/><Relationship Id="rId3" Type="http://schemas.openxmlformats.org/officeDocument/2006/relationships/hyperlink" Target="https://github.com/appium/python-client" TargetMode="External"/><Relationship Id="rId7" Type="http://schemas.openxmlformats.org/officeDocument/2006/relationships/hyperlink" Target="https://pypac.readthedocs.io/en/latest/user_guide.html" TargetMode="External"/><Relationship Id="rId12" Type="http://schemas.openxmlformats.org/officeDocument/2006/relationships/hyperlink" Target="https://docs.getxray.app/display/XRAY/Testing+using+Behave+in+Py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est.org/en/stable/contents.html" TargetMode="External"/><Relationship Id="rId11" Type="http://schemas.openxmlformats.org/officeDocument/2006/relationships/hyperlink" Target="https://docs.docker.com/" TargetMode="External"/><Relationship Id="rId5" Type="http://schemas.openxmlformats.org/officeDocument/2006/relationships/hyperlink" Target="https://behave.readthedocs.io/en/latest/" TargetMode="External"/><Relationship Id="rId10" Type="http://schemas.openxmlformats.org/officeDocument/2006/relationships/hyperlink" Target="https://xlrd.readthedocs.io/en/latest/" TargetMode="External"/><Relationship Id="rId4" Type="http://schemas.openxmlformats.org/officeDocument/2006/relationships/hyperlink" Target="https://selenium-python.readthedocs.io/" TargetMode="External"/><Relationship Id="rId9" Type="http://schemas.openxmlformats.org/officeDocument/2006/relationships/hyperlink" Target="https://pyhamcrest.readthedocs.io/en/v2.0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127815" y="1223850"/>
            <a:ext cx="5002800" cy="26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PYTAP</a:t>
            </a:r>
            <a:endParaRPr sz="6000" dirty="0">
              <a:solidFill>
                <a:srgbClr val="F7941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1440575"/>
            <a:ext cx="1444825" cy="226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433225" y="1362075"/>
            <a:ext cx="0" cy="246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Informações úteis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481" y="1164743"/>
            <a:ext cx="7479038" cy="3185487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Sempre que escrever um teste, importar a classe Interact do arquivo de classe interact.py.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Nesta classe está toda 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abstração das funções mais úteis do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com os problemas de não encontro de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elementos já tratados nas funções.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As mesmas funções utilizadas para Web, servem para Mobile e Desktop. Nesta classe existem algumas funções úteis,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como execução de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J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avaScript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em páginas Web, verificar existência de arquivos no sistema operacional ou carregamento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 dados de um arquivo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xcel. Também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nesta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classe, se encontram as funções de envio de requisições que podem ser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utilizadas nos testes de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Nos testes é recomendado utilizar a biblioteca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PyHamcrest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realizar as validações.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No arquivo main.py na raiz, podem ser montadas as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suites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execuções dos testes, passando na lista o nome e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extensão do arquivo Python de teste (</a:t>
            </a:r>
            <a:r>
              <a:rPr lang="pt-BR" altLang="pt-BR" sz="900" dirty="0" err="1">
                <a:solidFill>
                  <a:srgbClr val="DDDDDD"/>
                </a:solidFill>
                <a:latin typeface="Consolas" panose="020B0609020204030204" pitchFamily="49" charset="0"/>
              </a:rPr>
              <a:t>P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ou nome e extensão da história do BDD 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) conforme configuração.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acesse o diretório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definitions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behave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/plataforma/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features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lá deve conter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 arquivo “environment.py” com a implementação dos gatilhos para o BDD.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Para configurar os gatilhos do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, acesse o diretório “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/plataforma/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” lá deve conter o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 arquivo “conftest.py” com a implementação dos gatilhos para o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</a:b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Implementada c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aptura de tela nos retornos de erros dos testes Web e Desktop com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Selenium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.</a:t>
            </a:r>
            <a:b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</a:br>
            <a:endParaRPr lang="pt-BR" altLang="pt-BR" sz="900" dirty="0" smtClean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- Esta plataforma suporta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nos testes de API, basta enviar o parâmetro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mock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” e o “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text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=‘Dados esperados’”</a:t>
            </a:r>
            <a:b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</a:b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 na requisição a ser realizada dentro do teste escrito.</a:t>
            </a: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900" b="0" i="0" u="none" strike="noStrike" cap="none" normalizeH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Integrações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 por meio de REST.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é integrada com CI por meio do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com arquivos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Dockerfile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para criação de imagens e containers de execução dos testes 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automatizados.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Esta plataforma pode ser integrada com diversos softwares 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frameworks, basta a utilização de uma biblioteca de integração ou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implementação da classe de integração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 aplicação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1956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Mais informações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880217"/>
            <a:ext cx="754236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Na raiz do projeto existe um arquivo readme.md que pode ser utilizado para consultar o mapeamento dos diretórios e arquivos do projeto. Todas a funções e classes possuem descrições comentadas.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Links úteis: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github.com/appium/python-client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selenium-python.readthedocs.io/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https://behave.readthedocs.io/en/latest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5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6"/>
              </a:rPr>
              <a:t>docs.pytest.org/en/stable/contents.html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7"/>
              </a:rPr>
              <a:t>pypac.readthedocs.io/en/latest/user_guide.html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http://pylint.pycqa.org/en/latest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8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https://pyhamcrest.readthedocs.io/en/v2.0.2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9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https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://xlrd.readthedocs.io/en/latest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0"/>
              </a:rPr>
              <a:t>/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Docker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https://docs.docker.com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1"/>
              </a:rPr>
              <a:t>/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Jira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X-Ray: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2"/>
              </a:rPr>
              <a:t>docs.getxray.app/display/XRAY/Testing+using+Behave+in+Python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     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pt-BR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https://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13"/>
              </a:rPr>
              <a:t>requests-mock.readthedocs.io/en/latest/mocker.html</a:t>
            </a: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Clr>
                <a:schemeClr val="dk1"/>
              </a:buClr>
              <a:buSzPts val="1100"/>
            </a:pP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1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13" y="1499725"/>
            <a:ext cx="3591375" cy="21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PYTAP – Python Test Automation Platform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Plataforma de automação de testes em Python construída com o intuito de consolidar em uma só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stack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frameworks de testes Web, Mobile, Desktop e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Serviçe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API.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2172502"/>
            <a:ext cx="581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Regressão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Funcional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Aceitação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Integrados</a:t>
            </a:r>
          </a:p>
        </p:txBody>
      </p:sp>
      <p:sp>
        <p:nvSpPr>
          <p:cNvPr id="116" name="Google Shape;116;p17"/>
          <p:cNvSpPr txBox="1"/>
          <p:nvPr/>
        </p:nvSpPr>
        <p:spPr>
          <a:xfrm>
            <a:off x="1174350" y="1707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FFFFFF"/>
                </a:solidFill>
                <a:latin typeface="Lato"/>
                <a:sym typeface="Lato"/>
              </a:rPr>
              <a:t>Níveis de testes suportados: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Tecnologias Utilizadas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selenium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AppiumPythonClient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Virtual Display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PyVirtualDisplay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Allure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allure-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BDD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behave_restful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pytest-cov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pytest-json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Lint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pylint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Excel Reading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xlrd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pypac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requests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requets_mock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Assertividade (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lib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PyHamcrest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2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Processo de execução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50" y="1129184"/>
            <a:ext cx="6037066" cy="30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Estrutura organizacional dos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3" y="1776982"/>
            <a:ext cx="7830410" cy="13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Payload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Headers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49" y="1369717"/>
            <a:ext cx="2727090" cy="132343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“URL</a:t>
            </a:r>
            <a:r>
              <a:rPr kumimoji="0" lang="pt-BR" altLang="pt-BR" sz="1000" b="0" i="0" u="none" strike="noStrike" cap="none" normalizeH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requisição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 da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350" y="3279903"/>
            <a:ext cx="2727090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content-type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Modelo padrão de arquivos para testes de API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174350" y="1004131"/>
            <a:ext cx="5814900" cy="32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pt-BR" dirty="0" err="1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Authentication</a:t>
            </a: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pt-BR" dirty="0" smtClean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4350" y="1390638"/>
            <a:ext cx="2644359" cy="101566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pt-BR" altLang="pt-BR" sz="1000" dirty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“usuário"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“senha"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74350" y="1106724"/>
            <a:ext cx="2805467" cy="255454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platform_settings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application_path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platform_version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application_package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application_activity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automation_name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execution_model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headless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000" b="0" i="1" u="none" strike="noStrike" cap="none" normalizeH="0" baseline="0" dirty="0" err="1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pt-BR" altLang="pt-BR" sz="1000" dirty="0" err="1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lint</a:t>
            </a:r>
            <a:r>
              <a:rPr lang="pt-BR" altLang="pt-BR" sz="1000" dirty="0" smtClean="0">
                <a:solidFill>
                  <a:srgbClr val="C792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altLang="pt-BR" sz="1000" dirty="0" smtClean="0">
                <a:solidFill>
                  <a:srgbClr val="89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1000" i="1" dirty="0" err="1">
                <a:solidFill>
                  <a:srgbClr val="F78C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pt-BR" altLang="pt-BR" sz="1000" b="0" i="1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 rot="326">
            <a:off x="174601" y="4721732"/>
            <a:ext cx="31611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@zupinnovation</a:t>
            </a:r>
            <a:endParaRPr sz="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74350" y="349650"/>
            <a:ext cx="6795300" cy="5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Possibilidades de execuções de testes</a:t>
            </a:r>
            <a:endParaRPr sz="2400" dirty="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103" y="1083502"/>
            <a:ext cx="7715793" cy="3185487"/>
          </a:xfrm>
          <a:prstGeom prst="rect">
            <a:avLst/>
          </a:prstGeom>
          <a:solidFill>
            <a:srgbClr val="2C2C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"mobile", "desktop"]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Path: ["Caminho do executável da aplicação Windows caso a plataforma seja Desktop"]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da plataforma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Platform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["Versão do sistema operacional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["Nome do aparelho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["Pacote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Automation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de automação ("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Appium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"UiAutomator2",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Espresso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", "UiAutomator1",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XCUITest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")"]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App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["Caminho ou URL do executável da aplicação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ou iOS"]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Execution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900" dirty="0" err="1" smtClean="0">
                <a:solidFill>
                  <a:srgbClr val="DDDDDD"/>
                </a:solidFill>
                <a:latin typeface="Consolas" panose="020B0609020204030204" pitchFamily="49" charset="0"/>
              </a:rPr>
              <a:t>Model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: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["Modelo de execução dos testes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behave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BDD, 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 para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Headless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(No interface): ["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 para execução sem interface, false para execução com interface"]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Lint: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["</a:t>
            </a:r>
            <a:r>
              <a:rPr lang="pt-BR" altLang="pt-BR" sz="900" dirty="0" err="1">
                <a:solidFill>
                  <a:srgbClr val="DDDDDD"/>
                </a:solidFill>
                <a:latin typeface="Consolas" panose="020B0609020204030204" pitchFamily="49" charset="0"/>
              </a:rPr>
              <a:t>true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 para execução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da verificação, </a:t>
            </a:r>
            <a:r>
              <a:rPr lang="pt-BR" altLang="pt-BR" sz="900" dirty="0">
                <a:solidFill>
                  <a:srgbClr val="DDDDDD"/>
                </a:solidFill>
                <a:latin typeface="Consolas" panose="020B0609020204030204" pitchFamily="49" charset="0"/>
              </a:rPr>
              <a:t>false para </a:t>
            </a:r>
            <a:r>
              <a:rPr lang="pt-BR" altLang="pt-BR" sz="9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não execução da verificação"]</a:t>
            </a:r>
            <a:endParaRPr lang="pt-BR" altLang="pt-BR" sz="9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1079</Words>
  <Application>Microsoft Office PowerPoint</Application>
  <PresentationFormat>Apresentação na tela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Lato Black</vt:lpstr>
      <vt:lpstr>Consolas</vt:lpstr>
      <vt:lpstr>Calibri</vt:lpstr>
      <vt:lpstr>Lato</vt:lpstr>
      <vt:lpstr>Arial</vt:lpstr>
      <vt:lpstr>Lato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Lucas Ferreira</dc:creator>
  <cp:lastModifiedBy>Daniel Lucas Ferreira</cp:lastModifiedBy>
  <cp:revision>30</cp:revision>
  <dcterms:modified xsi:type="dcterms:W3CDTF">2020-11-23T20:03:05Z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DanielLucasFerreira@correio.itau.com.br</vt:lpwstr>
  </property>
  <property fmtid="{D5CDD505-2E9C-101B-9397-08002B2CF9AE}" pid="5" name="MSIP_Label_7bc6e253-7033-4299-b83e-6575a0ec40c3_SetDate">
    <vt:lpwstr>2020-11-11T19:58:43.9962399Z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878b4f38-b2d2-4e31-a599-67695650f2cd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DanielLucasFerreira@correio.itau.com.br</vt:lpwstr>
  </property>
  <property fmtid="{D5CDD505-2E9C-101B-9397-08002B2CF9AE}" pid="13" name="MSIP_Label_4fc996bf-6aee-415c-aa4c-e35ad0009c67_SetDate">
    <vt:lpwstr>2020-11-11T19:58:43.9962399Z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878b4f38-b2d2-4e31-a599-67695650f2cd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