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5"/>
  </p:notesMasterIdLst>
  <p:sldIdLst>
    <p:sldId id="256" r:id="rId2"/>
    <p:sldId id="25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87" r:id="rId14"/>
  </p:sldIdLst>
  <p:sldSz cx="9144000" cy="5143500" type="screen16x9"/>
  <p:notesSz cx="6858000" cy="9144000"/>
  <p:embeddedFontLst>
    <p:embeddedFont>
      <p:font typeface="Lato" panose="020B0604020202020204" charset="0"/>
      <p:regular r:id="rId16"/>
      <p:bold r:id="rId17"/>
      <p:italic r:id="rId18"/>
      <p:boldItalic r:id="rId19"/>
    </p:embeddedFont>
    <p:embeddedFont>
      <p:font typeface="Lato Light" panose="020F0302020204030203" charset="0"/>
      <p:regular r:id="rId20"/>
      <p:bold r:id="rId21"/>
      <p:italic r:id="rId22"/>
      <p:boldItalic r:id="rId23"/>
    </p:embeddedFont>
    <p:embeddedFont>
      <p:font typeface="Lato Black" panose="020B0604020202020204" charset="0"/>
      <p:bold r:id="rId24"/>
      <p:boldItalic r:id="rId25"/>
    </p:embeddedFon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9AA0A6"/>
          </p15:clr>
        </p15:guide>
        <p15:guide id="3" pos="5590">
          <p15:clr>
            <a:srgbClr val="9AA0A6"/>
          </p15:clr>
        </p15:guide>
        <p15:guide id="4" pos="512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1A33"/>
    <a:srgbClr val="013750"/>
    <a:srgbClr val="0137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20" y="84"/>
      </p:cViewPr>
      <p:guideLst>
        <p:guide orient="horz" pos="1620"/>
        <p:guide pos="2880"/>
        <p:guide pos="559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5575c7ad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5575c7ad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887afe70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887afe70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7661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887afe70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887afe70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3588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887afe70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887afe70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6192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96fbe5db80_0_19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96fbe5db80_0_19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887afe70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887afe70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887afe70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887afe70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9637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887afe70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887afe70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8894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887afe70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887afe70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100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887afe70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887afe70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7928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887afe70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887afe70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475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887afe70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887afe70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172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887afe70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887afe70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0136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ulo azul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/>
        </p:nvSpPr>
        <p:spPr>
          <a:xfrm rot="326">
            <a:off x="5778501" y="470830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zup.com.br</a:t>
            </a:r>
            <a:endParaRPr sz="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6816" y="0"/>
            <a:ext cx="987175" cy="56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r="8525"/>
          <a:stretch/>
        </p:blipFill>
        <p:spPr>
          <a:xfrm>
            <a:off x="8402701" y="119963"/>
            <a:ext cx="555430" cy="3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163006" y="122025"/>
            <a:ext cx="2737800" cy="6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&gt;_&lt;</a:t>
            </a:r>
            <a:endParaRPr sz="23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21" name="Google Shape;21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675" y="1440575"/>
            <a:ext cx="1444825" cy="22611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22;p2"/>
          <p:cNvCxnSpPr/>
          <p:nvPr/>
        </p:nvCxnSpPr>
        <p:spPr>
          <a:xfrm>
            <a:off x="3433225" y="1362075"/>
            <a:ext cx="0" cy="2463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ulo azul 1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/>
        </p:nvSpPr>
        <p:spPr>
          <a:xfrm rot="326">
            <a:off x="5778501" y="470830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zup.com.br</a:t>
            </a:r>
            <a:endParaRPr sz="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25" name="Google Shape;2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6816" y="0"/>
            <a:ext cx="987175" cy="56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 rotWithShape="1">
          <a:blip r:embed="rId3">
            <a:alphaModFix/>
          </a:blip>
          <a:srcRect r="8525"/>
          <a:stretch/>
        </p:blipFill>
        <p:spPr>
          <a:xfrm>
            <a:off x="8402701" y="119963"/>
            <a:ext cx="555430" cy="3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163006" y="122025"/>
            <a:ext cx="2737800" cy="6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&gt;_&lt;</a:t>
            </a:r>
            <a:endParaRPr sz="23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branco 1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26026" y="-15400"/>
            <a:ext cx="1055025" cy="6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6546" y="51288"/>
            <a:ext cx="749573" cy="44750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7"/>
          <p:cNvSpPr txBox="1"/>
          <p:nvPr/>
        </p:nvSpPr>
        <p:spPr>
          <a:xfrm rot="326">
            <a:off x="5778501" y="470830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061B2C"/>
                </a:solidFill>
                <a:latin typeface="Lato Light"/>
                <a:ea typeface="Lato Light"/>
                <a:cs typeface="Lato Light"/>
                <a:sym typeface="Lato Light"/>
              </a:rPr>
              <a:t>zup.com.br</a:t>
            </a:r>
            <a:endParaRPr sz="800">
              <a:solidFill>
                <a:srgbClr val="061B2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3" name="Google Shape;53;p7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061B2C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061B2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4" name="Google Shape;54;p7"/>
          <p:cNvSpPr txBox="1"/>
          <p:nvPr/>
        </p:nvSpPr>
        <p:spPr>
          <a:xfrm>
            <a:off x="163006" y="122025"/>
            <a:ext cx="2737800" cy="6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061B2C"/>
                </a:solidFill>
                <a:latin typeface="Lato Light"/>
                <a:ea typeface="Lato Light"/>
                <a:cs typeface="Lato Light"/>
                <a:sym typeface="Lato Light"/>
              </a:rPr>
              <a:t>&gt;_&lt;</a:t>
            </a:r>
            <a:endParaRPr sz="2300">
              <a:solidFill>
                <a:srgbClr val="061B2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/>
        </p:nvSpPr>
        <p:spPr>
          <a:xfrm rot="326">
            <a:off x="5778501" y="470830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zup.com.br</a:t>
            </a:r>
            <a:endParaRPr sz="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1043425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Lato"/>
              <a:buChar char="●"/>
              <a:defRPr sz="6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○"/>
              <a:defRPr sz="4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■"/>
              <a:defRPr sz="4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●"/>
              <a:defRPr sz="4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○"/>
              <a:defRPr sz="4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■"/>
              <a:defRPr sz="4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●"/>
              <a:defRPr sz="4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○"/>
              <a:defRPr sz="4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■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6816" y="0"/>
            <a:ext cx="987175" cy="56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8"/>
          <p:cNvPicPr preferRelativeResize="0"/>
          <p:nvPr/>
        </p:nvPicPr>
        <p:blipFill rotWithShape="1">
          <a:blip r:embed="rId3">
            <a:alphaModFix/>
          </a:blip>
          <a:srcRect r="8525"/>
          <a:stretch/>
        </p:blipFill>
        <p:spPr>
          <a:xfrm>
            <a:off x="8402701" y="119963"/>
            <a:ext cx="555430" cy="3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8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1" name="Google Shape;61;p8"/>
          <p:cNvSpPr txBox="1"/>
          <p:nvPr/>
        </p:nvSpPr>
        <p:spPr>
          <a:xfrm>
            <a:off x="163006" y="122025"/>
            <a:ext cx="2737800" cy="6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&lt;</a:t>
            </a:r>
            <a:r>
              <a:rPr lang="pt-BR" sz="23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23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&gt;</a:t>
            </a:r>
            <a:endParaRPr sz="23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onto principal 1">
  <p:cSld name="MAIN_POINT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/>
        </p:nvSpPr>
        <p:spPr>
          <a:xfrm rot="326">
            <a:off x="5778501" y="470830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0E1A33"/>
                </a:solidFill>
                <a:latin typeface="Lato Light"/>
                <a:ea typeface="Lato Light"/>
                <a:cs typeface="Lato Light"/>
                <a:sym typeface="Lato Light"/>
              </a:rPr>
              <a:t>zup.com.br</a:t>
            </a:r>
            <a:endParaRPr sz="800">
              <a:solidFill>
                <a:srgbClr val="0E1A3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1043425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1A33"/>
              </a:buClr>
              <a:buSzPts val="6000"/>
              <a:buFont typeface="Lato"/>
              <a:buChar char="●"/>
              <a:defRPr sz="6000" b="1">
                <a:solidFill>
                  <a:srgbClr val="0E1A33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○"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■"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●"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○"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■"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●"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○"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■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0E1A33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0E1A3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163006" y="122025"/>
            <a:ext cx="2737800" cy="6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0E1A33"/>
                </a:solidFill>
                <a:latin typeface="Lato Light"/>
                <a:ea typeface="Lato Light"/>
                <a:cs typeface="Lato Light"/>
                <a:sym typeface="Lato Light"/>
              </a:rPr>
              <a:t>&lt;</a:t>
            </a:r>
            <a:r>
              <a:rPr lang="pt-BR" sz="2300" b="1">
                <a:solidFill>
                  <a:srgbClr val="0E1A3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2300">
                <a:solidFill>
                  <a:srgbClr val="0E1A33"/>
                </a:solidFill>
                <a:latin typeface="Lato Light"/>
                <a:ea typeface="Lato Light"/>
                <a:cs typeface="Lato Light"/>
                <a:sym typeface="Lato Light"/>
              </a:rPr>
              <a:t>&gt;</a:t>
            </a:r>
            <a:endParaRPr sz="2300">
              <a:solidFill>
                <a:srgbClr val="0E1A3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7" name="Google Shape;6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26026" y="-15400"/>
            <a:ext cx="1055025" cy="6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6546" y="51288"/>
            <a:ext cx="749573" cy="447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_TITLE_AND_DESCRI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0E1A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547975" y="1169250"/>
            <a:ext cx="37833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Lato"/>
              <a:buChar char="●"/>
              <a:defRPr sz="23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ubTitle" idx="1"/>
          </p:nvPr>
        </p:nvSpPr>
        <p:spPr>
          <a:xfrm>
            <a:off x="547975" y="2739150"/>
            <a:ext cx="3442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■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■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■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/>
          <p:nvPr/>
        </p:nvSpPr>
        <p:spPr>
          <a:xfrm rot="326">
            <a:off x="5778501" y="470830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zup.com.br</a:t>
            </a:r>
            <a:endParaRPr sz="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75" name="Google Shape;7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6816" y="0"/>
            <a:ext cx="987175" cy="56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0"/>
          <p:cNvPicPr preferRelativeResize="0"/>
          <p:nvPr/>
        </p:nvPicPr>
        <p:blipFill rotWithShape="1">
          <a:blip r:embed="rId3">
            <a:alphaModFix/>
          </a:blip>
          <a:srcRect r="8525"/>
          <a:stretch/>
        </p:blipFill>
        <p:spPr>
          <a:xfrm>
            <a:off x="8402701" y="119963"/>
            <a:ext cx="555430" cy="3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0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e descrição de seção 1">
  <p:cSld name="SECTION_TITLE_AND_DESCRIPTION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0E1A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547975" y="1169250"/>
            <a:ext cx="37833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Lato"/>
              <a:buChar char="●"/>
              <a:defRPr sz="23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1"/>
          </p:nvPr>
        </p:nvSpPr>
        <p:spPr>
          <a:xfrm>
            <a:off x="547975" y="2739150"/>
            <a:ext cx="3442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■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■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■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/>
          <p:nvPr/>
        </p:nvSpPr>
        <p:spPr>
          <a:xfrm rot="326">
            <a:off x="5778501" y="470830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zup.com.br</a:t>
            </a:r>
            <a:endParaRPr sz="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84" name="Google Shape;8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6816" y="0"/>
            <a:ext cx="987175" cy="56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1"/>
          <p:cNvPicPr preferRelativeResize="0"/>
          <p:nvPr/>
        </p:nvPicPr>
        <p:blipFill rotWithShape="1">
          <a:blip r:embed="rId3">
            <a:alphaModFix/>
          </a:blip>
          <a:srcRect r="8525"/>
          <a:stretch/>
        </p:blipFill>
        <p:spPr>
          <a:xfrm>
            <a:off x="8402701" y="119963"/>
            <a:ext cx="555430" cy="3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1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scuro liso">
  <p:cSld name="Custom Layou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6816" y="0"/>
            <a:ext cx="987175" cy="56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 r="8525"/>
          <a:stretch/>
        </p:blipFill>
        <p:spPr>
          <a:xfrm>
            <a:off x="8402701" y="119963"/>
            <a:ext cx="555430" cy="3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1A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214775" y="2044596"/>
            <a:ext cx="367200" cy="4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40BA8D"/>
          </a:solidFill>
          <a:ln>
            <a:noFill/>
          </a:ln>
        </p:spPr>
        <p:txBody>
          <a:bodyPr spcFirstLastPara="1" wrap="square" lIns="32150" tIns="32150" rIns="32150" bIns="32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b="0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pt-BR" sz="600">
                <a:solidFill>
                  <a:srgbClr val="FEFFFF"/>
                </a:solidFill>
              </a:rPr>
              <a:t>28</a:t>
            </a:r>
            <a:r>
              <a:rPr lang="pt-BR" sz="600" b="0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G </a:t>
            </a:r>
            <a:r>
              <a:rPr lang="pt-BR" sz="600">
                <a:solidFill>
                  <a:srgbClr val="FEFFFF"/>
                </a:solidFill>
              </a:rPr>
              <a:t>194</a:t>
            </a: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B </a:t>
            </a:r>
            <a:r>
              <a:rPr lang="pt-BR" sz="600">
                <a:solidFill>
                  <a:srgbClr val="FEFFFF"/>
                </a:solidFill>
              </a:rPr>
              <a:t>140</a:t>
            </a:r>
            <a:endParaRPr sz="600">
              <a:solidFill>
                <a:srgbClr val="FE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</a:rPr>
              <a:t>#40ba8d</a:t>
            </a:r>
            <a:endParaRPr sz="600">
              <a:solidFill>
                <a:srgbClr val="FEFFFF"/>
              </a:solidFill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9214775" y="3066900"/>
            <a:ext cx="367200" cy="4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061B2C"/>
          </a:solidFill>
          <a:ln>
            <a:noFill/>
          </a:ln>
        </p:spPr>
        <p:txBody>
          <a:bodyPr spcFirstLastPara="1" wrap="square" lIns="32150" tIns="32150" rIns="32150" bIns="32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R 1  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G 55 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B 80</a:t>
            </a:r>
            <a:endParaRPr sz="600">
              <a:solidFill>
                <a:srgbClr val="FE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</a:rPr>
              <a:t>#061b2c</a:t>
            </a:r>
            <a:endParaRPr sz="600">
              <a:solidFill>
                <a:srgbClr val="FEFFFF"/>
              </a:solidFill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9214775" y="1022300"/>
            <a:ext cx="367200" cy="4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0C3455"/>
          </a:solidFill>
          <a:ln>
            <a:noFill/>
          </a:ln>
        </p:spPr>
        <p:txBody>
          <a:bodyPr spcFirstLastPara="1" wrap="square" lIns="32150" tIns="32150" rIns="32150" bIns="32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pt-BR" sz="600">
                <a:solidFill>
                  <a:srgbClr val="FEFFFF"/>
                </a:solidFill>
              </a:rPr>
              <a:t>12</a:t>
            </a: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G </a:t>
            </a:r>
            <a:r>
              <a:rPr lang="pt-BR" sz="600">
                <a:solidFill>
                  <a:srgbClr val="FEFFFF"/>
                </a:solidFill>
              </a:rPr>
              <a:t>52</a:t>
            </a: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B </a:t>
            </a:r>
            <a:r>
              <a:rPr lang="pt-BR" sz="600">
                <a:solidFill>
                  <a:srgbClr val="FEFFFF"/>
                </a:solidFill>
              </a:rPr>
              <a:t>85</a:t>
            </a:r>
            <a:endParaRPr sz="600">
              <a:solidFill>
                <a:srgbClr val="FE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</a:rPr>
              <a:t>#0c3455</a:t>
            </a:r>
            <a:endParaRPr sz="600">
              <a:solidFill>
                <a:srgbClr val="FEFFFF"/>
              </a:solidFill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9214775" y="511150"/>
            <a:ext cx="367200" cy="4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EF4123"/>
          </a:solidFill>
          <a:ln>
            <a:noFill/>
          </a:ln>
        </p:spPr>
        <p:txBody>
          <a:bodyPr spcFirstLastPara="1" wrap="square" lIns="32150" tIns="32150" rIns="32150" bIns="32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pt-BR" sz="600">
                <a:solidFill>
                  <a:srgbClr val="FEFFFF"/>
                </a:solidFill>
              </a:rPr>
              <a:t>239</a:t>
            </a: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G </a:t>
            </a:r>
            <a:r>
              <a:rPr lang="pt-BR" sz="600">
                <a:solidFill>
                  <a:srgbClr val="FEFFFF"/>
                </a:solidFill>
              </a:rPr>
              <a:t>65</a:t>
            </a: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B </a:t>
            </a:r>
            <a:r>
              <a:rPr lang="pt-BR" sz="600">
                <a:solidFill>
                  <a:srgbClr val="FEFFFF"/>
                </a:solidFill>
              </a:rPr>
              <a:t>35</a:t>
            </a:r>
            <a:endParaRPr sz="600">
              <a:solidFill>
                <a:srgbClr val="FE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</a:rPr>
              <a:t>#ef4123</a:t>
            </a:r>
            <a:endParaRPr sz="600">
              <a:solidFill>
                <a:srgbClr val="FEFFFF"/>
              </a:solidFill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9214775" y="0"/>
            <a:ext cx="367200" cy="4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8DC63F"/>
          </a:solidFill>
          <a:ln>
            <a:noFill/>
          </a:ln>
        </p:spPr>
        <p:txBody>
          <a:bodyPr spcFirstLastPara="1" wrap="square" lIns="32150" tIns="32150" rIns="32150" bIns="32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Font typeface="Arial"/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pt-BR" sz="600">
                <a:solidFill>
                  <a:srgbClr val="FEFFFF"/>
                </a:solidFill>
              </a:rPr>
              <a:t>141</a:t>
            </a: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Font typeface="Arial"/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G </a:t>
            </a:r>
            <a:r>
              <a:rPr lang="pt-BR" sz="600">
                <a:solidFill>
                  <a:srgbClr val="FEFFFF"/>
                </a:solidFill>
              </a:rPr>
              <a:t>198</a:t>
            </a: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Font typeface="Arial"/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B </a:t>
            </a:r>
            <a:r>
              <a:rPr lang="pt-BR" sz="600">
                <a:solidFill>
                  <a:srgbClr val="FEFFFF"/>
                </a:solidFill>
              </a:rPr>
              <a:t>63</a:t>
            </a: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600">
              <a:solidFill>
                <a:srgbClr val="FE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Font typeface="Arial"/>
              <a:buNone/>
            </a:pPr>
            <a:r>
              <a:rPr lang="pt-BR" sz="600">
                <a:solidFill>
                  <a:srgbClr val="FEFFFF"/>
                </a:solidFill>
              </a:rPr>
              <a:t>#8dc63F</a:t>
            </a:r>
            <a:endParaRPr sz="600">
              <a:solidFill>
                <a:srgbClr val="FEFFFF"/>
              </a:solidFill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9214775" y="2555751"/>
            <a:ext cx="367200" cy="4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F7941E"/>
          </a:solidFill>
          <a:ln>
            <a:noFill/>
          </a:ln>
        </p:spPr>
        <p:txBody>
          <a:bodyPr spcFirstLastPara="1" wrap="square" lIns="32150" tIns="32150" rIns="32150" bIns="32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pt-BR" sz="600">
                <a:solidFill>
                  <a:srgbClr val="FEFFFF"/>
                </a:solidFill>
              </a:rPr>
              <a:t>247</a:t>
            </a: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G </a:t>
            </a:r>
            <a:r>
              <a:rPr lang="pt-BR" sz="600">
                <a:solidFill>
                  <a:srgbClr val="FEFFFF"/>
                </a:solidFill>
              </a:rPr>
              <a:t>148</a:t>
            </a:r>
            <a:endParaRPr sz="600">
              <a:solidFill>
                <a:srgbClr val="FE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B </a:t>
            </a:r>
            <a:r>
              <a:rPr lang="pt-BR" sz="600">
                <a:solidFill>
                  <a:srgbClr val="FEFFFF"/>
                </a:solidFill>
              </a:rPr>
              <a:t>30</a:t>
            </a:r>
            <a:endParaRPr sz="600">
              <a:solidFill>
                <a:srgbClr val="FE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</a:rPr>
              <a:t>#f7941e</a:t>
            </a:r>
            <a:endParaRPr sz="600">
              <a:solidFill>
                <a:srgbClr val="FEFFFF"/>
              </a:solidFill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9214775" y="1533445"/>
            <a:ext cx="367200" cy="4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0E1A33"/>
          </a:solidFill>
          <a:ln>
            <a:noFill/>
          </a:ln>
        </p:spPr>
        <p:txBody>
          <a:bodyPr spcFirstLastPara="1" wrap="square" lIns="32150" tIns="32150" rIns="32150" bIns="32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pt-BR" sz="600">
                <a:solidFill>
                  <a:srgbClr val="FEFFFF"/>
                </a:solidFill>
              </a:rPr>
              <a:t>14</a:t>
            </a: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pt-BR" sz="600">
                <a:solidFill>
                  <a:srgbClr val="FEFFFF"/>
                </a:solidFill>
              </a:rPr>
              <a:t> 26</a:t>
            </a:r>
            <a:endParaRPr sz="600">
              <a:solidFill>
                <a:srgbClr val="FE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B </a:t>
            </a:r>
            <a:r>
              <a:rPr lang="pt-BR" sz="600">
                <a:solidFill>
                  <a:srgbClr val="FEFFFF"/>
                </a:solidFill>
              </a:rPr>
              <a:t>51</a:t>
            </a:r>
            <a:endParaRPr sz="600">
              <a:solidFill>
                <a:srgbClr val="FE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</a:rPr>
              <a:t>#0e1a33</a:t>
            </a:r>
            <a:endParaRPr sz="600">
              <a:solidFill>
                <a:srgbClr val="FEFFFF"/>
              </a:solidFill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9214775" y="4089201"/>
            <a:ext cx="367200" cy="4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D5D5D5"/>
          </a:solidFill>
          <a:ln>
            <a:noFill/>
          </a:ln>
        </p:spPr>
        <p:txBody>
          <a:bodyPr spcFirstLastPara="1" wrap="square" lIns="32150" tIns="32150" rIns="32150" bIns="32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R 213  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G 213</a:t>
            </a:r>
            <a:endParaRPr sz="600">
              <a:solidFill>
                <a:srgbClr val="FE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B 213</a:t>
            </a:r>
            <a:endParaRPr sz="600">
              <a:solidFill>
                <a:srgbClr val="FE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</a:rPr>
              <a:t>#d5d5d5</a:t>
            </a:r>
            <a:endParaRPr sz="600">
              <a:solidFill>
                <a:srgbClr val="FEFFFF"/>
              </a:solidFill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9214775" y="3578045"/>
            <a:ext cx="367200" cy="4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909090"/>
          </a:solidFill>
          <a:ln>
            <a:noFill/>
          </a:ln>
        </p:spPr>
        <p:txBody>
          <a:bodyPr spcFirstLastPara="1" wrap="square" lIns="32150" tIns="32150" rIns="32150" bIns="32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R 144  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G 144</a:t>
            </a:r>
            <a:endParaRPr sz="600">
              <a:solidFill>
                <a:srgbClr val="FE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B 144</a:t>
            </a:r>
            <a:endParaRPr sz="600">
              <a:solidFill>
                <a:srgbClr val="FE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</a:rPr>
              <a:t>#909090</a:t>
            </a:r>
            <a:endParaRPr sz="600">
              <a:solidFill>
                <a:srgbClr val="FEFFFF"/>
              </a:solidFill>
            </a:endParaRPr>
          </a:p>
        </p:txBody>
      </p:sp>
      <p:sp>
        <p:nvSpPr>
          <p:cNvPr id="2" name="MSIPCMContentMarking" descr="{&quot;HashCode&quot;:673120239,&quot;Placement&quot;:&quot;Footer&quot;}"/>
          <p:cNvSpPr txBox="1"/>
          <p:nvPr userDrawn="1"/>
        </p:nvSpPr>
        <p:spPr>
          <a:xfrm>
            <a:off x="0" y="4898246"/>
            <a:ext cx="1274605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pt-BR" sz="900" smtClean="0">
                <a:solidFill>
                  <a:srgbClr val="000000"/>
                </a:solidFill>
                <a:latin typeface="Calibri" panose="020F0502020204030204" pitchFamily="34" charset="0"/>
              </a:rPr>
              <a:t>Corporativo | Interno</a:t>
            </a:r>
            <a:endParaRPr lang="pt-BR" sz="9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6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pylint.pycqa.org/en/latest/" TargetMode="External"/><Relationship Id="rId13" Type="http://schemas.openxmlformats.org/officeDocument/2006/relationships/hyperlink" Target="https://requests-mock.readthedocs.io/en/latest/mocker.html" TargetMode="External"/><Relationship Id="rId3" Type="http://schemas.openxmlformats.org/officeDocument/2006/relationships/hyperlink" Target="https://github.com/appium/python-client" TargetMode="External"/><Relationship Id="rId7" Type="http://schemas.openxmlformats.org/officeDocument/2006/relationships/hyperlink" Target="https://pypac.readthedocs.io/en/latest/user_guide.html" TargetMode="External"/><Relationship Id="rId12" Type="http://schemas.openxmlformats.org/officeDocument/2006/relationships/hyperlink" Target="https://docs.getxray.app/display/XRAY/Testing+using+Behave+in+Pytho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cs.pytest.org/en/stable/contents.html" TargetMode="External"/><Relationship Id="rId11" Type="http://schemas.openxmlformats.org/officeDocument/2006/relationships/hyperlink" Target="https://docs.docker.com/" TargetMode="External"/><Relationship Id="rId5" Type="http://schemas.openxmlformats.org/officeDocument/2006/relationships/hyperlink" Target="https://behave.readthedocs.io/en/latest/" TargetMode="External"/><Relationship Id="rId10" Type="http://schemas.openxmlformats.org/officeDocument/2006/relationships/hyperlink" Target="https://xlrd.readthedocs.io/en/latest/" TargetMode="External"/><Relationship Id="rId4" Type="http://schemas.openxmlformats.org/officeDocument/2006/relationships/hyperlink" Target="https://selenium-python.readthedocs.io/" TargetMode="External"/><Relationship Id="rId9" Type="http://schemas.openxmlformats.org/officeDocument/2006/relationships/hyperlink" Target="https://pyhamcrest.readthedocs.io/en/v2.0.2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4127815" y="1223850"/>
            <a:ext cx="5002800" cy="26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PYTAP</a:t>
            </a:r>
            <a:endParaRPr sz="6000" dirty="0">
              <a:solidFill>
                <a:srgbClr val="F7941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675" y="1440575"/>
            <a:ext cx="1444825" cy="22611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6"/>
          <p:cNvCxnSpPr/>
          <p:nvPr/>
        </p:nvCxnSpPr>
        <p:spPr>
          <a:xfrm>
            <a:off x="3433225" y="1362075"/>
            <a:ext cx="0" cy="2463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174350" y="349650"/>
            <a:ext cx="6795300" cy="53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smtClean="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Informações úteis</a:t>
            </a:r>
            <a:endParaRPr sz="2400" dirty="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174350" y="1004131"/>
            <a:ext cx="5814900" cy="329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pt-BR" dirty="0" smtClean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32481" y="1164743"/>
            <a:ext cx="7479038" cy="3185487"/>
          </a:xfrm>
          <a:prstGeom prst="rect">
            <a:avLst/>
          </a:prstGeom>
          <a:solidFill>
            <a:srgbClr val="2C2C2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- Sempre que escrever um teste, importar a classe Interact do arquivo de classe interact.py.</a:t>
            </a:r>
            <a:r>
              <a:rPr lang="pt-BR" altLang="pt-BR" sz="9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Nesta classe está toda a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9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pt-BR" altLang="pt-BR" sz="9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abstração das funções mais úteis do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Selenium</a:t>
            </a:r>
            <a:r>
              <a:rPr lang="pt-BR" altLang="pt-BR" sz="9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pt-BR" altLang="pt-BR" sz="9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com os problemas de não encontro de</a:t>
            </a:r>
            <a:r>
              <a:rPr lang="pt-BR" altLang="pt-BR" sz="9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pt-BR" altLang="pt-BR" sz="9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elementos já tratados nas funções.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9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As mesmas funções utilizadas para Web, servem para Mobile e Desktop. Nesta classe existem algumas funções úteis,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9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como execução de </a:t>
            </a:r>
            <a:r>
              <a:rPr lang="pt-BR" altLang="pt-BR" sz="900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J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avaScript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em páginas Web, verificar existência de arquivos no sistema operacional ou carregamento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9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pt-BR" altLang="pt-BR" sz="9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de dados de um arquivo </a:t>
            </a:r>
            <a:r>
              <a:rPr lang="pt-BR" altLang="pt-BR" sz="900" dirty="0">
                <a:solidFill>
                  <a:srgbClr val="DDDDDD"/>
                </a:solidFill>
                <a:latin typeface="Consolas" panose="020B0609020204030204" pitchFamily="49" charset="0"/>
              </a:rPr>
              <a:t>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xcel. Também</a:t>
            </a:r>
            <a:r>
              <a:rPr kumimoji="0" lang="pt-BR" altLang="pt-BR" sz="9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nesta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classe, se encontram as funções de envio de requisições que podem ser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9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pt-BR" altLang="pt-BR" sz="9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utilizadas nos testes de API.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- Nos testes é recomendado utilizar a biblioteca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PyHamcrest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para </a:t>
            </a:r>
            <a:r>
              <a:rPr lang="pt-BR" altLang="pt-BR" sz="9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realizar as validações.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rgbClr val="DDDDDD"/>
              </a:solidFill>
              <a:effectLst/>
              <a:latin typeface="Consolas" panose="020B060902020403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- No arquivo main.py na raiz, podem ser montadas as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suites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de execuções dos testes, passando na lista o nome e </a:t>
            </a:r>
            <a:b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 extensão do arquivo Python de teste (</a:t>
            </a:r>
            <a:r>
              <a:rPr lang="pt-BR" altLang="pt-BR" sz="900" dirty="0" err="1">
                <a:solidFill>
                  <a:srgbClr val="DDDDDD"/>
                </a:solidFill>
                <a:latin typeface="Consolas" panose="020B0609020204030204" pitchFamily="49" charset="0"/>
              </a:rPr>
              <a:t>P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ytest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) ou nome e extensão da história do BDD (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Behave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) conforme configuração. </a:t>
            </a:r>
            <a:b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- Para configurar os gatilhos do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behave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altLang="pt-BR" sz="9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 acesse o diretório “</a:t>
            </a:r>
            <a:r>
              <a:rPr lang="pt-BR" altLang="pt-BR" sz="900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definitions</a:t>
            </a:r>
            <a:r>
              <a:rPr lang="pt-BR" altLang="pt-BR" sz="9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/</a:t>
            </a:r>
            <a:r>
              <a:rPr lang="pt-BR" altLang="pt-BR" sz="900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behave</a:t>
            </a:r>
            <a:r>
              <a:rPr lang="pt-BR" altLang="pt-BR" sz="9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/plataforma/</a:t>
            </a:r>
            <a:r>
              <a:rPr lang="pt-BR" altLang="pt-BR" sz="900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features</a:t>
            </a:r>
            <a:r>
              <a:rPr lang="pt-BR" altLang="pt-BR" sz="9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” lá deve conter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900" b="0" i="0" u="none" strike="noStrike" cap="none" normalizeH="0" dirty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o arquivo “environment.py” com a implementação dos gatilhos para o BDD.</a:t>
            </a:r>
            <a:br>
              <a:rPr kumimoji="0" lang="pt-BR" altLang="pt-BR" sz="9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</a:br>
            <a:endParaRPr kumimoji="0" lang="pt-BR" altLang="pt-BR" sz="900" b="0" i="0" u="none" strike="noStrike" cap="none" normalizeH="0" dirty="0" smtClean="0">
              <a:ln>
                <a:noFill/>
              </a:ln>
              <a:solidFill>
                <a:srgbClr val="DDDDDD"/>
              </a:solidFill>
              <a:effectLst/>
              <a:latin typeface="Consolas" panose="020B060902020403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9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- Para configurar os gatilhos do </a:t>
            </a:r>
            <a:r>
              <a:rPr kumimoji="0" lang="pt-BR" altLang="pt-BR" sz="900" b="0" i="0" u="none" strike="noStrike" cap="none" normalizeH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pytest</a:t>
            </a:r>
            <a:r>
              <a:rPr kumimoji="0" lang="pt-BR" altLang="pt-BR" sz="9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, acesse o diretório “</a:t>
            </a:r>
            <a:r>
              <a:rPr kumimoji="0" lang="pt-BR" altLang="pt-BR" sz="900" b="0" i="0" u="none" strike="noStrike" cap="none" normalizeH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definitions</a:t>
            </a:r>
            <a:r>
              <a:rPr kumimoji="0" lang="pt-BR" altLang="pt-BR" sz="9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pt-BR" altLang="pt-BR" sz="900" b="0" i="0" u="none" strike="noStrike" cap="none" normalizeH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pytest</a:t>
            </a:r>
            <a:r>
              <a:rPr kumimoji="0" lang="pt-BR" altLang="pt-BR" sz="9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/plataforma/</a:t>
            </a:r>
            <a:r>
              <a:rPr kumimoji="0" lang="pt-BR" altLang="pt-BR" sz="900" b="0" i="0" u="none" strike="noStrike" cap="none" normalizeH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tests</a:t>
            </a:r>
            <a:r>
              <a:rPr kumimoji="0" lang="pt-BR" altLang="pt-BR" sz="9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” lá deve conter o</a:t>
            </a:r>
            <a:br>
              <a:rPr kumimoji="0" lang="pt-BR" altLang="pt-BR" sz="9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9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 arquivo “conftest.py” com a implementação dos gatilhos para o </a:t>
            </a:r>
            <a:r>
              <a:rPr kumimoji="0" lang="pt-BR" altLang="pt-BR" sz="900" b="0" i="0" u="none" strike="noStrike" cap="none" normalizeH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Pytest</a:t>
            </a:r>
            <a:r>
              <a:rPr kumimoji="0" lang="pt-BR" altLang="pt-BR" sz="9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kumimoji="0" lang="pt-BR" altLang="pt-BR" sz="9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</a:br>
            <a:endParaRPr kumimoji="0" lang="pt-BR" altLang="pt-BR" sz="900" b="0" i="0" u="none" strike="noStrike" cap="none" normalizeH="0" dirty="0" smtClean="0">
              <a:ln>
                <a:noFill/>
              </a:ln>
              <a:solidFill>
                <a:srgbClr val="DDDDDD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pt-BR" altLang="pt-BR" sz="9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pt-BR" altLang="pt-BR" sz="9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Implementada c</a:t>
            </a:r>
            <a:r>
              <a:rPr kumimoji="0" lang="pt-BR" altLang="pt-BR" sz="9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aptura de tela nos retornos de erros dos testes Web e Desktop com </a:t>
            </a:r>
            <a:r>
              <a:rPr kumimoji="0" lang="pt-BR" altLang="pt-BR" sz="900" b="0" i="0" u="none" strike="noStrike" cap="none" normalizeH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Selenium</a:t>
            </a:r>
            <a:r>
              <a:rPr lang="pt-BR" altLang="pt-BR" sz="900" dirty="0">
                <a:solidFill>
                  <a:srgbClr val="DDDDDD"/>
                </a:solidFill>
                <a:latin typeface="Consolas" panose="020B0609020204030204" pitchFamily="49" charset="0"/>
              </a:rPr>
              <a:t>.</a:t>
            </a:r>
            <a:br>
              <a:rPr lang="pt-BR" altLang="pt-BR" sz="900" dirty="0">
                <a:solidFill>
                  <a:srgbClr val="DDDDDD"/>
                </a:solidFill>
                <a:latin typeface="Consolas" panose="020B0609020204030204" pitchFamily="49" charset="0"/>
              </a:rPr>
            </a:br>
            <a:endParaRPr lang="pt-BR" altLang="pt-BR" sz="900" dirty="0" smtClean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9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- Esta plataforma suporta </a:t>
            </a:r>
            <a:r>
              <a:rPr lang="pt-BR" altLang="pt-BR" sz="900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Mock</a:t>
            </a:r>
            <a:r>
              <a:rPr lang="pt-BR" altLang="pt-BR" sz="9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 nos testes de API, basta enviar o parâmetro “</a:t>
            </a:r>
            <a:r>
              <a:rPr lang="pt-BR" altLang="pt-BR" sz="900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mock</a:t>
            </a:r>
            <a:r>
              <a:rPr lang="pt-BR" altLang="pt-BR" sz="9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=</a:t>
            </a:r>
            <a:r>
              <a:rPr lang="pt-BR" altLang="pt-BR" sz="900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True</a:t>
            </a:r>
            <a:r>
              <a:rPr lang="pt-BR" altLang="pt-BR" sz="9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” e o “</a:t>
            </a:r>
            <a:r>
              <a:rPr lang="pt-BR" altLang="pt-BR" sz="900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text</a:t>
            </a:r>
            <a:r>
              <a:rPr lang="pt-BR" altLang="pt-BR" sz="9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=‘Dados esperados’”</a:t>
            </a:r>
            <a:br>
              <a:rPr lang="pt-BR" altLang="pt-BR" sz="900" dirty="0" smtClean="0">
                <a:solidFill>
                  <a:srgbClr val="DDDDDD"/>
                </a:solidFill>
                <a:latin typeface="Consolas" panose="020B0609020204030204" pitchFamily="49" charset="0"/>
              </a:rPr>
            </a:br>
            <a:r>
              <a:rPr lang="pt-BR" altLang="pt-BR" sz="9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  na requisição a ser realizada dentro do teste escrito.</a:t>
            </a:r>
            <a:endParaRPr lang="pt-BR" altLang="pt-BR" sz="9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pt-BR" altLang="pt-BR" sz="900" b="0" i="0" u="none" strike="noStrike" cap="none" normalizeH="0" dirty="0" smtClean="0">
              <a:ln>
                <a:noFill/>
              </a:ln>
              <a:solidFill>
                <a:srgbClr val="DDDDDD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76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174350" y="349650"/>
            <a:ext cx="6795300" cy="53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smtClean="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Integrações</a:t>
            </a:r>
            <a:endParaRPr sz="2400" dirty="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174350" y="1004131"/>
            <a:ext cx="5814900" cy="329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Esta plataforma é integrada com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Jira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X-Ray por meio de REST.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Esta plataforma é integrada com CI por meio do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Docker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com arquivos 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Dockerfile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para criação de imagens e containers de execução dos testes 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automatizados.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Esta plataforma pode ser integrada com diversos softwares e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frameworks, basta a utilização de uma biblioteca de integração ou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implementação da classe de integração 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d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a aplicação correspondente.</a:t>
            </a:r>
          </a:p>
        </p:txBody>
      </p:sp>
    </p:spTree>
    <p:extLst>
      <p:ext uri="{BB962C8B-B14F-4D97-AF65-F5344CB8AC3E}">
        <p14:creationId xmlns:p14="http://schemas.microsoft.com/office/powerpoint/2010/main" val="195673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174350" y="349650"/>
            <a:ext cx="6795300" cy="53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smtClean="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Mais informações</a:t>
            </a:r>
            <a:endParaRPr sz="2400" dirty="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174350" y="880217"/>
            <a:ext cx="7542360" cy="329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Na raiz do projeto existe um arquivo readme.md que pode ser utilizado para consultar o mapeamento dos diretórios e arquivos do projeto. Todas a funções e classes possuem descrições comentadas.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Links úteis: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    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Appium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:  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3"/>
              </a:rPr>
              <a:t>https://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3"/>
              </a:rPr>
              <a:t>github.com/appium/python-client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    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Selenium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4"/>
              </a:rPr>
              <a:t>https://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4"/>
              </a:rPr>
              <a:t>selenium-python.readthedocs.io/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    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Behave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5"/>
              </a:rPr>
              <a:t>https://behave.readthedocs.io/en/latest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5"/>
              </a:rPr>
              <a:t>/</a:t>
            </a:r>
            <a:endParaRPr lang="pt-BR" dirty="0" smtClean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    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Pytest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6"/>
              </a:rPr>
              <a:t>https://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6"/>
              </a:rPr>
              <a:t>docs.pytest.org/en/stable/contents.html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    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   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PyPac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7"/>
              </a:rPr>
              <a:t>https://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7"/>
              </a:rPr>
              <a:t>pypac.readthedocs.io/en/latest/user_guide.html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    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Pylint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8"/>
              </a:rPr>
              <a:t>http://pylint.pycqa.org/en/latest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8"/>
              </a:rPr>
              <a:t>/</a:t>
            </a:r>
            <a:endParaRPr lang="pt-BR" dirty="0" smtClean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    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PyHamcrest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9"/>
              </a:rPr>
              <a:t>https://pyhamcrest.readthedocs.io/en/v2.0.2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9"/>
              </a:rPr>
              <a:t>/</a:t>
            </a:r>
            <a:endParaRPr lang="pt-BR" dirty="0" smtClean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    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Xlrd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10"/>
              </a:rPr>
              <a:t>https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10"/>
              </a:rPr>
              <a:t>://xlrd.readthedocs.io/en/latest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10"/>
              </a:rPr>
              <a:t>/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     </a:t>
            </a:r>
            <a:r>
              <a:rPr lang="pt-BR" dirty="0" err="1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Docker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11"/>
              </a:rPr>
              <a:t>https://docs.docker.com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11"/>
              </a:rPr>
              <a:t>/</a:t>
            </a:r>
            <a:endParaRPr lang="pt-BR" dirty="0" smtClean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    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Jira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X-Ray: 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12"/>
              </a:rPr>
              <a:t>https://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12"/>
              </a:rPr>
              <a:t>docs.getxray.app/display/XRAY/Testing+using+Behave+in+Python</a:t>
            </a:r>
            <a:endParaRPr lang="pt-BR" dirty="0" smtClean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   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Mock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13"/>
              </a:rPr>
              <a:t>https://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13"/>
              </a:rPr>
              <a:t>requests-mock.readthedocs.io/en/latest/mocker.html</a:t>
            </a:r>
            <a:endParaRPr lang="pt-BR" dirty="0" smtClean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>
              <a:buClr>
                <a:schemeClr val="dk1"/>
              </a:buClr>
              <a:buSzPts val="1100"/>
            </a:pPr>
            <a:endParaRPr lang="pt-BR" dirty="0" smtClean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5617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" name="Google Shape;98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6313" y="1499725"/>
            <a:ext cx="3591375" cy="214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174350" y="349650"/>
            <a:ext cx="6795300" cy="15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smtClean="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PYTAP – Python Test Automation Platform</a:t>
            </a:r>
            <a:endParaRPr sz="2400" dirty="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Plataforma de automação de testes em Python construída com o intuito de consolidar em uma só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stack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frameworks de testes Web, Mobile, Desktop e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Serviçe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API.</a:t>
            </a:r>
            <a:endParaRPr dirty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174350" y="2172502"/>
            <a:ext cx="5814900" cy="19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Regressão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Funcional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Aceitação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Integrados</a:t>
            </a:r>
          </a:p>
        </p:txBody>
      </p:sp>
      <p:sp>
        <p:nvSpPr>
          <p:cNvPr id="116" name="Google Shape;116;p17"/>
          <p:cNvSpPr txBox="1"/>
          <p:nvPr/>
        </p:nvSpPr>
        <p:spPr>
          <a:xfrm>
            <a:off x="1174350" y="170790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 smtClean="0">
                <a:solidFill>
                  <a:srgbClr val="FFFFFF"/>
                </a:solidFill>
                <a:latin typeface="Lato"/>
                <a:sym typeface="Lato"/>
              </a:rPr>
              <a:t>Níveis de testes suportados: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174350" y="349650"/>
            <a:ext cx="6795300" cy="53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smtClean="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Tecnologias Utilizadas</a:t>
            </a:r>
            <a:endParaRPr sz="2400" dirty="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174350" y="1004131"/>
            <a:ext cx="5814900" cy="329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Selenium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(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lib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selenium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)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Appium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(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lib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AppiumPythonClient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)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Virtual Display 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(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lib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PyVirtualDisplay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)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Allure 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(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libs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allure-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behave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, 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allure-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pytest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)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BDD 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(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libs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behave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,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behave_restful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)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Pytest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(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libs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pytest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,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pytest-cov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,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pytest-json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)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Lint 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(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lib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pylint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)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Excel Reading 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(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lib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xlrd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)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Request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(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lib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pypac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)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Mock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(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lib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requets_mock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Assertividade (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lib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PyHamcrest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)</a:t>
            </a:r>
            <a:endParaRPr lang="pt-BR" dirty="0" smtClean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20247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174350" y="349650"/>
            <a:ext cx="6795300" cy="53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smtClean="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Processo de execução de testes</a:t>
            </a:r>
            <a:endParaRPr sz="2400" dirty="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350" y="1129184"/>
            <a:ext cx="6037066" cy="303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6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174350" y="349650"/>
            <a:ext cx="6795300" cy="53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smtClean="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Estrutura organizacional dos testes</a:t>
            </a:r>
            <a:endParaRPr sz="2400" dirty="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53" y="1776982"/>
            <a:ext cx="7830410" cy="139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2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174350" y="349650"/>
            <a:ext cx="6795300" cy="53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smtClean="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Modelo padrão de arquivos para testes de API</a:t>
            </a:r>
            <a:endParaRPr sz="2400" dirty="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174350" y="1004131"/>
            <a:ext cx="5814900" cy="329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Payload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Headers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: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endParaRPr lang="pt-BR" dirty="0" smtClean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74349" y="1369717"/>
            <a:ext cx="2727090" cy="1323439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altLang="pt-BR" sz="1000" dirty="0">
                <a:solidFill>
                  <a:srgbClr val="C792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Nome da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{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“URL</a:t>
            </a:r>
            <a:r>
              <a:rPr kumimoji="0" lang="pt-BR" altLang="pt-BR" sz="1000" b="0" i="0" u="none" strike="noStrike" cap="none" normalizeH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 requisição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payload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{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pt-BR" altLang="pt-BR" sz="1000" dirty="0">
                <a:solidFill>
                  <a:srgbClr val="C792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Dados da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payload</a:t>
            </a:r>
            <a:r>
              <a:rPr lang="pt-BR" altLang="pt-BR" sz="1000" dirty="0">
                <a:solidFill>
                  <a:srgbClr val="C792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74350" y="3279903"/>
            <a:ext cx="2727090" cy="101566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headers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{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content-type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accept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02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174350" y="349650"/>
            <a:ext cx="6795300" cy="53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smtClean="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Modelo padrão de arquivos para testes de API</a:t>
            </a:r>
            <a:endParaRPr sz="2400" dirty="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174350" y="1004131"/>
            <a:ext cx="5814900" cy="329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Authentication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: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endParaRPr lang="pt-BR" dirty="0" smtClean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74350" y="1390638"/>
            <a:ext cx="2644359" cy="101566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altLang="pt-BR" sz="1000" dirty="0">
                <a:solidFill>
                  <a:srgbClr val="C792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pt-BR" altLang="pt-BR" sz="1000" dirty="0" err="1" smtClean="0">
                <a:solidFill>
                  <a:srgbClr val="C792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pt-BR" altLang="pt-BR" sz="1000" dirty="0">
                <a:solidFill>
                  <a:srgbClr val="C792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{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altLang="pt-BR" sz="1000" dirty="0" smtClean="0">
                <a:solidFill>
                  <a:srgbClr val="C792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pt-BR" altLang="pt-BR" sz="1000" dirty="0" err="1" smtClean="0">
                <a:solidFill>
                  <a:srgbClr val="C792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pt-BR" altLang="pt-BR" sz="1000" dirty="0" smtClean="0">
                <a:solidFill>
                  <a:srgbClr val="C792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“usuário"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altLang="pt-BR" sz="1000" dirty="0" smtClean="0">
                <a:solidFill>
                  <a:srgbClr val="C792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pt-BR" altLang="pt-BR" sz="1000" dirty="0" err="1" smtClean="0">
                <a:solidFill>
                  <a:srgbClr val="C792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pt-BR" altLang="pt-BR" sz="1000" dirty="0" smtClean="0">
                <a:solidFill>
                  <a:srgbClr val="C792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“senha"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49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174350" y="349650"/>
            <a:ext cx="6795300" cy="53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smtClean="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Possibilidades de execuções de testes</a:t>
            </a:r>
            <a:endParaRPr sz="2400" dirty="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74350" y="1106724"/>
            <a:ext cx="2805467" cy="2554545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platform_settings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{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application_path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platform_name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platform_version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device_name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application_package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application_activity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automation_name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""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},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execution_model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headless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pt-BR" altLang="pt-BR" sz="1000" b="0" i="1" u="none" strike="noStrike" cap="none" normalizeH="0" baseline="0" dirty="0" err="1" smtClean="0">
                <a:ln>
                  <a:noFill/>
                </a:ln>
                <a:solidFill>
                  <a:srgbClr val="F78C6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kumimoji="0" lang="pt-BR" altLang="pt-BR" sz="1000" b="0" i="1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000" dirty="0" smtClean="0">
                <a:solidFill>
                  <a:srgbClr val="C792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"</a:t>
            </a:r>
            <a:r>
              <a:rPr lang="pt-BR" altLang="pt-BR" sz="1000" dirty="0" err="1" smtClean="0">
                <a:solidFill>
                  <a:srgbClr val="C792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lint</a:t>
            </a:r>
            <a:r>
              <a:rPr lang="pt-BR" altLang="pt-BR" sz="1000" dirty="0" smtClean="0">
                <a:solidFill>
                  <a:srgbClr val="C792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pt-BR" altLang="pt-BR" sz="1000" dirty="0" smtClean="0">
                <a:solidFill>
                  <a:srgbClr val="89DD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altLang="pt-BR" sz="1000" i="1" dirty="0" err="1">
                <a:solidFill>
                  <a:srgbClr val="F78C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kumimoji="0" lang="pt-BR" altLang="pt-BR" sz="1000" b="0" i="1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pt-BR" altLang="pt-BR" sz="1000" b="0" i="1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56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174350" y="349650"/>
            <a:ext cx="6795300" cy="53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smtClean="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Possibilidades de execuções de testes</a:t>
            </a:r>
            <a:endParaRPr sz="2400" dirty="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4103" y="1083502"/>
            <a:ext cx="7715793" cy="3185487"/>
          </a:xfrm>
          <a:prstGeom prst="rect">
            <a:avLst/>
          </a:prstGeom>
          <a:solidFill>
            <a:srgbClr val="2C2C2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Platform: ["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chrome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firefox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edge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", "mobile", "desktop"]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rgbClr val="DDDDDD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Application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Path: ["Caminho do executável da aplicação Windows caso a plataforma seja Desktop"]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9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Platform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: ["Nome da plataforma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ou iOS"]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9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Platform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: ["Versão do sistema operacional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ou iOS"]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9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Device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: ["Nome do aparelho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ou iOS"]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9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Application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: ["Pacote da aplicação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"]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9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Application</a:t>
            </a:r>
            <a:r>
              <a:rPr kumimoji="0" lang="pt-BR" altLang="pt-BR" sz="9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Activity</a:t>
            </a:r>
            <a:r>
              <a:rPr kumimoji="0" lang="pt-BR" altLang="pt-BR" sz="9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Activity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da aplicação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"]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9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Automation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: ["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Engine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de automação ("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Appium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", "UiAutomator2", "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Espresso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", "UiAutomator1", "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XCUITest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")"]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rgbClr val="DDDDDD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900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App</a:t>
            </a:r>
            <a:r>
              <a:rPr lang="pt-BR" altLang="pt-BR" sz="9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: 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["Caminho ou URL do executável da aplicação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ou iOS"]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rgbClr val="DDDDDD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900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Execution</a:t>
            </a:r>
            <a:r>
              <a:rPr lang="pt-BR" altLang="pt-BR" sz="9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pt-BR" altLang="pt-BR" sz="900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Model</a:t>
            </a:r>
            <a:r>
              <a:rPr lang="pt-BR" altLang="pt-BR" sz="9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: 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["Modelo de execução dos testes "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behave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" para BDD, "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pytest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" para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Pytest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"]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9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Headless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(No interface): ["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para execução sem interface, false para execução com interface"]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9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9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Lint: </a:t>
            </a:r>
            <a:r>
              <a:rPr lang="pt-BR" altLang="pt-BR" sz="900" dirty="0">
                <a:solidFill>
                  <a:srgbClr val="DDDDDD"/>
                </a:solidFill>
                <a:latin typeface="Consolas" panose="020B0609020204030204" pitchFamily="49" charset="0"/>
              </a:rPr>
              <a:t>["</a:t>
            </a:r>
            <a:r>
              <a:rPr lang="pt-BR" altLang="pt-BR" sz="900" dirty="0" err="1">
                <a:solidFill>
                  <a:srgbClr val="DDDDDD"/>
                </a:solidFill>
                <a:latin typeface="Consolas" panose="020B0609020204030204" pitchFamily="49" charset="0"/>
              </a:rPr>
              <a:t>true</a:t>
            </a:r>
            <a:r>
              <a:rPr lang="pt-BR" altLang="pt-BR" sz="900" dirty="0">
                <a:solidFill>
                  <a:srgbClr val="DDDDDD"/>
                </a:solidFill>
                <a:latin typeface="Consolas" panose="020B0609020204030204" pitchFamily="49" charset="0"/>
              </a:rPr>
              <a:t> para execução </a:t>
            </a:r>
            <a:r>
              <a:rPr lang="pt-BR" altLang="pt-BR" sz="9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da verificação, </a:t>
            </a:r>
            <a:r>
              <a:rPr lang="pt-BR" altLang="pt-BR" sz="900" dirty="0">
                <a:solidFill>
                  <a:srgbClr val="DDDDDD"/>
                </a:solidFill>
                <a:latin typeface="Consolas" panose="020B0609020204030204" pitchFamily="49" charset="0"/>
              </a:rPr>
              <a:t>false para </a:t>
            </a:r>
            <a:r>
              <a:rPr lang="pt-BR" altLang="pt-BR" sz="9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não execução da verificação"]</a:t>
            </a:r>
            <a:endParaRPr lang="pt-BR" altLang="pt-BR" sz="900" dirty="0">
              <a:solidFill>
                <a:srgbClr val="DDDDD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33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1077</Words>
  <Application>Microsoft Office PowerPoint</Application>
  <PresentationFormat>Apresentação na tela (16:9)</PresentationFormat>
  <Paragraphs>83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Lato</vt:lpstr>
      <vt:lpstr>Lato Light</vt:lpstr>
      <vt:lpstr>Lato Black</vt:lpstr>
      <vt:lpstr>Consolas</vt:lpstr>
      <vt:lpstr>Calibri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Lucas Ferreira</dc:creator>
  <cp:lastModifiedBy>Daniel Lucas Ferreira</cp:lastModifiedBy>
  <cp:revision>29</cp:revision>
  <dcterms:modified xsi:type="dcterms:W3CDTF">2020-11-18T21:29:10Z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bc6e253-7033-4299-b83e-6575a0ec40c3_Enabled">
    <vt:lpwstr>True</vt:lpwstr>
  </property>
  <property fmtid="{D5CDD505-2E9C-101B-9397-08002B2CF9AE}" pid="3" name="MSIP_Label_7bc6e253-7033-4299-b83e-6575a0ec40c3_SiteId">
    <vt:lpwstr>591669a0-183f-49a5-98f4-9aa0d0b63d81</vt:lpwstr>
  </property>
  <property fmtid="{D5CDD505-2E9C-101B-9397-08002B2CF9AE}" pid="4" name="MSIP_Label_7bc6e253-7033-4299-b83e-6575a0ec40c3_Owner">
    <vt:lpwstr>DanielLucasFerreira@correio.itau.com.br</vt:lpwstr>
  </property>
  <property fmtid="{D5CDD505-2E9C-101B-9397-08002B2CF9AE}" pid="5" name="MSIP_Label_7bc6e253-7033-4299-b83e-6575a0ec40c3_SetDate">
    <vt:lpwstr>2020-11-11T19:58:43.9962399Z</vt:lpwstr>
  </property>
  <property fmtid="{D5CDD505-2E9C-101B-9397-08002B2CF9AE}" pid="6" name="MSIP_Label_7bc6e253-7033-4299-b83e-6575a0ec40c3_Name">
    <vt:lpwstr>Corporativo</vt:lpwstr>
  </property>
  <property fmtid="{D5CDD505-2E9C-101B-9397-08002B2CF9AE}" pid="7" name="MSIP_Label_7bc6e253-7033-4299-b83e-6575a0ec40c3_Application">
    <vt:lpwstr>Microsoft Azure Information Protection</vt:lpwstr>
  </property>
  <property fmtid="{D5CDD505-2E9C-101B-9397-08002B2CF9AE}" pid="8" name="MSIP_Label_7bc6e253-7033-4299-b83e-6575a0ec40c3_ActionId">
    <vt:lpwstr>878b4f38-b2d2-4e31-a599-67695650f2cd</vt:lpwstr>
  </property>
  <property fmtid="{D5CDD505-2E9C-101B-9397-08002B2CF9AE}" pid="9" name="MSIP_Label_7bc6e253-7033-4299-b83e-6575a0ec40c3_Extended_MSFT_Method">
    <vt:lpwstr>Automatic</vt:lpwstr>
  </property>
  <property fmtid="{D5CDD505-2E9C-101B-9397-08002B2CF9AE}" pid="10" name="MSIP_Label_4fc996bf-6aee-415c-aa4c-e35ad0009c67_Enabled">
    <vt:lpwstr>True</vt:lpwstr>
  </property>
  <property fmtid="{D5CDD505-2E9C-101B-9397-08002B2CF9AE}" pid="11" name="MSIP_Label_4fc996bf-6aee-415c-aa4c-e35ad0009c67_SiteId">
    <vt:lpwstr>591669a0-183f-49a5-98f4-9aa0d0b63d81</vt:lpwstr>
  </property>
  <property fmtid="{D5CDD505-2E9C-101B-9397-08002B2CF9AE}" pid="12" name="MSIP_Label_4fc996bf-6aee-415c-aa4c-e35ad0009c67_Owner">
    <vt:lpwstr>DanielLucasFerreira@correio.itau.com.br</vt:lpwstr>
  </property>
  <property fmtid="{D5CDD505-2E9C-101B-9397-08002B2CF9AE}" pid="13" name="MSIP_Label_4fc996bf-6aee-415c-aa4c-e35ad0009c67_SetDate">
    <vt:lpwstr>2020-11-11T19:58:43.9962399Z</vt:lpwstr>
  </property>
  <property fmtid="{D5CDD505-2E9C-101B-9397-08002B2CF9AE}" pid="14" name="MSIP_Label_4fc996bf-6aee-415c-aa4c-e35ad0009c67_Name">
    <vt:lpwstr>Compartilhamento Interno</vt:lpwstr>
  </property>
  <property fmtid="{D5CDD505-2E9C-101B-9397-08002B2CF9AE}" pid="15" name="MSIP_Label_4fc996bf-6aee-415c-aa4c-e35ad0009c67_Application">
    <vt:lpwstr>Microsoft Azure Information Protection</vt:lpwstr>
  </property>
  <property fmtid="{D5CDD505-2E9C-101B-9397-08002B2CF9AE}" pid="16" name="MSIP_Label_4fc996bf-6aee-415c-aa4c-e35ad0009c67_ActionId">
    <vt:lpwstr>878b4f38-b2d2-4e31-a599-67695650f2cd</vt:lpwstr>
  </property>
  <property fmtid="{D5CDD505-2E9C-101B-9397-08002B2CF9AE}" pid="17" name="MSIP_Label_4fc996bf-6aee-415c-aa4c-e35ad0009c67_Parent">
    <vt:lpwstr>7bc6e253-7033-4299-b83e-6575a0ec40c3</vt:lpwstr>
  </property>
  <property fmtid="{D5CDD505-2E9C-101B-9397-08002B2CF9AE}" pid="18" name="MSIP_Label_4fc996bf-6aee-415c-aa4c-e35ad0009c67_Extended_MSFT_Method">
    <vt:lpwstr>Automatic</vt:lpwstr>
  </property>
  <property fmtid="{D5CDD505-2E9C-101B-9397-08002B2CF9AE}" pid="19" name="Sensitivity">
    <vt:lpwstr>Corporativo Compartilhamento Interno</vt:lpwstr>
  </property>
</Properties>
</file>