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1" r:id="rId4"/>
    <p:sldId id="260" r:id="rId5"/>
    <p:sldId id="262" r:id="rId6"/>
    <p:sldId id="263" r:id="rId7"/>
    <p:sldId id="264" r:id="rId8"/>
    <p:sldId id="265" r:id="rId9"/>
    <p:sldId id="266" r:id="rId10"/>
    <p:sldId id="273" r:id="rId11"/>
    <p:sldId id="274" r:id="rId12"/>
    <p:sldId id="269" r:id="rId13"/>
    <p:sldId id="268" r:id="rId14"/>
    <p:sldId id="270" r:id="rId15"/>
    <p:sldId id="271" r:id="rId16"/>
    <p:sldId id="275" r:id="rId1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8.10.1更新功能" id="{17158D78-41F3-492D-824F-0248BF2C32BA}">
          <p14:sldIdLst>
            <p14:sldId id="256"/>
          </p14:sldIdLst>
        </p14:section>
        <p14:section name="元件容器規格異動" id="{57B61875-7F20-46AB-9278-BC6463538F79}">
          <p14:sldIdLst>
            <p14:sldId id="259"/>
            <p14:sldId id="261"/>
            <p14:sldId id="260"/>
            <p14:sldId id="262"/>
            <p14:sldId id="263"/>
            <p14:sldId id="264"/>
            <p14:sldId id="265"/>
            <p14:sldId id="266"/>
            <p14:sldId id="273"/>
            <p14:sldId id="274"/>
            <p14:sldId id="269"/>
          </p14:sldIdLst>
        </p14:section>
        <p14:section name="更新給值_呼叫按鈕功能" id="{D7598843-AC34-43A0-BA91-88BC01482351}">
          <p14:sldIdLst>
            <p14:sldId id="268"/>
            <p14:sldId id="270"/>
            <p14:sldId id="271"/>
          </p14:sldIdLst>
        </p14:section>
        <p14:section name="行動裝置首頁套用原則規格異動" id="{A80948DE-093F-4AA8-AEB9-F323E0FC9AD5}">
          <p14:sldIdLst>
            <p14:sldId id="27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6DAB"/>
    <a:srgbClr val="0066FF"/>
    <a:srgbClr val="800000"/>
    <a:srgbClr val="0000CC"/>
    <a:srgbClr val="8484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143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50" y="2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54710B5B-8F47-487E-BDC1-6E4D9CD70E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xmlns="" id="{EE1E8346-3B64-4A10-805B-80C8AFE444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6180613C-40CE-465B-B031-EEBA1CF9C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E175-D336-48D8-92BC-7651AE08EC9F}" type="datetimeFigureOut">
              <a:rPr lang="zh-TW" altLang="en-US" smtClean="0"/>
              <a:t>2021/9/24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FDF23859-219C-45BD-A002-A368B67C6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A52F54D7-64DA-4D76-9AE4-5875775D8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9B6C6-AD52-4050-AE75-896C72F810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878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A2CFB712-CD87-43D2-B70E-44AF02D2B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xmlns="" id="{7D2EA9C4-997A-4B30-9840-A0496DADD7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BFBF0B30-4885-450D-8421-4C1372F27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E175-D336-48D8-92BC-7651AE08EC9F}" type="datetimeFigureOut">
              <a:rPr lang="zh-TW" altLang="en-US" smtClean="0"/>
              <a:t>2021/9/24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E7DAC725-8B24-4F0A-BB9B-65D589E28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1C44B545-8694-4CE2-8D61-EE7EF74CB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9B6C6-AD52-4050-AE75-896C72F810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5776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xmlns="" id="{3848723E-DAAD-42D4-B72E-C460FDB1C1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xmlns="" id="{AD7F11FA-2510-4D79-B4BB-3E43B6DF79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48D0D022-89AB-4807-A5C3-F7BF091E1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E175-D336-48D8-92BC-7651AE08EC9F}" type="datetimeFigureOut">
              <a:rPr lang="zh-TW" altLang="en-US" smtClean="0"/>
              <a:t>2021/9/24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7C04E86A-A5A4-4121-B9F1-B526EE0A2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03A44032-1AFA-44E3-BE12-59BE05696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9B6C6-AD52-4050-AE75-896C72F810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6170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35DC449F-5352-4B63-BE1B-7D55CD5D2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6984DA2F-2272-4517-B0AA-5A59F2E571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BCACBCF7-56AD-4B0A-88B1-FB02E8FA2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E175-D336-48D8-92BC-7651AE08EC9F}" type="datetimeFigureOut">
              <a:rPr lang="zh-TW" altLang="en-US" smtClean="0"/>
              <a:t>2021/9/24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270A225B-76D5-4E75-8F57-142EFDA39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14D6AA24-B8F9-423E-899E-B96057F34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9B6C6-AD52-4050-AE75-896C72F810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8370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0D705E02-337C-4975-9CE0-E43D24E94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xmlns="" id="{1813CD1B-DA7A-4EE7-9FB9-EA578A2E35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3AA7E1C3-2D56-4FE8-ADB2-E140065EB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E175-D336-48D8-92BC-7651AE08EC9F}" type="datetimeFigureOut">
              <a:rPr lang="zh-TW" altLang="en-US" smtClean="0"/>
              <a:t>2021/9/24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C5DC75FE-27BC-47DE-910B-E65757B32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52689140-B920-4F8C-9108-A30DB3746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9B6C6-AD52-4050-AE75-896C72F810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8457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FA262C94-6684-4BF6-9529-A8D736BC4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B4B96FA5-95F6-43E1-85F9-99C234FF27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xmlns="" id="{F00161D8-234A-4FB1-A19A-100DB35A59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xmlns="" id="{CD1382DA-0695-4449-9768-1E2CB8E86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E175-D336-48D8-92BC-7651AE08EC9F}" type="datetimeFigureOut">
              <a:rPr lang="zh-TW" altLang="en-US" smtClean="0"/>
              <a:t>2021/9/24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xmlns="" id="{D6AB07D5-53CE-480D-BD1B-5EF69CB53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xmlns="" id="{E971B7C9-BFF2-4BCA-ACF0-B35C55DBF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9B6C6-AD52-4050-AE75-896C72F810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4044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209B5780-0D72-4724-831C-537942CBF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xmlns="" id="{B8218C63-B065-4DDA-9397-DFC0BDE150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xmlns="" id="{A26528C2-FFD1-4435-953F-BCCF5ACCEF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xmlns="" id="{BEDC10EF-8E3E-4FC4-896E-0FC135CEDA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xmlns="" id="{C1A012B9-B286-47DF-B5B8-07D672FF16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xmlns="" id="{51C3F409-8867-4945-BC2B-E1370645E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E175-D336-48D8-92BC-7651AE08EC9F}" type="datetimeFigureOut">
              <a:rPr lang="zh-TW" altLang="en-US" smtClean="0"/>
              <a:t>2021/9/24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xmlns="" id="{F60F2BDD-A807-476B-B078-6F7EC661D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xmlns="" id="{50B98E29-98F8-4A71-B4D0-D2EA668ED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9B6C6-AD52-4050-AE75-896C72F810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7613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5ADD0A9E-BFF1-45B1-BCC8-6BB71EFC4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xmlns="" id="{7524ECC4-CB81-4D8E-8C65-462199D9C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E175-D336-48D8-92BC-7651AE08EC9F}" type="datetimeFigureOut">
              <a:rPr lang="zh-TW" altLang="en-US" smtClean="0"/>
              <a:t>2021/9/24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xmlns="" id="{72E596D1-DDEB-45AC-80F7-526AD6353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xmlns="" id="{902848A7-C069-4E64-B1A3-8AA0D7128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9B6C6-AD52-4050-AE75-896C72F810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7114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xmlns="" id="{43D3BF29-87E4-48DC-A493-19899D01B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E175-D336-48D8-92BC-7651AE08EC9F}" type="datetimeFigureOut">
              <a:rPr lang="zh-TW" altLang="en-US" smtClean="0"/>
              <a:t>2021/9/24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xmlns="" id="{B2F06CAE-370F-4B09-8EB3-EE9822928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xmlns="" id="{F746DB7D-11B7-4457-83D9-B852CFC8C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9B6C6-AD52-4050-AE75-896C72F810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8232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1F1623BD-4F11-474F-988E-CF5C42200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538781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D77263FA-5929-4E68-8E32-3CFD15ED43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57700" y="457200"/>
            <a:ext cx="6894512" cy="541264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xmlns="" id="{18F9C417-0FBF-4E6D-A0F6-F3509467F3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538781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xmlns="" id="{ABF74F40-C3EB-4D41-8B92-2B78C740F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E175-D336-48D8-92BC-7651AE08EC9F}" type="datetimeFigureOut">
              <a:rPr lang="zh-TW" altLang="en-US" smtClean="0"/>
              <a:t>2021/9/24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xmlns="" id="{0C26688B-2162-429F-99B5-E7C218351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xmlns="" id="{7D52046E-2796-4AEF-91CC-8109BAF1A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9B6C6-AD52-4050-AE75-896C72F810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9385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1D9A4132-75B1-40FB-89E2-8D74462D0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5827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xmlns="" id="{574DE8D6-A4C4-4BF6-A5EF-9B6E579CAE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510454" y="457200"/>
            <a:ext cx="6844934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xmlns="" id="{3369DF69-92CA-417A-B03A-A868B154F8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5827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xmlns="" id="{7AB2E883-5FAA-4456-ADE2-3CA2CCD7C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E175-D336-48D8-92BC-7651AE08EC9F}" type="datetimeFigureOut">
              <a:rPr lang="zh-TW" altLang="en-US" smtClean="0"/>
              <a:t>2021/9/24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xmlns="" id="{E8E37DD7-E39B-4EB3-B3F1-8F8DCED22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xmlns="" id="{B03FBFD5-AEFB-4C17-8A35-6BD0B9CB5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9B6C6-AD52-4050-AE75-896C72F810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3307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xmlns="" id="{59919C01-682B-43E3-8EC7-5FB045B8B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xmlns="" id="{4381586C-1186-4F61-ACE6-BD03BE8EEF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F9A2DB34-5EB8-4EB3-BD24-2BF095015F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E175-D336-48D8-92BC-7651AE08EC9F}" type="datetimeFigureOut">
              <a:rPr lang="zh-TW" altLang="en-US" smtClean="0"/>
              <a:t>2021/9/24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72E4230B-CD15-4C3C-99D8-F3A0FBD40A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6ABAA721-5A93-4BD0-95D7-FDB0FCBEAB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59B6C6-AD52-4050-AE75-896C72F810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4667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pages.ruru.tw/#/8.10.1/UPDATE/ITEM_6/RTE/README" TargetMode="External"/><Relationship Id="rId2" Type="http://schemas.openxmlformats.org/officeDocument/2006/relationships/hyperlink" Target="https://pages.ruru.tw/#/8.10.1/UPDATE/ITEM_6/IDE/READM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ages.ruru.tw/#/8.10.1/UPDATE/ITEM_6/MAE/README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ages.ruru.tw/#/8.10.1/UPDATE/ITEM_5/RTE/README" TargetMode="External"/><Relationship Id="rId2" Type="http://schemas.openxmlformats.org/officeDocument/2006/relationships/hyperlink" Target="https://pages.ruru.tw/#/8.10.1/UPDATE/ITEM_5/IDE/READM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ages.ruru.tw/#/8.10.1/MAE/Component/container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1A80E823-75C5-47FA-9300-E31040C20F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更新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功能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說明</a:t>
            </a:r>
            <a:r>
              <a:rPr lang="en-US" altLang="zh-TW" b="1" dirty="0">
                <a:latin typeface="微軟正黑體" panose="020B0604030504040204" pitchFamily="34" charset="-120"/>
              </a:rPr>
              <a:t/>
            </a:r>
            <a:br>
              <a:rPr lang="en-US" altLang="zh-TW" b="1" dirty="0">
                <a:latin typeface="微軟正黑體" panose="020B0604030504040204" pitchFamily="34" charset="-120"/>
              </a:rPr>
            </a:br>
            <a:r>
              <a:rPr lang="en-US" altLang="zh-TW" b="1" dirty="0">
                <a:latin typeface="微軟正黑體" panose="020B0604030504040204" pitchFamily="34" charset="-120"/>
              </a:rPr>
              <a:t>8.10.1.0 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xmlns="" id="{8DA0A344-8784-4021-81AB-0ECC0B15A6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2021/09/24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38803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xmlns="" id="{B3BF7FD0-0882-45A6-9569-D81130295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01361"/>
          </a:xfrm>
        </p:spPr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zh-TW" altLang="en-US" sz="2800" b="1" dirty="0" smtClean="0">
                <a:solidFill>
                  <a:srgbClr val="0070C0"/>
                </a:solidFill>
              </a:rPr>
              <a:t>區塊變色說明</a:t>
            </a:r>
            <a:r>
              <a:rPr lang="en-US" altLang="zh-TW" sz="2800" b="1" dirty="0" smtClean="0">
                <a:solidFill>
                  <a:srgbClr val="0070C0"/>
                </a:solidFill>
              </a:rPr>
              <a:t>(</a:t>
            </a:r>
            <a:r>
              <a:rPr lang="zh-TW" altLang="en-US" sz="2800" b="1" dirty="0" smtClean="0">
                <a:solidFill>
                  <a:srgbClr val="0070C0"/>
                </a:solidFill>
              </a:rPr>
              <a:t>元件加註</a:t>
            </a:r>
            <a:r>
              <a:rPr lang="en-US" altLang="zh-TW" sz="2800" b="1" dirty="0" smtClean="0">
                <a:solidFill>
                  <a:srgbClr val="0070C0"/>
                </a:solidFill>
              </a:rPr>
              <a:t>-</a:t>
            </a:r>
            <a:r>
              <a:rPr lang="zh-TW" altLang="en-US" sz="2800" b="1" dirty="0" smtClean="0">
                <a:solidFill>
                  <a:srgbClr val="0070C0"/>
                </a:solidFill>
              </a:rPr>
              <a:t>顯示設定</a:t>
            </a:r>
            <a:r>
              <a:rPr lang="en-US" altLang="zh-TW" sz="2800" b="1" dirty="0" smtClean="0">
                <a:solidFill>
                  <a:srgbClr val="0070C0"/>
                </a:solidFill>
              </a:rPr>
              <a:t>)</a:t>
            </a:r>
            <a:endParaRPr lang="zh-TW" altLang="en-US" sz="2800" b="1" dirty="0">
              <a:solidFill>
                <a:srgbClr val="0070C0"/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650789" y="683740"/>
            <a:ext cx="64748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dirty="0" smtClean="0"/>
              <a:t>元件</a:t>
            </a:r>
            <a:r>
              <a:rPr lang="zh-TW" altLang="en-US" dirty="0"/>
              <a:t>容器的變色指的是每一筆資料的區塊，且僅背景色</a:t>
            </a:r>
            <a:r>
              <a:rPr lang="zh-TW" altLang="en-US" dirty="0" smtClean="0"/>
              <a:t>有效</a:t>
            </a:r>
            <a:endParaRPr lang="en-US" altLang="zh-TW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 smtClean="0"/>
              <a:t>此設定僅支援</a:t>
            </a:r>
            <a:r>
              <a:rPr lang="en-US" altLang="zh-TW" dirty="0" smtClean="0"/>
              <a:t>RWD/APP</a:t>
            </a:r>
            <a:r>
              <a:rPr lang="zh-TW" altLang="en-US" dirty="0" smtClean="0"/>
              <a:t>表單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3506" y="1688946"/>
            <a:ext cx="7096125" cy="3838575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1982484" y="1319614"/>
            <a:ext cx="7564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chemeClr val="accent6">
                    <a:lumMod val="50000"/>
                  </a:schemeClr>
                </a:solidFill>
              </a:rPr>
              <a:t>◆ </a:t>
            </a:r>
            <a:r>
              <a:rPr lang="zh-TW" altLang="en-US" sz="1600" dirty="0" smtClean="0">
                <a:solidFill>
                  <a:schemeClr val="accent6">
                    <a:lumMod val="50000"/>
                  </a:schemeClr>
                </a:solidFill>
              </a:rPr>
              <a:t>案例</a:t>
            </a:r>
            <a:r>
              <a:rPr lang="en-US" altLang="zh-TW" sz="1600" dirty="0" smtClean="0">
                <a:solidFill>
                  <a:schemeClr val="accent6">
                    <a:lumMod val="50000"/>
                  </a:schemeClr>
                </a:solidFill>
              </a:rPr>
              <a:t>: </a:t>
            </a:r>
            <a:r>
              <a:rPr lang="zh-TW" altLang="en-US" sz="1600" dirty="0" smtClean="0">
                <a:solidFill>
                  <a:schemeClr val="accent6">
                    <a:lumMod val="50000"/>
                  </a:schemeClr>
                </a:solidFill>
              </a:rPr>
              <a:t>在容器元件掛顯示設定</a:t>
            </a:r>
            <a:r>
              <a:rPr lang="en-US" altLang="zh-TW" sz="1600" dirty="0" smtClean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zh-TW" altLang="en-US" sz="1600" dirty="0" smtClean="0">
                <a:solidFill>
                  <a:schemeClr val="accent6">
                    <a:lumMod val="50000"/>
                  </a:schemeClr>
                </a:solidFill>
              </a:rPr>
              <a:t>判斷當</a:t>
            </a:r>
            <a:r>
              <a:rPr lang="zh-TW" altLang="en-US" sz="1600" dirty="0" smtClean="0">
                <a:solidFill>
                  <a:schemeClr val="accent6">
                    <a:lumMod val="50000"/>
                  </a:schemeClr>
                </a:solidFill>
              </a:rPr>
              <a:t>核</a:t>
            </a:r>
            <a:r>
              <a:rPr lang="zh-TW" altLang="en-US" sz="1600" dirty="0" smtClean="0">
                <a:solidFill>
                  <a:schemeClr val="accent6">
                    <a:lumMod val="50000"/>
                  </a:schemeClr>
                </a:solidFill>
              </a:rPr>
              <a:t>取方塊為勾選者，變更區</a:t>
            </a:r>
            <a:r>
              <a:rPr lang="zh-TW" altLang="en-US" sz="1600" dirty="0" smtClean="0">
                <a:solidFill>
                  <a:schemeClr val="accent6">
                    <a:lumMod val="50000"/>
                  </a:schemeClr>
                </a:solidFill>
              </a:rPr>
              <a:t>塊底色變成藍色</a:t>
            </a:r>
            <a:endParaRPr lang="zh-TW" altLang="en-US" sz="16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41267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xmlns="" id="{B3BF7FD0-0882-45A6-9569-D81130295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01361"/>
          </a:xfrm>
        </p:spPr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zh-TW" altLang="en-US" sz="2800" b="1" dirty="0" smtClean="0">
                <a:solidFill>
                  <a:srgbClr val="0070C0"/>
                </a:solidFill>
              </a:rPr>
              <a:t>區塊變色說明</a:t>
            </a:r>
            <a:r>
              <a:rPr lang="en-US" altLang="zh-TW" sz="2800" b="1" dirty="0">
                <a:solidFill>
                  <a:srgbClr val="0070C0"/>
                </a:solidFill>
              </a:rPr>
              <a:t>(</a:t>
            </a:r>
            <a:r>
              <a:rPr lang="zh-TW" altLang="en-US" sz="2800" b="1" dirty="0" smtClean="0">
                <a:solidFill>
                  <a:srgbClr val="0070C0"/>
                </a:solidFill>
              </a:rPr>
              <a:t>主題樣式</a:t>
            </a:r>
            <a:r>
              <a:rPr lang="en-US" altLang="zh-TW" sz="2800" b="1" dirty="0" smtClean="0">
                <a:solidFill>
                  <a:srgbClr val="0070C0"/>
                </a:solidFill>
              </a:rPr>
              <a:t>/</a:t>
            </a:r>
            <a:r>
              <a:rPr lang="zh-TW" altLang="en-US" sz="2800" b="1" dirty="0" smtClean="0">
                <a:solidFill>
                  <a:srgbClr val="0070C0"/>
                </a:solidFill>
              </a:rPr>
              <a:t>單元樣式</a:t>
            </a:r>
            <a:r>
              <a:rPr lang="en-US" altLang="zh-TW" sz="2800" b="1" dirty="0" smtClean="0">
                <a:solidFill>
                  <a:srgbClr val="0070C0"/>
                </a:solidFill>
              </a:rPr>
              <a:t>)</a:t>
            </a:r>
            <a:endParaRPr lang="zh-TW" altLang="en-US" sz="2800" b="1" dirty="0">
              <a:solidFill>
                <a:srgbClr val="0070C0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650790" y="667263"/>
            <a:ext cx="68723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dirty="0"/>
              <a:t>主題樣式、單元樣式</a:t>
            </a:r>
            <a:r>
              <a:rPr lang="en-US" altLang="zh-TW" dirty="0"/>
              <a:t>: </a:t>
            </a:r>
            <a:r>
              <a:rPr lang="zh-TW" altLang="en-US" dirty="0"/>
              <a:t>元件類型 </a:t>
            </a:r>
            <a:r>
              <a:rPr lang="en-US" altLang="zh-TW" dirty="0"/>
              <a:t>= </a:t>
            </a:r>
            <a:r>
              <a:rPr lang="zh-TW" altLang="en-US" dirty="0" smtClean="0"/>
              <a:t>容器</a:t>
            </a:r>
            <a:r>
              <a:rPr lang="zh-TW" altLang="en-US" dirty="0"/>
              <a:t>元件，增加區塊狀態</a:t>
            </a:r>
            <a:r>
              <a:rPr lang="zh-TW" altLang="en-US" dirty="0" smtClean="0"/>
              <a:t>樣式</a:t>
            </a:r>
            <a:endParaRPr lang="en-US" altLang="zh-TW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 smtClean="0"/>
              <a:t>RWD</a:t>
            </a:r>
            <a:r>
              <a:rPr lang="en-US" altLang="zh-TW" dirty="0"/>
              <a:t>: (RWD</a:t>
            </a:r>
            <a:r>
              <a:rPr lang="en-US" altLang="zh-TW" dirty="0" smtClean="0"/>
              <a:t>)</a:t>
            </a:r>
            <a:r>
              <a:rPr lang="zh-TW" altLang="en-US" dirty="0" smtClean="0"/>
              <a:t>資料區</a:t>
            </a:r>
            <a:r>
              <a:rPr lang="zh-TW" altLang="en-US" dirty="0" smtClean="0"/>
              <a:t>塊 </a:t>
            </a:r>
            <a:r>
              <a:rPr lang="en-US" altLang="zh-TW" dirty="0" smtClean="0"/>
              <a:t>/ APP</a:t>
            </a:r>
            <a:r>
              <a:rPr lang="en-US" altLang="zh-TW" dirty="0"/>
              <a:t>: (Apps</a:t>
            </a:r>
            <a:r>
              <a:rPr lang="en-US" altLang="zh-TW" dirty="0" smtClean="0"/>
              <a:t>)</a:t>
            </a:r>
            <a:r>
              <a:rPr lang="zh-TW" altLang="en-US" dirty="0" smtClean="0"/>
              <a:t>資料區塊</a:t>
            </a:r>
            <a:endParaRPr lang="zh-TW" alt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2"/>
          <a:srcRect r="563" b="1188"/>
          <a:stretch/>
        </p:blipFill>
        <p:spPr>
          <a:xfrm>
            <a:off x="2250090" y="1812424"/>
            <a:ext cx="7075144" cy="3783565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2321111" y="1508602"/>
            <a:ext cx="8932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chemeClr val="accent6">
                    <a:lumMod val="50000"/>
                  </a:schemeClr>
                </a:solidFill>
              </a:rPr>
              <a:t>◆ </a:t>
            </a:r>
            <a:r>
              <a:rPr lang="zh-TW" altLang="en-US" sz="1600" dirty="0" smtClean="0">
                <a:solidFill>
                  <a:schemeClr val="accent6">
                    <a:lumMod val="50000"/>
                  </a:schemeClr>
                </a:solidFill>
              </a:rPr>
              <a:t>案例</a:t>
            </a:r>
            <a:r>
              <a:rPr lang="en-US" altLang="zh-TW" sz="1600" dirty="0" smtClean="0">
                <a:solidFill>
                  <a:schemeClr val="accent6">
                    <a:lumMod val="50000"/>
                  </a:schemeClr>
                </a:solidFill>
              </a:rPr>
              <a:t>: </a:t>
            </a:r>
            <a:r>
              <a:rPr lang="zh-TW" altLang="en-US" sz="1600" dirty="0" smtClean="0">
                <a:solidFill>
                  <a:schemeClr val="accent6">
                    <a:lumMod val="50000"/>
                  </a:schemeClr>
                </a:solidFill>
              </a:rPr>
              <a:t>指定容器元件 套用</a:t>
            </a:r>
            <a:r>
              <a:rPr lang="zh-TW" altLang="en-US" sz="1600" dirty="0" smtClean="0">
                <a:solidFill>
                  <a:schemeClr val="accent6">
                    <a:lumMod val="50000"/>
                  </a:schemeClr>
                </a:solidFill>
              </a:rPr>
              <a:t>單元樣式</a:t>
            </a:r>
            <a:r>
              <a:rPr lang="en-US" altLang="zh-TW" sz="1600" dirty="0">
                <a:solidFill>
                  <a:schemeClr val="accent6">
                    <a:lumMod val="50000"/>
                  </a:schemeClr>
                </a:solidFill>
              </a:rPr>
              <a:t>. (RWD)</a:t>
            </a:r>
            <a:r>
              <a:rPr lang="zh-TW" altLang="en-US" sz="1600" dirty="0">
                <a:solidFill>
                  <a:schemeClr val="accent6">
                    <a:lumMod val="50000"/>
                  </a:schemeClr>
                </a:solidFill>
              </a:rPr>
              <a:t>資料區</a:t>
            </a:r>
            <a:r>
              <a:rPr lang="zh-TW" altLang="en-US" sz="1600" dirty="0" smtClean="0">
                <a:solidFill>
                  <a:schemeClr val="accent6">
                    <a:lumMod val="50000"/>
                  </a:schemeClr>
                </a:solidFill>
              </a:rPr>
              <a:t>塊 為淺藍色的底色</a:t>
            </a:r>
            <a:r>
              <a:rPr lang="en-US" altLang="zh-TW" sz="1600" dirty="0" smtClean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zh-TW" altLang="en-US" sz="1600" dirty="0" smtClean="0">
                <a:solidFill>
                  <a:schemeClr val="accent6">
                    <a:lumMod val="50000"/>
                  </a:schemeClr>
                </a:solidFill>
              </a:rPr>
              <a:t>則所有的資料區塊都有底色</a:t>
            </a:r>
            <a:endParaRPr lang="zh-TW" altLang="en-US" sz="16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83318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xmlns="" id="{B3BF7FD0-0882-45A6-9569-D81130295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01361"/>
          </a:xfrm>
        </p:spPr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zh-TW" altLang="en-US" sz="2800" b="1" dirty="0" smtClean="0">
                <a:solidFill>
                  <a:srgbClr val="0070C0"/>
                </a:solidFill>
              </a:rPr>
              <a:t>區塊變色說明</a:t>
            </a:r>
            <a:r>
              <a:rPr lang="en-US" altLang="zh-TW" sz="2800" b="1" dirty="0">
                <a:solidFill>
                  <a:srgbClr val="0070C0"/>
                </a:solidFill>
              </a:rPr>
              <a:t>(</a:t>
            </a:r>
            <a:r>
              <a:rPr lang="zh-TW" altLang="en-US" sz="2800" b="1" dirty="0" smtClean="0">
                <a:solidFill>
                  <a:srgbClr val="0070C0"/>
                </a:solidFill>
              </a:rPr>
              <a:t>變色順序</a:t>
            </a:r>
            <a:r>
              <a:rPr lang="en-US" altLang="zh-TW" sz="2800" b="1" dirty="0" smtClean="0">
                <a:solidFill>
                  <a:srgbClr val="0070C0"/>
                </a:solidFill>
              </a:rPr>
              <a:t>)</a:t>
            </a:r>
            <a:endParaRPr lang="zh-TW" altLang="en-US" sz="2800" b="1" dirty="0">
              <a:solidFill>
                <a:srgbClr val="0070C0"/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595516" y="601361"/>
            <a:ext cx="106350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TW" b="1" dirty="0" smtClean="0"/>
              <a:t>RWD</a:t>
            </a:r>
            <a:r>
              <a:rPr lang="zh-TW" altLang="en-US" b="1" dirty="0" smtClean="0"/>
              <a:t>變色</a:t>
            </a:r>
            <a:r>
              <a:rPr lang="zh-TW" altLang="en-US" b="1" dirty="0"/>
              <a:t>順序</a:t>
            </a:r>
            <a:r>
              <a:rPr lang="zh-TW" altLang="en-US" b="1" dirty="0" smtClean="0"/>
              <a:t>：</a:t>
            </a:r>
            <a:r>
              <a:rPr lang="zh-TW" altLang="en-US" dirty="0" smtClean="0"/>
              <a:t>元件</a:t>
            </a:r>
            <a:r>
              <a:rPr lang="zh-TW" altLang="en-US" dirty="0"/>
              <a:t>加註</a:t>
            </a:r>
            <a:r>
              <a:rPr lang="en-US" altLang="zh-TW" dirty="0"/>
              <a:t>_</a:t>
            </a:r>
            <a:r>
              <a:rPr lang="zh-TW" altLang="en-US" dirty="0"/>
              <a:t>顯示</a:t>
            </a:r>
            <a:r>
              <a:rPr lang="zh-TW" altLang="en-US" dirty="0" smtClean="0"/>
              <a:t>設定</a:t>
            </a:r>
            <a:r>
              <a:rPr lang="zh-TW" altLang="en-US" dirty="0"/>
              <a:t>的</a:t>
            </a:r>
            <a:r>
              <a:rPr lang="zh-TW" altLang="en-US" dirty="0" smtClean="0"/>
              <a:t>變色 </a:t>
            </a:r>
            <a:r>
              <a:rPr lang="zh-TW" altLang="en-US" b="1" dirty="0"/>
              <a:t>＞</a:t>
            </a:r>
            <a:r>
              <a:rPr lang="en-US" altLang="zh-TW" dirty="0" smtClean="0"/>
              <a:t> </a:t>
            </a:r>
            <a:r>
              <a:rPr lang="zh-TW" altLang="en-US" dirty="0"/>
              <a:t>單元樣式</a:t>
            </a:r>
            <a:r>
              <a:rPr lang="en-US" altLang="zh-TW" dirty="0"/>
              <a:t>(</a:t>
            </a:r>
            <a:r>
              <a:rPr lang="zh-TW" altLang="en-US" dirty="0" smtClean="0"/>
              <a:t>駐留狀態的光</a:t>
            </a:r>
            <a:r>
              <a:rPr lang="zh-TW" altLang="en-US" dirty="0"/>
              <a:t>棒</a:t>
            </a:r>
            <a:r>
              <a:rPr lang="en-US" altLang="zh-TW" dirty="0"/>
              <a:t>) </a:t>
            </a:r>
            <a:r>
              <a:rPr lang="zh-TW" altLang="en-US" b="1" dirty="0"/>
              <a:t>＞</a:t>
            </a:r>
            <a:r>
              <a:rPr lang="en-US" altLang="zh-TW" dirty="0" smtClean="0"/>
              <a:t> </a:t>
            </a:r>
            <a:r>
              <a:rPr lang="zh-TW" altLang="en-US" dirty="0"/>
              <a:t>單元樣式</a:t>
            </a:r>
            <a:r>
              <a:rPr lang="en-US" altLang="zh-TW" dirty="0" smtClean="0"/>
              <a:t>(</a:t>
            </a:r>
            <a:r>
              <a:rPr lang="zh-TW" altLang="en-US" dirty="0" smtClean="0"/>
              <a:t>資料</a:t>
            </a:r>
            <a:r>
              <a:rPr lang="zh-TW" altLang="en-US" dirty="0"/>
              <a:t>區塊的狀態樣式</a:t>
            </a:r>
            <a:r>
              <a:rPr lang="en-US" altLang="zh-TW" dirty="0" smtClean="0"/>
              <a:t>) </a:t>
            </a:r>
            <a:r>
              <a:rPr lang="zh-TW" altLang="en-US" b="1" dirty="0"/>
              <a:t>＞</a:t>
            </a:r>
            <a:r>
              <a:rPr lang="en-US" altLang="zh-TW" dirty="0" smtClean="0"/>
              <a:t> </a:t>
            </a:r>
            <a:r>
              <a:rPr lang="zh-TW" altLang="en-US" dirty="0"/>
              <a:t>主題樣式</a:t>
            </a:r>
            <a:r>
              <a:rPr lang="en-US" altLang="zh-TW" dirty="0"/>
              <a:t>(</a:t>
            </a:r>
            <a:r>
              <a:rPr lang="zh-TW" altLang="en-US" dirty="0" smtClean="0"/>
              <a:t>駐留狀態的光</a:t>
            </a:r>
            <a:r>
              <a:rPr lang="zh-TW" altLang="en-US" dirty="0"/>
              <a:t>棒</a:t>
            </a:r>
            <a:r>
              <a:rPr lang="en-US" altLang="zh-TW" dirty="0"/>
              <a:t>) </a:t>
            </a:r>
            <a:r>
              <a:rPr lang="zh-TW" altLang="en-US" b="1" dirty="0"/>
              <a:t>＞</a:t>
            </a:r>
            <a:r>
              <a:rPr lang="en-US" altLang="zh-TW" dirty="0" smtClean="0"/>
              <a:t> </a:t>
            </a:r>
            <a:r>
              <a:rPr lang="zh-TW" altLang="en-US" dirty="0"/>
              <a:t>主題樣式</a:t>
            </a:r>
            <a:r>
              <a:rPr lang="en-US" altLang="zh-TW" dirty="0" smtClean="0"/>
              <a:t>(</a:t>
            </a:r>
            <a:r>
              <a:rPr lang="zh-TW" altLang="en-US" dirty="0" smtClean="0"/>
              <a:t>資料</a:t>
            </a:r>
            <a:r>
              <a:rPr lang="zh-TW" altLang="en-US" dirty="0"/>
              <a:t>區塊的狀態樣式</a:t>
            </a:r>
            <a:r>
              <a:rPr lang="en-US" altLang="zh-TW" dirty="0" smtClean="0"/>
              <a:t>) </a:t>
            </a:r>
            <a:r>
              <a:rPr lang="zh-TW" altLang="en-US" b="1" dirty="0"/>
              <a:t>＞</a:t>
            </a:r>
            <a:r>
              <a:rPr lang="en-US" altLang="zh-TW" dirty="0" smtClean="0"/>
              <a:t> </a:t>
            </a:r>
            <a:r>
              <a:rPr lang="zh-TW" altLang="en-US" dirty="0"/>
              <a:t>系統</a:t>
            </a:r>
            <a:r>
              <a:rPr lang="zh-TW" altLang="en-US" dirty="0" smtClean="0"/>
              <a:t>預設的光棒</a:t>
            </a:r>
            <a:endParaRPr lang="en-US" altLang="zh-TW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TW" b="1" dirty="0" smtClean="0"/>
              <a:t>APP</a:t>
            </a:r>
            <a:r>
              <a:rPr lang="zh-TW" altLang="en-US" b="1" dirty="0" smtClean="0"/>
              <a:t>變色</a:t>
            </a:r>
            <a:r>
              <a:rPr lang="zh-TW" altLang="en-US" b="1" dirty="0"/>
              <a:t>順序：</a:t>
            </a:r>
            <a:r>
              <a:rPr lang="zh-TW" altLang="en-US" dirty="0"/>
              <a:t>元件加註</a:t>
            </a:r>
            <a:r>
              <a:rPr lang="en-US" altLang="zh-TW" dirty="0"/>
              <a:t>_</a:t>
            </a:r>
            <a:r>
              <a:rPr lang="zh-TW" altLang="en-US" dirty="0"/>
              <a:t>顯示設定的變色 </a:t>
            </a:r>
            <a:r>
              <a:rPr lang="zh-TW" altLang="en-US" b="1" dirty="0"/>
              <a:t>＞</a:t>
            </a:r>
            <a:r>
              <a:rPr lang="en-US" altLang="zh-TW" dirty="0"/>
              <a:t> </a:t>
            </a:r>
            <a:r>
              <a:rPr lang="zh-TW" altLang="en-US" dirty="0"/>
              <a:t>單元樣式</a:t>
            </a:r>
            <a:r>
              <a:rPr lang="en-US" altLang="zh-TW" dirty="0" smtClean="0"/>
              <a:t>(</a:t>
            </a:r>
            <a:r>
              <a:rPr lang="zh-TW" altLang="en-US" dirty="0" smtClean="0"/>
              <a:t>致能狀態</a:t>
            </a:r>
            <a:r>
              <a:rPr lang="zh-TW" altLang="en-US" dirty="0"/>
              <a:t>的光棒</a:t>
            </a:r>
            <a:r>
              <a:rPr lang="en-US" altLang="zh-TW" dirty="0"/>
              <a:t>) </a:t>
            </a:r>
            <a:r>
              <a:rPr lang="zh-TW" altLang="en-US" b="1" dirty="0"/>
              <a:t>＞</a:t>
            </a:r>
            <a:r>
              <a:rPr lang="en-US" altLang="zh-TW" dirty="0"/>
              <a:t> </a:t>
            </a:r>
            <a:r>
              <a:rPr lang="zh-TW" altLang="en-US" dirty="0"/>
              <a:t>單元樣式</a:t>
            </a:r>
            <a:r>
              <a:rPr lang="en-US" altLang="zh-TW" dirty="0" smtClean="0"/>
              <a:t>(</a:t>
            </a:r>
            <a:r>
              <a:rPr lang="zh-TW" altLang="en-US" dirty="0" smtClean="0"/>
              <a:t>資料區塊的狀態樣式</a:t>
            </a:r>
            <a:r>
              <a:rPr lang="en-US" altLang="zh-TW" dirty="0" smtClean="0"/>
              <a:t>) </a:t>
            </a:r>
            <a:r>
              <a:rPr lang="zh-TW" altLang="en-US" b="1" dirty="0"/>
              <a:t>＞</a:t>
            </a:r>
            <a:r>
              <a:rPr lang="en-US" altLang="zh-TW" dirty="0"/>
              <a:t> </a:t>
            </a:r>
            <a:r>
              <a:rPr lang="zh-TW" altLang="en-US" dirty="0" smtClean="0"/>
              <a:t>系統預設的</a:t>
            </a:r>
            <a:r>
              <a:rPr lang="zh-TW" altLang="en-US" dirty="0"/>
              <a:t>光</a:t>
            </a:r>
            <a:r>
              <a:rPr lang="zh-TW" altLang="en-US" dirty="0" smtClean="0"/>
              <a:t>棒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1572632" y="1899686"/>
            <a:ext cx="4152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chemeClr val="accent6">
                    <a:lumMod val="50000"/>
                  </a:schemeClr>
                </a:solidFill>
              </a:rPr>
              <a:t>◆</a:t>
            </a:r>
            <a:r>
              <a:rPr lang="zh-TW" altLang="en-US" sz="1600" dirty="0" smtClean="0">
                <a:solidFill>
                  <a:schemeClr val="accent6">
                    <a:lumMod val="50000"/>
                  </a:schemeClr>
                </a:solidFill>
              </a:rPr>
              <a:t>駐留萊恩</a:t>
            </a:r>
            <a:r>
              <a:rPr lang="zh-TW" altLang="en-US" sz="1600" dirty="0" smtClean="0">
                <a:solidFill>
                  <a:schemeClr val="accent6">
                    <a:lumMod val="50000"/>
                  </a:schemeClr>
                </a:solidFill>
              </a:rPr>
              <a:t>，出現顯示設定的底色</a:t>
            </a:r>
            <a:r>
              <a:rPr lang="en-US" altLang="zh-TW" sz="1600" dirty="0" smtClean="0">
                <a:solidFill>
                  <a:schemeClr val="accent6">
                    <a:lumMod val="50000"/>
                  </a:schemeClr>
                </a:solidFill>
              </a:rPr>
              <a:t>+</a:t>
            </a:r>
            <a:r>
              <a:rPr lang="zh-TW" altLang="en-US" sz="1600" dirty="0" smtClean="0">
                <a:solidFill>
                  <a:schemeClr val="accent6">
                    <a:lumMod val="50000"/>
                  </a:schemeClr>
                </a:solidFill>
              </a:rPr>
              <a:t>光棒框線</a:t>
            </a:r>
            <a:endParaRPr lang="zh-TW" altLang="en-US" sz="16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 rotWithShape="1">
          <a:blip r:embed="rId2"/>
          <a:srcRect b="1468"/>
          <a:stretch/>
        </p:blipFill>
        <p:spPr>
          <a:xfrm>
            <a:off x="2039006" y="2269018"/>
            <a:ext cx="3457575" cy="3819783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6613588" y="1899686"/>
            <a:ext cx="3741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chemeClr val="accent6">
                    <a:lumMod val="50000"/>
                  </a:schemeClr>
                </a:solidFill>
              </a:rPr>
              <a:t>◆</a:t>
            </a:r>
            <a:r>
              <a:rPr lang="zh-TW" altLang="en-US" sz="1600" dirty="0" smtClean="0">
                <a:solidFill>
                  <a:schemeClr val="accent6">
                    <a:lumMod val="50000"/>
                  </a:schemeClr>
                </a:solidFill>
              </a:rPr>
              <a:t>駐留桃子</a:t>
            </a:r>
            <a:r>
              <a:rPr lang="zh-TW" altLang="en-US" sz="1600" dirty="0" smtClean="0">
                <a:solidFill>
                  <a:schemeClr val="accent6">
                    <a:lumMod val="50000"/>
                  </a:schemeClr>
                </a:solidFill>
              </a:rPr>
              <a:t>，光</a:t>
            </a:r>
            <a:r>
              <a:rPr lang="zh-TW" altLang="en-US" sz="1600" dirty="0" smtClean="0">
                <a:solidFill>
                  <a:schemeClr val="accent6">
                    <a:lumMod val="50000"/>
                  </a:schemeClr>
                </a:solidFill>
              </a:rPr>
              <a:t>棒</a:t>
            </a:r>
            <a:r>
              <a:rPr lang="zh-TW" altLang="en-US" sz="1600" dirty="0" smtClean="0">
                <a:solidFill>
                  <a:schemeClr val="accent6">
                    <a:lumMod val="50000"/>
                  </a:schemeClr>
                </a:solidFill>
              </a:rPr>
              <a:t>底色覆蓋了區</a:t>
            </a:r>
            <a:r>
              <a:rPr lang="zh-TW" altLang="en-US" sz="1600" dirty="0" smtClean="0">
                <a:solidFill>
                  <a:schemeClr val="accent6">
                    <a:lumMod val="50000"/>
                  </a:schemeClr>
                </a:solidFill>
              </a:rPr>
              <a:t>塊底色</a:t>
            </a:r>
            <a:endParaRPr lang="zh-TW" altLang="en-US" sz="16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7251" y="2259751"/>
            <a:ext cx="3429000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465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xmlns="" id="{B3BF7FD0-0882-45A6-9569-D81130295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01361"/>
          </a:xfrm>
        </p:spPr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zh-TW" altLang="en-US" sz="2800" b="1" dirty="0">
                <a:solidFill>
                  <a:srgbClr val="0070C0"/>
                </a:solidFill>
              </a:rPr>
              <a:t>異動說明</a:t>
            </a:r>
          </a:p>
        </p:txBody>
      </p:sp>
      <p:sp>
        <p:nvSpPr>
          <p:cNvPr id="6" name="內容版面配置區 3"/>
          <p:cNvSpPr>
            <a:spLocks noGrp="1"/>
          </p:cNvSpPr>
          <p:nvPr>
            <p:ph idx="1"/>
          </p:nvPr>
        </p:nvSpPr>
        <p:spPr>
          <a:xfrm>
            <a:off x="568471" y="601361"/>
            <a:ext cx="9489927" cy="559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400" dirty="0"/>
              <a:t>元件加註</a:t>
            </a:r>
            <a:r>
              <a:rPr lang="en-US" altLang="zh-TW" sz="2400" dirty="0"/>
              <a:t>_</a:t>
            </a:r>
            <a:r>
              <a:rPr lang="zh-TW" altLang="en-US" sz="2400" dirty="0"/>
              <a:t>更新給</a:t>
            </a:r>
            <a:r>
              <a:rPr lang="zh-TW" altLang="en-US" sz="2400" dirty="0" smtClean="0"/>
              <a:t>值，</a:t>
            </a:r>
            <a:r>
              <a:rPr lang="zh-TW" altLang="en-US" sz="2400" dirty="0" smtClean="0">
                <a:latin typeface="+mn-ea"/>
              </a:rPr>
              <a:t>本次異動功能如下</a:t>
            </a:r>
            <a:r>
              <a:rPr lang="en-US" altLang="zh-TW" sz="2400" dirty="0" smtClean="0">
                <a:latin typeface="+mn-ea"/>
              </a:rPr>
              <a:t>: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941997" y="1047406"/>
            <a:ext cx="1028247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dirty="0"/>
              <a:t>設計類型</a:t>
            </a:r>
            <a:r>
              <a:rPr lang="en-US" altLang="zh-TW" sz="2400" dirty="0"/>
              <a:t>=APP</a:t>
            </a:r>
            <a:r>
              <a:rPr lang="zh-TW" altLang="en-US" sz="2400" dirty="0"/>
              <a:t>、</a:t>
            </a:r>
            <a:r>
              <a:rPr lang="en-US" altLang="zh-TW" sz="2400" dirty="0"/>
              <a:t>RWD, </a:t>
            </a:r>
            <a:r>
              <a:rPr lang="zh-TW" altLang="en-US" sz="2400" dirty="0"/>
              <a:t>容器元件擴充支援</a:t>
            </a:r>
            <a:r>
              <a:rPr lang="en-US" altLang="zh-TW" sz="2400" dirty="0"/>
              <a:t>: </a:t>
            </a:r>
            <a:r>
              <a:rPr lang="zh-TW" altLang="en-US" sz="2400" dirty="0"/>
              <a:t>呼叫按鈕功能</a:t>
            </a:r>
            <a:r>
              <a:rPr lang="en-US" altLang="zh-TW" sz="2400" dirty="0"/>
              <a:t>, </a:t>
            </a:r>
            <a:r>
              <a:rPr lang="zh-TW" altLang="en-US" sz="2400" dirty="0"/>
              <a:t>呼叫時機</a:t>
            </a:r>
            <a:r>
              <a:rPr lang="en-US" altLang="zh-TW" sz="2400" dirty="0"/>
              <a:t>: </a:t>
            </a:r>
            <a:r>
              <a:rPr lang="zh-TW" altLang="en-US" sz="2400" dirty="0"/>
              <a:t>資料行移動、滑鼠雙</a:t>
            </a:r>
            <a:r>
              <a:rPr lang="zh-TW" altLang="en-US" sz="2400" dirty="0" smtClean="0"/>
              <a:t>擊</a:t>
            </a:r>
            <a:endParaRPr lang="en-US" altLang="zh-TW" sz="2400" dirty="0" smtClean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dirty="0"/>
              <a:t>擴充</a:t>
            </a:r>
            <a:r>
              <a:rPr lang="en-US" altLang="zh-TW" sz="2400" dirty="0"/>
              <a:t>MAE</a:t>
            </a:r>
            <a:r>
              <a:rPr lang="zh-TW" altLang="en-US" sz="2400" dirty="0"/>
              <a:t>各元件類型支援呼叫按鈕</a:t>
            </a:r>
            <a:r>
              <a:rPr lang="zh-TW" altLang="en-US" sz="2400" dirty="0" smtClean="0"/>
              <a:t>功能</a:t>
            </a:r>
            <a:endParaRPr lang="en-US" altLang="zh-TW" sz="2400" dirty="0" smtClean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dirty="0" smtClean="0"/>
              <a:t>本次異動規格文件位置如下</a:t>
            </a:r>
            <a:endParaRPr lang="en-US" altLang="zh-TW" sz="2400" dirty="0" smtClean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hlinkClick r:id="rId2"/>
              </a:rPr>
              <a:t>IDE</a:t>
            </a:r>
            <a:r>
              <a:rPr lang="en-US" altLang="zh-TW" sz="2400" dirty="0"/>
              <a:t> (https://pages.ruru.tw/#/8.10.1/UPDATE/ITEM_6/IDE/README)</a:t>
            </a:r>
            <a:endParaRPr lang="en-US" altLang="zh-TW" sz="2400" dirty="0" smtClean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hlinkClick r:id="rId3"/>
              </a:rPr>
              <a:t>RTE</a:t>
            </a:r>
            <a:r>
              <a:rPr lang="en-US" altLang="zh-TW" sz="2400" dirty="0"/>
              <a:t> (https://pages.ruru.tw/#/8.10.1/UPDATE/ITEM_6/RTE/README)</a:t>
            </a:r>
            <a:endParaRPr lang="en-US" altLang="zh-TW" sz="2400" dirty="0" smtClean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hlinkClick r:id="rId4"/>
              </a:rPr>
              <a:t>MAE</a:t>
            </a:r>
            <a:r>
              <a:rPr lang="en-US" altLang="zh-TW" sz="2400" dirty="0"/>
              <a:t> (https://pages.ruru.tw/#/8.10.1/UPDATE/ITEM_6/MAE/README)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79245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xmlns="" id="{B3BF7FD0-0882-45A6-9569-D81130295784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515600" cy="6013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altLang="zh-TW" sz="2800" b="1" dirty="0" smtClean="0">
                <a:solidFill>
                  <a:srgbClr val="0070C0"/>
                </a:solidFill>
              </a:rPr>
              <a:t>STD/RWD </a:t>
            </a:r>
            <a:r>
              <a:rPr lang="zh-TW" altLang="en-US" sz="2800" b="1" dirty="0" smtClean="0">
                <a:solidFill>
                  <a:srgbClr val="0070C0"/>
                </a:solidFill>
              </a:rPr>
              <a:t>支援項目</a:t>
            </a:r>
            <a:endParaRPr lang="zh-TW" altLang="en-US" sz="2800" b="1" dirty="0">
              <a:solidFill>
                <a:srgbClr val="0070C0"/>
              </a:solidFill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4450" y="77511"/>
            <a:ext cx="6946085" cy="6718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554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xmlns="" id="{B3BF7FD0-0882-45A6-9569-D81130295784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515600" cy="6013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altLang="zh-TW" sz="2800" b="1" dirty="0" smtClean="0">
                <a:solidFill>
                  <a:srgbClr val="0070C0"/>
                </a:solidFill>
              </a:rPr>
              <a:t>APP </a:t>
            </a:r>
            <a:r>
              <a:rPr lang="zh-TW" altLang="en-US" sz="2800" b="1" dirty="0" smtClean="0">
                <a:solidFill>
                  <a:srgbClr val="0070C0"/>
                </a:solidFill>
              </a:rPr>
              <a:t>支援項目</a:t>
            </a:r>
            <a:endParaRPr lang="zh-TW" altLang="en-US" sz="2800" b="1" dirty="0">
              <a:solidFill>
                <a:srgbClr val="0070C0"/>
              </a:solidFill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5343" y="300680"/>
            <a:ext cx="6410325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864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xmlns="" id="{B3BF7FD0-0882-45A6-9569-D81130295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01361"/>
          </a:xfrm>
        </p:spPr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zh-TW" altLang="en-US" sz="2800" b="1" dirty="0">
                <a:solidFill>
                  <a:srgbClr val="0070C0"/>
                </a:solidFill>
              </a:rPr>
              <a:t>異動說明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466335" y="1094709"/>
            <a:ext cx="1062983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 smtClean="0"/>
              <a:t>修改</a:t>
            </a:r>
            <a:r>
              <a:rPr lang="zh-TW" altLang="en-US" dirty="0"/>
              <a:t>設定樣式主題參數後重新登出入後才啟用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 smtClean="0"/>
              <a:t>完成</a:t>
            </a:r>
            <a:r>
              <a:rPr lang="zh-TW" altLang="en-US" dirty="0"/>
              <a:t>設定時出現彈跳視窗提醒使用者登出入後才</a:t>
            </a:r>
            <a:r>
              <a:rPr lang="zh-TW" altLang="en-US" dirty="0" smtClean="0"/>
              <a:t>啟用</a:t>
            </a:r>
            <a:endParaRPr lang="en-US" altLang="zh-TW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/>
              <a:t>當修改樣式主題後後，按確認按鈕會彈跳視窗</a:t>
            </a:r>
            <a:r>
              <a:rPr lang="en-US" altLang="zh-TW" dirty="0"/>
              <a:t>【</a:t>
            </a:r>
            <a:r>
              <a:rPr lang="zh-TW" altLang="en-US" dirty="0"/>
              <a:t>修改主題樣式會在您下一次登入系統時生效。</a:t>
            </a:r>
            <a:r>
              <a:rPr lang="en-US" altLang="zh-TW" dirty="0" smtClean="0"/>
              <a:t>】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6" name="內容版面配置區 3"/>
          <p:cNvSpPr>
            <a:spLocks noGrp="1"/>
          </p:cNvSpPr>
          <p:nvPr>
            <p:ph idx="1"/>
          </p:nvPr>
        </p:nvSpPr>
        <p:spPr>
          <a:xfrm>
            <a:off x="568471" y="601361"/>
            <a:ext cx="9489927" cy="559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400" dirty="0"/>
              <a:t>行動裝置版首頁</a:t>
            </a:r>
            <a:r>
              <a:rPr lang="en-US" altLang="zh-TW" sz="2400" dirty="0"/>
              <a:t>/</a:t>
            </a:r>
            <a:r>
              <a:rPr lang="zh-TW" altLang="en-US" sz="2400" dirty="0"/>
              <a:t>參數設定，異動如下</a:t>
            </a:r>
            <a:r>
              <a:rPr lang="en-US" altLang="zh-TW" sz="2400" dirty="0"/>
              <a:t>:</a:t>
            </a: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7817" y="1993557"/>
            <a:ext cx="2766950" cy="4787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957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B3BF7FD0-0882-45A6-9569-D81130295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01361"/>
          </a:xfrm>
        </p:spPr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zh-TW" altLang="en-US" sz="2800" b="1" dirty="0" smtClean="0">
                <a:solidFill>
                  <a:srgbClr val="0070C0"/>
                </a:solidFill>
              </a:rPr>
              <a:t>異動說明</a:t>
            </a:r>
            <a:endParaRPr lang="zh-TW" altLang="en-US" sz="2800" b="1" dirty="0">
              <a:solidFill>
                <a:srgbClr val="0070C0"/>
              </a:solidFill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568471" y="601361"/>
            <a:ext cx="9489927" cy="559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400" dirty="0" smtClean="0">
                <a:latin typeface="+mn-ea"/>
              </a:rPr>
              <a:t>因應客戶需求，擴充及調整</a:t>
            </a:r>
            <a:r>
              <a:rPr lang="en-US" altLang="zh-TW" sz="2400" b="1" dirty="0" smtClean="0">
                <a:solidFill>
                  <a:srgbClr val="800000"/>
                </a:solidFill>
                <a:latin typeface="+mn-ea"/>
              </a:rPr>
              <a:t>RWD</a:t>
            </a:r>
            <a:r>
              <a:rPr lang="zh-TW" altLang="en-US" sz="2400" dirty="0" smtClean="0">
                <a:latin typeface="+mn-ea"/>
              </a:rPr>
              <a:t>及</a:t>
            </a:r>
            <a:r>
              <a:rPr lang="en-US" altLang="zh-TW" sz="2400" b="1" dirty="0" smtClean="0">
                <a:solidFill>
                  <a:srgbClr val="800000"/>
                </a:solidFill>
                <a:latin typeface="+mn-ea"/>
              </a:rPr>
              <a:t>APP</a:t>
            </a:r>
            <a:r>
              <a:rPr lang="zh-TW" altLang="en-US" sz="2400" dirty="0" smtClean="0">
                <a:latin typeface="+mn-ea"/>
              </a:rPr>
              <a:t>上元件容器的功能，如下</a:t>
            </a:r>
            <a:r>
              <a:rPr lang="en-US" altLang="zh-TW" sz="2400" dirty="0" smtClean="0">
                <a:latin typeface="+mn-ea"/>
              </a:rPr>
              <a:t>:	</a:t>
            </a:r>
          </a:p>
        </p:txBody>
      </p:sp>
      <p:sp>
        <p:nvSpPr>
          <p:cNvPr id="3" name="文字方塊 2"/>
          <p:cNvSpPr txBox="1"/>
          <p:nvPr/>
        </p:nvSpPr>
        <p:spPr>
          <a:xfrm>
            <a:off x="1274912" y="955127"/>
            <a:ext cx="10043877" cy="4557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 smtClean="0">
                <a:latin typeface="+mn-ea"/>
              </a:rPr>
              <a:t>增加</a:t>
            </a:r>
            <a:r>
              <a:rPr lang="zh-TW" altLang="en-US" sz="2000" dirty="0">
                <a:latin typeface="+mn-ea"/>
              </a:rPr>
              <a:t>區塊</a:t>
            </a:r>
            <a:r>
              <a:rPr lang="zh-TW" altLang="en-US" sz="2000" dirty="0" smtClean="0">
                <a:latin typeface="+mn-ea"/>
              </a:rPr>
              <a:t>模式及區塊的樣式狀態設定</a:t>
            </a:r>
            <a:endParaRPr lang="en-US" altLang="zh-TW" sz="2000" dirty="0" smtClean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/>
              <a:t>單元樣式、主題樣式</a:t>
            </a:r>
            <a:r>
              <a:rPr lang="en-US" altLang="zh-TW" sz="2000" dirty="0"/>
              <a:t>: </a:t>
            </a:r>
            <a:r>
              <a:rPr lang="zh-TW" altLang="en-US" sz="2000" dirty="0"/>
              <a:t>元件類型</a:t>
            </a:r>
            <a:r>
              <a:rPr lang="en-US" altLang="zh-TW" sz="2000" dirty="0" smtClean="0"/>
              <a:t>=</a:t>
            </a:r>
            <a:r>
              <a:rPr lang="zh-TW" altLang="en-US" sz="2000" dirty="0" smtClean="0"/>
              <a:t>元件容器</a:t>
            </a:r>
            <a:r>
              <a:rPr lang="en-US" altLang="zh-TW" sz="2000" dirty="0" smtClean="0"/>
              <a:t>, </a:t>
            </a:r>
            <a:r>
              <a:rPr lang="zh-TW" altLang="en-US" sz="2000" dirty="0" smtClean="0"/>
              <a:t>增加區塊狀態</a:t>
            </a:r>
            <a:r>
              <a:rPr lang="zh-TW" altLang="en-US" sz="2000" dirty="0"/>
              <a:t>樣式</a:t>
            </a:r>
            <a:endParaRPr lang="en-US" altLang="zh-TW" sz="2000" dirty="0" smtClean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 smtClean="0">
                <a:latin typeface="+mn-ea"/>
              </a:rPr>
              <a:t>取消</a:t>
            </a:r>
            <a:r>
              <a:rPr lang="zh-TW" altLang="en-US" sz="2000" dirty="0">
                <a:latin typeface="+mn-ea"/>
              </a:rPr>
              <a:t>由版面設定資料間距，改</a:t>
            </a:r>
            <a:r>
              <a:rPr lang="zh-TW" altLang="en-US" sz="2000" dirty="0" smtClean="0">
                <a:latin typeface="+mn-ea"/>
              </a:rPr>
              <a:t>採用單元樣式中區塊狀態的</a:t>
            </a:r>
            <a:r>
              <a:rPr lang="zh-TW" altLang="en-US" sz="2000" dirty="0">
                <a:latin typeface="+mn-ea"/>
              </a:rPr>
              <a:t>外邊</a:t>
            </a:r>
            <a:r>
              <a:rPr lang="zh-TW" altLang="en-US" sz="2000" dirty="0" smtClean="0">
                <a:latin typeface="+mn-ea"/>
              </a:rPr>
              <a:t>距設定</a:t>
            </a:r>
            <a:endParaRPr lang="en-US" altLang="zh-TW" sz="2000" dirty="0" smtClean="0"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 smtClean="0">
                <a:latin typeface="+mn-ea"/>
              </a:rPr>
              <a:t>系統預設固定為右、下外邊距</a:t>
            </a:r>
            <a:r>
              <a:rPr lang="en-US" altLang="zh-TW" sz="2000" dirty="0" smtClean="0">
                <a:latin typeface="+mn-ea"/>
              </a:rPr>
              <a:t>10px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 smtClean="0"/>
              <a:t>元件加註</a:t>
            </a:r>
            <a:r>
              <a:rPr lang="en-US" altLang="zh-TW" sz="2000" dirty="0" smtClean="0"/>
              <a:t>_</a:t>
            </a:r>
            <a:r>
              <a:rPr lang="zh-TW" altLang="en-US" sz="2000" dirty="0" smtClean="0"/>
              <a:t>顯示設定，支援區塊依條件變色功能</a:t>
            </a:r>
            <a:endParaRPr lang="en-US" altLang="zh-TW" sz="2000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 smtClean="0"/>
              <a:t>詳細異動規格文件位置如下</a:t>
            </a:r>
            <a:endParaRPr lang="en-US" altLang="zh-TW" sz="2000" dirty="0" smtClean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hlinkClick r:id="rId2"/>
              </a:rPr>
              <a:t>IDE</a:t>
            </a:r>
            <a:r>
              <a:rPr lang="en-US" altLang="zh-TW" sz="2400" dirty="0"/>
              <a:t> (https://pages.ruru.tw/#/8.10.1/UPDATE/ITEM_5/IDE/README)</a:t>
            </a:r>
            <a:endParaRPr lang="en-US" altLang="zh-TW" sz="2400" dirty="0" smtClean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hlinkClick r:id="rId3"/>
              </a:rPr>
              <a:t>RTE</a:t>
            </a:r>
            <a:r>
              <a:rPr lang="en-US" altLang="zh-TW" sz="2400" dirty="0"/>
              <a:t> (https://pages.ruru.tw/#/8.10.1/UPDATE/ITEM_5/RTE/README)</a:t>
            </a:r>
            <a:endParaRPr lang="en-US" altLang="zh-TW" sz="2400" dirty="0" smtClean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hlinkClick r:id="rId4"/>
              </a:rPr>
              <a:t>MAE</a:t>
            </a:r>
            <a:r>
              <a:rPr lang="en-US" altLang="zh-TW" sz="2400" dirty="0"/>
              <a:t> (https://pages.ruru.tw/#/8.10.1/MAE/Component/container)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5536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xmlns="" id="{B3BF7FD0-0882-45A6-9569-D81130295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01361"/>
          </a:xfrm>
        </p:spPr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zh-TW" altLang="en-US" sz="2800" b="1" dirty="0" smtClean="0">
                <a:solidFill>
                  <a:srgbClr val="0070C0"/>
                </a:solidFill>
              </a:rPr>
              <a:t>何謂區塊模式</a:t>
            </a:r>
            <a:endParaRPr lang="zh-TW" altLang="en-US" sz="2800" b="1" dirty="0">
              <a:solidFill>
                <a:srgbClr val="0070C0"/>
              </a:solidFill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/>
          <a:srcRect t="10647"/>
          <a:stretch/>
        </p:blipFill>
        <p:spPr>
          <a:xfrm>
            <a:off x="6400801" y="1961862"/>
            <a:ext cx="5326540" cy="3277402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6398613" y="1596764"/>
            <a:ext cx="101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chemeClr val="accent6">
                    <a:lumMod val="50000"/>
                  </a:schemeClr>
                </a:solidFill>
              </a:rPr>
              <a:t>◆磚塊式</a:t>
            </a:r>
            <a:endParaRPr lang="zh-TW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587013" y="584082"/>
            <a:ext cx="81998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dirty="0" smtClean="0">
                <a:latin typeface="+mn-ea"/>
              </a:rPr>
              <a:t>單列式</a:t>
            </a:r>
            <a:r>
              <a:rPr lang="en-US" altLang="zh-TW" dirty="0" smtClean="0">
                <a:latin typeface="+mn-ea"/>
              </a:rPr>
              <a:t>: </a:t>
            </a:r>
            <a:r>
              <a:rPr lang="zh-TW" altLang="en-US" dirty="0" smtClean="0">
                <a:latin typeface="+mn-ea"/>
              </a:rPr>
              <a:t>資料區塊固定以</a:t>
            </a:r>
            <a:r>
              <a:rPr lang="en-US" altLang="zh-TW" dirty="0" smtClean="0">
                <a:latin typeface="+mn-ea"/>
              </a:rPr>
              <a:t>100%</a:t>
            </a:r>
            <a:r>
              <a:rPr lang="zh-TW" altLang="en-US" dirty="0" smtClean="0">
                <a:latin typeface="+mn-ea"/>
              </a:rPr>
              <a:t>的寬度佔據元件容器</a:t>
            </a:r>
            <a:endParaRPr lang="en-US" altLang="zh-TW" dirty="0" smtClean="0">
              <a:latin typeface="+mn-ea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dirty="0" smtClean="0">
                <a:latin typeface="+mn-ea"/>
              </a:rPr>
              <a:t>磚塊式</a:t>
            </a:r>
            <a:r>
              <a:rPr lang="en-US" altLang="zh-TW" dirty="0" smtClean="0">
                <a:latin typeface="+mn-ea"/>
              </a:rPr>
              <a:t>: </a:t>
            </a:r>
            <a:r>
              <a:rPr lang="zh-TW" altLang="en-US" dirty="0" smtClean="0">
                <a:latin typeface="+mn-ea"/>
              </a:rPr>
              <a:t>資料區塊依使用者設定的寬高</a:t>
            </a:r>
            <a:r>
              <a:rPr lang="en-US" altLang="zh-TW" dirty="0" smtClean="0">
                <a:latin typeface="+mn-ea"/>
              </a:rPr>
              <a:t>(</a:t>
            </a:r>
            <a:r>
              <a:rPr lang="en-US" altLang="zh-TW" dirty="0" err="1" smtClean="0">
                <a:latin typeface="+mn-ea"/>
              </a:rPr>
              <a:t>px</a:t>
            </a:r>
            <a:r>
              <a:rPr lang="en-US" altLang="zh-TW" dirty="0" smtClean="0">
                <a:latin typeface="+mn-ea"/>
              </a:rPr>
              <a:t>)</a:t>
            </a:r>
            <a:r>
              <a:rPr lang="zh-TW" altLang="en-US" dirty="0" smtClean="0">
                <a:latin typeface="+mn-ea"/>
              </a:rPr>
              <a:t>，決定佔據元件容器的比例及個數</a:t>
            </a:r>
            <a:endParaRPr lang="zh-TW" altLang="en-US" dirty="0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 rotWithShape="1">
          <a:blip r:embed="rId3"/>
          <a:srcRect t="11162"/>
          <a:stretch/>
        </p:blipFill>
        <p:spPr>
          <a:xfrm>
            <a:off x="313038" y="1980394"/>
            <a:ext cx="5347147" cy="3277403"/>
          </a:xfrm>
          <a:prstGeom prst="rect">
            <a:avLst/>
          </a:prstGeom>
        </p:spPr>
      </p:pic>
      <p:sp>
        <p:nvSpPr>
          <p:cNvPr id="11" name="文字方塊 10"/>
          <p:cNvSpPr txBox="1"/>
          <p:nvPr/>
        </p:nvSpPr>
        <p:spPr>
          <a:xfrm>
            <a:off x="313038" y="1615297"/>
            <a:ext cx="2855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chemeClr val="accent6">
                    <a:lumMod val="50000"/>
                  </a:schemeClr>
                </a:solidFill>
              </a:rPr>
              <a:t>◆單列式 </a:t>
            </a:r>
            <a:r>
              <a:rPr lang="en-US" altLang="zh-TW" dirty="0" smtClean="0">
                <a:solidFill>
                  <a:schemeClr val="accent6">
                    <a:lumMod val="50000"/>
                  </a:schemeClr>
                </a:solidFill>
              </a:rPr>
              <a:t>(</a:t>
            </a:r>
            <a:r>
              <a:rPr lang="zh-TW" altLang="en-US" dirty="0" smtClean="0">
                <a:solidFill>
                  <a:schemeClr val="accent6">
                    <a:lumMod val="50000"/>
                  </a:schemeClr>
                </a:solidFill>
              </a:rPr>
              <a:t>同目前顯示效果</a:t>
            </a:r>
            <a:r>
              <a:rPr lang="en-US" altLang="zh-TW" dirty="0" smtClean="0">
                <a:solidFill>
                  <a:schemeClr val="accent6">
                    <a:lumMod val="50000"/>
                  </a:schemeClr>
                </a:solidFill>
              </a:rPr>
              <a:t>)</a:t>
            </a:r>
            <a:endParaRPr lang="zh-TW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5544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xmlns="" id="{B3BF7FD0-0882-45A6-9569-D81130295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01361"/>
          </a:xfrm>
        </p:spPr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altLang="zh-TW" sz="2800" b="1" dirty="0" smtClean="0">
                <a:solidFill>
                  <a:srgbClr val="0070C0"/>
                </a:solidFill>
              </a:rPr>
              <a:t>IDE</a:t>
            </a:r>
            <a:r>
              <a:rPr lang="zh-TW" altLang="en-US" sz="2800" b="1" dirty="0" smtClean="0">
                <a:solidFill>
                  <a:srgbClr val="0070C0"/>
                </a:solidFill>
              </a:rPr>
              <a:t>版面設計說明</a:t>
            </a:r>
            <a:r>
              <a:rPr lang="en-US" altLang="zh-TW" sz="2800" b="1" dirty="0" smtClean="0">
                <a:solidFill>
                  <a:srgbClr val="0070C0"/>
                </a:solidFill>
              </a:rPr>
              <a:t>-</a:t>
            </a:r>
            <a:r>
              <a:rPr lang="zh-TW" altLang="en-US" sz="2800" b="1" dirty="0" smtClean="0">
                <a:solidFill>
                  <a:srgbClr val="0070C0"/>
                </a:solidFill>
              </a:rPr>
              <a:t>單列式</a:t>
            </a:r>
            <a:endParaRPr lang="zh-TW" altLang="en-US" sz="2800" b="1" dirty="0">
              <a:solidFill>
                <a:srgbClr val="0070C0"/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0" y="450840"/>
            <a:ext cx="3356648" cy="5267220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109" y="954304"/>
            <a:ext cx="4029075" cy="1619250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481752" y="514647"/>
            <a:ext cx="4967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dirty="0" smtClean="0"/>
              <a:t>單列式</a:t>
            </a:r>
            <a:r>
              <a:rPr lang="zh-TW" altLang="en-US" dirty="0" smtClean="0"/>
              <a:t>，</a:t>
            </a:r>
            <a:r>
              <a:rPr lang="zh-TW" altLang="en-US" dirty="0" smtClean="0"/>
              <a:t>一列僅放置一筆記錄</a:t>
            </a:r>
            <a:r>
              <a:rPr lang="en-US" altLang="zh-TW" dirty="0" smtClean="0"/>
              <a:t>(</a:t>
            </a:r>
            <a:r>
              <a:rPr lang="zh-TW" altLang="en-US" dirty="0" smtClean="0"/>
              <a:t>目前</a:t>
            </a:r>
            <a:r>
              <a:rPr lang="zh-TW" altLang="en-US" dirty="0" smtClean="0"/>
              <a:t>設定</a:t>
            </a:r>
            <a:r>
              <a:rPr lang="zh-TW" altLang="en-US" dirty="0" smtClean="0"/>
              <a:t>方式</a:t>
            </a:r>
            <a:r>
              <a:rPr lang="en-US" altLang="zh-TW" dirty="0" smtClean="0"/>
              <a:t>)</a:t>
            </a:r>
            <a:endParaRPr lang="en-US" altLang="zh-TW" dirty="0" smtClean="0"/>
          </a:p>
        </p:txBody>
      </p:sp>
      <p:sp>
        <p:nvSpPr>
          <p:cNvPr id="6" name="矩形 5"/>
          <p:cNvSpPr/>
          <p:nvPr/>
        </p:nvSpPr>
        <p:spPr>
          <a:xfrm>
            <a:off x="6153462" y="3222885"/>
            <a:ext cx="1049312" cy="457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0197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xmlns="" id="{B3BF7FD0-0882-45A6-9569-D81130295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01361"/>
          </a:xfrm>
        </p:spPr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altLang="zh-TW" sz="2800" b="1" dirty="0" smtClean="0">
                <a:solidFill>
                  <a:srgbClr val="0070C0"/>
                </a:solidFill>
              </a:rPr>
              <a:t>IDE</a:t>
            </a:r>
            <a:r>
              <a:rPr lang="zh-TW" altLang="en-US" sz="2800" b="1" dirty="0" smtClean="0">
                <a:solidFill>
                  <a:srgbClr val="0070C0"/>
                </a:solidFill>
              </a:rPr>
              <a:t>版面設計說明</a:t>
            </a:r>
            <a:r>
              <a:rPr lang="en-US" altLang="zh-TW" sz="2800" b="1" dirty="0" smtClean="0">
                <a:solidFill>
                  <a:srgbClr val="0070C0"/>
                </a:solidFill>
              </a:rPr>
              <a:t>-</a:t>
            </a:r>
            <a:r>
              <a:rPr lang="zh-TW" altLang="en-US" sz="2800" b="1" dirty="0" smtClean="0">
                <a:solidFill>
                  <a:srgbClr val="0070C0"/>
                </a:solidFill>
              </a:rPr>
              <a:t>磚塊式</a:t>
            </a:r>
            <a:endParaRPr lang="zh-TW" altLang="en-US" sz="2800" b="1" dirty="0">
              <a:solidFill>
                <a:srgbClr val="0070C0"/>
              </a:solidFill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591" y="2464552"/>
            <a:ext cx="3981450" cy="219075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5735" y="153095"/>
            <a:ext cx="3562350" cy="5715000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427685" y="601361"/>
            <a:ext cx="6121395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dirty="0"/>
              <a:t>磚塊式容器預設為固定高度，可視需求調整為變動高度</a:t>
            </a:r>
            <a:endParaRPr lang="en-US" altLang="zh-TW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sz="1600" dirty="0"/>
              <a:t>磚塊高度不得大於容器</a:t>
            </a:r>
            <a:r>
              <a:rPr lang="zh-TW" altLang="en-US" sz="1600" dirty="0" smtClean="0"/>
              <a:t>高度</a:t>
            </a:r>
            <a:endParaRPr lang="en-US" altLang="zh-TW" sz="1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TW" sz="1600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dirty="0" smtClean="0"/>
              <a:t>資料區</a:t>
            </a:r>
            <a:r>
              <a:rPr lang="zh-TW" altLang="en-US" dirty="0" smtClean="0"/>
              <a:t>塊內的</a:t>
            </a:r>
            <a:r>
              <a:rPr lang="zh-TW" altLang="en-US" dirty="0" smtClean="0"/>
              <a:t>子元件強制為固定高度</a:t>
            </a:r>
            <a:endParaRPr lang="en-US" altLang="zh-TW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sz="1600" dirty="0" smtClean="0"/>
              <a:t>當子元件的總高度超過資料區塊的高度時，出現垂直</a:t>
            </a:r>
            <a:r>
              <a:rPr lang="zh-TW" altLang="en-US" sz="1600" dirty="0" smtClean="0"/>
              <a:t>捲軸</a:t>
            </a:r>
            <a:endParaRPr lang="en-US" altLang="zh-TW" sz="1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1600" dirty="0"/>
              <a:t>MAE</a:t>
            </a:r>
            <a:r>
              <a:rPr lang="zh-TW" altLang="en-US" sz="1600" dirty="0"/>
              <a:t>與</a:t>
            </a:r>
            <a:r>
              <a:rPr lang="en-US" altLang="zh-TW" sz="1600" dirty="0"/>
              <a:t>RWD</a:t>
            </a:r>
            <a:r>
              <a:rPr lang="zh-TW" altLang="en-US" sz="1600" dirty="0"/>
              <a:t>運行效果相同，僅差異在畫面上不會出現捲軸，但可使用手指滑動記錄</a:t>
            </a:r>
            <a:endParaRPr lang="en-US" altLang="zh-TW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TW" dirty="0" smtClean="0"/>
          </a:p>
          <a:p>
            <a:pPr lvl="1"/>
            <a:endParaRPr lang="en-US" altLang="zh-TW" dirty="0" smtClean="0"/>
          </a:p>
        </p:txBody>
      </p:sp>
      <p:sp>
        <p:nvSpPr>
          <p:cNvPr id="8" name="矩形 7"/>
          <p:cNvSpPr/>
          <p:nvPr/>
        </p:nvSpPr>
        <p:spPr>
          <a:xfrm>
            <a:off x="7142813" y="3162925"/>
            <a:ext cx="1103263" cy="13678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2" name="群組 11"/>
          <p:cNvGrpSpPr/>
          <p:nvPr/>
        </p:nvGrpSpPr>
        <p:grpSpPr>
          <a:xfrm>
            <a:off x="822641" y="3857125"/>
            <a:ext cx="1805666" cy="261610"/>
            <a:chOff x="831002" y="3638686"/>
            <a:chExt cx="1805666" cy="261610"/>
          </a:xfrm>
        </p:grpSpPr>
        <p:cxnSp>
          <p:nvCxnSpPr>
            <p:cNvPr id="3" name="直線接點 2"/>
            <p:cNvCxnSpPr/>
            <p:nvPr/>
          </p:nvCxnSpPr>
          <p:spPr>
            <a:xfrm>
              <a:off x="831002" y="3769491"/>
              <a:ext cx="1805666" cy="12397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字方塊 10"/>
            <p:cNvSpPr txBox="1"/>
            <p:nvPr/>
          </p:nvSpPr>
          <p:spPr>
            <a:xfrm>
              <a:off x="1500326" y="3638686"/>
              <a:ext cx="63919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100" dirty="0" smtClean="0">
                  <a:solidFill>
                    <a:schemeClr val="bg1">
                      <a:lumMod val="50000"/>
                    </a:schemeClr>
                  </a:solidFill>
                </a:rPr>
                <a:t>200</a:t>
              </a:r>
              <a:endParaRPr lang="zh-TW" altLang="en-US" sz="11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cxnSp>
        <p:nvCxnSpPr>
          <p:cNvPr id="14" name="直線接點 13"/>
          <p:cNvCxnSpPr/>
          <p:nvPr/>
        </p:nvCxnSpPr>
        <p:spPr>
          <a:xfrm>
            <a:off x="2800481" y="3338004"/>
            <a:ext cx="4342" cy="562294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/>
          <p:cNvSpPr txBox="1"/>
          <p:nvPr/>
        </p:nvSpPr>
        <p:spPr>
          <a:xfrm>
            <a:off x="2628307" y="3492181"/>
            <a:ext cx="6391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 smtClean="0">
                <a:solidFill>
                  <a:schemeClr val="bg1">
                    <a:lumMod val="50000"/>
                  </a:schemeClr>
                </a:solidFill>
              </a:rPr>
              <a:t>65</a:t>
            </a:r>
            <a:endParaRPr lang="zh-TW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7" name="直線接點 16"/>
          <p:cNvCxnSpPr/>
          <p:nvPr/>
        </p:nvCxnSpPr>
        <p:spPr>
          <a:xfrm flipH="1">
            <a:off x="4785064" y="3249227"/>
            <a:ext cx="1" cy="1281583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4626020" y="3769493"/>
            <a:ext cx="6391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 smtClean="0">
                <a:solidFill>
                  <a:schemeClr val="bg1">
                    <a:lumMod val="50000"/>
                  </a:schemeClr>
                </a:solidFill>
              </a:rPr>
              <a:t>140</a:t>
            </a:r>
            <a:endParaRPr lang="zh-TW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7920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xmlns="" id="{B3BF7FD0-0882-45A6-9569-D81130295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01361"/>
          </a:xfrm>
        </p:spPr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zh-TW" altLang="en-US" sz="2800" b="1" dirty="0" smtClean="0">
                <a:solidFill>
                  <a:srgbClr val="0070C0"/>
                </a:solidFill>
              </a:rPr>
              <a:t>運行效果</a:t>
            </a:r>
            <a:r>
              <a:rPr lang="en-US" altLang="zh-TW" sz="2800" b="1" dirty="0" smtClean="0">
                <a:solidFill>
                  <a:srgbClr val="0070C0"/>
                </a:solidFill>
              </a:rPr>
              <a:t>-</a:t>
            </a:r>
            <a:r>
              <a:rPr lang="zh-TW" altLang="en-US" sz="2800" b="1" dirty="0" smtClean="0">
                <a:solidFill>
                  <a:srgbClr val="0070C0"/>
                </a:solidFill>
              </a:rPr>
              <a:t>磚塊式 </a:t>
            </a:r>
            <a:r>
              <a:rPr lang="en-US" altLang="zh-TW" sz="2800" b="1" dirty="0" smtClean="0">
                <a:solidFill>
                  <a:srgbClr val="0070C0"/>
                </a:solidFill>
              </a:rPr>
              <a:t>(</a:t>
            </a:r>
            <a:r>
              <a:rPr lang="zh-TW" altLang="en-US" sz="2800" b="1" dirty="0" smtClean="0">
                <a:solidFill>
                  <a:srgbClr val="0070C0"/>
                </a:solidFill>
              </a:rPr>
              <a:t>變動高度 </a:t>
            </a:r>
            <a:r>
              <a:rPr lang="en-US" altLang="zh-TW" sz="2800" b="1" dirty="0" smtClean="0">
                <a:solidFill>
                  <a:srgbClr val="0070C0"/>
                </a:solidFill>
              </a:rPr>
              <a:t>/ </a:t>
            </a:r>
            <a:r>
              <a:rPr lang="zh-TW" altLang="en-US" sz="2800" b="1" dirty="0" smtClean="0">
                <a:solidFill>
                  <a:srgbClr val="0070C0"/>
                </a:solidFill>
              </a:rPr>
              <a:t>上下滑動</a:t>
            </a:r>
            <a:r>
              <a:rPr lang="en-US" altLang="zh-TW" sz="2800" b="1" dirty="0" smtClean="0">
                <a:solidFill>
                  <a:srgbClr val="0070C0"/>
                </a:solidFill>
              </a:rPr>
              <a:t>)</a:t>
            </a:r>
            <a:endParaRPr lang="zh-TW" altLang="en-US" sz="2800" b="1" dirty="0">
              <a:solidFill>
                <a:srgbClr val="0070C0"/>
              </a:solidFill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637662" y="601361"/>
            <a:ext cx="110275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dirty="0"/>
              <a:t>磚塊區的寬度超過元件容器的寬度時，折往下一行並撐大元件容器的</a:t>
            </a:r>
            <a:r>
              <a:rPr lang="zh-TW" altLang="en-US" dirty="0" smtClean="0"/>
              <a:t>高度</a:t>
            </a:r>
            <a:r>
              <a:rPr lang="en-US" altLang="zh-TW" dirty="0" smtClean="0"/>
              <a:t>(</a:t>
            </a:r>
            <a:r>
              <a:rPr lang="zh-TW" altLang="en-US" dirty="0" smtClean="0"/>
              <a:t>圖一</a:t>
            </a:r>
            <a:r>
              <a:rPr lang="en-US" altLang="zh-TW" dirty="0" smtClean="0"/>
              <a:t>)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dirty="0"/>
              <a:t>當容器的寬度小於單一區塊寬度時，區塊超出容器的範圍會被遮住，且容器元件不出現水平</a:t>
            </a:r>
            <a:r>
              <a:rPr lang="zh-TW" altLang="en-US" dirty="0" smtClean="0"/>
              <a:t>卷軸</a:t>
            </a:r>
            <a:r>
              <a:rPr lang="en-US" altLang="zh-TW" dirty="0"/>
              <a:t>(</a:t>
            </a:r>
            <a:r>
              <a:rPr lang="zh-TW" altLang="en-US" dirty="0" smtClean="0"/>
              <a:t>圖</a:t>
            </a:r>
            <a:r>
              <a:rPr lang="zh-TW" altLang="en-US" dirty="0"/>
              <a:t>二</a:t>
            </a:r>
            <a:r>
              <a:rPr lang="en-US" altLang="zh-TW" dirty="0" smtClean="0"/>
              <a:t>)</a:t>
            </a:r>
            <a:endParaRPr lang="en-US" altLang="zh-TW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TW" dirty="0" smtClean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443" y="2308758"/>
            <a:ext cx="5647619" cy="2771429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19"/>
          <a:stretch/>
        </p:blipFill>
        <p:spPr>
          <a:xfrm>
            <a:off x="7531993" y="2308758"/>
            <a:ext cx="1257475" cy="2743886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2875005" y="4201297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766444" y="2009058"/>
            <a:ext cx="1248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圖一</a:t>
            </a:r>
            <a:r>
              <a:rPr lang="en-US" altLang="zh-TW" dirty="0"/>
              <a:t>	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7428042" y="1948229"/>
            <a:ext cx="1248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圖一</a:t>
            </a:r>
            <a:r>
              <a:rPr lang="en-US" altLang="zh-TW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063192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xmlns="" id="{B3BF7FD0-0882-45A6-9569-D81130295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01361"/>
          </a:xfrm>
        </p:spPr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zh-TW" altLang="en-US" sz="2800" b="1" dirty="0" smtClean="0">
                <a:solidFill>
                  <a:srgbClr val="0070C0"/>
                </a:solidFill>
              </a:rPr>
              <a:t>運行效果</a:t>
            </a:r>
            <a:r>
              <a:rPr lang="en-US" altLang="zh-TW" sz="2800" b="1" dirty="0" smtClean="0">
                <a:solidFill>
                  <a:srgbClr val="0070C0"/>
                </a:solidFill>
              </a:rPr>
              <a:t>-</a:t>
            </a:r>
            <a:r>
              <a:rPr lang="zh-TW" altLang="en-US" sz="2800" b="1" dirty="0" smtClean="0">
                <a:solidFill>
                  <a:srgbClr val="0070C0"/>
                </a:solidFill>
              </a:rPr>
              <a:t>磚塊式 </a:t>
            </a:r>
            <a:r>
              <a:rPr lang="en-US" altLang="zh-TW" sz="2800" b="1" dirty="0" smtClean="0">
                <a:solidFill>
                  <a:srgbClr val="0070C0"/>
                </a:solidFill>
              </a:rPr>
              <a:t>(</a:t>
            </a:r>
            <a:r>
              <a:rPr lang="zh-TW" altLang="en-US" sz="2800" b="1" dirty="0" smtClean="0">
                <a:solidFill>
                  <a:srgbClr val="0070C0"/>
                </a:solidFill>
              </a:rPr>
              <a:t>變動高度 </a:t>
            </a:r>
            <a:r>
              <a:rPr lang="en-US" altLang="zh-TW" sz="2800" b="1" dirty="0" smtClean="0">
                <a:solidFill>
                  <a:srgbClr val="0070C0"/>
                </a:solidFill>
              </a:rPr>
              <a:t>/ </a:t>
            </a:r>
            <a:r>
              <a:rPr lang="zh-TW" altLang="en-US" sz="2800" b="1" dirty="0" smtClean="0">
                <a:solidFill>
                  <a:srgbClr val="0070C0"/>
                </a:solidFill>
              </a:rPr>
              <a:t>左右滑動</a:t>
            </a:r>
            <a:r>
              <a:rPr lang="en-US" altLang="zh-TW" sz="2800" b="1" dirty="0" smtClean="0">
                <a:solidFill>
                  <a:srgbClr val="0070C0"/>
                </a:solidFill>
              </a:rPr>
              <a:t>)</a:t>
            </a:r>
            <a:endParaRPr lang="zh-TW" altLang="en-US" sz="2800" b="1" dirty="0">
              <a:solidFill>
                <a:srgbClr val="0070C0"/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724930" y="77435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2018270" y="95902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637661" y="601361"/>
            <a:ext cx="110187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dirty="0"/>
              <a:t>磚塊區的寬度超過元件容器的寬度時，出現水平</a:t>
            </a:r>
            <a:r>
              <a:rPr lang="zh-TW" altLang="en-US" dirty="0" smtClean="0"/>
              <a:t>卷軸</a:t>
            </a:r>
            <a:r>
              <a:rPr lang="en-US" altLang="zh-TW" dirty="0" smtClean="0"/>
              <a:t>(</a:t>
            </a:r>
            <a:r>
              <a:rPr lang="zh-TW" altLang="en-US" dirty="0" smtClean="0"/>
              <a:t>圖一</a:t>
            </a:r>
            <a:r>
              <a:rPr lang="en-US" altLang="zh-TW" dirty="0" smtClean="0"/>
              <a:t>)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dirty="0"/>
              <a:t>元件容器無資料時，元件容器本身僅顯示樣式部分的</a:t>
            </a:r>
            <a:r>
              <a:rPr lang="zh-TW" altLang="en-US" dirty="0" smtClean="0"/>
              <a:t>高度</a:t>
            </a:r>
            <a:r>
              <a:rPr lang="en-US" altLang="zh-TW" dirty="0" smtClean="0"/>
              <a:t>(</a:t>
            </a:r>
            <a:r>
              <a:rPr lang="zh-TW" altLang="en-US" dirty="0" smtClean="0"/>
              <a:t>圖二</a:t>
            </a:r>
            <a:r>
              <a:rPr lang="en-US" altLang="zh-TW" dirty="0" smtClean="0"/>
              <a:t>)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TW" dirty="0"/>
              <a:t>MAE</a:t>
            </a:r>
            <a:r>
              <a:rPr lang="zh-TW" altLang="en-US" dirty="0"/>
              <a:t>與</a:t>
            </a:r>
            <a:r>
              <a:rPr lang="en-US" altLang="zh-TW" dirty="0"/>
              <a:t>RWD</a:t>
            </a:r>
            <a:r>
              <a:rPr lang="zh-TW" altLang="en-US" dirty="0"/>
              <a:t>運行效果相同，僅差異在畫面上不會出現捲軸，但可使用手指滑動記錄</a:t>
            </a:r>
            <a:endParaRPr lang="en-US" altLang="zh-TW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TW" dirty="0" smtClean="0"/>
          </a:p>
        </p:txBody>
      </p:sp>
      <p:pic>
        <p:nvPicPr>
          <p:cNvPr id="16" name="圖片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952" y="2055946"/>
            <a:ext cx="7156168" cy="1610376"/>
          </a:xfrm>
          <a:prstGeom prst="rect">
            <a:avLst/>
          </a:prstGeom>
        </p:spPr>
      </p:pic>
      <p:sp>
        <p:nvSpPr>
          <p:cNvPr id="19" name="文字方塊 18"/>
          <p:cNvSpPr txBox="1"/>
          <p:nvPr/>
        </p:nvSpPr>
        <p:spPr>
          <a:xfrm>
            <a:off x="724930" y="401673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圖二</a:t>
            </a:r>
            <a:endParaRPr lang="zh-TW" altLang="en-US" dirty="0"/>
          </a:p>
        </p:txBody>
      </p:sp>
      <p:pic>
        <p:nvPicPr>
          <p:cNvPr id="20" name="圖片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952" y="4386068"/>
            <a:ext cx="6719986" cy="151692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724929" y="170553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圖一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565792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xmlns="" id="{B3BF7FD0-0882-45A6-9569-D81130295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01361"/>
          </a:xfrm>
        </p:spPr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zh-TW" altLang="en-US" sz="2800" b="1" dirty="0" smtClean="0">
                <a:solidFill>
                  <a:srgbClr val="0070C0"/>
                </a:solidFill>
              </a:rPr>
              <a:t>運行效果</a:t>
            </a:r>
            <a:r>
              <a:rPr lang="en-US" altLang="zh-TW" sz="2800" b="1" dirty="0" smtClean="0">
                <a:solidFill>
                  <a:srgbClr val="0070C0"/>
                </a:solidFill>
              </a:rPr>
              <a:t>-</a:t>
            </a:r>
            <a:r>
              <a:rPr lang="zh-TW" altLang="en-US" sz="2800" b="1" dirty="0" smtClean="0">
                <a:solidFill>
                  <a:srgbClr val="0070C0"/>
                </a:solidFill>
              </a:rPr>
              <a:t>磚塊式 </a:t>
            </a:r>
            <a:r>
              <a:rPr lang="en-US" altLang="zh-TW" sz="2800" b="1" dirty="0" smtClean="0">
                <a:solidFill>
                  <a:srgbClr val="0070C0"/>
                </a:solidFill>
              </a:rPr>
              <a:t>(</a:t>
            </a:r>
            <a:r>
              <a:rPr lang="zh-TW" altLang="en-US" sz="2800" b="1" dirty="0" smtClean="0">
                <a:solidFill>
                  <a:srgbClr val="0070C0"/>
                </a:solidFill>
              </a:rPr>
              <a:t>固定高度 </a:t>
            </a:r>
            <a:r>
              <a:rPr lang="en-US" altLang="zh-TW" sz="2800" b="1" dirty="0" smtClean="0">
                <a:solidFill>
                  <a:srgbClr val="0070C0"/>
                </a:solidFill>
              </a:rPr>
              <a:t>/ </a:t>
            </a:r>
            <a:r>
              <a:rPr lang="zh-TW" altLang="en-US" sz="2800" b="1" dirty="0" smtClean="0">
                <a:solidFill>
                  <a:srgbClr val="0070C0"/>
                </a:solidFill>
              </a:rPr>
              <a:t>上下滑動</a:t>
            </a:r>
            <a:r>
              <a:rPr lang="en-US" altLang="zh-TW" sz="2800" b="1" dirty="0" smtClean="0">
                <a:solidFill>
                  <a:srgbClr val="0070C0"/>
                </a:solidFill>
              </a:rPr>
              <a:t>)</a:t>
            </a:r>
            <a:endParaRPr lang="zh-TW" altLang="en-US" sz="2800" b="1" dirty="0">
              <a:solidFill>
                <a:srgbClr val="0070C0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637661" y="601361"/>
            <a:ext cx="108855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dirty="0"/>
              <a:t>磚塊區的寬度超過元件容器的寬度時，折往下一行。元件容器高度不足時，出現垂直</a:t>
            </a:r>
            <a:r>
              <a:rPr lang="zh-TW" altLang="en-US" dirty="0" smtClean="0"/>
              <a:t>卷軸</a:t>
            </a:r>
            <a:r>
              <a:rPr lang="en-US" altLang="zh-TW" dirty="0" smtClean="0"/>
              <a:t>(</a:t>
            </a:r>
            <a:r>
              <a:rPr lang="zh-TW" altLang="en-US" dirty="0" smtClean="0"/>
              <a:t>圖一</a:t>
            </a:r>
            <a:r>
              <a:rPr lang="en-US" altLang="zh-TW" dirty="0" smtClean="0"/>
              <a:t>)</a:t>
            </a:r>
            <a:endParaRPr lang="en-US" altLang="zh-TW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dirty="0"/>
              <a:t>當容器的寬度小於單一區塊寬度時，區塊超出容器的範圍會被遮住，且容器元件不出現水平</a:t>
            </a:r>
            <a:r>
              <a:rPr lang="zh-TW" altLang="en-US" dirty="0" smtClean="0"/>
              <a:t>卷軸</a:t>
            </a:r>
            <a:r>
              <a:rPr lang="en-US" altLang="zh-TW" dirty="0"/>
              <a:t>(</a:t>
            </a:r>
            <a:r>
              <a:rPr lang="zh-TW" altLang="en-US" dirty="0" smtClean="0"/>
              <a:t>圖二</a:t>
            </a:r>
            <a:r>
              <a:rPr lang="en-US" altLang="zh-TW" dirty="0" smtClean="0"/>
              <a:t>)</a:t>
            </a:r>
            <a:endParaRPr lang="zh-TW" altLang="en-US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TW" dirty="0" smtClean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945" y="2083983"/>
            <a:ext cx="5116993" cy="3001588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6804013" y="1709357"/>
            <a:ext cx="3711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圖二</a:t>
            </a:r>
            <a:endParaRPr lang="zh-TW" altLang="en-US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1969" y="2083983"/>
            <a:ext cx="1419799" cy="3001588"/>
          </a:xfrm>
          <a:prstGeom prst="rect">
            <a:avLst/>
          </a:prstGeom>
        </p:spPr>
      </p:pic>
      <p:sp>
        <p:nvSpPr>
          <p:cNvPr id="10" name="文字方塊 9"/>
          <p:cNvSpPr txBox="1"/>
          <p:nvPr/>
        </p:nvSpPr>
        <p:spPr>
          <a:xfrm>
            <a:off x="910945" y="1756720"/>
            <a:ext cx="3711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圖一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679252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xmlns="" id="{B3BF7FD0-0882-45A6-9569-D81130295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01361"/>
          </a:xfrm>
        </p:spPr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zh-TW" altLang="en-US" sz="2800" b="1" dirty="0" smtClean="0">
                <a:solidFill>
                  <a:srgbClr val="0070C0"/>
                </a:solidFill>
              </a:rPr>
              <a:t>運行效果</a:t>
            </a:r>
            <a:r>
              <a:rPr lang="en-US" altLang="zh-TW" sz="2800" b="1" dirty="0" smtClean="0">
                <a:solidFill>
                  <a:srgbClr val="0070C0"/>
                </a:solidFill>
              </a:rPr>
              <a:t>-</a:t>
            </a:r>
            <a:r>
              <a:rPr lang="zh-TW" altLang="en-US" sz="2800" b="1" dirty="0" smtClean="0">
                <a:solidFill>
                  <a:srgbClr val="0070C0"/>
                </a:solidFill>
              </a:rPr>
              <a:t>磚塊式 </a:t>
            </a:r>
            <a:r>
              <a:rPr lang="en-US" altLang="zh-TW" sz="2800" b="1" dirty="0" smtClean="0">
                <a:solidFill>
                  <a:srgbClr val="0070C0"/>
                </a:solidFill>
              </a:rPr>
              <a:t>(</a:t>
            </a:r>
            <a:r>
              <a:rPr lang="zh-TW" altLang="en-US" sz="2800" b="1" dirty="0" smtClean="0">
                <a:solidFill>
                  <a:srgbClr val="0070C0"/>
                </a:solidFill>
              </a:rPr>
              <a:t>固定高度 </a:t>
            </a:r>
            <a:r>
              <a:rPr lang="en-US" altLang="zh-TW" sz="2800" b="1" dirty="0" smtClean="0">
                <a:solidFill>
                  <a:srgbClr val="0070C0"/>
                </a:solidFill>
              </a:rPr>
              <a:t>/ </a:t>
            </a:r>
            <a:r>
              <a:rPr lang="zh-TW" altLang="en-US" sz="2800" b="1" dirty="0" smtClean="0">
                <a:solidFill>
                  <a:srgbClr val="0070C0"/>
                </a:solidFill>
              </a:rPr>
              <a:t>左右滑動</a:t>
            </a:r>
            <a:r>
              <a:rPr lang="en-US" altLang="zh-TW" sz="2800" b="1" dirty="0" smtClean="0">
                <a:solidFill>
                  <a:srgbClr val="0070C0"/>
                </a:solidFill>
              </a:rPr>
              <a:t>)</a:t>
            </a:r>
            <a:endParaRPr lang="zh-TW" altLang="en-US" sz="2800" b="1" dirty="0">
              <a:solidFill>
                <a:srgbClr val="0070C0"/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637661" y="601361"/>
            <a:ext cx="1012207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dirty="0" smtClean="0"/>
              <a:t>資料區塊的數量超過</a:t>
            </a:r>
            <a:r>
              <a:rPr lang="zh-TW" altLang="en-US" dirty="0"/>
              <a:t>元件容器的寬度時</a:t>
            </a:r>
            <a:r>
              <a:rPr lang="zh-TW" altLang="en-US" dirty="0" smtClean="0"/>
              <a:t>，會出現</a:t>
            </a:r>
            <a:r>
              <a:rPr lang="zh-TW" altLang="en-US" dirty="0"/>
              <a:t>水平</a:t>
            </a:r>
            <a:r>
              <a:rPr lang="zh-TW" altLang="en-US" dirty="0" smtClean="0"/>
              <a:t>卷軸</a:t>
            </a:r>
            <a:r>
              <a:rPr lang="zh-TW" altLang="en-US" dirty="0"/>
              <a:t>；</a:t>
            </a:r>
            <a:r>
              <a:rPr lang="zh-TW" altLang="en-US" dirty="0" smtClean="0"/>
              <a:t>因樣式導致元件</a:t>
            </a:r>
            <a:r>
              <a:rPr lang="zh-TW" altLang="en-US" dirty="0"/>
              <a:t>容器高度不足時，出現垂直</a:t>
            </a:r>
            <a:r>
              <a:rPr lang="zh-TW" altLang="en-US" dirty="0" smtClean="0"/>
              <a:t>卷軸</a:t>
            </a:r>
            <a:r>
              <a:rPr lang="en-US" altLang="zh-TW" dirty="0" smtClean="0"/>
              <a:t>(</a:t>
            </a:r>
            <a:r>
              <a:rPr lang="zh-TW" altLang="en-US" dirty="0" smtClean="0"/>
              <a:t>圖一</a:t>
            </a:r>
            <a:r>
              <a:rPr lang="en-US" altLang="zh-TW" dirty="0" smtClean="0"/>
              <a:t>)</a:t>
            </a:r>
            <a:endParaRPr lang="en-US" altLang="zh-TW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dirty="0"/>
              <a:t>當元件容器高度大於磚塊區高度許多時，由於元件容器設定為固定高度，因此會看到</a:t>
            </a:r>
            <a:r>
              <a:rPr lang="zh-TW" altLang="en-US" dirty="0" smtClean="0"/>
              <a:t>空白</a:t>
            </a:r>
            <a:r>
              <a:rPr lang="en-US" altLang="zh-TW" dirty="0"/>
              <a:t>(</a:t>
            </a:r>
            <a:r>
              <a:rPr lang="zh-TW" altLang="en-US" dirty="0" smtClean="0"/>
              <a:t>圖二</a:t>
            </a:r>
            <a:r>
              <a:rPr lang="en-US" altLang="zh-TW" dirty="0" smtClean="0"/>
              <a:t>)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dirty="0"/>
              <a:t>當元件容器為固定高度，且無資料時，畫面會出現與元件容器相同高度的</a:t>
            </a:r>
            <a:r>
              <a:rPr lang="zh-TW" altLang="en-US" dirty="0" smtClean="0"/>
              <a:t>空白</a:t>
            </a:r>
            <a:r>
              <a:rPr lang="en-US" altLang="zh-TW" dirty="0" smtClean="0"/>
              <a:t>(</a:t>
            </a:r>
            <a:r>
              <a:rPr lang="zh-TW" altLang="en-US" dirty="0" smtClean="0"/>
              <a:t>圖三</a:t>
            </a:r>
            <a:r>
              <a:rPr lang="en-US" altLang="zh-TW" dirty="0" smtClean="0"/>
              <a:t>)</a:t>
            </a:r>
            <a:endParaRPr lang="en-US" altLang="zh-TW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TW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zh-TW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 smtClean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019" y="1834622"/>
            <a:ext cx="6419048" cy="1155284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953687" y="194927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圖一</a:t>
            </a:r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041" y="3134226"/>
            <a:ext cx="4354943" cy="2491995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953687" y="324292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圖二</a:t>
            </a:r>
            <a:endParaRPr lang="zh-TW" altLang="en-US" dirty="0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4717" y="3234047"/>
            <a:ext cx="4506829" cy="2039289"/>
          </a:xfrm>
          <a:prstGeom prst="rect">
            <a:avLst/>
          </a:prstGeom>
        </p:spPr>
      </p:pic>
      <p:sp>
        <p:nvSpPr>
          <p:cNvPr id="11" name="文字方塊 10"/>
          <p:cNvSpPr txBox="1"/>
          <p:nvPr/>
        </p:nvSpPr>
        <p:spPr>
          <a:xfrm>
            <a:off x="6758386" y="323810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圖三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99095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areRobot" id="{5FF9FB7F-630B-4D21-9607-8B61A2EC429D}" vid="{525FA386-9C5B-498E-BF1E-DDEF7321ED7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ArcareRobot</Template>
  <TotalTime>2443</TotalTime>
  <Words>1051</Words>
  <Application>Microsoft Office PowerPoint</Application>
  <PresentationFormat>寬螢幕</PresentationFormat>
  <Paragraphs>82</Paragraphs>
  <Slides>16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1" baseType="lpstr">
      <vt:lpstr>微軟正黑體</vt:lpstr>
      <vt:lpstr>Arial</vt:lpstr>
      <vt:lpstr>Tw Cen MT</vt:lpstr>
      <vt:lpstr>Wingdings</vt:lpstr>
      <vt:lpstr>Office 佈景主題</vt:lpstr>
      <vt:lpstr>更新功能說明 8.10.1.0 </vt:lpstr>
      <vt:lpstr>異動說明</vt:lpstr>
      <vt:lpstr>何謂區塊模式</vt:lpstr>
      <vt:lpstr>IDE版面設計說明-單列式</vt:lpstr>
      <vt:lpstr>IDE版面設計說明-磚塊式</vt:lpstr>
      <vt:lpstr>運行效果-磚塊式 (變動高度 / 上下滑動)</vt:lpstr>
      <vt:lpstr>運行效果-磚塊式 (變動高度 / 左右滑動)</vt:lpstr>
      <vt:lpstr>運行效果-磚塊式 (固定高度 / 上下滑動)</vt:lpstr>
      <vt:lpstr>運行效果-磚塊式 (固定高度 / 左右滑動)</vt:lpstr>
      <vt:lpstr>區塊變色說明(元件加註-顯示設定)</vt:lpstr>
      <vt:lpstr>區塊變色說明(主題樣式/單元樣式)</vt:lpstr>
      <vt:lpstr>區塊變色說明(變色順序)</vt:lpstr>
      <vt:lpstr>異動說明</vt:lpstr>
      <vt:lpstr>PowerPoint 簡報</vt:lpstr>
      <vt:lpstr>PowerPoint 簡報</vt:lpstr>
      <vt:lpstr>異動說明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Jacky Chen</dc:creator>
  <cp:lastModifiedBy>LIN TRACY</cp:lastModifiedBy>
  <cp:revision>268</cp:revision>
  <dcterms:created xsi:type="dcterms:W3CDTF">2019-03-18T06:44:35Z</dcterms:created>
  <dcterms:modified xsi:type="dcterms:W3CDTF">2021-09-24T07:45:54Z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LastKnownPath">
    <vt:lpwstr>https://d.docs.live.net/ce05b4d8cf1f979d/文件/自訂 Office 範本/ArcareRobot.potx</vt:lpwstr>
  </property>
</Properties>
</file>