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Our dynamic loading system allows us to have one home page and load each of the maps into the app as needed</a:t>
            </a:r>
          </a:p>
          <a:p>
            <a:pPr indent="-228600" lvl="0" marL="457200" rtl="0">
              <a:spcBef>
                <a:spcPts val="0"/>
              </a:spcBef>
              <a:buChar char="-"/>
            </a:pPr>
            <a:r>
              <a:rPr lang="en"/>
              <a:t>We decided early on that we did not want to use jQuery.</a:t>
            </a:r>
          </a:p>
          <a:p>
            <a:pPr indent="-228600" lvl="1" marL="914400" rtl="0">
              <a:spcBef>
                <a:spcPts val="0"/>
              </a:spcBef>
              <a:buChar char="-"/>
            </a:pPr>
            <a:r>
              <a:rPr lang="en"/>
              <a:t>Why bloat the app up with a lot of extra features that we don’t need and potentially increase the load times of the app.</a:t>
            </a:r>
          </a:p>
          <a:p>
            <a:pPr indent="-228600" lvl="0" marL="457200" rtl="0">
              <a:spcBef>
                <a:spcPts val="0"/>
              </a:spcBef>
              <a:buChar char="-"/>
            </a:pPr>
            <a:r>
              <a:rPr lang="en"/>
              <a:t>We created a json file to link room names to room ids</a:t>
            </a:r>
          </a:p>
          <a:p>
            <a:pPr indent="-228600" lvl="0" marL="457200" rtl="0">
              <a:spcBef>
                <a:spcPts val="0"/>
              </a:spcBef>
              <a:buChar char="-"/>
            </a:pPr>
            <a:r>
              <a:rPr lang="en"/>
              <a:t>SASS and Compass is a precompiler for CSS ad allowed us to design the app quicker and easier</a:t>
            </a:r>
          </a:p>
          <a:p>
            <a:pPr indent="-228600" lvl="1" marL="914400">
              <a:spcBef>
                <a:spcPts val="0"/>
              </a:spcBef>
              <a:buChar char="-"/>
            </a:pPr>
            <a:r>
              <a:rPr lang="en"/>
              <a:t>Susy if a framework that helps create responsive grids for our app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reativecommons.org/licenses/by-nc-sa/4.0/" TargetMode="External"/><Relationship Id="rId4" Type="http://schemas.openxmlformats.org/officeDocument/2006/relationships/hyperlink" Target="https://creativecommons.org/licenses/by-nc-sa/4.0/#" TargetMode="External"/><Relationship Id="rId5" Type="http://schemas.openxmlformats.org/officeDocument/2006/relationships/hyperlink" Target="https://creativecommons.org/licenses/by-nc-sa/4.0/#" TargetMode="External"/><Relationship Id="rId6" Type="http://schemas.openxmlformats.org/officeDocument/2006/relationships/hyperlink" Target="https://creativecommons.org/licenses/by-nc-sa/4.0/#" TargetMode="External"/><Relationship Id="rId7" Type="http://schemas.openxmlformats.org/officeDocument/2006/relationships/hyperlink" Target="https://creativecommons.org/licenses/by-nc-sa/4.0/#" TargetMode="External"/><Relationship Id="rId8" Type="http://schemas.openxmlformats.org/officeDocument/2006/relationships/hyperlink" Target="https://creativecommons.org/licenses/by-nc-sa/4.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Gwinnett Grizzly Maps</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Mike Deiters, Aston Tsou, Narith Seang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en"/>
              <a:t>Room Search</a:t>
            </a:r>
          </a:p>
        </p:txBody>
      </p:sp>
      <p:pic>
        <p:nvPicPr>
          <p:cNvPr id="118" name="Shape 118"/>
          <p:cNvPicPr preferRelativeResize="0"/>
          <p:nvPr/>
        </p:nvPicPr>
        <p:blipFill>
          <a:blip r:embed="rId3">
            <a:alphaModFix/>
          </a:blip>
          <a:stretch>
            <a:fillRect/>
          </a:stretch>
        </p:blipFill>
        <p:spPr>
          <a:xfrm>
            <a:off x="938650" y="245424"/>
            <a:ext cx="7237648" cy="406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en"/>
              <a:t>Help Tab</a:t>
            </a:r>
          </a:p>
        </p:txBody>
      </p:sp>
      <p:pic>
        <p:nvPicPr>
          <p:cNvPr id="124" name="Shape 124"/>
          <p:cNvPicPr preferRelativeResize="0"/>
          <p:nvPr/>
        </p:nvPicPr>
        <p:blipFill>
          <a:blip r:embed="rId3">
            <a:alphaModFix/>
          </a:blip>
          <a:stretch>
            <a:fillRect/>
          </a:stretch>
        </p:blipFill>
        <p:spPr>
          <a:xfrm>
            <a:off x="1082549" y="313949"/>
            <a:ext cx="6971876" cy="3919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Testing</a:t>
            </a:r>
          </a:p>
        </p:txBody>
      </p:sp>
      <p:sp>
        <p:nvSpPr>
          <p:cNvPr id="130" name="Shape 13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User Testing was performed as building maps were implemented</a:t>
            </a:r>
          </a:p>
          <a:p>
            <a:pPr lvl="0">
              <a:spcBef>
                <a:spcPts val="0"/>
              </a:spcBef>
              <a:buNone/>
            </a:pPr>
            <a:r>
              <a:rPr lang="en"/>
              <a:t>	New maps were tested by new groups of people</a:t>
            </a:r>
          </a:p>
          <a:p>
            <a:pPr lvl="0">
              <a:spcBef>
                <a:spcPts val="0"/>
              </a:spcBef>
              <a:buNone/>
            </a:pPr>
            <a:r>
              <a:rPr lang="en"/>
              <a:t>There was a miscommunication with our client and the distribution of the app so there were many surveys that were taken that have to be thrown out.</a:t>
            </a:r>
          </a:p>
          <a:p>
            <a:pPr lvl="0">
              <a:spcBef>
                <a:spcPts val="0"/>
              </a:spcBef>
              <a:buNone/>
            </a:pPr>
            <a:r>
              <a:rPr lang="en"/>
              <a:t>GGM MAP: soft-eng-practicum.github.io/ggm</a:t>
            </a:r>
          </a:p>
          <a:p>
            <a:pPr lvl="0">
              <a:spcBef>
                <a:spcPts val="0"/>
              </a:spcBef>
              <a:buNone/>
            </a:pPr>
            <a:r>
              <a:rPr lang="en"/>
              <a:t>Survey: https://docs.google.com/forms/d/1GavR9QYzEYSZ1eLda_Us6qejIYsI_QXIYpWfGt9jTnA</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Documentation - Github organization</a:t>
            </a:r>
          </a:p>
        </p:txBody>
      </p:sp>
      <p:sp>
        <p:nvSpPr>
          <p:cNvPr id="136" name="Shape 136"/>
          <p:cNvSpPr txBox="1"/>
          <p:nvPr>
            <p:ph idx="1" type="body"/>
          </p:nvPr>
        </p:nvSpPr>
        <p:spPr>
          <a:xfrm>
            <a:off x="387900" y="1412324"/>
            <a:ext cx="8368200" cy="3078900"/>
          </a:xfrm>
          <a:prstGeom prst="rect">
            <a:avLst/>
          </a:prstGeom>
        </p:spPr>
        <p:txBody>
          <a:bodyPr anchorCtr="0" anchor="t" bIns="91425" lIns="91425" rIns="91425" tIns="91425">
            <a:noAutofit/>
          </a:bodyPr>
          <a:lstStyle/>
          <a:p>
            <a:pPr indent="-228600" lvl="0" marL="457200" rtl="0">
              <a:spcBef>
                <a:spcPts val="0"/>
              </a:spcBef>
            </a:pPr>
            <a:r>
              <a:rPr lang="en"/>
              <a:t>App</a:t>
            </a:r>
          </a:p>
          <a:p>
            <a:pPr indent="-228600" lvl="1" marL="914400" rtl="0">
              <a:spcBef>
                <a:spcPts val="0"/>
              </a:spcBef>
            </a:pPr>
            <a:r>
              <a:rPr lang="en"/>
              <a:t>Our running application files are in here including javascript, but not html files</a:t>
            </a:r>
          </a:p>
          <a:p>
            <a:pPr indent="-228600" lvl="0" marL="457200" rtl="0">
              <a:spcBef>
                <a:spcPts val="0"/>
              </a:spcBef>
            </a:pPr>
            <a:r>
              <a:rPr lang="en"/>
              <a:t>Bugfix</a:t>
            </a:r>
          </a:p>
          <a:p>
            <a:pPr indent="-228600" lvl="1" marL="914400" rtl="0">
              <a:spcBef>
                <a:spcPts val="0"/>
              </a:spcBef>
            </a:pPr>
            <a:r>
              <a:rPr lang="en"/>
              <a:t>Bug fixing folder, we started using, but ended with using GitHub issues tab</a:t>
            </a:r>
          </a:p>
          <a:p>
            <a:pPr indent="-228600" lvl="0" marL="457200" rtl="0">
              <a:spcBef>
                <a:spcPts val="0"/>
              </a:spcBef>
            </a:pPr>
            <a:r>
              <a:rPr lang="en"/>
              <a:t>Docs</a:t>
            </a:r>
          </a:p>
          <a:p>
            <a:pPr indent="-228600" lvl="1" marL="914400" rtl="0">
              <a:spcBef>
                <a:spcPts val="0"/>
              </a:spcBef>
            </a:pPr>
            <a:r>
              <a:rPr lang="en"/>
              <a:t>Building htmls, compiled css, minified javascript, images index.html</a:t>
            </a:r>
          </a:p>
          <a:p>
            <a:pPr indent="-228600" lvl="0" marL="457200" rtl="0">
              <a:spcBef>
                <a:spcPts val="0"/>
              </a:spcBef>
            </a:pPr>
            <a:r>
              <a:rPr lang="en"/>
              <a:t>Maps</a:t>
            </a:r>
          </a:p>
          <a:p>
            <a:pPr indent="-228600" lvl="1" marL="914400" rtl="0">
              <a:spcBef>
                <a:spcPts val="0"/>
              </a:spcBef>
            </a:pPr>
            <a:r>
              <a:rPr lang="en"/>
              <a:t>Original SVGs in Adobe Illustrator format</a:t>
            </a:r>
          </a:p>
          <a:p>
            <a:pPr indent="-228600" lvl="0" marL="457200" rtl="0">
              <a:spcBef>
                <a:spcPts val="0"/>
              </a:spcBef>
            </a:pPr>
            <a:r>
              <a:rPr lang="en"/>
              <a:t>Planning</a:t>
            </a:r>
          </a:p>
          <a:p>
            <a:pPr indent="-228600" lvl="1" marL="914400" rtl="0">
              <a:spcBef>
                <a:spcPts val="0"/>
              </a:spcBef>
            </a:pPr>
            <a:r>
              <a:rPr lang="en"/>
              <a:t>Mock-up, proposed help document, license agreement, notes, requirements in the readme</a:t>
            </a:r>
          </a:p>
          <a:p>
            <a:pPr indent="-228600" lvl="0" marL="457200" rtl="0">
              <a:spcBef>
                <a:spcPts val="0"/>
              </a:spcBef>
            </a:pPr>
            <a:r>
              <a:rPr lang="en"/>
              <a:t>Presentations</a:t>
            </a:r>
          </a:p>
          <a:p>
            <a:pPr indent="-228600" lvl="1" marL="914400" rtl="0">
              <a:spcBef>
                <a:spcPts val="0"/>
              </a:spcBef>
            </a:pPr>
            <a:r>
              <a:rPr lang="en"/>
              <a:t>Group Presentations</a:t>
            </a:r>
          </a:p>
          <a:p>
            <a:pPr indent="0" lvl="0" mar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Documentation - Site Help</a:t>
            </a:r>
          </a:p>
        </p:txBody>
      </p:sp>
      <p:sp>
        <p:nvSpPr>
          <p:cNvPr id="142" name="Shape 14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Clr>
                <a:srgbClr val="FFFFFF"/>
              </a:buClr>
              <a:buSzPct val="100000"/>
              <a:buFont typeface="Arial"/>
              <a:buChar char="-"/>
            </a:pPr>
            <a:r>
              <a:rPr lang="en" sz="1400">
                <a:solidFill>
                  <a:srgbClr val="FFFFFF"/>
                </a:solidFill>
                <a:latin typeface="Arial"/>
                <a:ea typeface="Arial"/>
                <a:cs typeface="Arial"/>
                <a:sym typeface="Arial"/>
              </a:rPr>
              <a:t>Campus Map</a:t>
            </a:r>
          </a:p>
          <a:p>
            <a:pPr indent="-228600" lvl="1" marL="914400" rtl="0">
              <a:spcBef>
                <a:spcPts val="0"/>
              </a:spcBef>
              <a:buClr>
                <a:srgbClr val="FFFFFF"/>
              </a:buClr>
              <a:buFont typeface="Arial"/>
              <a:buChar char="-"/>
            </a:pPr>
            <a:r>
              <a:rPr lang="en">
                <a:solidFill>
                  <a:srgbClr val="FFFFFF"/>
                </a:solidFill>
                <a:latin typeface="Arial"/>
                <a:ea typeface="Arial"/>
                <a:cs typeface="Arial"/>
                <a:sym typeface="Arial"/>
              </a:rPr>
              <a:t>If you want to view a specific building, click on it. You will know it can be selected by hovering over the building in question because it will darken as the mouse hovers on it.</a:t>
            </a:r>
          </a:p>
          <a:p>
            <a:pPr indent="-317500" lvl="0" marL="457200" rtl="0">
              <a:spcBef>
                <a:spcPts val="0"/>
              </a:spcBef>
              <a:buClr>
                <a:srgbClr val="FFFFFF"/>
              </a:buClr>
              <a:buSzPct val="100000"/>
              <a:buFont typeface="Arial"/>
              <a:buChar char="-"/>
            </a:pPr>
            <a:r>
              <a:rPr lang="en" sz="1400">
                <a:solidFill>
                  <a:srgbClr val="FFFFFF"/>
                </a:solidFill>
                <a:latin typeface="Arial"/>
                <a:ea typeface="Arial"/>
                <a:cs typeface="Arial"/>
                <a:sym typeface="Arial"/>
              </a:rPr>
              <a:t>Building</a:t>
            </a:r>
          </a:p>
          <a:p>
            <a:pPr indent="-228600" lvl="1" marL="914400" rtl="0">
              <a:lnSpc>
                <a:spcPct val="117818"/>
              </a:lnSpc>
              <a:spcBef>
                <a:spcPts val="0"/>
              </a:spcBef>
              <a:spcAft>
                <a:spcPts val="0"/>
              </a:spcAft>
              <a:buClr>
                <a:srgbClr val="FFFFFF"/>
              </a:buClr>
              <a:buFont typeface="Arial"/>
              <a:buChar char="-"/>
            </a:pPr>
            <a:r>
              <a:rPr lang="en">
                <a:solidFill>
                  <a:srgbClr val="FFFFFF"/>
                </a:solidFill>
                <a:latin typeface="Arial"/>
                <a:ea typeface="Arial"/>
                <a:cs typeface="Arial"/>
                <a:sym typeface="Arial"/>
              </a:rPr>
              <a:t>After selecting a building, you will now see the inside of the building including rooms, hallways, doors, labels, restrooms, and elevators. Rooms that are labeled and are selectable will show a lighter shade of green. Clicking on a room highlights it yellow.</a:t>
            </a:r>
          </a:p>
          <a:p>
            <a:pPr indent="-228600" lvl="1" marL="914400" rtl="0">
              <a:lnSpc>
                <a:spcPct val="117818"/>
              </a:lnSpc>
              <a:spcBef>
                <a:spcPts val="0"/>
              </a:spcBef>
              <a:spcAft>
                <a:spcPts val="0"/>
              </a:spcAft>
              <a:buClr>
                <a:srgbClr val="FFFFFF"/>
              </a:buClr>
              <a:buFont typeface="Arial"/>
              <a:buChar char="-"/>
            </a:pPr>
            <a:r>
              <a:rPr lang="en">
                <a:solidFill>
                  <a:srgbClr val="FFFFFF"/>
                </a:solidFill>
                <a:latin typeface="Arial"/>
                <a:ea typeface="Arial"/>
                <a:cs typeface="Arial"/>
                <a:sym typeface="Arial"/>
              </a:rPr>
              <a:t>To view an alternate floor, click on the far right drop-down and choose your desired floor.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Documentation - Site Help</a:t>
            </a:r>
          </a:p>
        </p:txBody>
      </p:sp>
      <p:sp>
        <p:nvSpPr>
          <p:cNvPr id="148" name="Shape 14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SzPct val="100000"/>
              <a:buFont typeface="Arial"/>
              <a:buChar char="-"/>
            </a:pPr>
            <a:r>
              <a:rPr lang="en" sz="1400">
                <a:latin typeface="Arial"/>
                <a:ea typeface="Arial"/>
                <a:cs typeface="Arial"/>
                <a:sym typeface="Arial"/>
              </a:rPr>
              <a:t>Zooming In and Out</a:t>
            </a:r>
          </a:p>
          <a:p>
            <a:pPr indent="-228600" lvl="1" marL="914400" rtl="0">
              <a:lnSpc>
                <a:spcPct val="117818"/>
              </a:lnSpc>
              <a:spcBef>
                <a:spcPts val="0"/>
              </a:spcBef>
              <a:spcAft>
                <a:spcPts val="0"/>
              </a:spcAft>
              <a:buFont typeface="Arial"/>
              <a:buChar char="-"/>
            </a:pPr>
            <a:r>
              <a:rPr lang="en">
                <a:solidFill>
                  <a:srgbClr val="FFFFFF"/>
                </a:solidFill>
                <a:latin typeface="Arial"/>
                <a:ea typeface="Arial"/>
                <a:cs typeface="Arial"/>
                <a:sym typeface="Arial"/>
              </a:rPr>
              <a:t>For computer, mouse wheel may be used to zoom in or out. In addition to this, at the bottom right, there are a plus sign (+) for zooming in, a reset button to restore the default view of the current map, and a minus sign (-) for zooming out.</a:t>
            </a:r>
          </a:p>
          <a:p>
            <a:pPr indent="-228600" lvl="1" marL="914400" rtl="0">
              <a:lnSpc>
                <a:spcPct val="117818"/>
              </a:lnSpc>
              <a:spcBef>
                <a:spcPts val="0"/>
              </a:spcBef>
              <a:spcAft>
                <a:spcPts val="0"/>
              </a:spcAft>
              <a:buFont typeface="Arial"/>
              <a:buChar char="-"/>
            </a:pPr>
            <a:r>
              <a:rPr lang="en">
                <a:solidFill>
                  <a:srgbClr val="FFFFFF"/>
                </a:solidFill>
                <a:latin typeface="Arial"/>
                <a:ea typeface="Arial"/>
                <a:cs typeface="Arial"/>
                <a:sym typeface="Arial"/>
              </a:rPr>
              <a:t>For mobile device pinching away from a center point in between two fingers yields a zoom-in at that center area. Pinching towards a center point yields a zoom-out in that center area.</a:t>
            </a:r>
          </a:p>
          <a:p>
            <a:pPr indent="-317500" lvl="0" marL="457200" rtl="0">
              <a:lnSpc>
                <a:spcPct val="117818"/>
              </a:lnSpc>
              <a:spcBef>
                <a:spcPts val="0"/>
              </a:spcBef>
              <a:spcAft>
                <a:spcPts val="0"/>
              </a:spcAft>
              <a:buClr>
                <a:srgbClr val="FFFFFF"/>
              </a:buClr>
              <a:buSzPct val="100000"/>
              <a:buFont typeface="Arial"/>
              <a:buChar char="-"/>
            </a:pPr>
            <a:r>
              <a:rPr lang="en" sz="1400">
                <a:solidFill>
                  <a:srgbClr val="FFFFFF"/>
                </a:solidFill>
                <a:latin typeface="Arial"/>
                <a:ea typeface="Arial"/>
                <a:cs typeface="Arial"/>
                <a:sym typeface="Arial"/>
              </a:rPr>
              <a:t>Search Bar</a:t>
            </a:r>
          </a:p>
          <a:p>
            <a:pPr indent="-228600" lvl="1" marL="914400" rtl="0">
              <a:lnSpc>
                <a:spcPct val="117818"/>
              </a:lnSpc>
              <a:spcBef>
                <a:spcPts val="0"/>
              </a:spcBef>
              <a:spcAft>
                <a:spcPts val="0"/>
              </a:spcAft>
              <a:buClr>
                <a:srgbClr val="FFFFFF"/>
              </a:buClr>
              <a:buFont typeface="Arial"/>
              <a:buChar char="-"/>
            </a:pPr>
            <a:r>
              <a:rPr lang="en">
                <a:solidFill>
                  <a:srgbClr val="FFFFFF"/>
                </a:solidFill>
                <a:latin typeface="Arial"/>
                <a:ea typeface="Arial"/>
                <a:cs typeface="Arial"/>
                <a:sym typeface="Arial"/>
              </a:rPr>
              <a:t>An alternate method of navigating through the campus is using the search bar. The search bar can accept a building letter followed by a room number (i.e. A1290), or you can search for some rooms by name (i.e. Game Room). You can either press enter after entering the room number or hit the search icon itself. If the same building is desired, you may enter a room number without a letter, which assumes again that it is in the same building.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u="sng">
                <a:solidFill>
                  <a:schemeClr val="hlink"/>
                </a:solidFill>
                <a:hlinkClick r:id="rId3"/>
              </a:rPr>
              <a:t>License</a:t>
            </a:r>
          </a:p>
        </p:txBody>
      </p:sp>
      <p:sp>
        <p:nvSpPr>
          <p:cNvPr id="154" name="Shape 154"/>
          <p:cNvSpPr txBox="1"/>
          <p:nvPr>
            <p:ph idx="1" type="body"/>
          </p:nvPr>
        </p:nvSpPr>
        <p:spPr>
          <a:xfrm>
            <a:off x="387900" y="1359274"/>
            <a:ext cx="8368200" cy="3078900"/>
          </a:xfrm>
          <a:prstGeom prst="rect">
            <a:avLst/>
          </a:prstGeom>
        </p:spPr>
        <p:txBody>
          <a:bodyPr anchorCtr="0" anchor="t" bIns="91425" lIns="91425" rIns="91425" tIns="91425">
            <a:noAutofit/>
          </a:bodyPr>
          <a:lstStyle/>
          <a:p>
            <a:pPr lvl="0" rtl="0">
              <a:lnSpc>
                <a:spcPct val="100000"/>
              </a:lnSpc>
              <a:spcBef>
                <a:spcPts val="500"/>
              </a:spcBef>
              <a:spcAft>
                <a:spcPts val="0"/>
              </a:spcAft>
              <a:buNone/>
            </a:pPr>
            <a:r>
              <a:rPr b="1" lang="en" sz="1400">
                <a:solidFill>
                  <a:srgbClr val="FFFFFF"/>
                </a:solidFill>
                <a:latin typeface="Arial"/>
                <a:ea typeface="Arial"/>
                <a:cs typeface="Arial"/>
                <a:sym typeface="Arial"/>
              </a:rPr>
              <a:t>You are free to:</a:t>
            </a:r>
          </a:p>
          <a:p>
            <a:pPr indent="-317500" lvl="0" marL="457200" rtl="0">
              <a:spcBef>
                <a:spcPts val="0"/>
              </a:spcBef>
              <a:spcAft>
                <a:spcPts val="600"/>
              </a:spcAft>
              <a:buClr>
                <a:srgbClr val="FFFFFF"/>
              </a:buClr>
              <a:buSzPct val="100000"/>
              <a:buFont typeface="Arial"/>
            </a:pPr>
            <a:r>
              <a:rPr b="1" lang="en" sz="1400">
                <a:solidFill>
                  <a:srgbClr val="FFFFFF"/>
                </a:solidFill>
                <a:latin typeface="Arial"/>
                <a:ea typeface="Arial"/>
                <a:cs typeface="Arial"/>
                <a:sym typeface="Arial"/>
              </a:rPr>
              <a:t>Share</a:t>
            </a:r>
            <a:r>
              <a:rPr lang="en" sz="1400">
                <a:solidFill>
                  <a:srgbClr val="FFFFFF"/>
                </a:solidFill>
                <a:latin typeface="Arial"/>
                <a:ea typeface="Arial"/>
                <a:cs typeface="Arial"/>
                <a:sym typeface="Arial"/>
              </a:rPr>
              <a:t> — copy and redistribute the material in any medium or format</a:t>
            </a:r>
          </a:p>
          <a:p>
            <a:pPr indent="-317500" lvl="0" marL="457200" rtl="0">
              <a:spcBef>
                <a:spcPts val="0"/>
              </a:spcBef>
              <a:spcAft>
                <a:spcPts val="600"/>
              </a:spcAft>
              <a:buClr>
                <a:srgbClr val="FFFFFF"/>
              </a:buClr>
              <a:buSzPct val="100000"/>
              <a:buFont typeface="Arial"/>
            </a:pPr>
            <a:r>
              <a:rPr b="1" lang="en" sz="1400">
                <a:solidFill>
                  <a:srgbClr val="FFFFFF"/>
                </a:solidFill>
                <a:latin typeface="Arial"/>
                <a:ea typeface="Arial"/>
                <a:cs typeface="Arial"/>
                <a:sym typeface="Arial"/>
              </a:rPr>
              <a:t>Adapt</a:t>
            </a:r>
            <a:r>
              <a:rPr lang="en" sz="1400">
                <a:solidFill>
                  <a:srgbClr val="FFFFFF"/>
                </a:solidFill>
                <a:latin typeface="Arial"/>
                <a:ea typeface="Arial"/>
                <a:cs typeface="Arial"/>
                <a:sym typeface="Arial"/>
              </a:rPr>
              <a:t> — remix, transform, and build upon the material</a:t>
            </a:r>
          </a:p>
          <a:p>
            <a:pPr indent="-317500" lvl="0" marL="45720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The licensor cannot revoke these freedoms as long as you follow the license terms.</a:t>
            </a:r>
          </a:p>
          <a:p>
            <a:pPr lvl="0">
              <a:spcBef>
                <a:spcPts val="500"/>
              </a:spcBef>
              <a:spcAft>
                <a:spcPts val="0"/>
              </a:spcAft>
              <a:buNone/>
            </a:pPr>
            <a:r>
              <a:rPr b="1" lang="en" sz="1400">
                <a:solidFill>
                  <a:srgbClr val="FFFFFF"/>
                </a:solidFill>
                <a:latin typeface="Arial"/>
                <a:ea typeface="Arial"/>
                <a:cs typeface="Arial"/>
                <a:sym typeface="Arial"/>
              </a:rPr>
              <a:t>Under the following terms:</a:t>
            </a:r>
          </a:p>
          <a:p>
            <a:pPr indent="-317500" lvl="0" marL="457200">
              <a:spcBef>
                <a:spcPts val="0"/>
              </a:spcBef>
              <a:spcAft>
                <a:spcPts val="600"/>
              </a:spcAft>
              <a:buClr>
                <a:srgbClr val="FFFFFF"/>
              </a:buClr>
              <a:buSzPct val="100000"/>
              <a:buFont typeface="Arial"/>
            </a:pPr>
            <a:r>
              <a:rPr b="1" lang="en" sz="1400">
                <a:solidFill>
                  <a:srgbClr val="FFFFFF"/>
                </a:solidFill>
                <a:latin typeface="Arial"/>
                <a:ea typeface="Arial"/>
                <a:cs typeface="Arial"/>
                <a:sym typeface="Arial"/>
              </a:rPr>
              <a:t>Attribution</a:t>
            </a:r>
            <a:r>
              <a:rPr lang="en" sz="1400">
                <a:solidFill>
                  <a:srgbClr val="FFFFFF"/>
                </a:solidFill>
                <a:latin typeface="Arial"/>
                <a:ea typeface="Arial"/>
                <a:cs typeface="Arial"/>
                <a:sym typeface="Arial"/>
              </a:rPr>
              <a:t> — You must give </a:t>
            </a:r>
            <a:r>
              <a:rPr b="1" lang="en" sz="1400" u="sng">
                <a:solidFill>
                  <a:srgbClr val="FFFFFF"/>
                </a:solidFill>
                <a:latin typeface="Arial"/>
                <a:ea typeface="Arial"/>
                <a:cs typeface="Arial"/>
                <a:sym typeface="Arial"/>
                <a:hlinkClick r:id="rId4"/>
              </a:rPr>
              <a:t>appropriate credit</a:t>
            </a:r>
            <a:r>
              <a:rPr lang="en" sz="1400">
                <a:solidFill>
                  <a:srgbClr val="FFFFFF"/>
                </a:solidFill>
                <a:latin typeface="Arial"/>
                <a:ea typeface="Arial"/>
                <a:cs typeface="Arial"/>
                <a:sym typeface="Arial"/>
              </a:rPr>
              <a:t>, provide a link to the license, and </a:t>
            </a:r>
            <a:r>
              <a:rPr b="1" lang="en" sz="1400" u="sng">
                <a:solidFill>
                  <a:srgbClr val="FFFFFF"/>
                </a:solidFill>
                <a:latin typeface="Arial"/>
                <a:ea typeface="Arial"/>
                <a:cs typeface="Arial"/>
                <a:sym typeface="Arial"/>
                <a:hlinkClick r:id="rId5"/>
              </a:rPr>
              <a:t>indicate if changes were made</a:t>
            </a:r>
            <a:r>
              <a:rPr lang="en" sz="1400">
                <a:solidFill>
                  <a:srgbClr val="FFFFFF"/>
                </a:solidFill>
                <a:latin typeface="Arial"/>
                <a:ea typeface="Arial"/>
                <a:cs typeface="Arial"/>
                <a:sym typeface="Arial"/>
              </a:rPr>
              <a:t>. You may do so in any reasonable manner, but not in any way that suggests the licensor endorses you or your use.</a:t>
            </a:r>
          </a:p>
          <a:p>
            <a:pPr indent="-317500" lvl="0" marL="457200">
              <a:spcBef>
                <a:spcPts val="0"/>
              </a:spcBef>
              <a:spcAft>
                <a:spcPts val="600"/>
              </a:spcAft>
              <a:buClr>
                <a:srgbClr val="FFFFFF"/>
              </a:buClr>
              <a:buSzPct val="100000"/>
              <a:buFont typeface="Arial"/>
            </a:pPr>
            <a:r>
              <a:rPr b="1" lang="en" sz="1400">
                <a:solidFill>
                  <a:srgbClr val="FFFFFF"/>
                </a:solidFill>
                <a:latin typeface="Arial"/>
                <a:ea typeface="Arial"/>
                <a:cs typeface="Arial"/>
                <a:sym typeface="Arial"/>
              </a:rPr>
              <a:t>NonCommercial</a:t>
            </a:r>
            <a:r>
              <a:rPr lang="en" sz="1400">
                <a:solidFill>
                  <a:srgbClr val="FFFFFF"/>
                </a:solidFill>
                <a:latin typeface="Arial"/>
                <a:ea typeface="Arial"/>
                <a:cs typeface="Arial"/>
                <a:sym typeface="Arial"/>
              </a:rPr>
              <a:t> — You may not use the material for </a:t>
            </a:r>
            <a:r>
              <a:rPr b="1" lang="en" sz="1400" u="sng">
                <a:solidFill>
                  <a:srgbClr val="FFFFFF"/>
                </a:solidFill>
                <a:latin typeface="Arial"/>
                <a:ea typeface="Arial"/>
                <a:cs typeface="Arial"/>
                <a:sym typeface="Arial"/>
                <a:hlinkClick r:id="rId6"/>
              </a:rPr>
              <a:t>commercial purposes</a:t>
            </a:r>
            <a:r>
              <a:rPr lang="en" sz="1400">
                <a:solidFill>
                  <a:srgbClr val="FFFFFF"/>
                </a:solidFill>
                <a:latin typeface="Arial"/>
                <a:ea typeface="Arial"/>
                <a:cs typeface="Arial"/>
                <a:sym typeface="Arial"/>
              </a:rPr>
              <a:t>.</a:t>
            </a:r>
          </a:p>
          <a:p>
            <a:pPr indent="-317500" lvl="0" marL="457200">
              <a:spcBef>
                <a:spcPts val="0"/>
              </a:spcBef>
              <a:spcAft>
                <a:spcPts val="600"/>
              </a:spcAft>
              <a:buClr>
                <a:srgbClr val="FFFFFF"/>
              </a:buClr>
              <a:buSzPct val="100000"/>
              <a:buFont typeface="Arial"/>
            </a:pPr>
            <a:r>
              <a:rPr b="1" lang="en" sz="1400">
                <a:solidFill>
                  <a:srgbClr val="FFFFFF"/>
                </a:solidFill>
                <a:latin typeface="Arial"/>
                <a:ea typeface="Arial"/>
                <a:cs typeface="Arial"/>
                <a:sym typeface="Arial"/>
              </a:rPr>
              <a:t>ShareAlike</a:t>
            </a:r>
            <a:r>
              <a:rPr lang="en" sz="1400">
                <a:solidFill>
                  <a:srgbClr val="FFFFFF"/>
                </a:solidFill>
                <a:latin typeface="Arial"/>
                <a:ea typeface="Arial"/>
                <a:cs typeface="Arial"/>
                <a:sym typeface="Arial"/>
              </a:rPr>
              <a:t> — If you remix, transform, or build upon the material, you must distribute your contributions under the </a:t>
            </a:r>
            <a:r>
              <a:rPr b="1" lang="en" sz="1400" u="sng">
                <a:solidFill>
                  <a:srgbClr val="FFFFFF"/>
                </a:solidFill>
                <a:latin typeface="Arial"/>
                <a:ea typeface="Arial"/>
                <a:cs typeface="Arial"/>
                <a:sym typeface="Arial"/>
                <a:hlinkClick r:id="rId7"/>
              </a:rPr>
              <a:t>same license</a:t>
            </a:r>
            <a:r>
              <a:rPr lang="en" sz="1400">
                <a:solidFill>
                  <a:srgbClr val="FFFFFF"/>
                </a:solidFill>
                <a:latin typeface="Arial"/>
                <a:ea typeface="Arial"/>
                <a:cs typeface="Arial"/>
                <a:sym typeface="Arial"/>
              </a:rPr>
              <a:t> as the original.</a:t>
            </a:r>
          </a:p>
          <a:p>
            <a:pPr indent="-317500" lvl="0" marL="457200" rtl="0">
              <a:spcBef>
                <a:spcPts val="0"/>
              </a:spcBef>
              <a:spcAft>
                <a:spcPts val="600"/>
              </a:spcAft>
              <a:buClr>
                <a:srgbClr val="FFFFFF"/>
              </a:buClr>
              <a:buSzPct val="100000"/>
              <a:buFont typeface="Arial"/>
            </a:pPr>
            <a:r>
              <a:rPr b="1" lang="en" sz="1400">
                <a:solidFill>
                  <a:srgbClr val="FFFFFF"/>
                </a:solidFill>
                <a:latin typeface="Arial"/>
                <a:ea typeface="Arial"/>
                <a:cs typeface="Arial"/>
                <a:sym typeface="Arial"/>
              </a:rPr>
              <a:t>No additional restrictions</a:t>
            </a:r>
            <a:r>
              <a:rPr lang="en" sz="1400">
                <a:solidFill>
                  <a:srgbClr val="FFFFFF"/>
                </a:solidFill>
                <a:latin typeface="Arial"/>
                <a:ea typeface="Arial"/>
                <a:cs typeface="Arial"/>
                <a:sym typeface="Arial"/>
              </a:rPr>
              <a:t> — You may not apply legal terms or </a:t>
            </a:r>
            <a:r>
              <a:rPr b="1" lang="en" sz="1400" u="sng">
                <a:solidFill>
                  <a:srgbClr val="FFFFFF"/>
                </a:solidFill>
                <a:latin typeface="Arial"/>
                <a:ea typeface="Arial"/>
                <a:cs typeface="Arial"/>
                <a:sym typeface="Arial"/>
                <a:hlinkClick r:id="rId8"/>
              </a:rPr>
              <a:t>technological measures</a:t>
            </a:r>
            <a:r>
              <a:rPr lang="en" sz="1400">
                <a:solidFill>
                  <a:srgbClr val="FFFFFF"/>
                </a:solidFill>
                <a:latin typeface="Arial"/>
                <a:ea typeface="Arial"/>
                <a:cs typeface="Arial"/>
                <a:sym typeface="Arial"/>
              </a:rPr>
              <a:t> that legally restrict others from doing anything the license permits.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Intellectual Property</a:t>
            </a:r>
          </a:p>
        </p:txBody>
      </p:sp>
      <p:sp>
        <p:nvSpPr>
          <p:cNvPr id="160" name="Shape 16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Our client did not want a stake in the application</a:t>
            </a:r>
          </a:p>
          <a:p>
            <a:pPr lvl="0">
              <a:spcBef>
                <a:spcPts val="0"/>
              </a:spcBef>
              <a:buNone/>
            </a:pPr>
            <a:r>
              <a:rPr lang="en"/>
              <a:t>We are splitting it evenly 32% a piece</a:t>
            </a:r>
          </a:p>
          <a:p>
            <a:pPr lvl="0">
              <a:spcBef>
                <a:spcPts val="0"/>
              </a:spcBef>
              <a:buNone/>
            </a:pPr>
            <a:r>
              <a:rPr lang="en"/>
              <a:t>Gunay has a 4% slice of the pie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Future Plans</a:t>
            </a:r>
          </a:p>
        </p:txBody>
      </p:sp>
      <p:sp>
        <p:nvSpPr>
          <p:cNvPr id="166" name="Shape 16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Talk to GGC about implementing the app in place of current maps</a:t>
            </a:r>
          </a:p>
          <a:p>
            <a:pPr lvl="0">
              <a:spcBef>
                <a:spcPts val="0"/>
              </a:spcBef>
              <a:buNone/>
            </a:pPr>
            <a:r>
              <a:rPr lang="en"/>
              <a:t>Maybe add some features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Project Updates</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All buildings are available to view and search</a:t>
            </a:r>
          </a:p>
          <a:p>
            <a:pPr lvl="0">
              <a:spcBef>
                <a:spcPts val="0"/>
              </a:spcBef>
              <a:buNone/>
            </a:pPr>
            <a:r>
              <a:rPr lang="en"/>
              <a:t>You can now search for some rooms by name instead of just room number</a:t>
            </a:r>
          </a:p>
          <a:p>
            <a:pPr lvl="0">
              <a:spcBef>
                <a:spcPts val="0"/>
              </a:spcBef>
              <a:buNone/>
            </a:pPr>
            <a:r>
              <a:rPr lang="en"/>
              <a:t>The landing page is now the full map of campus</a:t>
            </a:r>
          </a:p>
          <a:p>
            <a:pPr lvl="0">
              <a:spcBef>
                <a:spcPts val="0"/>
              </a:spcBef>
              <a:buNone/>
            </a:pPr>
            <a:r>
              <a:rPr lang="en"/>
              <a:t>We have a help tab and a developer’s tab</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Our app is static, but we have implemented a dynamically loading system</a:t>
            </a:r>
          </a:p>
          <a:p>
            <a:pPr lvl="0">
              <a:spcBef>
                <a:spcPts val="0"/>
              </a:spcBef>
              <a:buNone/>
            </a:pPr>
            <a:r>
              <a:rPr lang="en"/>
              <a:t>Pure Javascript (no jQuery, etc.)</a:t>
            </a:r>
          </a:p>
          <a:p>
            <a:pPr lvl="0">
              <a:spcBef>
                <a:spcPts val="0"/>
              </a:spcBef>
              <a:buNone/>
            </a:pPr>
            <a:r>
              <a:rPr lang="en"/>
              <a:t>JSON for room names</a:t>
            </a:r>
          </a:p>
          <a:p>
            <a:pPr lvl="0">
              <a:spcBef>
                <a:spcPts val="0"/>
              </a:spcBef>
              <a:buNone/>
            </a:pPr>
            <a:r>
              <a:rPr lang="en"/>
              <a:t>SASS and Compass with Susy</a:t>
            </a:r>
          </a:p>
        </p:txBody>
      </p:sp>
      <p:sp>
        <p:nvSpPr>
          <p:cNvPr id="76" name="Shape 7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Technology Stack &amp; Data Architecture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en"/>
              <a:t>Velocity Chart</a:t>
            </a:r>
          </a:p>
        </p:txBody>
      </p:sp>
      <p:pic>
        <p:nvPicPr>
          <p:cNvPr id="82" name="Shape 82"/>
          <p:cNvPicPr preferRelativeResize="0"/>
          <p:nvPr/>
        </p:nvPicPr>
        <p:blipFill>
          <a:blip r:embed="rId3">
            <a:alphaModFix/>
          </a:blip>
          <a:stretch>
            <a:fillRect/>
          </a:stretch>
        </p:blipFill>
        <p:spPr>
          <a:xfrm>
            <a:off x="3772775" y="252300"/>
            <a:ext cx="4675375" cy="467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en"/>
              <a:t>Burndown Chart</a:t>
            </a:r>
          </a:p>
        </p:txBody>
      </p:sp>
      <p:pic>
        <p:nvPicPr>
          <p:cNvPr id="88" name="Shape 88"/>
          <p:cNvPicPr preferRelativeResize="0"/>
          <p:nvPr/>
        </p:nvPicPr>
        <p:blipFill>
          <a:blip r:embed="rId3">
            <a:alphaModFix/>
          </a:blip>
          <a:stretch>
            <a:fillRect/>
          </a:stretch>
        </p:blipFill>
        <p:spPr>
          <a:xfrm>
            <a:off x="3835949" y="230124"/>
            <a:ext cx="4659175" cy="465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en"/>
              <a:t>Landing Page</a:t>
            </a:r>
          </a:p>
        </p:txBody>
      </p:sp>
      <p:pic>
        <p:nvPicPr>
          <p:cNvPr id="94" name="Shape 94"/>
          <p:cNvPicPr preferRelativeResize="0"/>
          <p:nvPr/>
        </p:nvPicPr>
        <p:blipFill>
          <a:blip r:embed="rId3">
            <a:alphaModFix/>
          </a:blip>
          <a:stretch>
            <a:fillRect/>
          </a:stretch>
        </p:blipFill>
        <p:spPr>
          <a:xfrm>
            <a:off x="956799" y="229850"/>
            <a:ext cx="7196600" cy="404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en"/>
              <a:t>Mobile Landing</a:t>
            </a:r>
          </a:p>
        </p:txBody>
      </p:sp>
      <p:pic>
        <p:nvPicPr>
          <p:cNvPr id="100" name="Shape 100"/>
          <p:cNvPicPr preferRelativeResize="0"/>
          <p:nvPr/>
        </p:nvPicPr>
        <p:blipFill>
          <a:blip r:embed="rId3">
            <a:alphaModFix/>
          </a:blip>
          <a:stretch>
            <a:fillRect/>
          </a:stretch>
        </p:blipFill>
        <p:spPr>
          <a:xfrm>
            <a:off x="3096415" y="0"/>
            <a:ext cx="289321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en"/>
              <a:t>Menu Tab</a:t>
            </a:r>
          </a:p>
        </p:txBody>
      </p:sp>
      <p:pic>
        <p:nvPicPr>
          <p:cNvPr id="106" name="Shape 106"/>
          <p:cNvPicPr preferRelativeResize="0"/>
          <p:nvPr/>
        </p:nvPicPr>
        <p:blipFill>
          <a:blip r:embed="rId3">
            <a:alphaModFix/>
          </a:blip>
          <a:stretch>
            <a:fillRect/>
          </a:stretch>
        </p:blipFill>
        <p:spPr>
          <a:xfrm>
            <a:off x="1079125" y="240550"/>
            <a:ext cx="7029651" cy="395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en"/>
              <a:t>Building View</a:t>
            </a:r>
          </a:p>
        </p:txBody>
      </p:sp>
      <p:pic>
        <p:nvPicPr>
          <p:cNvPr id="112" name="Shape 112"/>
          <p:cNvPicPr preferRelativeResize="0"/>
          <p:nvPr/>
        </p:nvPicPr>
        <p:blipFill>
          <a:blip r:embed="rId3">
            <a:alphaModFix/>
          </a:blip>
          <a:stretch>
            <a:fillRect/>
          </a:stretch>
        </p:blipFill>
        <p:spPr>
          <a:xfrm>
            <a:off x="909274" y="202300"/>
            <a:ext cx="7345350" cy="4129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