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3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3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9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5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2522-4578-47BB-ABE2-FB9BB63442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C92F-2F8C-4287-883F-748A5BD6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AAC4-BA2E-444B-BFC3-98EDAA0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IP/TCP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97A4B-59B5-49CB-B341-2F386250F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Andres Blandon</a:t>
            </a:r>
          </a:p>
        </p:txBody>
      </p:sp>
    </p:spTree>
    <p:extLst>
      <p:ext uri="{BB962C8B-B14F-4D97-AF65-F5344CB8AC3E}">
        <p14:creationId xmlns:p14="http://schemas.microsoft.com/office/powerpoint/2010/main" val="150071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5C8C-8B73-4876-982C-25AE9FE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525"/>
            <a:ext cx="9905998" cy="1478570"/>
          </a:xfrm>
        </p:spPr>
        <p:txBody>
          <a:bodyPr/>
          <a:lstStyle/>
          <a:p>
            <a:r>
              <a:rPr lang="en-US" dirty="0"/>
              <a:t>Routes Packets through internetwork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9223-70E9-4724-8F44-2C88BFBC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074"/>
            <a:ext cx="9905999" cy="47244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Routers work at the Internetwork layer, and their job is to select the best path to the destination </a:t>
            </a:r>
          </a:p>
          <a:p>
            <a:r>
              <a:rPr lang="en-US" sz="3200" dirty="0"/>
              <a:t>If a path becomes unavailable or congested, they select an alternative, if available</a:t>
            </a:r>
          </a:p>
          <a:p>
            <a:r>
              <a:rPr lang="en-US" sz="3200" dirty="0"/>
              <a:t>Routers use the network ID portion of IP addresses along with their routing tables to determine on which network a destination device can be found and the best way to get packets to their destination</a:t>
            </a:r>
          </a:p>
        </p:txBody>
      </p:sp>
    </p:spTree>
    <p:extLst>
      <p:ext uri="{BB962C8B-B14F-4D97-AF65-F5344CB8AC3E}">
        <p14:creationId xmlns:p14="http://schemas.microsoft.com/office/powerpoint/2010/main" val="372551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633B-0B84-4942-BBF2-28AC23A7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643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Resolves MAC Addresses from IP Addresses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2E45-7C28-4FB9-8E1C-1CBC035E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8750"/>
            <a:ext cx="9905999" cy="5191125"/>
          </a:xfrm>
        </p:spPr>
        <p:txBody>
          <a:bodyPr/>
          <a:lstStyle/>
          <a:p>
            <a:r>
              <a:rPr lang="en-US" sz="3200" dirty="0"/>
              <a:t>When a packet is ready to be sent to the Network access layer, the destination device’s MAC address must be retrieved before the frame header can be constructed </a:t>
            </a:r>
          </a:p>
          <a:p>
            <a:r>
              <a:rPr lang="en-US" sz="3200" dirty="0"/>
              <a:t>TCP/IP uses Address Resolution Protocol (ARP) to accomplish this</a:t>
            </a:r>
          </a:p>
          <a:p>
            <a:r>
              <a:rPr lang="en-US" sz="3200" dirty="0"/>
              <a:t>ARP returns a computer’s MAC address by querying the network to determine which computer is assigned a particular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9E71-39F5-4C7A-9BA6-F2FB207C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Delivers Packets Efficiently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A6B-77B6-4542-B618-43049846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674"/>
            <a:ext cx="9905999" cy="54006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Internetwork protocols rely on protocols in the Transport and Application layers to provide advanced reliability features</a:t>
            </a:r>
          </a:p>
          <a:p>
            <a:r>
              <a:rPr lang="en-US" sz="2800" dirty="0"/>
              <a:t>Protocols at this layer are concerned with one packet at a time, with no concern for packets that came before or after it and with no confirmation that delivery was successful</a:t>
            </a:r>
          </a:p>
          <a:p>
            <a:r>
              <a:rPr lang="en-US" sz="2800" dirty="0"/>
              <a:t>This communication strategy is called connectionless communication and protocols using it are called connectionless protocols</a:t>
            </a:r>
          </a:p>
          <a:p>
            <a:r>
              <a:rPr lang="en-US" sz="2800" dirty="0"/>
              <a:t>When using a connectionless protocol, no lasting connection is made from source to destination. A connectionless protocol relies on an upper-layer protocol to ensure the packet’s travel is safe</a:t>
            </a:r>
          </a:p>
        </p:txBody>
      </p:sp>
    </p:spTree>
    <p:extLst>
      <p:ext uri="{BB962C8B-B14F-4D97-AF65-F5344CB8AC3E}">
        <p14:creationId xmlns:p14="http://schemas.microsoft.com/office/powerpoint/2010/main" val="207964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E422-2A5F-463D-9DF5-054490E7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What is IP/TCP?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3E11-DCF3-4F37-8283-217C8662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5314950"/>
          </a:xfrm>
        </p:spPr>
        <p:txBody>
          <a:bodyPr>
            <a:normAutofit/>
          </a:bodyPr>
          <a:lstStyle/>
          <a:p>
            <a:r>
              <a:rPr lang="en-US" sz="3200" dirty="0"/>
              <a:t>IP – Internet Protocol</a:t>
            </a:r>
          </a:p>
          <a:p>
            <a:r>
              <a:rPr lang="en-US" sz="3200" dirty="0"/>
              <a:t>TCP – Transmission Control Protocol</a:t>
            </a:r>
          </a:p>
          <a:p>
            <a:r>
              <a:rPr lang="en-US" sz="3200" dirty="0"/>
              <a:t>TCP/IP involves the transport layer in networking.</a:t>
            </a:r>
          </a:p>
          <a:p>
            <a:r>
              <a:rPr lang="en-US" sz="3200" dirty="0"/>
              <a:t>Transport layer protocols supply a header field to identify a the Application Layer</a:t>
            </a:r>
          </a:p>
          <a:p>
            <a:r>
              <a:rPr lang="en-US" sz="3200" dirty="0"/>
              <a:t>Provide reliability and flow control for applications that transfer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9458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7B66-3521-481E-B27E-35E06142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Role of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120D-4D80-4F1B-AFC1-AE41F2A9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8958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are two protocols that work in this layer: </a:t>
            </a:r>
            <a:r>
              <a:rPr lang="en-US" sz="2800" b="1" dirty="0"/>
              <a:t>TCP</a:t>
            </a:r>
            <a:r>
              <a:rPr lang="en-US" sz="2800" dirty="0"/>
              <a:t> and </a:t>
            </a:r>
            <a:r>
              <a:rPr lang="en-US" sz="2800" b="1" dirty="0"/>
              <a:t>UDP</a:t>
            </a:r>
          </a:p>
          <a:p>
            <a:pPr lvl="1"/>
            <a:r>
              <a:rPr lang="en-US" sz="2400" i="1" dirty="0"/>
              <a:t>Transmission Control Protocol </a:t>
            </a:r>
            <a:r>
              <a:rPr lang="en-US" sz="2400" dirty="0"/>
              <a:t>(TCP) is connection oriented and designed for reliable transfer of information in complex internetworks</a:t>
            </a:r>
          </a:p>
          <a:p>
            <a:pPr lvl="1"/>
            <a:r>
              <a:rPr lang="en-US" sz="2400" dirty="0"/>
              <a:t> </a:t>
            </a:r>
            <a:r>
              <a:rPr lang="en-US" sz="2400" i="1" dirty="0"/>
              <a:t>User Datagram Protocol </a:t>
            </a:r>
            <a:r>
              <a:rPr lang="en-US" sz="2400" dirty="0"/>
              <a:t>(UDP) is connectionless and designed for efficient communication of small amounts of data.</a:t>
            </a:r>
          </a:p>
          <a:p>
            <a:r>
              <a:rPr lang="en-US" sz="2800" dirty="0"/>
              <a:t>Work with segments (TCP) or datagrams (UDP)</a:t>
            </a:r>
          </a:p>
          <a:p>
            <a:r>
              <a:rPr lang="en-US" sz="2800" dirty="0"/>
              <a:t>Provide a way to identify the source and destination applications involved in a communication</a:t>
            </a:r>
          </a:p>
          <a:p>
            <a:r>
              <a:rPr lang="en-US" sz="2800" dirty="0"/>
              <a:t>Protect data with a checksum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5114-B1FC-4F7E-8689-A6501C91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Segments and Datagrams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5B44-FEA2-4D47-8B02-2B6074D3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6350"/>
            <a:ext cx="9905999" cy="5334000"/>
          </a:xfrm>
        </p:spPr>
        <p:txBody>
          <a:bodyPr>
            <a:normAutofit/>
          </a:bodyPr>
          <a:lstStyle/>
          <a:p>
            <a:r>
              <a:rPr lang="en-US" dirty="0"/>
              <a:t>TCP works with units of data called </a:t>
            </a:r>
            <a:r>
              <a:rPr lang="en-US" i="1" dirty="0"/>
              <a:t>segments</a:t>
            </a:r>
          </a:p>
          <a:p>
            <a:r>
              <a:rPr lang="en-US" dirty="0"/>
              <a:t>UDP works with units of data called </a:t>
            </a:r>
            <a:r>
              <a:rPr lang="en-US" i="1" dirty="0"/>
              <a:t>datagrams</a:t>
            </a:r>
          </a:p>
          <a:p>
            <a:r>
              <a:rPr lang="en-US" dirty="0"/>
              <a:t>Based on the required services of the Application Layer, data is sent to either TCP or UDP, which adds a header to the data</a:t>
            </a:r>
          </a:p>
          <a:p>
            <a:r>
              <a:rPr lang="en-US" dirty="0"/>
              <a:t>The Transport Layer Protocol then passes the segment or datagram to the Internet Layer Protocol, usually IP</a:t>
            </a:r>
          </a:p>
          <a:p>
            <a:r>
              <a:rPr lang="en-US" dirty="0"/>
              <a:t>The Internet layer </a:t>
            </a:r>
            <a:r>
              <a:rPr lang="en-US" dirty="0" err="1"/>
              <a:t>deencapsulates</a:t>
            </a:r>
            <a:r>
              <a:rPr lang="en-US" dirty="0"/>
              <a:t> the packet with the data and sends it back to the Transport Layer</a:t>
            </a:r>
          </a:p>
          <a:p>
            <a:r>
              <a:rPr lang="en-US" dirty="0"/>
              <a:t>The Transport Layer processes, </a:t>
            </a:r>
            <a:r>
              <a:rPr lang="en-US" dirty="0" err="1"/>
              <a:t>deencapsulates</a:t>
            </a:r>
            <a:r>
              <a:rPr lang="en-US" dirty="0"/>
              <a:t>, and sends the resulting data back to the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00135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8ED4-1E9F-4AF4-9965-5D0C3FA3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/>
              <a:t>Identifying Source and Destination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E438-F256-45DF-97D6-F92D3779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2262"/>
            <a:ext cx="9905999" cy="5056187"/>
          </a:xfrm>
        </p:spPr>
        <p:txBody>
          <a:bodyPr>
            <a:normAutofit/>
          </a:bodyPr>
          <a:lstStyle/>
          <a:p>
            <a:r>
              <a:rPr lang="en-US" sz="3200" dirty="0"/>
              <a:t>The Transport-layer header provides the information needed to determine the application the received data is sent to</a:t>
            </a:r>
          </a:p>
          <a:p>
            <a:r>
              <a:rPr lang="en-US" sz="3200" dirty="0"/>
              <a:t>TCP and UDP use a port number to specify the source and destination Application-layer protocols</a:t>
            </a:r>
          </a:p>
          <a:p>
            <a:r>
              <a:rPr lang="en-US" sz="3200" dirty="0"/>
              <a:t> the MAC address and IP address get the packet to the computer, and the port number gets the data to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4444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149B-E71C-4BC9-BC96-C7E8B474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Protecting Data with 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2FFC-6D08-4A51-BCD6-15451C0E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7300"/>
            <a:ext cx="9905999" cy="5191125"/>
          </a:xfrm>
        </p:spPr>
        <p:txBody>
          <a:bodyPr>
            <a:normAutofit/>
          </a:bodyPr>
          <a:lstStyle/>
          <a:p>
            <a:r>
              <a:rPr lang="en-US" sz="3200" dirty="0"/>
              <a:t>To protect data integrity, TCP and UDP provide a checksum, similar to CRC (Cyclic Redundancy Check)</a:t>
            </a:r>
          </a:p>
          <a:p>
            <a:r>
              <a:rPr lang="en-US" sz="3200" dirty="0"/>
              <a:t>Routers and switches have been known to corrupt data, recalculate the CRC code, and send the corrupted data</a:t>
            </a:r>
          </a:p>
          <a:p>
            <a:r>
              <a:rPr lang="en-US" sz="3200" dirty="0"/>
              <a:t>Intermediate devices don’t recalculate the checksum in the Transport layer, so if data corruption occurs along the way, the final receiving station detects the checksum error and discards the data</a:t>
            </a:r>
          </a:p>
        </p:txBody>
      </p:sp>
    </p:spTree>
    <p:extLst>
      <p:ext uri="{BB962C8B-B14F-4D97-AF65-F5344CB8AC3E}">
        <p14:creationId xmlns:p14="http://schemas.microsoft.com/office/powerpoint/2010/main" val="1278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BB3-7515-4122-BFCE-622147EE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TCP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6D0E-845B-4360-88A5-30CDB75E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5400"/>
            <a:ext cx="9905999" cy="527685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 TCP session begins when a client sends a TCP synchronization (SYN) segment to the destination device, usually a server</a:t>
            </a:r>
          </a:p>
          <a:p>
            <a:r>
              <a:rPr lang="en-US" sz="2800" dirty="0"/>
              <a:t> A destination port number is specified, and a source port number is assigned </a:t>
            </a:r>
          </a:p>
          <a:p>
            <a:r>
              <a:rPr lang="en-US" sz="2800" dirty="0"/>
              <a:t>When the server receives the SYN segment, it usually responds by sending one of two segments: an acknowledgement-synchronization (ACK-SYN) segment or a reset connection (RST) segment</a:t>
            </a:r>
          </a:p>
          <a:p>
            <a:r>
              <a:rPr lang="en-US" sz="2800" dirty="0"/>
              <a:t>If an RST segment is returned, the server refused the request to open a session. If an ACK-SYN segment is returned, the client completes the three-way handshake by sending an ACK segment back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8329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1F86-C5FB-4D09-9C9E-D541902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925"/>
            <a:ext cx="9905998" cy="1478570"/>
          </a:xfrm>
        </p:spPr>
        <p:txBody>
          <a:bodyPr/>
          <a:lstStyle/>
          <a:p>
            <a:r>
              <a:rPr lang="en-US" dirty="0"/>
              <a:t>Flow Control with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0EF5-2DCF-4019-B803-BC693481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9226"/>
            <a:ext cx="9905999" cy="527685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TCP provides flow control, which prevents a destination from becoming overwhelmed by data, resulting in dropped packets</a:t>
            </a:r>
          </a:p>
          <a:p>
            <a:r>
              <a:rPr lang="en-US" sz="2800" dirty="0"/>
              <a:t>TCP does this by establishing a maximum number of bytes, called the </a:t>
            </a:r>
            <a:r>
              <a:rPr lang="en-US" sz="2800" i="1" dirty="0"/>
              <a:t>window size</a:t>
            </a:r>
            <a:r>
              <a:rPr lang="en-US" sz="2800" dirty="0"/>
              <a:t>, that can be sent before the destination must acknowledge receipt of the data</a:t>
            </a:r>
          </a:p>
          <a:p>
            <a:r>
              <a:rPr lang="en-US" sz="2800" dirty="0"/>
              <a:t> If a sending machine hasn’t received an acknowledgement before sending the number of bytes established by the window size, it stops sending data</a:t>
            </a:r>
          </a:p>
          <a:p>
            <a:r>
              <a:rPr lang="en-US" sz="2800" dirty="0"/>
              <a:t>If no acknowledgement is received in a specified timeout period, the sender retransmits the data from the last acknowledgement 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3E9C-B5F0-4DDA-8091-E6CCC641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6807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Defines and Verifies IP Addresses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D15-DD74-4010-BC02-F82EFB0B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0125"/>
            <a:ext cx="9905999" cy="5857875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dirty="0"/>
              <a:t>An IP address is assigned to every computer and network device using TCP/IP for communication</a:t>
            </a:r>
          </a:p>
          <a:p>
            <a:r>
              <a:rPr lang="en-US" dirty="0"/>
              <a:t>IP addresses are used for two main purposes: </a:t>
            </a:r>
          </a:p>
          <a:p>
            <a:pPr lvl="1"/>
            <a:r>
              <a:rPr lang="en-US" dirty="0"/>
              <a:t>to identify a network device at the Inter- network layer and</a:t>
            </a:r>
          </a:p>
          <a:p>
            <a:pPr lvl="1"/>
            <a:r>
              <a:rPr lang="en-US" dirty="0"/>
              <a:t>to identify the network on which a device resides</a:t>
            </a:r>
          </a:p>
          <a:p>
            <a:r>
              <a:rPr lang="en-US" dirty="0"/>
              <a:t>When an IP address is assigned to a computer or network device, the host’s Internetwork-layer identity is defined </a:t>
            </a:r>
          </a:p>
          <a:p>
            <a:r>
              <a:rPr lang="en-US" dirty="0"/>
              <a:t>When a host receives an IP packet, it compares the packet’s destination IP address with its own address to verify that the packet was delivered correctly </a:t>
            </a:r>
          </a:p>
          <a:p>
            <a:r>
              <a:rPr lang="en-US" dirty="0"/>
              <a:t>If the destination address matches or is a broadcast or recognized multicast address, the packet is processed; otherwise, it’s discarded</a:t>
            </a:r>
          </a:p>
        </p:txBody>
      </p:sp>
    </p:spTree>
    <p:extLst>
      <p:ext uri="{BB962C8B-B14F-4D97-AF65-F5344CB8AC3E}">
        <p14:creationId xmlns:p14="http://schemas.microsoft.com/office/powerpoint/2010/main" val="70414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664</TotalTime>
  <Words>929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IP/TCP</vt:lpstr>
      <vt:lpstr>What is IP/TCP?</vt:lpstr>
      <vt:lpstr>Role of TCP</vt:lpstr>
      <vt:lpstr>Segments and Datagrams</vt:lpstr>
      <vt:lpstr>Identifying Source and Destination Applications</vt:lpstr>
      <vt:lpstr>Protecting Data with Checksum</vt:lpstr>
      <vt:lpstr>TCP Handshake</vt:lpstr>
      <vt:lpstr>Flow Control with Acknowledgements</vt:lpstr>
      <vt:lpstr> Defines and Verifies IP Addresses </vt:lpstr>
      <vt:lpstr>Routes Packets through internetwork</vt:lpstr>
      <vt:lpstr> Resolves MAC Addresses from IP Addresses </vt:lpstr>
      <vt:lpstr> Delivers Packets Efficiently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IP/TCP</dc:title>
  <dc:creator>Andres Blandon</dc:creator>
  <cp:lastModifiedBy>Andres Blandon</cp:lastModifiedBy>
  <cp:revision>7</cp:revision>
  <dcterms:created xsi:type="dcterms:W3CDTF">2017-11-02T17:08:23Z</dcterms:created>
  <dcterms:modified xsi:type="dcterms:W3CDTF">2017-11-29T16:04:24Z</dcterms:modified>
</cp:coreProperties>
</file>