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6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9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7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0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8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1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1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8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3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752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80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jk1yKr6CHtM?feature=oembed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EVs3YgmNWpg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VM3En3t4Rs?feature=oembed" TargetMode="Externa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614482-2388-4437-990F-84AF6BD3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73843-C715-E037-FB35-90B2C96B2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396986"/>
          </a:xfrm>
        </p:spPr>
        <p:txBody>
          <a:bodyPr>
            <a:normAutofit/>
          </a:bodyPr>
          <a:lstStyle/>
          <a:p>
            <a:r>
              <a:rPr lang="es-ES" sz="4100"/>
              <a:t>Programación para ingeniería</a:t>
            </a:r>
            <a:endParaRPr lang="es-CL" sz="41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088FD1-092E-EBEF-9F9A-A9F533740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4157396"/>
            <a:ext cx="2618456" cy="1672041"/>
          </a:xfrm>
        </p:spPr>
        <p:txBody>
          <a:bodyPr anchor="b">
            <a:normAutofit/>
          </a:bodyPr>
          <a:lstStyle/>
          <a:p>
            <a:r>
              <a:rPr lang="es-ES" dirty="0"/>
              <a:t>Ingeniería Civil Industrial</a:t>
            </a:r>
          </a:p>
          <a:p>
            <a:r>
              <a:rPr lang="es-ES" dirty="0"/>
              <a:t>2º Semestre - 2023</a:t>
            </a:r>
            <a:endParaRPr lang="es-CL" dirty="0"/>
          </a:p>
        </p:txBody>
      </p:sp>
      <p:pic>
        <p:nvPicPr>
          <p:cNvPr id="4" name="Elementos multimedia en línea 3" title="Ahora sí viene lo chido.">
            <a:hlinkClick r:id="" action="ppaction://media"/>
            <a:extLst>
              <a:ext uri="{FF2B5EF4-FFF2-40B4-BE49-F238E27FC236}">
                <a16:creationId xmlns:a16="http://schemas.microsoft.com/office/drawing/2014/main" id="{B5AC742F-4CA6-BF57-15E4-69724F497AA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985514" y="3703782"/>
            <a:ext cx="4398917" cy="248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5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3C07BB-790F-3E4F-AAA5-38F81308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s-ES" dirty="0"/>
              <a:t>DOCUMENTAR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0DEB8-3E69-79AC-BD4C-7663BAC9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5234354" cy="3840171"/>
          </a:xfrm>
        </p:spPr>
        <p:txBody>
          <a:bodyPr>
            <a:normAutofit/>
          </a:bodyPr>
          <a:lstStyle/>
          <a:p>
            <a:r>
              <a:rPr lang="es-ES" dirty="0"/>
              <a:t>Es añadir suficiente información como para explicar lo que se hace, punto por punto, de forma que no solo los ordenadores sepan qué hacer, sino que las personas sepan y entiendan qué están haciendo y por qué.</a:t>
            </a:r>
          </a:p>
          <a:p>
            <a:r>
              <a:rPr lang="es-ES" dirty="0"/>
              <a:t>“Si tu programa no vale la pena documentarlo, probablemente no valga la pena ejecutarlo” – J. </a:t>
            </a:r>
            <a:r>
              <a:rPr lang="es-ES" dirty="0" err="1"/>
              <a:t>Naglet</a:t>
            </a:r>
            <a:r>
              <a:rPr lang="es-ES" dirty="0"/>
              <a:t>, 1995.  </a:t>
            </a:r>
            <a:r>
              <a:rPr lang="es-ES" dirty="0" err="1"/>
              <a:t>Coding</a:t>
            </a:r>
            <a:r>
              <a:rPr lang="es-ES" dirty="0"/>
              <a:t> Style and Good Computing </a:t>
            </a:r>
            <a:r>
              <a:rPr lang="es-ES" dirty="0" err="1"/>
              <a:t>Practices</a:t>
            </a:r>
            <a:endParaRPr lang="es-CL" dirty="0"/>
          </a:p>
        </p:txBody>
      </p:sp>
      <p:pic>
        <p:nvPicPr>
          <p:cNvPr id="5" name="Picture 4" descr="Manos en el teclado y el ratón">
            <a:extLst>
              <a:ext uri="{FF2B5EF4-FFF2-40B4-BE49-F238E27FC236}">
                <a16:creationId xmlns:a16="http://schemas.microsoft.com/office/drawing/2014/main" id="{AED5CD77-EA56-2F9C-FFCE-485EA9DC4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4388" r="8337" b="-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126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ápiz y hoja de respuestas">
            <a:extLst>
              <a:ext uri="{FF2B5EF4-FFF2-40B4-BE49-F238E27FC236}">
                <a16:creationId xmlns:a16="http://schemas.microsoft.com/office/drawing/2014/main" id="{75844ECB-7645-AE9F-0C0D-93021B5E6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08" r="-1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65CF39-94D0-BBDD-E500-266A03F0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s-ES" dirty="0"/>
              <a:t>¿Qué se debe documentar?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D8DAE-8A17-D25D-B3AE-4A4B1512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r>
              <a:rPr lang="es-ES" sz="2800" dirty="0"/>
              <a:t>Todo lo que no es evidente</a:t>
            </a:r>
          </a:p>
          <a:p>
            <a:r>
              <a:rPr lang="es-ES" sz="2800" dirty="0"/>
              <a:t>No repetir lo que ya se ha hecho, sino que explicar por qué se hizo.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72490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5A3E05-0D47-2EF5-BBBF-A2B19D11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810169" cy="1360898"/>
          </a:xfrm>
        </p:spPr>
        <p:txBody>
          <a:bodyPr>
            <a:normAutofit/>
          </a:bodyPr>
          <a:lstStyle/>
          <a:p>
            <a:r>
              <a:rPr lang="es-ES" dirty="0"/>
              <a:t>PERO ANTES… Recordemos los tipos de datos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A9404E-7923-3609-C387-E714E1EE6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5435302" cy="33829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600" dirty="0"/>
              <a:t>Si recordamos en el primer semestre vimos que en Excel se guardaban distintos tipos de datos, estos ahora toman un ROL FUNDAMENTAL. </a:t>
            </a:r>
          </a:p>
          <a:p>
            <a:pPr>
              <a:lnSpc>
                <a:spcPct val="110000"/>
              </a:lnSpc>
            </a:pPr>
            <a:r>
              <a:rPr lang="es-ES" sz="1600" dirty="0"/>
              <a:t>¿Cuáles son los tipos de datos?</a:t>
            </a:r>
          </a:p>
          <a:p>
            <a:pPr>
              <a:lnSpc>
                <a:spcPct val="110000"/>
              </a:lnSpc>
            </a:pPr>
            <a:r>
              <a:rPr lang="es-ES" sz="1600" dirty="0"/>
              <a:t>Datos numéricos: Que pueden ser continuos o discretos.</a:t>
            </a:r>
          </a:p>
          <a:p>
            <a:pPr>
              <a:lnSpc>
                <a:spcPct val="110000"/>
              </a:lnSpc>
            </a:pPr>
            <a:r>
              <a:rPr lang="es-ES" sz="1600" dirty="0"/>
              <a:t>Datos de fecha</a:t>
            </a:r>
          </a:p>
          <a:p>
            <a:pPr>
              <a:lnSpc>
                <a:spcPct val="110000"/>
              </a:lnSpc>
            </a:pPr>
            <a:r>
              <a:rPr lang="es-ES" sz="1600" dirty="0"/>
              <a:t>Datos de texto</a:t>
            </a:r>
          </a:p>
          <a:p>
            <a:pPr>
              <a:lnSpc>
                <a:spcPct val="110000"/>
              </a:lnSpc>
            </a:pPr>
            <a:r>
              <a:rPr lang="es-ES" sz="1600" dirty="0"/>
              <a:t>Datos booleanos o dicotómicos: Son aquellos que tienen solo dos opciones</a:t>
            </a:r>
          </a:p>
          <a:p>
            <a:pPr>
              <a:lnSpc>
                <a:spcPct val="110000"/>
              </a:lnSpc>
            </a:pPr>
            <a:endParaRPr lang="es-CL" sz="1600" dirty="0"/>
          </a:p>
        </p:txBody>
      </p:sp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1D25CFF1-C2B7-E222-7A7F-74308A19A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930" r="21196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3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DE2A2B-5F94-B048-6B40-4AF94784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s-ES" dirty="0"/>
              <a:t>¿Por qué son importantes?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D161CF-0AF6-9B95-CDD6-C80313AC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r>
              <a:rPr lang="es-ES" dirty="0"/>
              <a:t>En programación vamos a trabajar con VARIABLES y estas son fundamentales para hacer nuestro código más preciso y evitar los errores.</a:t>
            </a:r>
            <a:endParaRPr lang="es-CL" dirty="0"/>
          </a:p>
        </p:txBody>
      </p:sp>
      <p:pic>
        <p:nvPicPr>
          <p:cNvPr id="5" name="Picture 4" descr="Gráfico económico digital">
            <a:extLst>
              <a:ext uri="{FF2B5EF4-FFF2-40B4-BE49-F238E27FC236}">
                <a16:creationId xmlns:a16="http://schemas.microsoft.com/office/drawing/2014/main" id="{45C81FE9-907D-1C2A-08E5-2BEE9FD07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9297" r="1401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819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A28F48-4F3E-0269-21DC-E8DFE509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s-ES" dirty="0"/>
              <a:t>¿Qué es una variable?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25986-F627-B75C-DE91-9D418C98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dirty="0"/>
              <a:t>Formalmente: Un espacio en memoria que ayuda a guardar la información de cierto tipo (de datos) para ser utilizada en un programa a posteriori.</a:t>
            </a:r>
          </a:p>
          <a:p>
            <a:pPr>
              <a:lnSpc>
                <a:spcPct val="110000"/>
              </a:lnSpc>
            </a:pPr>
            <a:r>
              <a:rPr lang="es-CL" dirty="0"/>
              <a:t>Para programar una VARIABLE, entonces, es necesario que LOS DATOS QUE LA COMPONEN SEAN DEL MISMO TIPO.</a:t>
            </a:r>
          </a:p>
        </p:txBody>
      </p:sp>
      <p:pic>
        <p:nvPicPr>
          <p:cNvPr id="5" name="Picture 4" descr="Marca de exclamación sobre fondo amarillo">
            <a:extLst>
              <a:ext uri="{FF2B5EF4-FFF2-40B4-BE49-F238E27FC236}">
                <a16:creationId xmlns:a16="http://schemas.microsoft.com/office/drawing/2014/main" id="{647C7D52-7600-3679-AB16-F5A0A4CF1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664" r="5747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206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8E1D31-3AF2-4B28-A358-E6FC351B4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8446B7-95E0-46F7-A2E2-5A2971C5C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1416" y="0"/>
            <a:ext cx="6820584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53D02AD-95A0-43E3-8BD7-06B72D8D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874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ndado encima de placa base de ordenador">
            <a:extLst>
              <a:ext uri="{FF2B5EF4-FFF2-40B4-BE49-F238E27FC236}">
                <a16:creationId xmlns:a16="http://schemas.microsoft.com/office/drawing/2014/main" id="{0903C008-B136-F057-B4DC-850B75238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544" r="24898" b="-1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171239-9E1B-80AD-E138-C3EADDFF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982" y="3429000"/>
            <a:ext cx="3535018" cy="2286000"/>
          </a:xfrm>
        </p:spPr>
        <p:txBody>
          <a:bodyPr anchor="b">
            <a:normAutofit/>
          </a:bodyPr>
          <a:lstStyle/>
          <a:p>
            <a:pPr algn="r"/>
            <a:r>
              <a:rPr lang="es-ES" dirty="0">
                <a:solidFill>
                  <a:srgbClr val="FFFFFF"/>
                </a:solidFill>
              </a:rPr>
              <a:t>Conceptos clave</a:t>
            </a:r>
            <a:endParaRPr lang="es-CL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97D47DB-FD66-6169-77A3-18AC6ABCE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1" y="1181100"/>
                <a:ext cx="4953000" cy="368045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" dirty="0"/>
                  <a:t>A priori: Se dirá a priori como el concepto aquel que entendamos que el tipo de dato que vamos a recibir </a:t>
                </a:r>
                <a:r>
                  <a:rPr lang="es-ES" i="1" dirty="0"/>
                  <a:t>ad infinitum</a:t>
                </a:r>
                <a:r>
                  <a:rPr lang="es-ES" dirty="0"/>
                  <a:t> será siempre el mismo. En otras palabras: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s-CL" i="1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s-CL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s-CL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CL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donde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={</m:t>
                    </m:r>
                    <m:f>
                      <m:fPr>
                        <m:type m:val="lin"/>
                        <m:ctrlPr>
                          <a:rPr lang="es-CL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CL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𝑐𝑜𝑛𝑗𝑢𝑛𝑡𝑜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𝑑𝑎𝑡𝑜𝑠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𝑜𝑏𝑗𝑒𝑡𝑖𝑣𝑜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CL" dirty="0"/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Recordemos el diagrama de datos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97D47DB-FD66-6169-77A3-18AC6ABCE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1" y="1181100"/>
                <a:ext cx="4953000" cy="3680459"/>
              </a:xfrm>
              <a:blipFill>
                <a:blip r:embed="rId3"/>
                <a:stretch>
                  <a:fillRect l="-1108" t="-82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D6E7EA-83E9-4681-9DA2-B56BAE75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67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DA31E-9B70-85DA-B2A2-CF0A8514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clave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D5451-DF72-E94E-22A2-41B5D961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posteriori: El resultado que deseamos obtener debe estar contenido en el conjunto delimitado por los datos resultantes.</a:t>
            </a:r>
          </a:p>
          <a:p>
            <a:r>
              <a:rPr lang="es-ES" dirty="0"/>
              <a:t>Es importante saber DE ANTEMANO qué operaciones va a querer realizar con sus datos y que estas tengan una LÓGICA. </a:t>
            </a:r>
          </a:p>
          <a:p>
            <a:r>
              <a:rPr lang="es-ES" dirty="0"/>
              <a:t>Cosas ilógicas que no son necesarias calcular, por ejemplo:</a:t>
            </a:r>
          </a:p>
          <a:p>
            <a:r>
              <a:rPr lang="es-ES" dirty="0"/>
              <a:t>La suma de los RUT</a:t>
            </a:r>
          </a:p>
        </p:txBody>
      </p:sp>
    </p:spTree>
    <p:extLst>
      <p:ext uri="{BB962C8B-B14F-4D97-AF65-F5344CB8AC3E}">
        <p14:creationId xmlns:p14="http://schemas.microsoft.com/office/powerpoint/2010/main" val="400151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95D181-FACF-1E69-DA00-EA8F7787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810169" cy="1360898"/>
          </a:xfrm>
        </p:spPr>
        <p:txBody>
          <a:bodyPr>
            <a:normAutofit/>
          </a:bodyPr>
          <a:lstStyle/>
          <a:p>
            <a:r>
              <a:rPr lang="es-ES" dirty="0"/>
              <a:t>Actividad Nº1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0527E-B16E-E670-6449-ABA9FA0EC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5435302" cy="3382972"/>
          </a:xfrm>
        </p:spPr>
        <p:txBody>
          <a:bodyPr>
            <a:normAutofit/>
          </a:bodyPr>
          <a:lstStyle/>
          <a:p>
            <a:r>
              <a:rPr lang="es-ES" sz="3200" dirty="0"/>
              <a:t>Dé al menos tres ejemplos CON ARGUMENTOS de actividades ilógicas que tendría  un programa y fundamente la respuesta.</a:t>
            </a:r>
            <a:endParaRPr lang="es-CL" sz="3200" dirty="0"/>
          </a:p>
        </p:txBody>
      </p:sp>
      <p:pic>
        <p:nvPicPr>
          <p:cNvPr id="5" name="Picture 4" descr="Piezas metálicas de tres en raya">
            <a:extLst>
              <a:ext uri="{FF2B5EF4-FFF2-40B4-BE49-F238E27FC236}">
                <a16:creationId xmlns:a16="http://schemas.microsoft.com/office/drawing/2014/main" id="{CFC02D9E-DE18-65BE-36EE-BDC2630F8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907" r="15444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5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CB4F5-0FE6-AC68-0573-90FCA2E34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9" b="1"/>
          <a:stretch/>
        </p:blipFill>
        <p:spPr>
          <a:xfrm>
            <a:off x="-8294" y="-251781"/>
            <a:ext cx="12191980" cy="6858001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0BD1D87-EF65-4284-8DA1-D14D5548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F3FB39-F80B-2ED9-1A3C-710ED557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097973"/>
            <a:ext cx="6948054" cy="169140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¿Quién es tu profesor?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518B9A-47D7-04B6-D90F-CBFE28F8D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7900" y="2539849"/>
            <a:ext cx="2259379" cy="910652"/>
          </a:xfrm>
        </p:spPr>
        <p:txBody>
          <a:bodyPr anchor="b">
            <a:normAutofit lnSpcReduction="10000"/>
          </a:bodyPr>
          <a:lstStyle/>
          <a:p>
            <a:r>
              <a:rPr lang="es-ES" dirty="0">
                <a:solidFill>
                  <a:srgbClr val="FFFFFF"/>
                </a:solidFill>
              </a:rPr>
              <a:t>Esta es una versión muy formal de tu profesor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Imagen 5" descr="Un hombre con traje y corbata sonriendo&#10;&#10;Descripción generada automáticamente">
            <a:extLst>
              <a:ext uri="{FF2B5EF4-FFF2-40B4-BE49-F238E27FC236}">
                <a16:creationId xmlns:a16="http://schemas.microsoft.com/office/drawing/2014/main" id="{911F6F7A-4B6E-30E1-14CF-05F234008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854" y="1097973"/>
            <a:ext cx="1838582" cy="26959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D1BEF86-7065-F088-CDB1-736BB7D16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816" y="1126633"/>
            <a:ext cx="1757653" cy="175765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F83B405-DC99-D513-16FB-F14CC82A0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089" y="2612815"/>
            <a:ext cx="1419235" cy="118110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3F48D25-3250-4E55-CFE5-23FF6CB43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0277" y="3063062"/>
            <a:ext cx="1371610" cy="1428760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CB9D9103-A66C-6A89-4FAF-407706BD07A1}"/>
              </a:ext>
            </a:extLst>
          </p:cNvPr>
          <p:cNvSpPr txBox="1">
            <a:spLocks/>
          </p:cNvSpPr>
          <p:nvPr/>
        </p:nvSpPr>
        <p:spPr>
          <a:xfrm>
            <a:off x="8543977" y="249090"/>
            <a:ext cx="2259379" cy="91065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FFFFFF"/>
                </a:solidFill>
              </a:rPr>
              <a:t>Esta es una versión de cumpleaños de niños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993068E8-C91E-4D9D-27BE-F7FA11376348}"/>
              </a:ext>
            </a:extLst>
          </p:cNvPr>
          <p:cNvSpPr txBox="1">
            <a:spLocks/>
          </p:cNvSpPr>
          <p:nvPr/>
        </p:nvSpPr>
        <p:spPr>
          <a:xfrm>
            <a:off x="9862073" y="3581170"/>
            <a:ext cx="2259379" cy="9106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FFFFFF"/>
                </a:solidFill>
              </a:rPr>
              <a:t>Esta es una versión playera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FF5C8233-1D95-DDFF-C191-2C96F2892CC5}"/>
              </a:ext>
            </a:extLst>
          </p:cNvPr>
          <p:cNvSpPr txBox="1">
            <a:spLocks/>
          </p:cNvSpPr>
          <p:nvPr/>
        </p:nvSpPr>
        <p:spPr>
          <a:xfrm>
            <a:off x="7342129" y="4642806"/>
            <a:ext cx="2982971" cy="34100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FFFFFF"/>
                </a:solidFill>
              </a:rPr>
              <a:t>Esta es una versión </a:t>
            </a:r>
            <a:r>
              <a:rPr lang="es-ES" dirty="0" err="1">
                <a:solidFill>
                  <a:srgbClr val="FFFFFF"/>
                </a:solidFill>
              </a:rPr>
              <a:t>hipster</a:t>
            </a:r>
            <a:endParaRPr lang="es-C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1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uild="p"/>
      <p:bldP spid="18" grpId="0" build="p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469E9-8102-E568-436E-640E2ED7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 llamo Pablo Arcay </a:t>
            </a:r>
            <a:r>
              <a:rPr lang="es-ES" dirty="0" err="1"/>
              <a:t>Giusti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4EC20-6AB9-EFD5-5A0D-9DF0D2BD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Tengo 40 años</a:t>
            </a:r>
          </a:p>
          <a:p>
            <a:r>
              <a:rPr lang="es-ES" dirty="0"/>
              <a:t>Soy Ingeniero Industrial – U Mayor</a:t>
            </a:r>
          </a:p>
          <a:p>
            <a:r>
              <a:rPr lang="es-ES" dirty="0"/>
              <a:t>Diplomado en Inteligencia de Negocios – PUC</a:t>
            </a:r>
          </a:p>
          <a:p>
            <a:r>
              <a:rPr lang="es-ES" dirty="0"/>
              <a:t>Diplomado en Data </a:t>
            </a:r>
            <a:r>
              <a:rPr lang="es-ES" dirty="0" err="1"/>
              <a:t>Driven</a:t>
            </a:r>
            <a:r>
              <a:rPr lang="es-ES" dirty="0"/>
              <a:t> </a:t>
            </a:r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Making</a:t>
            </a:r>
            <a:r>
              <a:rPr lang="es-ES" dirty="0"/>
              <a:t> – Cambridge </a:t>
            </a:r>
            <a:r>
              <a:rPr lang="es-ES" dirty="0" err="1"/>
              <a:t>University</a:t>
            </a:r>
            <a:endParaRPr lang="es-ES" dirty="0"/>
          </a:p>
          <a:p>
            <a:r>
              <a:rPr lang="es-ES" dirty="0"/>
              <a:t>Magíster en Estadística con especialización en Computación Estadística - PUC</a:t>
            </a:r>
          </a:p>
          <a:p>
            <a:r>
              <a:rPr lang="es-CL" dirty="0"/>
              <a:t>Profesor de Computación para Ingeniería – Programación – Econometría y Sistema de Gestión Empresarial </a:t>
            </a:r>
          </a:p>
          <a:p>
            <a:r>
              <a:rPr lang="es-CL" dirty="0"/>
              <a:t>Fui ayudante de Cálculo 1 – 2, Álgebra Lineal, Procesos Fisicoquímicos e Ingeniería Económica</a:t>
            </a:r>
          </a:p>
          <a:p>
            <a:r>
              <a:rPr lang="es-CL" dirty="0"/>
              <a:t>Fundador, creador y director de </a:t>
            </a:r>
            <a:r>
              <a:rPr lang="es-CL" dirty="0" err="1"/>
              <a:t>ArcayCo</a:t>
            </a:r>
            <a:r>
              <a:rPr lang="es-CL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73641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90E810-6480-6D32-3FA6-BB4F8A19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s-ES" dirty="0"/>
              <a:t>¿Qué aprenderemos este semestre?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19BC2-E209-85CA-D13C-949EDCF0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r>
              <a:rPr lang="es-ES" dirty="0"/>
              <a:t>Introducción a la programación por objetos</a:t>
            </a:r>
          </a:p>
          <a:p>
            <a:r>
              <a:rPr lang="es-ES" dirty="0"/>
              <a:t>Nociones de programación</a:t>
            </a:r>
          </a:p>
          <a:p>
            <a:r>
              <a:rPr lang="es-ES" dirty="0"/>
              <a:t>Python</a:t>
            </a:r>
          </a:p>
          <a:p>
            <a:r>
              <a:rPr lang="es-ES" dirty="0"/>
              <a:t>R</a:t>
            </a:r>
          </a:p>
          <a:p>
            <a:r>
              <a:rPr lang="es-ES" dirty="0"/>
              <a:t>Visual Studio</a:t>
            </a:r>
            <a:endParaRPr lang="es-CL" dirty="0"/>
          </a:p>
        </p:txBody>
      </p:sp>
      <p:pic>
        <p:nvPicPr>
          <p:cNvPr id="5" name="Picture 4" descr="Primer plano de una placa de circuito">
            <a:extLst>
              <a:ext uri="{FF2B5EF4-FFF2-40B4-BE49-F238E27FC236}">
                <a16:creationId xmlns:a16="http://schemas.microsoft.com/office/drawing/2014/main" id="{9DFBAF37-E3F7-8527-54CB-B7DC7555A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7007" r="25719" b="-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878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8F533F-2AC3-D9CD-1A31-0A8FDCFF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810169" cy="1360898"/>
          </a:xfrm>
        </p:spPr>
        <p:txBody>
          <a:bodyPr>
            <a:normAutofit/>
          </a:bodyPr>
          <a:lstStyle/>
          <a:p>
            <a:r>
              <a:rPr lang="es-ES" dirty="0"/>
              <a:t>¿Cómo son las evaluaciones?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E0A60E-A8CA-B981-D974-A5A0C884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5435302" cy="3382972"/>
          </a:xfrm>
        </p:spPr>
        <p:txBody>
          <a:bodyPr>
            <a:normAutofit/>
          </a:bodyPr>
          <a:lstStyle/>
          <a:p>
            <a:r>
              <a:rPr lang="es-ES" sz="1900"/>
              <a:t>Tenemos cuatro notas, que se dividen en las siguientes estructuras</a:t>
            </a:r>
          </a:p>
          <a:p>
            <a:r>
              <a:rPr lang="es-ES" sz="1900"/>
              <a:t>Nota 1: 20% - Participación, asistencia a clases y laboratorios (50%) + tareas varias (50%)</a:t>
            </a:r>
          </a:p>
          <a:p>
            <a:r>
              <a:rPr lang="es-ES" sz="1900"/>
              <a:t>Nota 2: 20% - Prueba 1 – conceptos y teoría</a:t>
            </a:r>
          </a:p>
          <a:p>
            <a:r>
              <a:rPr lang="es-ES" sz="1900"/>
              <a:t>Nota 3: 30% - Prueba 2 – prueba de ejercicios</a:t>
            </a:r>
          </a:p>
          <a:p>
            <a:r>
              <a:rPr lang="es-ES" sz="1900"/>
              <a:t>Nota 4: 30% - Trabajo final + presentación. </a:t>
            </a:r>
            <a:endParaRPr lang="es-CL" sz="1900"/>
          </a:p>
        </p:txBody>
      </p:sp>
      <p:pic>
        <p:nvPicPr>
          <p:cNvPr id="5" name="Picture 4" descr="Gafas encima de un libro">
            <a:extLst>
              <a:ext uri="{FF2B5EF4-FFF2-40B4-BE49-F238E27FC236}">
                <a16:creationId xmlns:a16="http://schemas.microsoft.com/office/drawing/2014/main" id="{2F33C1A7-E227-8AE5-158F-52D22157A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831" r="26163" b="-1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7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B0E897CB-98BF-469B-8A73-7BD2916E2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57CEFB-E076-BA4E-FC39-CFD2CD106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6172200" cy="2832404"/>
          </a:xfrm>
        </p:spPr>
        <p:txBody>
          <a:bodyPr>
            <a:normAutofit/>
          </a:bodyPr>
          <a:lstStyle/>
          <a:p>
            <a:r>
              <a:rPr lang="es-ES" dirty="0"/>
              <a:t>¿Qué es programación?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B174D8-6D55-552E-F9D6-41FA1BBC2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5439202"/>
            <a:ext cx="4175307" cy="732995"/>
          </a:xfrm>
        </p:spPr>
        <p:txBody>
          <a:bodyPr>
            <a:normAutofit/>
          </a:bodyPr>
          <a:lstStyle/>
          <a:p>
            <a:r>
              <a:rPr lang="es-ES" dirty="0"/>
              <a:t>Porque seamos sinceros, después del primer semestre…</a:t>
            </a:r>
            <a:endParaRPr lang="es-C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0A45DA-4E66-4841-B892-192B2BAA8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4003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lementos multimedia en línea 3" title="Patricio diciendo &quot;Yo no entiendo nada&quot;">
            <a:hlinkClick r:id="" action="ppaction://media"/>
            <a:extLst>
              <a:ext uri="{FF2B5EF4-FFF2-40B4-BE49-F238E27FC236}">
                <a16:creationId xmlns:a16="http://schemas.microsoft.com/office/drawing/2014/main" id="{CEEC12D9-54F2-358C-3466-F810390328D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73694" y="2904603"/>
            <a:ext cx="5134681" cy="29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DFFB2D-798E-F6D2-941C-F2A0A872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810169" cy="1360898"/>
          </a:xfrm>
        </p:spPr>
        <p:txBody>
          <a:bodyPr>
            <a:normAutofit/>
          </a:bodyPr>
          <a:lstStyle/>
          <a:p>
            <a:r>
              <a:rPr lang="es-ES"/>
              <a:t>ESTO ES PROGRAMACIÓN…</a:t>
            </a:r>
            <a:endParaRPr lang="es-CL" dirty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58DF9590-E666-6BB3-D2F0-2FE30307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5435302" cy="33829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400"/>
              <a:t>Acción de programar una computadora</a:t>
            </a:r>
          </a:p>
          <a:p>
            <a:pPr lvl="1">
              <a:lnSpc>
                <a:spcPct val="110000"/>
              </a:lnSpc>
            </a:pPr>
            <a:r>
              <a:rPr lang="es-ES" sz="1400"/>
              <a:t>Según Ernest W. Adams: “Algo así como jugar a ser Dios”.</a:t>
            </a:r>
            <a:endParaRPr lang="es-CL" sz="1400"/>
          </a:p>
          <a:p>
            <a:pPr>
              <a:lnSpc>
                <a:spcPct val="110000"/>
              </a:lnSpc>
            </a:pPr>
            <a:r>
              <a:rPr lang="es-CL" sz="1400"/>
              <a:t>Es la actividad en organizar uno o más conjuntos de datos ordenados a seguir para ciertas cosas.</a:t>
            </a:r>
          </a:p>
          <a:p>
            <a:pPr>
              <a:lnSpc>
                <a:spcPct val="110000"/>
              </a:lnSpc>
            </a:pPr>
            <a:r>
              <a:rPr lang="es-CL" sz="1400"/>
              <a:t>Es la actividad que relaciona a los ordenadores y los usuarios.</a:t>
            </a:r>
          </a:p>
          <a:p>
            <a:pPr>
              <a:lnSpc>
                <a:spcPct val="110000"/>
              </a:lnSpc>
            </a:pPr>
            <a:r>
              <a:rPr lang="es-CL" sz="1400"/>
              <a:t>Se compone de estas fases:</a:t>
            </a:r>
          </a:p>
          <a:p>
            <a:pPr marL="514350" lvl="1" indent="-285750">
              <a:lnSpc>
                <a:spcPct val="110000"/>
              </a:lnSpc>
            </a:pPr>
            <a:r>
              <a:rPr lang="es-CL" sz="1400"/>
              <a:t>Ordenar</a:t>
            </a:r>
          </a:p>
          <a:p>
            <a:pPr marL="514350" lvl="1" indent="-285750">
              <a:lnSpc>
                <a:spcPct val="110000"/>
              </a:lnSpc>
            </a:pPr>
            <a:r>
              <a:rPr lang="es-CL" sz="1400"/>
              <a:t>Estructurar</a:t>
            </a:r>
          </a:p>
          <a:p>
            <a:pPr marL="514350" lvl="1" indent="-285750">
              <a:lnSpc>
                <a:spcPct val="110000"/>
              </a:lnSpc>
            </a:pPr>
            <a:r>
              <a:rPr lang="es-CL" sz="1400"/>
              <a:t>Componer</a:t>
            </a:r>
            <a:endParaRPr lang="es-ES" sz="1400"/>
          </a:p>
        </p:txBody>
      </p:sp>
      <p:pic>
        <p:nvPicPr>
          <p:cNvPr id="16" name="Picture 4" descr="Script de ordenador en una pantalla">
            <a:extLst>
              <a:ext uri="{FF2B5EF4-FFF2-40B4-BE49-F238E27FC236}">
                <a16:creationId xmlns:a16="http://schemas.microsoft.com/office/drawing/2014/main" id="{40A50ED9-B603-2CAE-116E-415C6288D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6442" b="-1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9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ana niña de 8 años premio a “La habitación más desordenada&quot;">
            <a:extLst>
              <a:ext uri="{FF2B5EF4-FFF2-40B4-BE49-F238E27FC236}">
                <a16:creationId xmlns:a16="http://schemas.microsoft.com/office/drawing/2014/main" id="{E8F6B690-BCDA-14DA-127A-22728E910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1" r="6305" b="-6"/>
          <a:stretch/>
        </p:blipFill>
        <p:spPr bwMode="auto"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059DA0-57C8-E3F8-6DA6-FEF6E855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s-ES" dirty="0"/>
              <a:t>Imaginemos esta situación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2791C-5980-15CD-D561-BC931A59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Usted se juntó a estudiar con sus compañeros.</a:t>
            </a:r>
          </a:p>
          <a:p>
            <a:r>
              <a:rPr lang="es-ES" dirty="0"/>
              <a:t>Usted quiere poder solucionar un problema que vieron en Cálculo II.</a:t>
            </a:r>
          </a:p>
          <a:p>
            <a:r>
              <a:rPr lang="es-ES" dirty="0"/>
              <a:t>El dueño de casa tomó el apunte en su cuaderno de cómo se resolvía.</a:t>
            </a:r>
          </a:p>
          <a:p>
            <a:r>
              <a:rPr lang="es-ES" dirty="0"/>
              <a:t>Le pide a otra persona que vaya a buscar ese cuaderno a la pieza.</a:t>
            </a:r>
          </a:p>
          <a:p>
            <a:r>
              <a:rPr lang="es-ES" dirty="0"/>
              <a:t>La persona se encuentra con ese escenario en la habitación.</a:t>
            </a:r>
            <a:endParaRPr lang="es-CL" dirty="0"/>
          </a:p>
        </p:txBody>
      </p:sp>
      <p:pic>
        <p:nvPicPr>
          <p:cNvPr id="4" name="Elementos multimedia en línea 3" title="pintamos toda la casa y sin dejar caer una sola gota de pintura que no sea QUE ES ESOOOOOO">
            <a:hlinkClick r:id="" action="ppaction://media"/>
            <a:extLst>
              <a:ext uri="{FF2B5EF4-FFF2-40B4-BE49-F238E27FC236}">
                <a16:creationId xmlns:a16="http://schemas.microsoft.com/office/drawing/2014/main" id="{8A52B45A-D9E6-0AD7-80A2-1CECA554FE2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098573" y="2541954"/>
            <a:ext cx="14351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chos signos de interrogación sobre fondo negro">
            <a:extLst>
              <a:ext uri="{FF2B5EF4-FFF2-40B4-BE49-F238E27FC236}">
                <a16:creationId xmlns:a16="http://schemas.microsoft.com/office/drawing/2014/main" id="{856C5AD3-897B-4A16-2ED1-3610F37A5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69" r="2" b="2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F5F944-8F5B-FFD8-A92C-AEDD8E06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s-ES" dirty="0"/>
              <a:t>¿Qué sucede entonces?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66E892-24D7-12B2-29A7-B85BB8736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30"/>
            <a:ext cx="5640752" cy="372489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s-ES" sz="1600" dirty="0"/>
              <a:t>Usted sabe que alguien que no conoce su pieza está allí buscando UNA RESPUESTA.</a:t>
            </a:r>
          </a:p>
          <a:p>
            <a:pPr>
              <a:lnSpc>
                <a:spcPct val="110000"/>
              </a:lnSpc>
            </a:pPr>
            <a:r>
              <a:rPr lang="es-CL" sz="1600" dirty="0"/>
              <a:t>Los demás esperan que ese alguien pueda encontrar la respuesta para poder seguir avanzando.</a:t>
            </a:r>
          </a:p>
          <a:p>
            <a:pPr>
              <a:lnSpc>
                <a:spcPct val="110000"/>
              </a:lnSpc>
            </a:pPr>
            <a:r>
              <a:rPr lang="es-CL" sz="1600" dirty="0"/>
              <a:t>Quien está buscando sabe “algo”, que había un cuaderno, pero allí podrían haber otras cosas más…</a:t>
            </a:r>
          </a:p>
          <a:p>
            <a:pPr algn="ctr">
              <a:lnSpc>
                <a:spcPct val="110000"/>
              </a:lnSpc>
            </a:pPr>
            <a:r>
              <a:rPr lang="es-CL" sz="1600" dirty="0"/>
              <a:t>¿Es eficiente?</a:t>
            </a:r>
          </a:p>
          <a:p>
            <a:pPr algn="ctr">
              <a:lnSpc>
                <a:spcPct val="110000"/>
              </a:lnSpc>
            </a:pPr>
            <a:r>
              <a:rPr lang="es-CL" sz="1600" dirty="0"/>
              <a:t>¿Es efectivo?</a:t>
            </a:r>
          </a:p>
          <a:p>
            <a:pPr>
              <a:lnSpc>
                <a:spcPct val="110000"/>
              </a:lnSpc>
            </a:pPr>
            <a:r>
              <a:rPr lang="es-CL" sz="1600" dirty="0"/>
              <a:t>Esta clase de problemas requeriría el primer concepto de la programación, es decir: ORDENAR, ESTRUCTURAR Y COMPONER</a:t>
            </a:r>
          </a:p>
          <a:p>
            <a:pPr>
              <a:lnSpc>
                <a:spcPct val="110000"/>
              </a:lnSpc>
            </a:pPr>
            <a:r>
              <a:rPr lang="es-CL" sz="1600" dirty="0"/>
              <a:t>En argot computacional le diremos DOCUMENTAR</a:t>
            </a:r>
          </a:p>
        </p:txBody>
      </p:sp>
    </p:spTree>
    <p:extLst>
      <p:ext uri="{BB962C8B-B14F-4D97-AF65-F5344CB8AC3E}">
        <p14:creationId xmlns:p14="http://schemas.microsoft.com/office/powerpoint/2010/main" val="282226959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6301</TotalTime>
  <Words>829</Words>
  <Application>Microsoft Office PowerPoint</Application>
  <PresentationFormat>Panorámica</PresentationFormat>
  <Paragraphs>85</Paragraphs>
  <Slides>17</Slides>
  <Notes>0</Notes>
  <HiddenSlides>0</HiddenSlides>
  <MMClips>3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Walbaum Display</vt:lpstr>
      <vt:lpstr>RegattaVTI</vt:lpstr>
      <vt:lpstr>Programación para ingeniería</vt:lpstr>
      <vt:lpstr>¿Quién es tu profesor?</vt:lpstr>
      <vt:lpstr>Me llamo Pablo Arcay Giusti</vt:lpstr>
      <vt:lpstr>¿Qué aprenderemos este semestre?</vt:lpstr>
      <vt:lpstr>¿Cómo son las evaluaciones?</vt:lpstr>
      <vt:lpstr>¿Qué es programación?</vt:lpstr>
      <vt:lpstr>ESTO ES PROGRAMACIÓN…</vt:lpstr>
      <vt:lpstr>Imaginemos esta situación</vt:lpstr>
      <vt:lpstr>¿Qué sucede entonces?</vt:lpstr>
      <vt:lpstr>DOCUMENTAR</vt:lpstr>
      <vt:lpstr>¿Qué se debe documentar?</vt:lpstr>
      <vt:lpstr>PERO ANTES… Recordemos los tipos de datos</vt:lpstr>
      <vt:lpstr>¿Por qué son importantes?</vt:lpstr>
      <vt:lpstr>¿Qué es una variable?</vt:lpstr>
      <vt:lpstr>Conceptos clave</vt:lpstr>
      <vt:lpstr>Conceptos clave</vt:lpstr>
      <vt:lpstr>Actividad Nº1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para ingeniería</dc:title>
  <dc:creator>Pablo Arcay</dc:creator>
  <cp:lastModifiedBy>Pablo Arcay</cp:lastModifiedBy>
  <cp:revision>10</cp:revision>
  <dcterms:created xsi:type="dcterms:W3CDTF">2023-08-04T05:24:38Z</dcterms:created>
  <dcterms:modified xsi:type="dcterms:W3CDTF">2023-08-08T14:26:10Z</dcterms:modified>
</cp:coreProperties>
</file>