
<file path=[Content_Types].xml><?xml version="1.0" encoding="utf-8"?>
<Types xmlns="http://schemas.openxmlformats.org/package/2006/content-types">
  <Default Extension="png" ContentType="image/png"/>
  <Default Extension="bin" ContentType="application/vnd.ms-office.activeX"/>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activeX/activeX1.xml" ContentType="application/vnd.ms-office.activeX+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19"/>
  </p:notesMasterIdLst>
  <p:sldIdLst>
    <p:sldId id="288" r:id="rId5"/>
    <p:sldId id="289" r:id="rId6"/>
    <p:sldId id="276" r:id="rId7"/>
    <p:sldId id="277" r:id="rId8"/>
    <p:sldId id="278" r:id="rId9"/>
    <p:sldId id="279" r:id="rId10"/>
    <p:sldId id="280" r:id="rId11"/>
    <p:sldId id="281" r:id="rId12"/>
    <p:sldId id="282" r:id="rId13"/>
    <p:sldId id="284" r:id="rId14"/>
    <p:sldId id="285" r:id="rId15"/>
    <p:sldId id="283" r:id="rId16"/>
    <p:sldId id="286" r:id="rId17"/>
    <p:sldId id="287" r:id="rId18"/>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2445" autoAdjust="0"/>
    <p:restoredTop sz="94786" autoAdjust="0"/>
  </p:normalViewPr>
  <p:slideViewPr>
    <p:cSldViewPr>
      <p:cViewPr varScale="1">
        <p:scale>
          <a:sx n="97" d="100"/>
          <a:sy n="97" d="100"/>
        </p:scale>
        <p:origin x="-114" y="-342"/>
      </p:cViewPr>
      <p:guideLst>
        <p:guide orient="horz" pos="2160"/>
        <p:guide pos="2880"/>
      </p:guideLst>
    </p:cSldViewPr>
  </p:slideViewPr>
  <p:outlineViewPr>
    <p:cViewPr>
      <p:scale>
        <a:sx n="33" d="100"/>
        <a:sy n="33" d="100"/>
      </p:scale>
      <p:origin x="0" y="51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4C599241-6926-101B-9992-00000B65C6F9}"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BFB7F5-6BDF-4ED5-AFB1-00CB4496905C}" type="datetimeFigureOut">
              <a:rPr lang="sv-SE" smtClean="0"/>
              <a:pPr/>
              <a:t>2015-06-30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5C7740-0010-470D-9247-BD2F5E95AD15}" type="slidenum">
              <a:rPr lang="en-US" smtClean="0"/>
              <a:pPr/>
              <a:t>‹#›</a:t>
            </a:fld>
            <a:endParaRPr lang="en-US"/>
          </a:p>
        </p:txBody>
      </p:sp>
    </p:spTree>
    <p:extLst>
      <p:ext uri="{BB962C8B-B14F-4D97-AF65-F5344CB8AC3E}">
        <p14:creationId xmlns:p14="http://schemas.microsoft.com/office/powerpoint/2010/main" val="2977289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96400"/>
            <a:ext cx="6984000" cy="730800"/>
          </a:xfrm>
        </p:spPr>
        <p:txBody>
          <a:bodyPr>
            <a:noAutofit/>
          </a:bodyPr>
          <a:lstStyle>
            <a:lvl1pPr>
              <a:defRPr sz="3200" b="1"/>
            </a:lvl1pPr>
          </a:lstStyle>
          <a:p>
            <a:r>
              <a:rPr lang="en-US" smtClean="0"/>
              <a:t>Click to edit Master title style</a:t>
            </a:r>
            <a:endParaRPr lang="en-US"/>
          </a:p>
        </p:txBody>
      </p:sp>
      <p:sp>
        <p:nvSpPr>
          <p:cNvPr id="3" name="Subtitle 2"/>
          <p:cNvSpPr>
            <a:spLocks noGrp="1"/>
          </p:cNvSpPr>
          <p:nvPr>
            <p:ph type="subTitle" idx="1"/>
          </p:nvPr>
        </p:nvSpPr>
        <p:spPr>
          <a:xfrm>
            <a:off x="486000" y="25488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54800"/>
            <a:ext cx="70992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784861"/>
          </a:xfrm>
        </p:spPr>
        <p:txBody>
          <a:bodyPr>
            <a:no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784861"/>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r>
              <a:rPr lang="en-US" smtClean="0"/>
              <a:t>Name of the presentation</a:t>
            </a:r>
            <a:endParaRPr lang="en-US"/>
          </a:p>
        </p:txBody>
      </p:sp>
      <p:sp>
        <p:nvSpPr>
          <p:cNvPr id="9" name="Slide Number Placeholder 8"/>
          <p:cNvSpPr>
            <a:spLocks noGrp="1"/>
          </p:cNvSpPr>
          <p:nvPr>
            <p:ph type="sldNum" sz="quarter" idx="12"/>
          </p:nvPr>
        </p:nvSpPr>
        <p:spPr/>
        <p:txBody>
          <a:bodyPr/>
          <a:lstStyle/>
          <a:p>
            <a:fld id="{20B3F397-EA5D-4B52-B8F2-D11055E1CAD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smtClean="0"/>
              <a:t>Name of the presentation</a:t>
            </a:r>
            <a:endParaRPr lang="en-US"/>
          </a:p>
        </p:txBody>
      </p:sp>
      <p:sp>
        <p:nvSpPr>
          <p:cNvPr id="6" name="Slide Number Placeholder 5"/>
          <p:cNvSpPr>
            <a:spLocks noGrp="1"/>
          </p:cNvSpPr>
          <p:nvPr>
            <p:ph type="sldNum" sz="quarter" idx="12"/>
          </p:nvPr>
        </p:nvSpPr>
        <p:spPr/>
        <p:txBody>
          <a:bodyPr/>
          <a:lstStyle/>
          <a:p>
            <a:fld id="{20B3F397-EA5D-4B52-B8F2-D11055E1CAD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smtClean="0"/>
              <a:t>Name of the presentation</a:t>
            </a:r>
            <a:endParaRPr lang="en-US"/>
          </a:p>
        </p:txBody>
      </p:sp>
      <p:sp>
        <p:nvSpPr>
          <p:cNvPr id="6" name="Slide Number Placeholder 5"/>
          <p:cNvSpPr>
            <a:spLocks noGrp="1"/>
          </p:cNvSpPr>
          <p:nvPr>
            <p:ph type="sldNum" sz="quarter" idx="12"/>
          </p:nvPr>
        </p:nvSpPr>
        <p:spPr/>
        <p:txBody>
          <a:bodyPr/>
          <a:lstStyle/>
          <a:p>
            <a:fld id="{20B3F397-EA5D-4B52-B8F2-D11055E1CAD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098F041-25A7-48D7-8FC0-9347EF384F7B}" type="datetimeFigureOut">
              <a:rPr lang="en-GB" smtClean="0"/>
              <a:t>30/06/2015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FE3F58-8FF3-4CB0-BE5B-D0D17C2D821E}" type="slidenum">
              <a:rPr lang="en-GB" smtClean="0"/>
              <a:t>‹#›</a:t>
            </a:fld>
            <a:endParaRPr lang="en-GB"/>
          </a:p>
        </p:txBody>
      </p:sp>
    </p:spTree>
    <p:extLst>
      <p:ext uri="{BB962C8B-B14F-4D97-AF65-F5344CB8AC3E}">
        <p14:creationId xmlns:p14="http://schemas.microsoft.com/office/powerpoint/2010/main" val="1850147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w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96400"/>
            <a:ext cx="6984000" cy="730800"/>
          </a:xfrm>
        </p:spPr>
        <p:txBody>
          <a:bodyPr/>
          <a:lstStyle/>
          <a:p>
            <a:r>
              <a:rPr lang="en-US" smtClean="0"/>
              <a:t>Click to edit Master title style</a:t>
            </a:r>
            <a:endParaRPr lang="en-US"/>
          </a:p>
        </p:txBody>
      </p:sp>
      <p:sp>
        <p:nvSpPr>
          <p:cNvPr id="3" name="Content Placeholder 2"/>
          <p:cNvSpPr>
            <a:spLocks noGrp="1"/>
          </p:cNvSpPr>
          <p:nvPr>
            <p:ph idx="1"/>
          </p:nvPr>
        </p:nvSpPr>
        <p:spPr>
          <a:xfrm>
            <a:off x="446400" y="2620799"/>
            <a:ext cx="6984000" cy="3328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smtClean="0"/>
              <a:t>Name of the presentation</a:t>
            </a:r>
            <a:endParaRPr lang="en-US"/>
          </a:p>
        </p:txBody>
      </p:sp>
      <p:sp>
        <p:nvSpPr>
          <p:cNvPr id="6" name="Slide Number Placeholder 5"/>
          <p:cNvSpPr>
            <a:spLocks noGrp="1"/>
          </p:cNvSpPr>
          <p:nvPr>
            <p:ph type="sldNum" sz="quarter" idx="12"/>
          </p:nvPr>
        </p:nvSpPr>
        <p:spPr/>
        <p:txBody>
          <a:bodyPr/>
          <a:lstStyle/>
          <a:p>
            <a:fld id="{20B3F397-EA5D-4B52-B8F2-D11055E1CAD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igh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smtClean="0"/>
              <a:t>Name of the presentation</a:t>
            </a:r>
            <a:endParaRPr lang="en-US"/>
          </a:p>
        </p:txBody>
      </p:sp>
      <p:sp>
        <p:nvSpPr>
          <p:cNvPr id="6" name="Slide Number Placeholder 5"/>
          <p:cNvSpPr>
            <a:spLocks noGrp="1"/>
          </p:cNvSpPr>
          <p:nvPr>
            <p:ph type="sldNum" sz="quarter" idx="12"/>
          </p:nvPr>
        </p:nvSpPr>
        <p:spPr/>
        <p:txBody>
          <a:bodyPr/>
          <a:lstStyle/>
          <a:p>
            <a:fld id="{20B3F397-EA5D-4B52-B8F2-D11055E1CAD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smtClean="0"/>
              <a:t>Name of the presentation</a:t>
            </a:r>
            <a:endParaRPr lang="en-US"/>
          </a:p>
        </p:txBody>
      </p:sp>
      <p:sp>
        <p:nvSpPr>
          <p:cNvPr id="5" name="Slide Number Placeholder 4"/>
          <p:cNvSpPr>
            <a:spLocks noGrp="1"/>
          </p:cNvSpPr>
          <p:nvPr>
            <p:ph type="sldNum" sz="quarter" idx="12"/>
          </p:nvPr>
        </p:nvSpPr>
        <p:spPr/>
        <p:txBody>
          <a:bodyPr/>
          <a:lstStyle/>
          <a:p>
            <a:fld id="{20B3F397-EA5D-4B52-B8F2-D11055E1CAD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Name of the presentation</a:t>
            </a:r>
            <a:endParaRPr lang="en-US"/>
          </a:p>
        </p:txBody>
      </p:sp>
      <p:sp>
        <p:nvSpPr>
          <p:cNvPr id="4" name="Slide Number Placeholder 3"/>
          <p:cNvSpPr>
            <a:spLocks noGrp="1"/>
          </p:cNvSpPr>
          <p:nvPr>
            <p:ph type="sldNum" sz="quarter" idx="12"/>
          </p:nvPr>
        </p:nvSpPr>
        <p:spPr/>
        <p:txBody>
          <a:bodyPr/>
          <a:lstStyle/>
          <a:p>
            <a:fld id="{20B3F397-EA5D-4B52-B8F2-D11055E1CAD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port">
    <p:spTree>
      <p:nvGrpSpPr>
        <p:cNvPr id="1" name=""/>
        <p:cNvGrpSpPr/>
        <p:nvPr/>
      </p:nvGrpSpPr>
      <p:grpSpPr>
        <a:xfrm>
          <a:off x="0" y="0"/>
          <a:ext cx="0" cy="0"/>
          <a:chOff x="0" y="0"/>
          <a:chExt cx="0" cy="0"/>
        </a:xfrm>
      </p:grpSpPr>
      <p:sp>
        <p:nvSpPr>
          <p:cNvPr id="2" name="Title 1"/>
          <p:cNvSpPr>
            <a:spLocks noGrp="1"/>
          </p:cNvSpPr>
          <p:nvPr>
            <p:ph type="title"/>
          </p:nvPr>
        </p:nvSpPr>
        <p:spPr>
          <a:xfrm>
            <a:off x="446400" y="369114"/>
            <a:ext cx="6994800" cy="702432"/>
          </a:xfrm>
        </p:spPr>
        <p:txBody>
          <a:bodyPr anchor="t" anchorCtr="0"/>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46400" y="1144800"/>
            <a:ext cx="6994800" cy="4572000"/>
          </a:xfrm>
        </p:spPr>
        <p:txBody>
          <a:bodyPr/>
          <a:lstStyle>
            <a:lvl1pPr marL="108000" indent="-108000">
              <a:defRPr sz="1400"/>
            </a:lvl1pPr>
            <a:lvl2pPr marL="360000" indent="-180000">
              <a:defRPr sz="1400"/>
            </a:lvl2pPr>
            <a:lvl3pPr marL="542925" indent="-142875">
              <a:defRPr sz="1400"/>
            </a:lvl3pPr>
            <a:lvl4pPr marL="809625" indent="-180000">
              <a:defRPr sz="1400"/>
            </a:lvl4pPr>
            <a:lvl5pPr marL="1076325" indent="-228600">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smtClean="0"/>
              <a:t>Name of the presentation</a:t>
            </a:r>
            <a:endParaRPr lang="en-US"/>
          </a:p>
        </p:txBody>
      </p:sp>
      <p:sp>
        <p:nvSpPr>
          <p:cNvPr id="6" name="Slide Number Placeholder 5"/>
          <p:cNvSpPr>
            <a:spLocks noGrp="1"/>
          </p:cNvSpPr>
          <p:nvPr>
            <p:ph type="sldNum" sz="quarter" idx="12"/>
          </p:nvPr>
        </p:nvSpPr>
        <p:spPr/>
        <p:txBody>
          <a:bodyPr/>
          <a:lstStyle/>
          <a:p>
            <a:fld id="{20B3F397-EA5D-4B52-B8F2-D11055E1CAD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300"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0" y="0"/>
            <a:ext cx="9144000" cy="4727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313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smtClean="0"/>
              <a:t>Name of the presentation</a:t>
            </a:r>
            <a:endParaRPr lang="en-US"/>
          </a:p>
        </p:txBody>
      </p:sp>
      <p:sp>
        <p:nvSpPr>
          <p:cNvPr id="7" name="Slide Number Placeholder 6"/>
          <p:cNvSpPr>
            <a:spLocks noGrp="1"/>
          </p:cNvSpPr>
          <p:nvPr>
            <p:ph type="sldNum" sz="quarter" idx="12"/>
          </p:nvPr>
        </p:nvSpPr>
        <p:spPr/>
        <p:txBody>
          <a:bodyPr/>
          <a:lstStyle/>
          <a:p>
            <a:fld id="{20B3F397-EA5D-4B52-B8F2-D11055E1CAD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4800"/>
            <a:ext cx="7099200" cy="1143000"/>
          </a:xfrm>
        </p:spPr>
        <p:txBody>
          <a:bodyPr>
            <a:noAutofit/>
          </a:bodyPr>
          <a:lstStyle>
            <a:lvl1pPr>
              <a:defRPr sz="3600"/>
            </a:lvl1pPr>
          </a:lstStyle>
          <a:p>
            <a:r>
              <a:rPr lang="en-US" smtClean="0"/>
              <a:t>Click to edit Master title style</a:t>
            </a:r>
            <a:endParaRPr lang="en-US"/>
          </a:p>
        </p:txBody>
      </p:sp>
      <p:sp>
        <p:nvSpPr>
          <p:cNvPr id="3" name="Content Placeholder 2"/>
          <p:cNvSpPr>
            <a:spLocks noGrp="1"/>
          </p:cNvSpPr>
          <p:nvPr>
            <p:ph sz="half" idx="1"/>
          </p:nvPr>
        </p:nvSpPr>
        <p:spPr>
          <a:xfrm>
            <a:off x="457200" y="1472400"/>
            <a:ext cx="4038600" cy="4487335"/>
          </a:xfrm>
        </p:spPr>
        <p:txBody>
          <a:bodyPr>
            <a:no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72400"/>
            <a:ext cx="4038600" cy="4487335"/>
          </a:xfrm>
        </p:spPr>
        <p:txBody>
          <a:bodyPr>
            <a:no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en-US" smtClean="0"/>
              <a:t>Name of the presentation</a:t>
            </a:r>
            <a:endParaRPr lang="en-US"/>
          </a:p>
        </p:txBody>
      </p:sp>
      <p:sp>
        <p:nvSpPr>
          <p:cNvPr id="7" name="Slide Number Placeholder 6"/>
          <p:cNvSpPr>
            <a:spLocks noGrp="1"/>
          </p:cNvSpPr>
          <p:nvPr>
            <p:ph type="sldNum" sz="quarter" idx="12"/>
          </p:nvPr>
        </p:nvSpPr>
        <p:spPr/>
        <p:txBody>
          <a:bodyPr/>
          <a:lstStyle/>
          <a:p>
            <a:fld id="{20B3F397-EA5D-4B52-B8F2-D11055E1CAD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686685"/>
          </a:xfrm>
        </p:spPr>
        <p:txBody>
          <a:bodyPr>
            <a:noAutofit/>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1"/>
            <a:ext cx="3008313" cy="4511297"/>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smtClean="0"/>
              <a:t>Name of the presentation</a:t>
            </a:r>
            <a:endParaRPr lang="en-US"/>
          </a:p>
        </p:txBody>
      </p:sp>
      <p:sp>
        <p:nvSpPr>
          <p:cNvPr id="7" name="Slide Number Placeholder 6"/>
          <p:cNvSpPr>
            <a:spLocks noGrp="1"/>
          </p:cNvSpPr>
          <p:nvPr>
            <p:ph type="sldNum" sz="quarter" idx="12"/>
          </p:nvPr>
        </p:nvSpPr>
        <p:spPr/>
        <p:txBody>
          <a:bodyPr/>
          <a:lstStyle/>
          <a:p>
            <a:fld id="{20B3F397-EA5D-4B52-B8F2-D11055E1CAD6}"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control" Target="../activeX/activeX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4800"/>
            <a:ext cx="6984000" cy="1143000"/>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446400" y="1472400"/>
            <a:ext cx="6984000" cy="4482000"/>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734400" y="6253199"/>
            <a:ext cx="2895600" cy="475200"/>
          </a:xfrm>
          <a:prstGeom prst="rect">
            <a:avLst/>
          </a:prstGeom>
        </p:spPr>
        <p:txBody>
          <a:bodyPr vert="horz" lIns="91440" tIns="45720" rIns="91440" bIns="45720" rtlCol="0" anchor="t" anchorCtr="0"/>
          <a:lstStyle>
            <a:lvl1pPr algn="l">
              <a:defRPr sz="1000">
                <a:solidFill>
                  <a:schemeClr val="tx1"/>
                </a:solidFill>
              </a:defRPr>
            </a:lvl1pPr>
          </a:lstStyle>
          <a:p>
            <a:r>
              <a:rPr lang="en-US" smtClean="0"/>
              <a:t>Name of the presentation</a:t>
            </a:r>
            <a:endParaRPr lang="en-US" dirty="0"/>
          </a:p>
        </p:txBody>
      </p:sp>
      <p:sp>
        <p:nvSpPr>
          <p:cNvPr id="6" name="Slide Number Placeholder 5"/>
          <p:cNvSpPr>
            <a:spLocks noGrp="1"/>
          </p:cNvSpPr>
          <p:nvPr>
            <p:ph type="sldNum" sz="quarter" idx="4"/>
          </p:nvPr>
        </p:nvSpPr>
        <p:spPr>
          <a:xfrm>
            <a:off x="-10800" y="6253200"/>
            <a:ext cx="741600" cy="365125"/>
          </a:xfrm>
          <a:prstGeom prst="rect">
            <a:avLst/>
          </a:prstGeom>
        </p:spPr>
        <p:txBody>
          <a:bodyPr vert="horz" lIns="91440" tIns="45720" rIns="91440" bIns="45720" rtlCol="0" anchor="t" anchorCtr="0"/>
          <a:lstStyle>
            <a:lvl1pPr algn="r">
              <a:defRPr sz="1000">
                <a:solidFill>
                  <a:schemeClr val="tx1"/>
                </a:solidFill>
              </a:defRPr>
            </a:lvl1pPr>
          </a:lstStyle>
          <a:p>
            <a:fld id="{20B3F397-EA5D-4B52-B8F2-D11055E1CAD6}" type="slidenum">
              <a:rPr lang="en-US" smtClean="0"/>
              <a:pPr/>
              <a:t>‹#›</a:t>
            </a:fld>
            <a:endParaRPr lang="en-US"/>
          </a:p>
        </p:txBody>
      </p:sp>
    </p:spTree>
    <p:controls>
      <mc:AlternateContent xmlns:mc="http://schemas.openxmlformats.org/markup-compatibility/2006">
        <mc:Choice xmlns:v="urn:schemas-microsoft-com:vml" Requires="v">
          <p:control spid="1048" name="Image1" r:id="rId16" imgW="1685880" imgH="466560"/>
        </mc:Choice>
        <mc:Fallback>
          <p:control name="Image1" r:id="rId16" imgW="1685880" imgH="466560">
            <p:pic>
              <p:nvPicPr>
                <p:cNvPr id="0" name="Image1"/>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7454900" y="5921375"/>
                  <a:ext cx="1689100" cy="468313"/>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4" r:id="rId4"/>
    <p:sldLayoutId id="2147483655" r:id="rId5"/>
    <p:sldLayoutId id="2147483661" r:id="rId6"/>
    <p:sldLayoutId id="2147483657" r:id="rId7"/>
    <p:sldLayoutId id="2147483652" r:id="rId8"/>
    <p:sldLayoutId id="2147483656" r:id="rId9"/>
    <p:sldLayoutId id="2147483653" r:id="rId10"/>
    <p:sldLayoutId id="2147483658" r:id="rId11"/>
    <p:sldLayoutId id="2147483659" r:id="rId12"/>
    <p:sldLayoutId id="2147483662" r:id="rId13"/>
  </p:sldLayoutIdLst>
  <p:timing>
    <p:tnLst>
      <p:par>
        <p:cTn id="1" dur="indefinite" restart="never" nodeType="tmRoot"/>
      </p:par>
    </p:tnLst>
  </p:timing>
  <p:hf hdr="0" dt="0"/>
  <p:txStyles>
    <p:titleStyle>
      <a:lvl1pPr algn="l" defTabSz="914400" rtl="0" eaLnBrk="1" latinLnBrk="0" hangingPunct="1">
        <a:spcBef>
          <a:spcPct val="0"/>
        </a:spcBef>
        <a:buNone/>
        <a:defRPr sz="3200" b="1" kern="1200">
          <a:solidFill>
            <a:schemeClr val="tx1"/>
          </a:solidFill>
          <a:latin typeface="+mj-lt"/>
          <a:ea typeface="+mj-ea"/>
          <a:cs typeface="+mj-cs"/>
        </a:defRPr>
      </a:lvl1pPr>
    </p:titleStyle>
    <p:bodyStyle>
      <a:lvl1pPr marL="342900" indent="-342900" algn="l" defTabSz="914400" rtl="0" eaLnBrk="1" latinLnBrk="0" hangingPunct="1">
        <a:spcBef>
          <a:spcPts val="48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ts val="48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ts val="48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ts val="48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48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User</a:t>
            </a:r>
            <a:r>
              <a:rPr lang="sv-SE" dirty="0" smtClean="0"/>
              <a:t> Manual</a:t>
            </a:r>
            <a:endParaRPr lang="sv-SE" dirty="0"/>
          </a:p>
        </p:txBody>
      </p:sp>
      <p:sp>
        <p:nvSpPr>
          <p:cNvPr id="3" name="Subtitle 2"/>
          <p:cNvSpPr>
            <a:spLocks noGrp="1"/>
          </p:cNvSpPr>
          <p:nvPr>
            <p:ph type="subTitle" idx="1"/>
          </p:nvPr>
        </p:nvSpPr>
        <p:spPr/>
        <p:txBody>
          <a:bodyPr/>
          <a:lstStyle/>
          <a:p>
            <a:r>
              <a:rPr lang="sv-SE" dirty="0" smtClean="0"/>
              <a:t>EATOP </a:t>
            </a:r>
            <a:r>
              <a:rPr lang="sv-SE" dirty="0" err="1" smtClean="0"/>
              <a:t>Allocation</a:t>
            </a:r>
            <a:r>
              <a:rPr lang="sv-SE" dirty="0" smtClean="0"/>
              <a:t> Assistant</a:t>
            </a:r>
            <a:endParaRPr lang="sv-SE" dirty="0"/>
          </a:p>
        </p:txBody>
      </p:sp>
    </p:spTree>
    <p:extLst>
      <p:ext uri="{BB962C8B-B14F-4D97-AF65-F5344CB8AC3E}">
        <p14:creationId xmlns:p14="http://schemas.microsoft.com/office/powerpoint/2010/main" val="99019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z="2000" dirty="0" err="1" smtClean="0"/>
              <a:t>Using</a:t>
            </a:r>
            <a:r>
              <a:rPr lang="sv-SE" sz="2000" dirty="0" smtClean="0"/>
              <a:t> hints - </a:t>
            </a:r>
            <a:r>
              <a:rPr lang="sv-SE" sz="2000" b="0" dirty="0" err="1" smtClean="0"/>
              <a:t>result</a:t>
            </a:r>
            <a:endParaRPr lang="sv-SE" sz="2000" b="0" dirty="0"/>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5FE3F58-8FF3-4CB0-BE5B-D0D17C2D821E}" type="slidenum">
              <a:rPr lang="en-GB" smtClean="0"/>
              <a:t>10</a:t>
            </a:fld>
            <a:endParaRPr lang="en-GB"/>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340768"/>
            <a:ext cx="7488832" cy="4379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3930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2032" y="3080406"/>
            <a:ext cx="1298561" cy="369332"/>
          </a:xfrm>
          <a:prstGeom prst="rect">
            <a:avLst/>
          </a:prstGeom>
          <a:noFill/>
        </p:spPr>
        <p:txBody>
          <a:bodyPr wrap="none" rtlCol="0">
            <a:spAutoFit/>
          </a:bodyPr>
          <a:lstStyle/>
          <a:p>
            <a:r>
              <a:rPr lang="sv-SE" dirty="0" err="1" smtClean="0">
                <a:solidFill>
                  <a:prstClr val="black"/>
                </a:solidFill>
              </a:rPr>
              <a:t>Higher</a:t>
            </a:r>
            <a:r>
              <a:rPr lang="sv-SE" dirty="0" smtClean="0">
                <a:solidFill>
                  <a:prstClr val="black"/>
                </a:solidFill>
              </a:rPr>
              <a:t> </a:t>
            </a:r>
            <a:r>
              <a:rPr lang="sv-SE" dirty="0" err="1" smtClean="0">
                <a:solidFill>
                  <a:prstClr val="black"/>
                </a:solidFill>
              </a:rPr>
              <a:t>level</a:t>
            </a:r>
            <a:endParaRPr lang="sv-SE" dirty="0" smtClean="0">
              <a:solidFill>
                <a:prstClr val="black"/>
              </a:solidFill>
            </a:endParaRPr>
          </a:p>
        </p:txBody>
      </p:sp>
      <p:sp>
        <p:nvSpPr>
          <p:cNvPr id="8" name="TextBox 7"/>
          <p:cNvSpPr txBox="1"/>
          <p:nvPr/>
        </p:nvSpPr>
        <p:spPr>
          <a:xfrm>
            <a:off x="12037" y="3573208"/>
            <a:ext cx="1389611" cy="369332"/>
          </a:xfrm>
          <a:prstGeom prst="rect">
            <a:avLst/>
          </a:prstGeom>
          <a:noFill/>
        </p:spPr>
        <p:txBody>
          <a:bodyPr wrap="none" rtlCol="0">
            <a:spAutoFit/>
          </a:bodyPr>
          <a:lstStyle/>
          <a:p>
            <a:r>
              <a:rPr lang="sv-SE" dirty="0" err="1" smtClean="0">
                <a:solidFill>
                  <a:prstClr val="black"/>
                </a:solidFill>
              </a:rPr>
              <a:t>Current</a:t>
            </a:r>
            <a:r>
              <a:rPr lang="sv-SE" dirty="0" smtClean="0">
                <a:solidFill>
                  <a:prstClr val="black"/>
                </a:solidFill>
              </a:rPr>
              <a:t> </a:t>
            </a:r>
            <a:r>
              <a:rPr lang="sv-SE" dirty="0" err="1" smtClean="0">
                <a:solidFill>
                  <a:prstClr val="black"/>
                </a:solidFill>
              </a:rPr>
              <a:t>level</a:t>
            </a:r>
            <a:endParaRPr lang="sv-SE" dirty="0" smtClean="0">
              <a:solidFill>
                <a:prstClr val="black"/>
              </a:solidFill>
            </a:endParaRPr>
          </a:p>
        </p:txBody>
      </p:sp>
      <p:cxnSp>
        <p:nvCxnSpPr>
          <p:cNvPr id="12" name="Straight Connector 11"/>
          <p:cNvCxnSpPr/>
          <p:nvPr/>
        </p:nvCxnSpPr>
        <p:spPr>
          <a:xfrm>
            <a:off x="5148064" y="260648"/>
            <a:ext cx="0" cy="61206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77668" y="786119"/>
            <a:ext cx="1500347" cy="369332"/>
          </a:xfrm>
          <a:prstGeom prst="rect">
            <a:avLst/>
          </a:prstGeom>
          <a:noFill/>
        </p:spPr>
        <p:txBody>
          <a:bodyPr wrap="none" rtlCol="0">
            <a:spAutoFit/>
          </a:bodyPr>
          <a:lstStyle/>
          <a:p>
            <a:r>
              <a:rPr lang="sv-SE" dirty="0" smtClean="0">
                <a:solidFill>
                  <a:prstClr val="black"/>
                </a:solidFill>
              </a:rPr>
              <a:t>System </a:t>
            </a:r>
            <a:r>
              <a:rPr lang="sv-SE" dirty="0" err="1" smtClean="0">
                <a:solidFill>
                  <a:prstClr val="black"/>
                </a:solidFill>
              </a:rPr>
              <a:t>model</a:t>
            </a:r>
            <a:endParaRPr lang="en-GB" dirty="0">
              <a:solidFill>
                <a:prstClr val="black"/>
              </a:solidFill>
            </a:endParaRPr>
          </a:p>
        </p:txBody>
      </p:sp>
      <p:sp>
        <p:nvSpPr>
          <p:cNvPr id="14" name="TextBox 13"/>
          <p:cNvSpPr txBox="1"/>
          <p:nvPr/>
        </p:nvSpPr>
        <p:spPr>
          <a:xfrm>
            <a:off x="1972781" y="786119"/>
            <a:ext cx="1496372" cy="369332"/>
          </a:xfrm>
          <a:prstGeom prst="rect">
            <a:avLst/>
          </a:prstGeom>
          <a:noFill/>
        </p:spPr>
        <p:txBody>
          <a:bodyPr wrap="none" rtlCol="0">
            <a:spAutoFit/>
          </a:bodyPr>
          <a:lstStyle/>
          <a:p>
            <a:r>
              <a:rPr lang="sv-SE" dirty="0" err="1" smtClean="0">
                <a:solidFill>
                  <a:prstClr val="black"/>
                </a:solidFill>
              </a:rPr>
              <a:t>Requirements</a:t>
            </a:r>
            <a:endParaRPr lang="en-GB" dirty="0">
              <a:solidFill>
                <a:prstClr val="black"/>
              </a:solidFill>
            </a:endParaRPr>
          </a:p>
        </p:txBody>
      </p:sp>
      <p:sp>
        <p:nvSpPr>
          <p:cNvPr id="16" name="Oval 15"/>
          <p:cNvSpPr/>
          <p:nvPr/>
        </p:nvSpPr>
        <p:spPr>
          <a:xfrm>
            <a:off x="2285457" y="4887097"/>
            <a:ext cx="288032" cy="216024"/>
          </a:xfrm>
          <a:prstGeom prst="ellipse">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solidFill>
                <a:prstClr val="white"/>
              </a:solidFill>
            </a:endParaRPr>
          </a:p>
        </p:txBody>
      </p:sp>
      <p:sp>
        <p:nvSpPr>
          <p:cNvPr id="19" name="Oval 18"/>
          <p:cNvSpPr/>
          <p:nvPr/>
        </p:nvSpPr>
        <p:spPr>
          <a:xfrm>
            <a:off x="2701151" y="2212545"/>
            <a:ext cx="288032" cy="216024"/>
          </a:xfrm>
          <a:prstGeom prst="ellipse">
            <a:avLst/>
          </a:prstGeom>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solidFill>
                <a:prstClr val="white"/>
              </a:solidFill>
            </a:endParaRPr>
          </a:p>
        </p:txBody>
      </p:sp>
      <p:cxnSp>
        <p:nvCxnSpPr>
          <p:cNvPr id="21" name="Straight Connector 20"/>
          <p:cNvCxnSpPr>
            <a:stCxn id="16" idx="0"/>
          </p:cNvCxnSpPr>
          <p:nvPr/>
        </p:nvCxnSpPr>
        <p:spPr>
          <a:xfrm flipV="1">
            <a:off x="2429473" y="3424055"/>
            <a:ext cx="0" cy="1463042"/>
          </a:xfrm>
          <a:prstGeom prst="line">
            <a:avLst/>
          </a:prstGeom>
          <a:ln/>
        </p:spPr>
        <p:style>
          <a:lnRef idx="3">
            <a:schemeClr val="accent5"/>
          </a:lnRef>
          <a:fillRef idx="0">
            <a:schemeClr val="accent5"/>
          </a:fillRef>
          <a:effectRef idx="2">
            <a:schemeClr val="accent5"/>
          </a:effectRef>
          <a:fontRef idx="minor">
            <a:schemeClr val="tx1"/>
          </a:fontRef>
        </p:style>
      </p:cxnSp>
      <p:sp>
        <p:nvSpPr>
          <p:cNvPr id="22" name="Oval 21"/>
          <p:cNvSpPr/>
          <p:nvPr/>
        </p:nvSpPr>
        <p:spPr>
          <a:xfrm>
            <a:off x="6878711" y="1980441"/>
            <a:ext cx="288032" cy="216024"/>
          </a:xfrm>
          <a:prstGeom prst="ellipse">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3" name="Oval 22"/>
          <p:cNvSpPr/>
          <p:nvPr/>
        </p:nvSpPr>
        <p:spPr>
          <a:xfrm>
            <a:off x="7653991" y="1541505"/>
            <a:ext cx="288032"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5" name="Oval 24"/>
          <p:cNvSpPr/>
          <p:nvPr/>
        </p:nvSpPr>
        <p:spPr>
          <a:xfrm>
            <a:off x="7845944" y="5278441"/>
            <a:ext cx="288032" cy="216024"/>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6" name="Oval 25"/>
          <p:cNvSpPr/>
          <p:nvPr/>
        </p:nvSpPr>
        <p:spPr>
          <a:xfrm>
            <a:off x="5404622" y="3296571"/>
            <a:ext cx="288032"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8" name="Oval 27"/>
          <p:cNvSpPr/>
          <p:nvPr/>
        </p:nvSpPr>
        <p:spPr>
          <a:xfrm>
            <a:off x="8301942" y="4491247"/>
            <a:ext cx="288032" cy="216024"/>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9" name="Oval 28"/>
          <p:cNvSpPr/>
          <p:nvPr/>
        </p:nvSpPr>
        <p:spPr>
          <a:xfrm>
            <a:off x="6158933" y="2726387"/>
            <a:ext cx="288032"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cxnSp>
        <p:nvCxnSpPr>
          <p:cNvPr id="42" name="Straight Connector 41"/>
          <p:cNvCxnSpPr>
            <a:endCxn id="22" idx="2"/>
          </p:cNvCxnSpPr>
          <p:nvPr/>
        </p:nvCxnSpPr>
        <p:spPr>
          <a:xfrm>
            <a:off x="4535582" y="1811897"/>
            <a:ext cx="2343129" cy="276556"/>
          </a:xfrm>
          <a:prstGeom prst="line">
            <a:avLst/>
          </a:prstGeom>
        </p:spPr>
        <p:style>
          <a:lnRef idx="2">
            <a:schemeClr val="accent3"/>
          </a:lnRef>
          <a:fillRef idx="0">
            <a:schemeClr val="accent3"/>
          </a:fillRef>
          <a:effectRef idx="1">
            <a:schemeClr val="accent3"/>
          </a:effectRef>
          <a:fontRef idx="minor">
            <a:schemeClr val="tx1"/>
          </a:fontRef>
        </p:style>
      </p:cxnSp>
      <p:cxnSp>
        <p:nvCxnSpPr>
          <p:cNvPr id="44" name="Straight Connector 43"/>
          <p:cNvCxnSpPr>
            <a:endCxn id="25" idx="0"/>
          </p:cNvCxnSpPr>
          <p:nvPr/>
        </p:nvCxnSpPr>
        <p:spPr>
          <a:xfrm>
            <a:off x="7215498" y="3632376"/>
            <a:ext cx="774462" cy="1646065"/>
          </a:xfrm>
          <a:prstGeom prst="line">
            <a:avLst/>
          </a:prstGeom>
        </p:spPr>
        <p:style>
          <a:lnRef idx="3">
            <a:schemeClr val="accent1"/>
          </a:lnRef>
          <a:fillRef idx="0">
            <a:schemeClr val="accent1"/>
          </a:fillRef>
          <a:effectRef idx="2">
            <a:schemeClr val="accent1"/>
          </a:effectRef>
          <a:fontRef idx="minor">
            <a:schemeClr val="tx1"/>
          </a:fontRef>
        </p:style>
      </p:cxnSp>
      <p:cxnSp>
        <p:nvCxnSpPr>
          <p:cNvPr id="46" name="Straight Connector 45"/>
          <p:cNvCxnSpPr>
            <a:endCxn id="88" idx="7"/>
          </p:cNvCxnSpPr>
          <p:nvPr/>
        </p:nvCxnSpPr>
        <p:spPr>
          <a:xfrm flipH="1">
            <a:off x="6401758" y="3653170"/>
            <a:ext cx="802977" cy="1279950"/>
          </a:xfrm>
          <a:prstGeom prst="line">
            <a:avLst/>
          </a:prstGeom>
        </p:spPr>
        <p:style>
          <a:lnRef idx="3">
            <a:schemeClr val="accent1"/>
          </a:lnRef>
          <a:fillRef idx="0">
            <a:schemeClr val="accent1"/>
          </a:fillRef>
          <a:effectRef idx="2">
            <a:schemeClr val="accent1"/>
          </a:effectRef>
          <a:fontRef idx="minor">
            <a:schemeClr val="tx1"/>
          </a:fontRef>
        </p:style>
      </p:cxnSp>
      <p:cxnSp>
        <p:nvCxnSpPr>
          <p:cNvPr id="48" name="Straight Connector 47"/>
          <p:cNvCxnSpPr>
            <a:stCxn id="22" idx="5"/>
            <a:endCxn id="28" idx="1"/>
          </p:cNvCxnSpPr>
          <p:nvPr/>
        </p:nvCxnSpPr>
        <p:spPr>
          <a:xfrm>
            <a:off x="7124562" y="2164829"/>
            <a:ext cx="1219561" cy="2358054"/>
          </a:xfrm>
          <a:prstGeom prst="line">
            <a:avLst/>
          </a:prstGeom>
        </p:spPr>
        <p:style>
          <a:lnRef idx="3">
            <a:schemeClr val="accent1"/>
          </a:lnRef>
          <a:fillRef idx="0">
            <a:schemeClr val="accent1"/>
          </a:fillRef>
          <a:effectRef idx="2">
            <a:schemeClr val="accent1"/>
          </a:effectRef>
          <a:fontRef idx="minor">
            <a:schemeClr val="tx1"/>
          </a:fontRef>
        </p:style>
      </p:cxnSp>
      <p:sp>
        <p:nvSpPr>
          <p:cNvPr id="55" name="Oval 54"/>
          <p:cNvSpPr/>
          <p:nvPr/>
        </p:nvSpPr>
        <p:spPr>
          <a:xfrm>
            <a:off x="2019744" y="2184336"/>
            <a:ext cx="288032" cy="216024"/>
          </a:xfrm>
          <a:prstGeom prst="ellipse">
            <a:avLst/>
          </a:prstGeom>
          <a:ln>
            <a:solidFill>
              <a:schemeClr val="accent3"/>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solidFill>
                <a:prstClr val="white"/>
              </a:solidFill>
            </a:endParaRPr>
          </a:p>
        </p:txBody>
      </p:sp>
      <p:sp>
        <p:nvSpPr>
          <p:cNvPr id="57" name="Oval 56"/>
          <p:cNvSpPr/>
          <p:nvPr/>
        </p:nvSpPr>
        <p:spPr>
          <a:xfrm>
            <a:off x="3502926" y="5362039"/>
            <a:ext cx="288032" cy="216024"/>
          </a:xfrm>
          <a:prstGeom prst="ellipse">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solidFill>
                <a:prstClr val="white"/>
              </a:solidFill>
            </a:endParaRPr>
          </a:p>
        </p:txBody>
      </p:sp>
      <p:sp>
        <p:nvSpPr>
          <p:cNvPr id="59" name="Oval 58"/>
          <p:cNvSpPr/>
          <p:nvPr/>
        </p:nvSpPr>
        <p:spPr>
          <a:xfrm>
            <a:off x="881326" y="4953595"/>
            <a:ext cx="288032" cy="216024"/>
          </a:xfrm>
          <a:prstGeom prst="ellipse">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solidFill>
                <a:prstClr val="white"/>
              </a:solidFill>
            </a:endParaRPr>
          </a:p>
        </p:txBody>
      </p:sp>
      <p:sp>
        <p:nvSpPr>
          <p:cNvPr id="61" name="Oval 60"/>
          <p:cNvSpPr/>
          <p:nvPr/>
        </p:nvSpPr>
        <p:spPr>
          <a:xfrm>
            <a:off x="1688913" y="1798498"/>
            <a:ext cx="288032" cy="216024"/>
          </a:xfrm>
          <a:prstGeom prst="ellipse">
            <a:avLst/>
          </a:prstGeom>
          <a:ln>
            <a:solidFill>
              <a:schemeClr val="accent3"/>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solidFill>
                <a:prstClr val="white"/>
              </a:solidFill>
            </a:endParaRPr>
          </a:p>
        </p:txBody>
      </p:sp>
      <p:sp>
        <p:nvSpPr>
          <p:cNvPr id="62" name="Oval 61"/>
          <p:cNvSpPr/>
          <p:nvPr/>
        </p:nvSpPr>
        <p:spPr>
          <a:xfrm>
            <a:off x="3790958" y="4553608"/>
            <a:ext cx="288032" cy="216024"/>
          </a:xfrm>
          <a:prstGeom prst="ellipse">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solidFill>
                <a:prstClr val="white"/>
              </a:solidFill>
            </a:endParaRPr>
          </a:p>
        </p:txBody>
      </p:sp>
      <p:sp>
        <p:nvSpPr>
          <p:cNvPr id="63" name="Oval 62"/>
          <p:cNvSpPr/>
          <p:nvPr/>
        </p:nvSpPr>
        <p:spPr>
          <a:xfrm>
            <a:off x="5920911" y="5854710"/>
            <a:ext cx="288032" cy="216024"/>
          </a:xfrm>
          <a:prstGeom prst="ellipse">
            <a:avLst/>
          </a:prstGeom>
          <a:solidFill>
            <a:srgbClr val="FF0000"/>
          </a:solidFill>
          <a:ln>
            <a:solidFill>
              <a:schemeClr val="tx2">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solidFill>
                <a:prstClr val="white"/>
              </a:solidFill>
            </a:endParaRPr>
          </a:p>
        </p:txBody>
      </p:sp>
      <p:sp>
        <p:nvSpPr>
          <p:cNvPr id="64" name="Oval 63"/>
          <p:cNvSpPr/>
          <p:nvPr/>
        </p:nvSpPr>
        <p:spPr>
          <a:xfrm>
            <a:off x="3015089" y="3106540"/>
            <a:ext cx="288032" cy="216024"/>
          </a:xfrm>
          <a:prstGeom prst="ellipse">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solidFill>
                <a:prstClr val="white"/>
              </a:solidFill>
            </a:endParaRPr>
          </a:p>
        </p:txBody>
      </p:sp>
      <p:sp>
        <p:nvSpPr>
          <p:cNvPr id="65" name="Oval 64"/>
          <p:cNvSpPr/>
          <p:nvPr/>
        </p:nvSpPr>
        <p:spPr>
          <a:xfrm>
            <a:off x="3646942" y="1325481"/>
            <a:ext cx="288032" cy="216024"/>
          </a:xfrm>
          <a:prstGeom prst="ellipse">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solidFill>
                <a:prstClr val="white"/>
              </a:solidFill>
            </a:endParaRPr>
          </a:p>
        </p:txBody>
      </p:sp>
      <p:cxnSp>
        <p:nvCxnSpPr>
          <p:cNvPr id="106" name="Straight Connector 105"/>
          <p:cNvCxnSpPr>
            <a:endCxn id="55" idx="4"/>
          </p:cNvCxnSpPr>
          <p:nvPr/>
        </p:nvCxnSpPr>
        <p:spPr>
          <a:xfrm flipH="1" flipV="1">
            <a:off x="2163760" y="2400360"/>
            <a:ext cx="265713" cy="1004223"/>
          </a:xfrm>
          <a:prstGeom prst="line">
            <a:avLst/>
          </a:prstGeom>
          <a:ln/>
        </p:spPr>
        <p:style>
          <a:lnRef idx="3">
            <a:schemeClr val="accent5"/>
          </a:lnRef>
          <a:fillRef idx="0">
            <a:schemeClr val="accent5"/>
          </a:fillRef>
          <a:effectRef idx="2">
            <a:schemeClr val="accent5"/>
          </a:effectRef>
          <a:fontRef idx="minor">
            <a:schemeClr val="tx1"/>
          </a:fontRef>
        </p:style>
      </p:cxnSp>
      <p:cxnSp>
        <p:nvCxnSpPr>
          <p:cNvPr id="109" name="Straight Connector 108"/>
          <p:cNvCxnSpPr>
            <a:stCxn id="16" idx="1"/>
            <a:endCxn id="61" idx="4"/>
          </p:cNvCxnSpPr>
          <p:nvPr/>
        </p:nvCxnSpPr>
        <p:spPr>
          <a:xfrm flipH="1" flipV="1">
            <a:off x="1832929" y="2014522"/>
            <a:ext cx="494709" cy="2904211"/>
          </a:xfrm>
          <a:prstGeom prst="line">
            <a:avLst/>
          </a:prstGeom>
          <a:ln/>
        </p:spPr>
        <p:style>
          <a:lnRef idx="3">
            <a:schemeClr val="accent5"/>
          </a:lnRef>
          <a:fillRef idx="0">
            <a:schemeClr val="accent5"/>
          </a:fillRef>
          <a:effectRef idx="2">
            <a:schemeClr val="accent5"/>
          </a:effectRef>
          <a:fontRef idx="minor">
            <a:schemeClr val="tx1"/>
          </a:fontRef>
        </p:style>
      </p:cxnSp>
      <p:cxnSp>
        <p:nvCxnSpPr>
          <p:cNvPr id="117" name="Straight Connector 116"/>
          <p:cNvCxnSpPr>
            <a:stCxn id="29" idx="4"/>
            <a:endCxn id="88" idx="0"/>
          </p:cNvCxnSpPr>
          <p:nvPr/>
        </p:nvCxnSpPr>
        <p:spPr>
          <a:xfrm flipH="1">
            <a:off x="6299923" y="2942411"/>
            <a:ext cx="3026" cy="1959073"/>
          </a:xfrm>
          <a:prstGeom prst="line">
            <a:avLst/>
          </a:prstGeom>
        </p:spPr>
        <p:style>
          <a:lnRef idx="3">
            <a:schemeClr val="accent1"/>
          </a:lnRef>
          <a:fillRef idx="0">
            <a:schemeClr val="accent1"/>
          </a:fillRef>
          <a:effectRef idx="2">
            <a:schemeClr val="accent1"/>
          </a:effectRef>
          <a:fontRef idx="minor">
            <a:schemeClr val="tx1"/>
          </a:fontRef>
        </p:style>
      </p:cxnSp>
      <p:cxnSp>
        <p:nvCxnSpPr>
          <p:cNvPr id="122" name="Straight Connector 121"/>
          <p:cNvCxnSpPr>
            <a:stCxn id="26" idx="4"/>
            <a:endCxn id="90" idx="0"/>
          </p:cNvCxnSpPr>
          <p:nvPr/>
        </p:nvCxnSpPr>
        <p:spPr>
          <a:xfrm>
            <a:off x="5548638" y="3512595"/>
            <a:ext cx="7951" cy="870640"/>
          </a:xfrm>
          <a:prstGeom prst="line">
            <a:avLst/>
          </a:prstGeom>
        </p:spPr>
        <p:style>
          <a:lnRef idx="3">
            <a:schemeClr val="accent1"/>
          </a:lnRef>
          <a:fillRef idx="0">
            <a:schemeClr val="accent1"/>
          </a:fillRef>
          <a:effectRef idx="2">
            <a:schemeClr val="accent1"/>
          </a:effectRef>
          <a:fontRef idx="minor">
            <a:schemeClr val="tx1"/>
          </a:fontRef>
        </p:style>
      </p:cxnSp>
      <p:cxnSp>
        <p:nvCxnSpPr>
          <p:cNvPr id="127" name="Straight Connector 126"/>
          <p:cNvCxnSpPr/>
          <p:nvPr/>
        </p:nvCxnSpPr>
        <p:spPr>
          <a:xfrm>
            <a:off x="318922" y="1190954"/>
            <a:ext cx="8433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201575" y="3573208"/>
            <a:ext cx="8433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555053" y="1392694"/>
            <a:ext cx="632739" cy="369332"/>
          </a:xfrm>
          <a:prstGeom prst="rect">
            <a:avLst/>
          </a:prstGeom>
          <a:noFill/>
        </p:spPr>
        <p:txBody>
          <a:bodyPr wrap="square" rtlCol="0">
            <a:spAutoFit/>
          </a:bodyPr>
          <a:lstStyle/>
          <a:p>
            <a:r>
              <a:rPr lang="sv-SE" b="1" dirty="0" smtClean="0">
                <a:solidFill>
                  <a:srgbClr val="FF0000"/>
                </a:solidFill>
              </a:rPr>
              <a:t>req2</a:t>
            </a:r>
          </a:p>
        </p:txBody>
      </p:sp>
      <p:sp>
        <p:nvSpPr>
          <p:cNvPr id="136" name="TextBox 135"/>
          <p:cNvSpPr txBox="1"/>
          <p:nvPr/>
        </p:nvSpPr>
        <p:spPr>
          <a:xfrm>
            <a:off x="1969785" y="1912108"/>
            <a:ext cx="619721" cy="369332"/>
          </a:xfrm>
          <a:prstGeom prst="rect">
            <a:avLst/>
          </a:prstGeom>
          <a:noFill/>
        </p:spPr>
        <p:txBody>
          <a:bodyPr wrap="none" rtlCol="0">
            <a:spAutoFit/>
          </a:bodyPr>
          <a:lstStyle/>
          <a:p>
            <a:r>
              <a:rPr lang="sv-SE" b="1" dirty="0" smtClean="0">
                <a:solidFill>
                  <a:srgbClr val="FF0000"/>
                </a:solidFill>
              </a:rPr>
              <a:t>req3</a:t>
            </a:r>
          </a:p>
        </p:txBody>
      </p:sp>
      <p:sp>
        <p:nvSpPr>
          <p:cNvPr id="143" name="TextBox 142"/>
          <p:cNvSpPr txBox="1"/>
          <p:nvPr/>
        </p:nvSpPr>
        <p:spPr>
          <a:xfrm>
            <a:off x="1936126" y="5017121"/>
            <a:ext cx="992964" cy="646331"/>
          </a:xfrm>
          <a:prstGeom prst="rect">
            <a:avLst/>
          </a:prstGeom>
          <a:noFill/>
        </p:spPr>
        <p:txBody>
          <a:bodyPr wrap="none" rtlCol="0">
            <a:spAutoFit/>
          </a:bodyPr>
          <a:lstStyle/>
          <a:p>
            <a:r>
              <a:rPr lang="sv-SE" b="1" dirty="0" err="1" smtClean="0">
                <a:solidFill>
                  <a:srgbClr val="FF0000"/>
                </a:solidFill>
              </a:rPr>
              <a:t>Selected</a:t>
            </a:r>
            <a:endParaRPr lang="sv-SE" b="1" dirty="0" smtClean="0">
              <a:solidFill>
                <a:srgbClr val="FF0000"/>
              </a:solidFill>
            </a:endParaRPr>
          </a:p>
          <a:p>
            <a:r>
              <a:rPr lang="sv-SE" b="1" dirty="0" smtClean="0">
                <a:solidFill>
                  <a:srgbClr val="FF0000"/>
                </a:solidFill>
              </a:rPr>
              <a:t>   req4</a:t>
            </a:r>
          </a:p>
        </p:txBody>
      </p:sp>
      <p:sp>
        <p:nvSpPr>
          <p:cNvPr id="144" name="Up Arrow 143"/>
          <p:cNvSpPr/>
          <p:nvPr/>
        </p:nvSpPr>
        <p:spPr>
          <a:xfrm rot="20699274">
            <a:off x="2059618" y="2394880"/>
            <a:ext cx="419284" cy="748873"/>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dirty="0" err="1" smtClean="0">
              <a:solidFill>
                <a:prstClr val="white"/>
              </a:solidFill>
            </a:endParaRPr>
          </a:p>
        </p:txBody>
      </p:sp>
      <p:sp>
        <p:nvSpPr>
          <p:cNvPr id="145" name="Right Arrow 144"/>
          <p:cNvSpPr/>
          <p:nvPr/>
        </p:nvSpPr>
        <p:spPr>
          <a:xfrm rot="606203">
            <a:off x="5344535" y="1798806"/>
            <a:ext cx="744007" cy="303114"/>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dirty="0" err="1" smtClean="0">
              <a:solidFill>
                <a:prstClr val="white"/>
              </a:solidFill>
            </a:endParaRPr>
          </a:p>
        </p:txBody>
      </p:sp>
      <p:sp>
        <p:nvSpPr>
          <p:cNvPr id="146" name="Down Arrow 145"/>
          <p:cNvSpPr/>
          <p:nvPr/>
        </p:nvSpPr>
        <p:spPr>
          <a:xfrm rot="19878058">
            <a:off x="7453353" y="2838941"/>
            <a:ext cx="413422" cy="692671"/>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dirty="0" err="1" smtClean="0">
              <a:solidFill>
                <a:prstClr val="white"/>
              </a:solidFill>
            </a:endParaRPr>
          </a:p>
        </p:txBody>
      </p:sp>
      <p:sp>
        <p:nvSpPr>
          <p:cNvPr id="147" name="Down Arrow 146"/>
          <p:cNvSpPr/>
          <p:nvPr/>
        </p:nvSpPr>
        <p:spPr>
          <a:xfrm rot="20056831">
            <a:off x="7393447" y="4079321"/>
            <a:ext cx="317406" cy="58910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dirty="0" err="1" smtClean="0">
              <a:solidFill>
                <a:prstClr val="white"/>
              </a:solidFill>
            </a:endParaRPr>
          </a:p>
        </p:txBody>
      </p:sp>
      <p:sp>
        <p:nvSpPr>
          <p:cNvPr id="148" name="Down Arrow 147"/>
          <p:cNvSpPr/>
          <p:nvPr/>
        </p:nvSpPr>
        <p:spPr>
          <a:xfrm rot="1936441">
            <a:off x="6650989" y="4029684"/>
            <a:ext cx="296720" cy="52692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dirty="0" err="1" smtClean="0">
              <a:solidFill>
                <a:prstClr val="white"/>
              </a:solidFill>
            </a:endParaRPr>
          </a:p>
        </p:txBody>
      </p:sp>
      <p:sp>
        <p:nvSpPr>
          <p:cNvPr id="149" name="Up Arrow 148"/>
          <p:cNvSpPr/>
          <p:nvPr/>
        </p:nvSpPr>
        <p:spPr>
          <a:xfrm rot="1219990">
            <a:off x="2491907" y="2472635"/>
            <a:ext cx="424666" cy="675284"/>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dirty="0" err="1" smtClean="0">
              <a:solidFill>
                <a:prstClr val="white"/>
              </a:solidFill>
            </a:endParaRPr>
          </a:p>
        </p:txBody>
      </p:sp>
      <p:sp>
        <p:nvSpPr>
          <p:cNvPr id="150" name="Up Arrow 149"/>
          <p:cNvSpPr/>
          <p:nvPr/>
        </p:nvSpPr>
        <p:spPr>
          <a:xfrm rot="20824325">
            <a:off x="1840821" y="2897350"/>
            <a:ext cx="409560" cy="862613"/>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dirty="0" err="1" smtClean="0">
              <a:solidFill>
                <a:prstClr val="white"/>
              </a:solidFill>
            </a:endParaRPr>
          </a:p>
        </p:txBody>
      </p:sp>
      <p:sp>
        <p:nvSpPr>
          <p:cNvPr id="155" name="TextBox 154"/>
          <p:cNvSpPr txBox="1"/>
          <p:nvPr/>
        </p:nvSpPr>
        <p:spPr>
          <a:xfrm>
            <a:off x="7466281" y="5193052"/>
            <a:ext cx="663451" cy="646331"/>
          </a:xfrm>
          <a:prstGeom prst="rect">
            <a:avLst/>
          </a:prstGeom>
          <a:noFill/>
        </p:spPr>
        <p:txBody>
          <a:bodyPr wrap="none" rtlCol="0">
            <a:spAutoFit/>
          </a:bodyPr>
          <a:lstStyle/>
          <a:p>
            <a:r>
              <a:rPr lang="sv-SE" b="1" dirty="0" smtClean="0">
                <a:solidFill>
                  <a:srgbClr val="00B050"/>
                </a:solidFill>
              </a:rPr>
              <a:t>df4</a:t>
            </a:r>
          </a:p>
          <a:p>
            <a:r>
              <a:rPr lang="sv-SE" b="1" dirty="0" smtClean="0">
                <a:solidFill>
                  <a:srgbClr val="00B050"/>
                </a:solidFill>
              </a:rPr>
              <a:t>Hint!</a:t>
            </a:r>
          </a:p>
        </p:txBody>
      </p:sp>
      <p:sp>
        <p:nvSpPr>
          <p:cNvPr id="156" name="TextBox 155"/>
          <p:cNvSpPr txBox="1"/>
          <p:nvPr/>
        </p:nvSpPr>
        <p:spPr>
          <a:xfrm>
            <a:off x="8078923" y="4686331"/>
            <a:ext cx="663451" cy="646331"/>
          </a:xfrm>
          <a:prstGeom prst="rect">
            <a:avLst/>
          </a:prstGeom>
          <a:noFill/>
        </p:spPr>
        <p:txBody>
          <a:bodyPr wrap="none" rtlCol="0">
            <a:spAutoFit/>
          </a:bodyPr>
          <a:lstStyle/>
          <a:p>
            <a:r>
              <a:rPr lang="sv-SE" b="1" dirty="0" smtClean="0">
                <a:solidFill>
                  <a:srgbClr val="00B050"/>
                </a:solidFill>
              </a:rPr>
              <a:t>df3</a:t>
            </a:r>
          </a:p>
          <a:p>
            <a:r>
              <a:rPr lang="sv-SE" b="1" dirty="0" smtClean="0">
                <a:solidFill>
                  <a:srgbClr val="00B050"/>
                </a:solidFill>
              </a:rPr>
              <a:t>Hint!</a:t>
            </a:r>
          </a:p>
        </p:txBody>
      </p:sp>
      <p:cxnSp>
        <p:nvCxnSpPr>
          <p:cNvPr id="162" name="Straight Connector 161"/>
          <p:cNvCxnSpPr/>
          <p:nvPr/>
        </p:nvCxnSpPr>
        <p:spPr>
          <a:xfrm>
            <a:off x="881326" y="6070734"/>
            <a:ext cx="576064" cy="0"/>
          </a:xfrm>
          <a:prstGeom prst="line">
            <a:avLst/>
          </a:prstGeom>
          <a:ln/>
        </p:spPr>
        <p:style>
          <a:lnRef idx="3">
            <a:schemeClr val="accent5"/>
          </a:lnRef>
          <a:fillRef idx="0">
            <a:schemeClr val="accent5"/>
          </a:fillRef>
          <a:effectRef idx="2">
            <a:schemeClr val="accent5"/>
          </a:effectRef>
          <a:fontRef idx="minor">
            <a:schemeClr val="tx1"/>
          </a:fontRef>
        </p:style>
      </p:cxnSp>
      <p:sp>
        <p:nvSpPr>
          <p:cNvPr id="167" name="TextBox 166"/>
          <p:cNvSpPr txBox="1"/>
          <p:nvPr/>
        </p:nvSpPr>
        <p:spPr>
          <a:xfrm>
            <a:off x="1457390" y="5886068"/>
            <a:ext cx="2015103" cy="369332"/>
          </a:xfrm>
          <a:prstGeom prst="rect">
            <a:avLst/>
          </a:prstGeom>
          <a:noFill/>
        </p:spPr>
        <p:txBody>
          <a:bodyPr wrap="none" rtlCol="0">
            <a:spAutoFit/>
          </a:bodyPr>
          <a:lstStyle/>
          <a:p>
            <a:r>
              <a:rPr lang="sv-SE" dirty="0" err="1">
                <a:solidFill>
                  <a:srgbClr val="00B0F0"/>
                </a:solidFill>
              </a:rPr>
              <a:t>D</a:t>
            </a:r>
            <a:r>
              <a:rPr lang="sv-SE" dirty="0" err="1" smtClean="0">
                <a:solidFill>
                  <a:srgbClr val="00B0F0"/>
                </a:solidFill>
              </a:rPr>
              <a:t>eriveRequirement</a:t>
            </a:r>
            <a:endParaRPr lang="sv-SE" dirty="0" smtClean="0">
              <a:solidFill>
                <a:srgbClr val="00B0F0"/>
              </a:solidFill>
            </a:endParaRPr>
          </a:p>
        </p:txBody>
      </p:sp>
      <p:cxnSp>
        <p:nvCxnSpPr>
          <p:cNvPr id="168" name="Straight Connector 167"/>
          <p:cNvCxnSpPr/>
          <p:nvPr/>
        </p:nvCxnSpPr>
        <p:spPr>
          <a:xfrm>
            <a:off x="899318" y="6336839"/>
            <a:ext cx="570929" cy="0"/>
          </a:xfrm>
          <a:prstGeom prst="line">
            <a:avLst/>
          </a:prstGeom>
        </p:spPr>
        <p:style>
          <a:lnRef idx="2">
            <a:schemeClr val="accent3"/>
          </a:lnRef>
          <a:fillRef idx="0">
            <a:schemeClr val="accent3"/>
          </a:fillRef>
          <a:effectRef idx="1">
            <a:schemeClr val="accent3"/>
          </a:effectRef>
          <a:fontRef idx="minor">
            <a:schemeClr val="tx1"/>
          </a:fontRef>
        </p:style>
      </p:cxnSp>
      <p:sp>
        <p:nvSpPr>
          <p:cNvPr id="171" name="TextBox 170"/>
          <p:cNvSpPr txBox="1"/>
          <p:nvPr/>
        </p:nvSpPr>
        <p:spPr>
          <a:xfrm>
            <a:off x="1515443" y="6152173"/>
            <a:ext cx="792333" cy="369332"/>
          </a:xfrm>
          <a:prstGeom prst="rect">
            <a:avLst/>
          </a:prstGeom>
          <a:noFill/>
        </p:spPr>
        <p:txBody>
          <a:bodyPr wrap="none" rtlCol="0">
            <a:spAutoFit/>
          </a:bodyPr>
          <a:lstStyle/>
          <a:p>
            <a:r>
              <a:rPr lang="sv-SE" dirty="0" err="1" smtClean="0">
                <a:solidFill>
                  <a:srgbClr val="00B050"/>
                </a:solidFill>
              </a:rPr>
              <a:t>Satisfy</a:t>
            </a:r>
            <a:endParaRPr lang="sv-SE" dirty="0" smtClean="0">
              <a:solidFill>
                <a:srgbClr val="00B050"/>
              </a:solidFill>
            </a:endParaRPr>
          </a:p>
        </p:txBody>
      </p:sp>
      <p:cxnSp>
        <p:nvCxnSpPr>
          <p:cNvPr id="172" name="Straight Connector 171"/>
          <p:cNvCxnSpPr/>
          <p:nvPr/>
        </p:nvCxnSpPr>
        <p:spPr>
          <a:xfrm flipH="1">
            <a:off x="889303" y="6597352"/>
            <a:ext cx="554974" cy="0"/>
          </a:xfrm>
          <a:prstGeom prst="line">
            <a:avLst/>
          </a:prstGeom>
        </p:spPr>
        <p:style>
          <a:lnRef idx="3">
            <a:schemeClr val="accent1"/>
          </a:lnRef>
          <a:fillRef idx="0">
            <a:schemeClr val="accent1"/>
          </a:fillRef>
          <a:effectRef idx="2">
            <a:schemeClr val="accent1"/>
          </a:effectRef>
          <a:fontRef idx="minor">
            <a:schemeClr val="tx1"/>
          </a:fontRef>
        </p:style>
      </p:cxnSp>
      <p:sp>
        <p:nvSpPr>
          <p:cNvPr id="176" name="TextBox 175"/>
          <p:cNvSpPr txBox="1"/>
          <p:nvPr/>
        </p:nvSpPr>
        <p:spPr>
          <a:xfrm>
            <a:off x="1536476" y="6361856"/>
            <a:ext cx="1206997" cy="369332"/>
          </a:xfrm>
          <a:prstGeom prst="rect">
            <a:avLst/>
          </a:prstGeom>
          <a:noFill/>
        </p:spPr>
        <p:txBody>
          <a:bodyPr wrap="none" rtlCol="0">
            <a:spAutoFit/>
          </a:bodyPr>
          <a:lstStyle/>
          <a:p>
            <a:r>
              <a:rPr lang="sv-SE" dirty="0" err="1" smtClean="0">
                <a:solidFill>
                  <a:srgbClr val="FF0000"/>
                </a:solidFill>
              </a:rPr>
              <a:t>Realization</a:t>
            </a:r>
            <a:endParaRPr lang="sv-SE" dirty="0" smtClean="0">
              <a:solidFill>
                <a:srgbClr val="FF0000"/>
              </a:solidFill>
            </a:endParaRPr>
          </a:p>
        </p:txBody>
      </p:sp>
      <p:sp>
        <p:nvSpPr>
          <p:cNvPr id="58" name="TextBox 57"/>
          <p:cNvSpPr txBox="1"/>
          <p:nvPr/>
        </p:nvSpPr>
        <p:spPr>
          <a:xfrm>
            <a:off x="2573489" y="1875964"/>
            <a:ext cx="619721" cy="369332"/>
          </a:xfrm>
          <a:prstGeom prst="rect">
            <a:avLst/>
          </a:prstGeom>
          <a:noFill/>
        </p:spPr>
        <p:txBody>
          <a:bodyPr wrap="none" rtlCol="0">
            <a:spAutoFit/>
          </a:bodyPr>
          <a:lstStyle/>
          <a:p>
            <a:r>
              <a:rPr lang="sv-SE" b="1" dirty="0" smtClean="0">
                <a:solidFill>
                  <a:srgbClr val="FF0000"/>
                </a:solidFill>
              </a:rPr>
              <a:t>req5</a:t>
            </a:r>
          </a:p>
        </p:txBody>
      </p:sp>
      <p:sp>
        <p:nvSpPr>
          <p:cNvPr id="60" name="TextBox 59"/>
          <p:cNvSpPr txBox="1"/>
          <p:nvPr/>
        </p:nvSpPr>
        <p:spPr>
          <a:xfrm>
            <a:off x="6467448" y="1450443"/>
            <a:ext cx="1186543" cy="646331"/>
          </a:xfrm>
          <a:prstGeom prst="rect">
            <a:avLst/>
          </a:prstGeom>
          <a:noFill/>
        </p:spPr>
        <p:txBody>
          <a:bodyPr wrap="none" rtlCol="0">
            <a:spAutoFit/>
          </a:bodyPr>
          <a:lstStyle/>
          <a:p>
            <a:r>
              <a:rPr lang="sv-SE" b="1" dirty="0" err="1" smtClean="0">
                <a:solidFill>
                  <a:srgbClr val="FF0000"/>
                </a:solidFill>
              </a:rPr>
              <a:t>Analysis</a:t>
            </a:r>
            <a:endParaRPr lang="sv-SE" b="1" dirty="0" smtClean="0">
              <a:solidFill>
                <a:srgbClr val="FF0000"/>
              </a:solidFill>
            </a:endParaRPr>
          </a:p>
          <a:p>
            <a:r>
              <a:rPr lang="sv-SE" b="1" dirty="0" err="1" smtClean="0">
                <a:solidFill>
                  <a:srgbClr val="FF0000"/>
                </a:solidFill>
              </a:rPr>
              <a:t>Function</a:t>
            </a:r>
            <a:r>
              <a:rPr lang="sv-SE" b="1" dirty="0" smtClean="0">
                <a:solidFill>
                  <a:srgbClr val="FF0000"/>
                </a:solidFill>
              </a:rPr>
              <a:t> 4</a:t>
            </a:r>
          </a:p>
        </p:txBody>
      </p:sp>
      <p:cxnSp>
        <p:nvCxnSpPr>
          <p:cNvPr id="66" name="Straight Connector 65"/>
          <p:cNvCxnSpPr>
            <a:endCxn id="19" idx="4"/>
          </p:cNvCxnSpPr>
          <p:nvPr/>
        </p:nvCxnSpPr>
        <p:spPr>
          <a:xfrm flipV="1">
            <a:off x="2432608" y="2428569"/>
            <a:ext cx="412559" cy="995486"/>
          </a:xfrm>
          <a:prstGeom prst="line">
            <a:avLst/>
          </a:prstGeom>
          <a:ln/>
        </p:spPr>
        <p:style>
          <a:lnRef idx="3">
            <a:schemeClr val="accent5"/>
          </a:lnRef>
          <a:fillRef idx="0">
            <a:schemeClr val="accent5"/>
          </a:fillRef>
          <a:effectRef idx="2">
            <a:schemeClr val="accent5"/>
          </a:effectRef>
          <a:fontRef idx="minor">
            <a:schemeClr val="tx1"/>
          </a:fontRef>
        </p:style>
      </p:cxnSp>
      <p:cxnSp>
        <p:nvCxnSpPr>
          <p:cNvPr id="67" name="Straight Connector 66"/>
          <p:cNvCxnSpPr>
            <a:stCxn id="61" idx="7"/>
          </p:cNvCxnSpPr>
          <p:nvPr/>
        </p:nvCxnSpPr>
        <p:spPr>
          <a:xfrm flipV="1">
            <a:off x="1934764" y="1811897"/>
            <a:ext cx="2592175" cy="18237"/>
          </a:xfrm>
          <a:prstGeom prst="line">
            <a:avLst/>
          </a:prstGeom>
        </p:spPr>
        <p:style>
          <a:lnRef idx="2">
            <a:schemeClr val="accent3"/>
          </a:lnRef>
          <a:fillRef idx="0">
            <a:schemeClr val="accent3"/>
          </a:fillRef>
          <a:effectRef idx="1">
            <a:schemeClr val="accent3"/>
          </a:effectRef>
          <a:fontRef idx="minor">
            <a:schemeClr val="tx1"/>
          </a:fontRef>
        </p:style>
      </p:cxnSp>
      <p:sp>
        <p:nvSpPr>
          <p:cNvPr id="69" name="TextBox 68"/>
          <p:cNvSpPr txBox="1"/>
          <p:nvPr/>
        </p:nvSpPr>
        <p:spPr>
          <a:xfrm>
            <a:off x="7942023" y="1190954"/>
            <a:ext cx="1186543" cy="646331"/>
          </a:xfrm>
          <a:prstGeom prst="rect">
            <a:avLst/>
          </a:prstGeom>
          <a:noFill/>
        </p:spPr>
        <p:txBody>
          <a:bodyPr wrap="none" rtlCol="0">
            <a:spAutoFit/>
          </a:bodyPr>
          <a:lstStyle/>
          <a:p>
            <a:r>
              <a:rPr lang="sv-SE" b="1" dirty="0" err="1" smtClean="0">
                <a:solidFill>
                  <a:srgbClr val="FF0000"/>
                </a:solidFill>
              </a:rPr>
              <a:t>Analysis</a:t>
            </a:r>
            <a:endParaRPr lang="sv-SE" b="1" dirty="0" smtClean="0">
              <a:solidFill>
                <a:srgbClr val="FF0000"/>
              </a:solidFill>
            </a:endParaRPr>
          </a:p>
          <a:p>
            <a:r>
              <a:rPr lang="sv-SE" b="1" dirty="0" err="1" smtClean="0">
                <a:solidFill>
                  <a:srgbClr val="FF0000"/>
                </a:solidFill>
              </a:rPr>
              <a:t>Function</a:t>
            </a:r>
            <a:r>
              <a:rPr lang="sv-SE" b="1" dirty="0" smtClean="0">
                <a:solidFill>
                  <a:srgbClr val="FF0000"/>
                </a:solidFill>
              </a:rPr>
              <a:t> 3</a:t>
            </a:r>
          </a:p>
        </p:txBody>
      </p:sp>
      <p:sp>
        <p:nvSpPr>
          <p:cNvPr id="71" name="Oval 70"/>
          <p:cNvSpPr/>
          <p:nvPr/>
        </p:nvSpPr>
        <p:spPr>
          <a:xfrm>
            <a:off x="8598358" y="3916857"/>
            <a:ext cx="288032" cy="216024"/>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72" name="TextBox 71"/>
          <p:cNvSpPr txBox="1"/>
          <p:nvPr/>
        </p:nvSpPr>
        <p:spPr>
          <a:xfrm>
            <a:off x="8133976" y="3424055"/>
            <a:ext cx="693928" cy="646331"/>
          </a:xfrm>
          <a:prstGeom prst="rect">
            <a:avLst/>
          </a:prstGeom>
          <a:noFill/>
        </p:spPr>
        <p:txBody>
          <a:bodyPr wrap="square" rtlCol="0">
            <a:spAutoFit/>
          </a:bodyPr>
          <a:lstStyle/>
          <a:p>
            <a:r>
              <a:rPr lang="sv-SE" b="1" dirty="0" smtClean="0">
                <a:solidFill>
                  <a:srgbClr val="00B050"/>
                </a:solidFill>
              </a:rPr>
              <a:t>df1</a:t>
            </a:r>
          </a:p>
          <a:p>
            <a:r>
              <a:rPr lang="sv-SE" b="1" dirty="0" smtClean="0">
                <a:solidFill>
                  <a:srgbClr val="00B050"/>
                </a:solidFill>
              </a:rPr>
              <a:t>Hint!</a:t>
            </a:r>
          </a:p>
        </p:txBody>
      </p:sp>
      <p:cxnSp>
        <p:nvCxnSpPr>
          <p:cNvPr id="73" name="Straight Connector 72"/>
          <p:cNvCxnSpPr>
            <a:stCxn id="23" idx="5"/>
            <a:endCxn id="71" idx="0"/>
          </p:cNvCxnSpPr>
          <p:nvPr/>
        </p:nvCxnSpPr>
        <p:spPr>
          <a:xfrm>
            <a:off x="7899842" y="1725893"/>
            <a:ext cx="842532" cy="2190964"/>
          </a:xfrm>
          <a:prstGeom prst="line">
            <a:avLst/>
          </a:prstGeom>
        </p:spPr>
        <p:style>
          <a:lnRef idx="3">
            <a:schemeClr val="accent1"/>
          </a:lnRef>
          <a:fillRef idx="0">
            <a:schemeClr val="accent1"/>
          </a:fillRef>
          <a:effectRef idx="2">
            <a:schemeClr val="accent1"/>
          </a:effectRef>
          <a:fontRef idx="minor">
            <a:schemeClr val="tx1"/>
          </a:fontRef>
        </p:style>
      </p:cxnSp>
      <p:cxnSp>
        <p:nvCxnSpPr>
          <p:cNvPr id="81" name="Straight Connector 80"/>
          <p:cNvCxnSpPr>
            <a:stCxn id="19" idx="6"/>
            <a:endCxn id="29" idx="1"/>
          </p:cNvCxnSpPr>
          <p:nvPr/>
        </p:nvCxnSpPr>
        <p:spPr>
          <a:xfrm>
            <a:off x="2989183" y="2320557"/>
            <a:ext cx="3211931" cy="437466"/>
          </a:xfrm>
          <a:prstGeom prst="line">
            <a:avLst/>
          </a:prstGeom>
        </p:spPr>
        <p:style>
          <a:lnRef idx="2">
            <a:schemeClr val="accent3"/>
          </a:lnRef>
          <a:fillRef idx="0">
            <a:schemeClr val="accent3"/>
          </a:fillRef>
          <a:effectRef idx="1">
            <a:schemeClr val="accent3"/>
          </a:effectRef>
          <a:fontRef idx="minor">
            <a:schemeClr val="tx1"/>
          </a:fontRef>
        </p:style>
      </p:cxnSp>
      <p:sp>
        <p:nvSpPr>
          <p:cNvPr id="86" name="TextBox 85"/>
          <p:cNvSpPr txBox="1"/>
          <p:nvPr/>
        </p:nvSpPr>
        <p:spPr>
          <a:xfrm>
            <a:off x="5740923" y="2143137"/>
            <a:ext cx="1186543" cy="646331"/>
          </a:xfrm>
          <a:prstGeom prst="rect">
            <a:avLst/>
          </a:prstGeom>
          <a:noFill/>
        </p:spPr>
        <p:txBody>
          <a:bodyPr wrap="none" rtlCol="0">
            <a:spAutoFit/>
          </a:bodyPr>
          <a:lstStyle/>
          <a:p>
            <a:r>
              <a:rPr lang="sv-SE" b="1" dirty="0" err="1" smtClean="0">
                <a:solidFill>
                  <a:srgbClr val="FF0000"/>
                </a:solidFill>
              </a:rPr>
              <a:t>Analysis</a:t>
            </a:r>
            <a:endParaRPr lang="sv-SE" b="1" dirty="0" smtClean="0">
              <a:solidFill>
                <a:srgbClr val="FF0000"/>
              </a:solidFill>
            </a:endParaRPr>
          </a:p>
          <a:p>
            <a:r>
              <a:rPr lang="sv-SE" b="1" dirty="0" err="1" smtClean="0">
                <a:solidFill>
                  <a:srgbClr val="FF0000"/>
                </a:solidFill>
              </a:rPr>
              <a:t>Function</a:t>
            </a:r>
            <a:r>
              <a:rPr lang="sv-SE" b="1" dirty="0" smtClean="0">
                <a:solidFill>
                  <a:srgbClr val="FF0000"/>
                </a:solidFill>
              </a:rPr>
              <a:t> 2</a:t>
            </a:r>
          </a:p>
        </p:txBody>
      </p:sp>
      <p:sp>
        <p:nvSpPr>
          <p:cNvPr id="87" name="TextBox 86"/>
          <p:cNvSpPr txBox="1"/>
          <p:nvPr/>
        </p:nvSpPr>
        <p:spPr>
          <a:xfrm>
            <a:off x="6002468" y="5017888"/>
            <a:ext cx="663451" cy="646331"/>
          </a:xfrm>
          <a:prstGeom prst="rect">
            <a:avLst/>
          </a:prstGeom>
          <a:noFill/>
        </p:spPr>
        <p:txBody>
          <a:bodyPr wrap="none" rtlCol="0">
            <a:spAutoFit/>
          </a:bodyPr>
          <a:lstStyle/>
          <a:p>
            <a:r>
              <a:rPr lang="sv-SE" b="1" dirty="0" smtClean="0">
                <a:solidFill>
                  <a:srgbClr val="00B050"/>
                </a:solidFill>
              </a:rPr>
              <a:t>df2</a:t>
            </a:r>
          </a:p>
          <a:p>
            <a:r>
              <a:rPr lang="sv-SE" b="1" dirty="0" smtClean="0">
                <a:solidFill>
                  <a:srgbClr val="00B050"/>
                </a:solidFill>
              </a:rPr>
              <a:t>Hint!</a:t>
            </a:r>
          </a:p>
        </p:txBody>
      </p:sp>
      <p:sp>
        <p:nvSpPr>
          <p:cNvPr id="88" name="Oval 87"/>
          <p:cNvSpPr/>
          <p:nvPr/>
        </p:nvSpPr>
        <p:spPr>
          <a:xfrm>
            <a:off x="6155907" y="4901484"/>
            <a:ext cx="288032" cy="216024"/>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90" name="Oval 89"/>
          <p:cNvSpPr/>
          <p:nvPr/>
        </p:nvSpPr>
        <p:spPr>
          <a:xfrm>
            <a:off x="5412573" y="4383235"/>
            <a:ext cx="288032" cy="216024"/>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cxnSp>
        <p:nvCxnSpPr>
          <p:cNvPr id="93" name="Straight Connector 92"/>
          <p:cNvCxnSpPr>
            <a:stCxn id="55" idx="6"/>
            <a:endCxn id="26" idx="1"/>
          </p:cNvCxnSpPr>
          <p:nvPr/>
        </p:nvCxnSpPr>
        <p:spPr>
          <a:xfrm>
            <a:off x="2307776" y="2292348"/>
            <a:ext cx="3139027" cy="1035859"/>
          </a:xfrm>
          <a:prstGeom prst="line">
            <a:avLst/>
          </a:prstGeom>
        </p:spPr>
        <p:style>
          <a:lnRef idx="2">
            <a:schemeClr val="accent3"/>
          </a:lnRef>
          <a:fillRef idx="0">
            <a:schemeClr val="accent3"/>
          </a:fillRef>
          <a:effectRef idx="1">
            <a:schemeClr val="accent3"/>
          </a:effectRef>
          <a:fontRef idx="minor">
            <a:schemeClr val="tx1"/>
          </a:fontRef>
        </p:style>
      </p:cxnSp>
      <p:sp>
        <p:nvSpPr>
          <p:cNvPr id="96" name="TextBox 95"/>
          <p:cNvSpPr txBox="1"/>
          <p:nvPr/>
        </p:nvSpPr>
        <p:spPr>
          <a:xfrm>
            <a:off x="4991642" y="2682326"/>
            <a:ext cx="1186543" cy="646331"/>
          </a:xfrm>
          <a:prstGeom prst="rect">
            <a:avLst/>
          </a:prstGeom>
          <a:noFill/>
        </p:spPr>
        <p:txBody>
          <a:bodyPr wrap="none" rtlCol="0">
            <a:spAutoFit/>
          </a:bodyPr>
          <a:lstStyle/>
          <a:p>
            <a:r>
              <a:rPr lang="sv-SE" b="1" dirty="0" err="1" smtClean="0">
                <a:solidFill>
                  <a:srgbClr val="FF0000"/>
                </a:solidFill>
              </a:rPr>
              <a:t>Analysis</a:t>
            </a:r>
            <a:endParaRPr lang="sv-SE" b="1" dirty="0" smtClean="0">
              <a:solidFill>
                <a:srgbClr val="FF0000"/>
              </a:solidFill>
            </a:endParaRPr>
          </a:p>
          <a:p>
            <a:r>
              <a:rPr lang="sv-SE" b="1" dirty="0" err="1" smtClean="0">
                <a:solidFill>
                  <a:srgbClr val="FF0000"/>
                </a:solidFill>
              </a:rPr>
              <a:t>Function</a:t>
            </a:r>
            <a:r>
              <a:rPr lang="sv-SE" b="1" dirty="0" smtClean="0">
                <a:solidFill>
                  <a:srgbClr val="FF0000"/>
                </a:solidFill>
              </a:rPr>
              <a:t> 1</a:t>
            </a:r>
          </a:p>
        </p:txBody>
      </p:sp>
      <p:sp>
        <p:nvSpPr>
          <p:cNvPr id="97" name="TextBox 96"/>
          <p:cNvSpPr txBox="1"/>
          <p:nvPr/>
        </p:nvSpPr>
        <p:spPr>
          <a:xfrm>
            <a:off x="5270946" y="4494443"/>
            <a:ext cx="663451" cy="646331"/>
          </a:xfrm>
          <a:prstGeom prst="rect">
            <a:avLst/>
          </a:prstGeom>
          <a:noFill/>
        </p:spPr>
        <p:txBody>
          <a:bodyPr wrap="none" rtlCol="0">
            <a:spAutoFit/>
          </a:bodyPr>
          <a:lstStyle/>
          <a:p>
            <a:r>
              <a:rPr lang="sv-SE" b="1" dirty="0" err="1" smtClean="0">
                <a:solidFill>
                  <a:srgbClr val="00B050"/>
                </a:solidFill>
              </a:rPr>
              <a:t>fda</a:t>
            </a:r>
            <a:endParaRPr lang="sv-SE" b="1" dirty="0" smtClean="0">
              <a:solidFill>
                <a:srgbClr val="00B050"/>
              </a:solidFill>
            </a:endParaRPr>
          </a:p>
          <a:p>
            <a:r>
              <a:rPr lang="sv-SE" b="1" dirty="0" smtClean="0">
                <a:solidFill>
                  <a:srgbClr val="00B050"/>
                </a:solidFill>
              </a:rPr>
              <a:t>Hint!</a:t>
            </a:r>
          </a:p>
        </p:txBody>
      </p:sp>
      <p:sp>
        <p:nvSpPr>
          <p:cNvPr id="98" name="Down Arrow 97"/>
          <p:cNvSpPr/>
          <p:nvPr/>
        </p:nvSpPr>
        <p:spPr>
          <a:xfrm>
            <a:off x="5349878" y="3618534"/>
            <a:ext cx="413422" cy="692671"/>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dirty="0" err="1" smtClean="0">
              <a:solidFill>
                <a:prstClr val="white"/>
              </a:solidFill>
            </a:endParaRPr>
          </a:p>
        </p:txBody>
      </p:sp>
      <p:sp>
        <p:nvSpPr>
          <p:cNvPr id="99" name="Down Arrow 98"/>
          <p:cNvSpPr/>
          <p:nvPr/>
        </p:nvSpPr>
        <p:spPr>
          <a:xfrm>
            <a:off x="6073071" y="3512595"/>
            <a:ext cx="413422" cy="692671"/>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dirty="0" err="1" smtClean="0">
              <a:solidFill>
                <a:prstClr val="white"/>
              </a:solidFill>
            </a:endParaRPr>
          </a:p>
        </p:txBody>
      </p:sp>
      <p:sp>
        <p:nvSpPr>
          <p:cNvPr id="100" name="Right Arrow 99"/>
          <p:cNvSpPr/>
          <p:nvPr/>
        </p:nvSpPr>
        <p:spPr>
          <a:xfrm>
            <a:off x="5646426" y="1591225"/>
            <a:ext cx="712084" cy="34160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dirty="0" err="1" smtClean="0">
              <a:solidFill>
                <a:prstClr val="white"/>
              </a:solidFill>
            </a:endParaRPr>
          </a:p>
        </p:txBody>
      </p:sp>
      <p:sp>
        <p:nvSpPr>
          <p:cNvPr id="101" name="Right Arrow 100"/>
          <p:cNvSpPr/>
          <p:nvPr/>
        </p:nvSpPr>
        <p:spPr>
          <a:xfrm rot="530395">
            <a:off x="4152331" y="2279788"/>
            <a:ext cx="885634" cy="47861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dirty="0" err="1" smtClean="0">
              <a:solidFill>
                <a:prstClr val="white"/>
              </a:solidFill>
            </a:endParaRPr>
          </a:p>
        </p:txBody>
      </p:sp>
      <p:sp>
        <p:nvSpPr>
          <p:cNvPr id="102" name="Right Arrow 101"/>
          <p:cNvSpPr/>
          <p:nvPr/>
        </p:nvSpPr>
        <p:spPr>
          <a:xfrm rot="802517">
            <a:off x="3691055" y="2825134"/>
            <a:ext cx="885634" cy="47861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dirty="0" err="1" smtClean="0">
              <a:solidFill>
                <a:prstClr val="white"/>
              </a:solidFill>
            </a:endParaRPr>
          </a:p>
        </p:txBody>
      </p:sp>
      <p:sp>
        <p:nvSpPr>
          <p:cNvPr id="196" name="Down Arrow 195"/>
          <p:cNvSpPr/>
          <p:nvPr/>
        </p:nvSpPr>
        <p:spPr>
          <a:xfrm rot="20461474">
            <a:off x="8112600" y="2472594"/>
            <a:ext cx="413422" cy="692671"/>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dirty="0" err="1" smtClean="0">
              <a:solidFill>
                <a:prstClr val="white"/>
              </a:solidFill>
            </a:endParaRPr>
          </a:p>
        </p:txBody>
      </p:sp>
      <p:sp>
        <p:nvSpPr>
          <p:cNvPr id="47" name="TextBox 46"/>
          <p:cNvSpPr txBox="1"/>
          <p:nvPr/>
        </p:nvSpPr>
        <p:spPr>
          <a:xfrm>
            <a:off x="126786" y="78233"/>
            <a:ext cx="8759603" cy="400110"/>
          </a:xfrm>
          <a:prstGeom prst="rect">
            <a:avLst/>
          </a:prstGeom>
          <a:noFill/>
        </p:spPr>
        <p:txBody>
          <a:bodyPr wrap="square" rtlCol="0">
            <a:spAutoFit/>
          </a:bodyPr>
          <a:lstStyle/>
          <a:p>
            <a:r>
              <a:rPr lang="sv-SE" sz="2000" b="1" dirty="0" smtClean="0"/>
              <a:t>The </a:t>
            </a:r>
            <a:r>
              <a:rPr lang="sv-SE" sz="2000" b="1" dirty="0" err="1" smtClean="0"/>
              <a:t>logic</a:t>
            </a:r>
            <a:r>
              <a:rPr lang="sv-SE" sz="2000" b="1" dirty="0" smtClean="0"/>
              <a:t> </a:t>
            </a:r>
            <a:r>
              <a:rPr lang="sv-SE" sz="2000" b="1" dirty="0" err="1" smtClean="0"/>
              <a:t>behind</a:t>
            </a:r>
            <a:r>
              <a:rPr lang="sv-SE" sz="2000" b="1" dirty="0" smtClean="0"/>
              <a:t> hints </a:t>
            </a:r>
            <a:r>
              <a:rPr lang="sv-SE" sz="2000" b="1" dirty="0" err="1" smtClean="0"/>
              <a:t>based</a:t>
            </a:r>
            <a:r>
              <a:rPr lang="sv-SE" sz="2000" b="1" dirty="0" smtClean="0"/>
              <a:t> on the </a:t>
            </a:r>
            <a:r>
              <a:rPr lang="sv-SE" sz="2000" b="1" dirty="0" err="1" smtClean="0"/>
              <a:t>model</a:t>
            </a:r>
            <a:r>
              <a:rPr lang="sv-SE" sz="2000" b="1" dirty="0" smtClean="0"/>
              <a:t> </a:t>
            </a:r>
            <a:r>
              <a:rPr lang="sv-SE" sz="2000" b="1" dirty="0" err="1" smtClean="0"/>
              <a:t>example</a:t>
            </a:r>
            <a:r>
              <a:rPr lang="sv-SE" sz="2000" b="1" dirty="0" smtClean="0"/>
              <a:t> </a:t>
            </a:r>
            <a:r>
              <a:rPr lang="sv-SE" sz="2000" b="1" dirty="0" err="1" smtClean="0"/>
              <a:t>used</a:t>
            </a:r>
            <a:endParaRPr lang="sv-SE" sz="2000" b="1" dirty="0" smtClean="0"/>
          </a:p>
        </p:txBody>
      </p:sp>
      <p:cxnSp>
        <p:nvCxnSpPr>
          <p:cNvPr id="197" name="Straight Connector 196"/>
          <p:cNvCxnSpPr>
            <a:endCxn id="23" idx="1"/>
          </p:cNvCxnSpPr>
          <p:nvPr/>
        </p:nvCxnSpPr>
        <p:spPr>
          <a:xfrm flipV="1">
            <a:off x="4535582" y="1573141"/>
            <a:ext cx="3160590" cy="228778"/>
          </a:xfrm>
          <a:prstGeom prst="line">
            <a:avLst/>
          </a:prstGeom>
        </p:spPr>
        <p:style>
          <a:lnRef idx="2">
            <a:schemeClr val="accent3"/>
          </a:lnRef>
          <a:fillRef idx="0">
            <a:schemeClr val="accent3"/>
          </a:fillRef>
          <a:effectRef idx="1">
            <a:schemeClr val="accent3"/>
          </a:effectRef>
          <a:fontRef idx="minor">
            <a:schemeClr val="tx1"/>
          </a:fontRef>
        </p:style>
      </p:cxnSp>
      <p:cxnSp>
        <p:nvCxnSpPr>
          <p:cNvPr id="198" name="Straight Connector 197"/>
          <p:cNvCxnSpPr>
            <a:stCxn id="22" idx="4"/>
          </p:cNvCxnSpPr>
          <p:nvPr/>
        </p:nvCxnSpPr>
        <p:spPr>
          <a:xfrm>
            <a:off x="7022727" y="2196465"/>
            <a:ext cx="201155" cy="1435911"/>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83783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z="2000" dirty="0" err="1" smtClean="0"/>
              <a:t>Allocation</a:t>
            </a:r>
            <a:r>
              <a:rPr lang="sv-SE" sz="2000" dirty="0" smtClean="0"/>
              <a:t> </a:t>
            </a:r>
            <a:r>
              <a:rPr lang="sv-SE" sz="2000" dirty="0" err="1" smtClean="0"/>
              <a:t>Funtionality</a:t>
            </a:r>
            <a:endParaRPr lang="sv-SE" sz="2000" dirty="0"/>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5FE3F58-8FF3-4CB0-BE5B-D0D17C2D821E}" type="slidenum">
              <a:rPr lang="en-GB" smtClean="0"/>
              <a:t>12</a:t>
            </a:fld>
            <a:endParaRPr lang="en-GB"/>
          </a:p>
        </p:txBody>
      </p:sp>
      <p:pic>
        <p:nvPicPr>
          <p:cNvPr id="921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50000" b="33183"/>
          <a:stretch/>
        </p:blipFill>
        <p:spPr bwMode="auto">
          <a:xfrm>
            <a:off x="395536" y="1346582"/>
            <a:ext cx="7128792" cy="3810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6396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6984000" cy="1143000"/>
          </a:xfrm>
        </p:spPr>
        <p:txBody>
          <a:bodyPr/>
          <a:lstStyle/>
          <a:p>
            <a:r>
              <a:rPr lang="sv-SE" sz="2000" dirty="0" err="1" smtClean="0"/>
              <a:t>Allocation</a:t>
            </a:r>
            <a:r>
              <a:rPr lang="sv-SE" sz="2000" dirty="0" smtClean="0"/>
              <a:t> </a:t>
            </a:r>
            <a:r>
              <a:rPr lang="sv-SE" sz="2000" dirty="0" err="1" smtClean="0"/>
              <a:t>result</a:t>
            </a:r>
            <a:r>
              <a:rPr lang="sv-SE" sz="2000" dirty="0" smtClean="0"/>
              <a:t> – </a:t>
            </a:r>
            <a:r>
              <a:rPr lang="sv-SE" sz="2000" b="0" dirty="0" smtClean="0"/>
              <a:t>A </a:t>
            </a:r>
            <a:r>
              <a:rPr lang="sv-SE" sz="2000" b="0" dirty="0" err="1" smtClean="0"/>
              <a:t>Satisfy</a:t>
            </a:r>
            <a:r>
              <a:rPr lang="sv-SE" sz="2000" b="0" dirty="0" smtClean="0"/>
              <a:t> </a:t>
            </a:r>
            <a:r>
              <a:rPr lang="sv-SE" sz="2000" b="0" dirty="0" err="1" smtClean="0"/>
              <a:t>link</a:t>
            </a:r>
            <a:r>
              <a:rPr lang="sv-SE" sz="2000" b="0" dirty="0" smtClean="0"/>
              <a:t> </a:t>
            </a:r>
            <a:r>
              <a:rPr lang="sv-SE" sz="2000" b="0" dirty="0" err="1" smtClean="0"/>
              <a:t>that</a:t>
            </a:r>
            <a:r>
              <a:rPr lang="sv-SE" sz="2000" b="0" dirty="0" smtClean="0"/>
              <a:t> has in </a:t>
            </a:r>
            <a:r>
              <a:rPr lang="sv-SE" sz="2000" b="0" dirty="0" err="1" smtClean="0"/>
              <a:t>SatisfiedRequirement</a:t>
            </a:r>
            <a:r>
              <a:rPr lang="sv-SE" sz="2000" b="0" dirty="0" smtClean="0"/>
              <a:t> the </a:t>
            </a:r>
            <a:r>
              <a:rPr lang="sv-SE" sz="2000" b="0" dirty="0" err="1" smtClean="0"/>
              <a:t>selected</a:t>
            </a:r>
            <a:r>
              <a:rPr lang="sv-SE" sz="2000" b="0" dirty="0" smtClean="0"/>
              <a:t> </a:t>
            </a:r>
            <a:r>
              <a:rPr lang="sv-SE" sz="2000" b="0" dirty="0" err="1" smtClean="0"/>
              <a:t>requirement</a:t>
            </a:r>
            <a:endParaRPr lang="sv-SE" sz="2000" b="0" dirty="0"/>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5FE3F58-8FF3-4CB0-BE5B-D0D17C2D821E}" type="slidenum">
              <a:rPr lang="en-GB" smtClean="0"/>
              <a:t>13</a:t>
            </a:fld>
            <a:endParaRPr lang="en-GB"/>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196752"/>
            <a:ext cx="6048672" cy="5087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a:off x="1547664" y="3429000"/>
            <a:ext cx="2016224" cy="2160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596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19256" cy="1143000"/>
          </a:xfrm>
        </p:spPr>
        <p:txBody>
          <a:bodyPr/>
          <a:lstStyle/>
          <a:p>
            <a:r>
              <a:rPr lang="sv-SE" sz="2000" dirty="0" err="1" smtClean="0"/>
              <a:t>Allocation</a:t>
            </a:r>
            <a:r>
              <a:rPr lang="sv-SE" sz="2000" dirty="0" smtClean="0"/>
              <a:t> </a:t>
            </a:r>
            <a:r>
              <a:rPr lang="sv-SE" sz="2000" dirty="0" err="1" smtClean="0"/>
              <a:t>Result</a:t>
            </a:r>
            <a:r>
              <a:rPr lang="sv-SE" sz="2000" dirty="0" smtClean="0"/>
              <a:t> </a:t>
            </a:r>
            <a:r>
              <a:rPr lang="sv-SE" sz="2000" b="0" dirty="0" smtClean="0"/>
              <a:t>– Under </a:t>
            </a:r>
            <a:r>
              <a:rPr lang="sv-SE" sz="2000" b="0" dirty="0" err="1" smtClean="0"/>
              <a:t>Satisfy</a:t>
            </a:r>
            <a:r>
              <a:rPr lang="sv-SE" sz="2000" b="0" dirty="0" smtClean="0"/>
              <a:t> </a:t>
            </a:r>
            <a:r>
              <a:rPr lang="sv-SE" sz="2000" b="0" dirty="0" err="1" smtClean="0"/>
              <a:t>there</a:t>
            </a:r>
            <a:r>
              <a:rPr lang="sv-SE" sz="2000" b="0" dirty="0" smtClean="0"/>
              <a:t> </a:t>
            </a:r>
            <a:r>
              <a:rPr lang="sv-SE" sz="2000" b="0" dirty="0" err="1" smtClean="0"/>
              <a:t>are</a:t>
            </a:r>
            <a:r>
              <a:rPr lang="sv-SE" sz="2000" b="0" dirty="0" smtClean="0"/>
              <a:t> 2 </a:t>
            </a:r>
            <a:r>
              <a:rPr lang="sv-SE" sz="2000" b="0" dirty="0" err="1" smtClean="0"/>
              <a:t>Satisfy_SatisfiedBy</a:t>
            </a:r>
            <a:r>
              <a:rPr lang="sv-SE" sz="2000" b="0" dirty="0" smtClean="0"/>
              <a:t>, </a:t>
            </a:r>
            <a:r>
              <a:rPr lang="sv-SE" sz="2000" b="0" dirty="0" err="1" smtClean="0"/>
              <a:t>each</a:t>
            </a:r>
            <a:r>
              <a:rPr lang="sv-SE" sz="2000" b="0" dirty="0" smtClean="0"/>
              <a:t> </a:t>
            </a:r>
            <a:r>
              <a:rPr lang="sv-SE" sz="2000" b="0" dirty="0" err="1" smtClean="0"/>
              <a:t>pointing</a:t>
            </a:r>
            <a:r>
              <a:rPr lang="sv-SE" sz="2000" b="0" dirty="0"/>
              <a:t> </a:t>
            </a:r>
            <a:r>
              <a:rPr lang="sv-SE" sz="2000" b="0" dirty="0" err="1" smtClean="0"/>
              <a:t>to</a:t>
            </a:r>
            <a:r>
              <a:rPr lang="sv-SE" sz="2000" b="0" dirty="0" smtClean="0"/>
              <a:t> the </a:t>
            </a:r>
            <a:r>
              <a:rPr lang="sv-SE" sz="2000" b="0" dirty="0" err="1" smtClean="0"/>
              <a:t>selected</a:t>
            </a:r>
            <a:r>
              <a:rPr lang="sv-SE" sz="2000" b="0" dirty="0" smtClean="0"/>
              <a:t> elements in the system </a:t>
            </a:r>
            <a:r>
              <a:rPr lang="sv-SE" sz="2000" b="0" dirty="0" err="1" smtClean="0"/>
              <a:t>model</a:t>
            </a:r>
            <a:r>
              <a:rPr lang="sv-SE" sz="2000" b="0" dirty="0" smtClean="0"/>
              <a:t> </a:t>
            </a:r>
            <a:r>
              <a:rPr lang="sv-SE" sz="2000" b="0" dirty="0" err="1" smtClean="0"/>
              <a:t>treeview</a:t>
            </a:r>
            <a:endParaRPr lang="sv-SE" sz="2000" b="0" dirty="0"/>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5FE3F58-8FF3-4CB0-BE5B-D0D17C2D821E}" type="slidenum">
              <a:rPr lang="en-GB" smtClean="0"/>
              <a:t>14</a:t>
            </a:fld>
            <a:endParaRPr lang="en-GB"/>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216212"/>
            <a:ext cx="6313750" cy="4738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flipH="1">
            <a:off x="4355976" y="2780928"/>
            <a:ext cx="936104" cy="29523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860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836712"/>
            <a:ext cx="6984000" cy="730800"/>
          </a:xfrm>
        </p:spPr>
        <p:txBody>
          <a:bodyPr/>
          <a:lstStyle/>
          <a:p>
            <a:r>
              <a:rPr lang="sv-SE" dirty="0" smtClean="0"/>
              <a:t>Limitations</a:t>
            </a:r>
            <a:endParaRPr lang="sv-SE" dirty="0"/>
          </a:p>
        </p:txBody>
      </p:sp>
      <p:sp>
        <p:nvSpPr>
          <p:cNvPr id="3" name="Content Placeholder 2"/>
          <p:cNvSpPr>
            <a:spLocks noGrp="1"/>
          </p:cNvSpPr>
          <p:nvPr>
            <p:ph idx="1"/>
          </p:nvPr>
        </p:nvSpPr>
        <p:spPr>
          <a:xfrm>
            <a:off x="446400" y="1844825"/>
            <a:ext cx="6984000" cy="4104154"/>
          </a:xfrm>
        </p:spPr>
        <p:txBody>
          <a:bodyPr/>
          <a:lstStyle/>
          <a:p>
            <a:r>
              <a:rPr lang="sv-SE" dirty="0" smtClean="0"/>
              <a:t>The ’Hint!’ </a:t>
            </a:r>
            <a:r>
              <a:rPr lang="sv-SE" dirty="0" err="1" smtClean="0"/>
              <a:t>functionality</a:t>
            </a:r>
            <a:r>
              <a:rPr lang="sv-SE" dirty="0" smtClean="0"/>
              <a:t> </a:t>
            </a:r>
            <a:r>
              <a:rPr lang="sv-SE" dirty="0" err="1" smtClean="0"/>
              <a:t>does</a:t>
            </a:r>
            <a:r>
              <a:rPr lang="sv-SE" dirty="0" smtClean="0"/>
              <a:t> not </a:t>
            </a:r>
            <a:r>
              <a:rPr lang="sv-SE" dirty="0" err="1" smtClean="0"/>
              <a:t>work</a:t>
            </a:r>
            <a:r>
              <a:rPr lang="sv-SE" dirty="0" smtClean="0"/>
              <a:t> </a:t>
            </a:r>
            <a:r>
              <a:rPr lang="sv-SE" dirty="0" err="1" smtClean="0"/>
              <a:t>if</a:t>
            </a:r>
            <a:r>
              <a:rPr lang="sv-SE" dirty="0" smtClean="0"/>
              <a:t> in the </a:t>
            </a:r>
            <a:r>
              <a:rPr lang="sv-SE" dirty="0" err="1" smtClean="0"/>
              <a:t>workspace</a:t>
            </a:r>
            <a:r>
              <a:rPr lang="sv-SE" dirty="0" smtClean="0"/>
              <a:t> an element is </a:t>
            </a:r>
            <a:r>
              <a:rPr lang="sv-SE" dirty="0" err="1" smtClean="0"/>
              <a:t>contained</a:t>
            </a:r>
            <a:r>
              <a:rPr lang="sv-SE" dirty="0" smtClean="0"/>
              <a:t> in </a:t>
            </a:r>
            <a:r>
              <a:rPr lang="sv-SE" dirty="0" err="1" smtClean="0"/>
              <a:t>more</a:t>
            </a:r>
            <a:r>
              <a:rPr lang="sv-SE" dirty="0" smtClean="0"/>
              <a:t> </a:t>
            </a:r>
            <a:r>
              <a:rPr lang="sv-SE" dirty="0" err="1" smtClean="0"/>
              <a:t>than</a:t>
            </a:r>
            <a:r>
              <a:rPr lang="sv-SE" dirty="0" smtClean="0"/>
              <a:t> </a:t>
            </a:r>
            <a:r>
              <a:rPr lang="sv-SE" dirty="0" err="1" smtClean="0"/>
              <a:t>one</a:t>
            </a:r>
            <a:r>
              <a:rPr lang="sv-SE" dirty="0" smtClean="0"/>
              <a:t> </a:t>
            </a:r>
            <a:r>
              <a:rPr lang="sv-SE" dirty="0" err="1" smtClean="0"/>
              <a:t>model</a:t>
            </a:r>
            <a:r>
              <a:rPr lang="sv-SE" dirty="0" smtClean="0"/>
              <a:t> (</a:t>
            </a:r>
            <a:r>
              <a:rPr lang="sv-SE" dirty="0" err="1" smtClean="0"/>
              <a:t>e.g</a:t>
            </a:r>
            <a:r>
              <a:rPr lang="sv-SE" dirty="0" smtClean="0"/>
              <a:t>. </a:t>
            </a:r>
            <a:r>
              <a:rPr lang="sv-SE" dirty="0" err="1" smtClean="0"/>
              <a:t>requirements</a:t>
            </a:r>
            <a:r>
              <a:rPr lang="sv-SE" dirty="0" smtClean="0"/>
              <a:t> </a:t>
            </a:r>
            <a:r>
              <a:rPr lang="sv-SE" dirty="0" err="1" smtClean="0"/>
              <a:t>model</a:t>
            </a:r>
            <a:r>
              <a:rPr lang="sv-SE" dirty="0" smtClean="0"/>
              <a:t> and system </a:t>
            </a:r>
            <a:r>
              <a:rPr lang="sv-SE" dirty="0" err="1" smtClean="0"/>
              <a:t>model</a:t>
            </a:r>
            <a:r>
              <a:rPr lang="sv-SE" dirty="0" smtClean="0"/>
              <a:t> </a:t>
            </a:r>
            <a:r>
              <a:rPr lang="sv-SE" dirty="0" err="1" smtClean="0"/>
              <a:t>contain</a:t>
            </a:r>
            <a:r>
              <a:rPr lang="sv-SE" dirty="0" smtClean="0"/>
              <a:t> the same elements, the </a:t>
            </a:r>
            <a:r>
              <a:rPr lang="sv-SE" dirty="0" err="1" smtClean="0"/>
              <a:t>comparison</a:t>
            </a:r>
            <a:r>
              <a:rPr lang="sv-SE" dirty="0" smtClean="0"/>
              <a:t> </a:t>
            </a:r>
            <a:r>
              <a:rPr lang="sv-SE" dirty="0" err="1" smtClean="0"/>
              <a:t>will</a:t>
            </a:r>
            <a:r>
              <a:rPr lang="sv-SE" dirty="0" smtClean="0"/>
              <a:t> </a:t>
            </a:r>
            <a:r>
              <a:rPr lang="sv-SE" dirty="0" err="1" smtClean="0"/>
              <a:t>find</a:t>
            </a:r>
            <a:r>
              <a:rPr lang="sv-SE" dirty="0" smtClean="0"/>
              <a:t> </a:t>
            </a:r>
            <a:r>
              <a:rPr lang="sv-SE" dirty="0" err="1" smtClean="0"/>
              <a:t>difference</a:t>
            </a:r>
            <a:r>
              <a:rPr lang="sv-SE" dirty="0" smtClean="0"/>
              <a:t> in </a:t>
            </a:r>
            <a:r>
              <a:rPr lang="sv-SE" dirty="0" err="1" smtClean="0"/>
              <a:t>memory</a:t>
            </a:r>
            <a:r>
              <a:rPr lang="sv-SE" dirty="0" smtClean="0"/>
              <a:t> </a:t>
            </a:r>
            <a:r>
              <a:rPr lang="sv-SE" dirty="0" err="1" smtClean="0"/>
              <a:t>address</a:t>
            </a:r>
            <a:r>
              <a:rPr lang="sv-SE" dirty="0" smtClean="0"/>
              <a:t> and </a:t>
            </a:r>
            <a:r>
              <a:rPr lang="sv-SE" dirty="0" err="1" smtClean="0"/>
              <a:t>will</a:t>
            </a:r>
            <a:r>
              <a:rPr lang="sv-SE" dirty="0" smtClean="0"/>
              <a:t> not </a:t>
            </a:r>
            <a:r>
              <a:rPr lang="sv-SE" dirty="0" err="1" smtClean="0"/>
              <a:t>work</a:t>
            </a:r>
            <a:r>
              <a:rPr lang="sv-SE" dirty="0" smtClean="0"/>
              <a:t> </a:t>
            </a:r>
            <a:r>
              <a:rPr lang="sv-SE" dirty="0" err="1" smtClean="0"/>
              <a:t>properly</a:t>
            </a:r>
            <a:r>
              <a:rPr lang="sv-SE" dirty="0" smtClean="0"/>
              <a:t> ). </a:t>
            </a:r>
          </a:p>
          <a:p>
            <a:r>
              <a:rPr lang="sv-SE" dirty="0" err="1" smtClean="0"/>
              <a:t>You</a:t>
            </a:r>
            <a:r>
              <a:rPr lang="sv-SE" dirty="0" smtClean="0"/>
              <a:t> </a:t>
            </a:r>
            <a:r>
              <a:rPr lang="sv-SE" dirty="0" err="1" smtClean="0"/>
              <a:t>can</a:t>
            </a:r>
            <a:r>
              <a:rPr lang="sv-SE" dirty="0" smtClean="0"/>
              <a:t> </a:t>
            </a:r>
            <a:r>
              <a:rPr lang="sv-SE" dirty="0" err="1" smtClean="0"/>
              <a:t>use</a:t>
            </a:r>
            <a:r>
              <a:rPr lang="sv-SE" dirty="0" smtClean="0"/>
              <a:t> the </a:t>
            </a:r>
            <a:r>
              <a:rPr lang="sv-SE" dirty="0" err="1" smtClean="0"/>
              <a:t>example</a:t>
            </a:r>
            <a:r>
              <a:rPr lang="sv-SE" dirty="0" smtClean="0"/>
              <a:t> </a:t>
            </a:r>
            <a:r>
              <a:rPr lang="sv-SE" dirty="0" err="1"/>
              <a:t>models</a:t>
            </a:r>
            <a:r>
              <a:rPr lang="sv-SE" dirty="0" smtClean="0"/>
              <a:t> (</a:t>
            </a:r>
            <a:r>
              <a:rPr lang="sv-SE" dirty="0" err="1" smtClean="0"/>
              <a:t>testModel.eaxml</a:t>
            </a:r>
            <a:r>
              <a:rPr lang="sv-SE" dirty="0" smtClean="0"/>
              <a:t> and </a:t>
            </a:r>
            <a:r>
              <a:rPr lang="sv-SE" dirty="0" err="1" smtClean="0"/>
              <a:t>testRequirements.eaxml</a:t>
            </a:r>
            <a:r>
              <a:rPr lang="sv-SE" dirty="0" smtClean="0"/>
              <a:t>) </a:t>
            </a:r>
            <a:r>
              <a:rPr lang="sv-SE" dirty="0" err="1" smtClean="0"/>
              <a:t>placed</a:t>
            </a:r>
            <a:r>
              <a:rPr lang="sv-SE" dirty="0" smtClean="0"/>
              <a:t> in the </a:t>
            </a:r>
            <a:r>
              <a:rPr lang="sv-SE" dirty="0" err="1" smtClean="0"/>
              <a:t>documentation</a:t>
            </a:r>
            <a:r>
              <a:rPr lang="sv-SE" dirty="0" smtClean="0"/>
              <a:t> folder</a:t>
            </a:r>
            <a:endParaRPr lang="sv-SE" dirty="0"/>
          </a:p>
        </p:txBody>
      </p:sp>
      <p:sp>
        <p:nvSpPr>
          <p:cNvPr id="4" name="Footer Placeholder 3"/>
          <p:cNvSpPr>
            <a:spLocks noGrp="1"/>
          </p:cNvSpPr>
          <p:nvPr>
            <p:ph type="ftr" sz="quarter" idx="11"/>
          </p:nvPr>
        </p:nvSpPr>
        <p:spPr/>
        <p:txBody>
          <a:bodyPr/>
          <a:lstStyle/>
          <a:p>
            <a:r>
              <a:rPr lang="en-US" smtClean="0"/>
              <a:t>Name of the presentation</a:t>
            </a:r>
            <a:endParaRPr lang="en-US"/>
          </a:p>
        </p:txBody>
      </p:sp>
      <p:sp>
        <p:nvSpPr>
          <p:cNvPr id="5" name="Slide Number Placeholder 4"/>
          <p:cNvSpPr>
            <a:spLocks noGrp="1"/>
          </p:cNvSpPr>
          <p:nvPr>
            <p:ph type="sldNum" sz="quarter" idx="12"/>
          </p:nvPr>
        </p:nvSpPr>
        <p:spPr/>
        <p:txBody>
          <a:bodyPr/>
          <a:lstStyle/>
          <a:p>
            <a:fld id="{20B3F397-EA5D-4B52-B8F2-D11055E1CAD6}" type="slidenum">
              <a:rPr lang="en-US" smtClean="0"/>
              <a:pPr/>
              <a:t>2</a:t>
            </a:fld>
            <a:endParaRPr lang="en-US"/>
          </a:p>
        </p:txBody>
      </p:sp>
    </p:spTree>
    <p:extLst>
      <p:ext uri="{BB962C8B-B14F-4D97-AF65-F5344CB8AC3E}">
        <p14:creationId xmlns:p14="http://schemas.microsoft.com/office/powerpoint/2010/main" val="3088752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z="2000" dirty="0" err="1" smtClean="0"/>
              <a:t>Open</a:t>
            </a:r>
            <a:r>
              <a:rPr lang="sv-SE" sz="2000" dirty="0" smtClean="0"/>
              <a:t> </a:t>
            </a:r>
            <a:r>
              <a:rPr lang="sv-SE" sz="2000" dirty="0" err="1" smtClean="0"/>
              <a:t>Allocation</a:t>
            </a:r>
            <a:r>
              <a:rPr lang="sv-SE" sz="2000" dirty="0" smtClean="0"/>
              <a:t> Assistant – </a:t>
            </a:r>
            <a:r>
              <a:rPr lang="sv-SE" sz="2000" b="0" dirty="0" smtClean="0"/>
              <a:t>Right-</a:t>
            </a:r>
            <a:r>
              <a:rPr lang="sv-SE" sz="2000" b="0" dirty="0" err="1" smtClean="0"/>
              <a:t>click</a:t>
            </a:r>
            <a:r>
              <a:rPr lang="sv-SE" sz="2000" b="0" dirty="0" smtClean="0"/>
              <a:t> on the system </a:t>
            </a:r>
            <a:r>
              <a:rPr lang="sv-SE" sz="2000" b="0" dirty="0" err="1" smtClean="0"/>
              <a:t>model</a:t>
            </a:r>
            <a:r>
              <a:rPr lang="sv-SE" sz="2000" b="0" dirty="0" smtClean="0"/>
              <a:t> </a:t>
            </a:r>
            <a:r>
              <a:rPr lang="sv-SE" sz="2000" b="0" dirty="0" err="1" smtClean="0"/>
              <a:t>file</a:t>
            </a:r>
            <a:r>
              <a:rPr lang="sv-SE" sz="2000" b="0" dirty="0" smtClean="0"/>
              <a:t> and </a:t>
            </a:r>
            <a:r>
              <a:rPr lang="sv-SE" sz="2000" b="0" dirty="0" err="1" smtClean="0"/>
              <a:t>choose</a:t>
            </a:r>
            <a:r>
              <a:rPr lang="sv-SE" sz="2000" b="0" dirty="0" smtClean="0"/>
              <a:t> ”</a:t>
            </a:r>
            <a:r>
              <a:rPr lang="sv-SE" sz="2000" b="0" dirty="0" err="1" smtClean="0"/>
              <a:t>Open</a:t>
            </a:r>
            <a:r>
              <a:rPr lang="sv-SE" sz="2000" b="0" dirty="0" smtClean="0"/>
              <a:t> </a:t>
            </a:r>
            <a:r>
              <a:rPr lang="sv-SE" sz="2000" b="0" dirty="0" err="1" smtClean="0"/>
              <a:t>With</a:t>
            </a:r>
            <a:r>
              <a:rPr lang="sv-SE" sz="2000" b="0" dirty="0" smtClean="0"/>
              <a:t>” -&gt; ”</a:t>
            </a:r>
            <a:r>
              <a:rPr lang="sv-SE" sz="2000" b="0" dirty="0" err="1" smtClean="0"/>
              <a:t>Allocation</a:t>
            </a:r>
            <a:r>
              <a:rPr lang="sv-SE" sz="2000" b="0" dirty="0" smtClean="0"/>
              <a:t> Assistant”</a:t>
            </a:r>
            <a:endParaRPr lang="sv-SE" sz="2000" dirty="0"/>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5FE3F58-8FF3-4CB0-BE5B-D0D17C2D821E}" type="slidenum">
              <a:rPr lang="en-GB" smtClean="0"/>
              <a:t>3</a:t>
            </a:fld>
            <a:endParaRPr lang="en-GB"/>
          </a:p>
        </p:txBody>
      </p:sp>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51" r="55712" b="19262"/>
          <a:stretch/>
        </p:blipFill>
        <p:spPr bwMode="auto">
          <a:xfrm>
            <a:off x="446088" y="1306951"/>
            <a:ext cx="6286152" cy="4575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3179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383" y="332656"/>
            <a:ext cx="6984000" cy="1143000"/>
          </a:xfrm>
        </p:spPr>
        <p:txBody>
          <a:bodyPr/>
          <a:lstStyle/>
          <a:p>
            <a:r>
              <a:rPr lang="sv-SE" sz="2000" dirty="0" err="1" smtClean="0"/>
              <a:t>Open</a:t>
            </a:r>
            <a:r>
              <a:rPr lang="sv-SE" sz="2000" dirty="0" smtClean="0"/>
              <a:t> the </a:t>
            </a:r>
            <a:r>
              <a:rPr lang="sv-SE" sz="2000" dirty="0" err="1" smtClean="0"/>
              <a:t>AllocationAssistant</a:t>
            </a:r>
            <a:r>
              <a:rPr lang="sv-SE" sz="2000" dirty="0" smtClean="0"/>
              <a:t> – </a:t>
            </a:r>
            <a:r>
              <a:rPr lang="sv-SE" sz="2000" b="0" dirty="0" smtClean="0"/>
              <a:t>Drag the </a:t>
            </a:r>
            <a:r>
              <a:rPr lang="sv-SE" sz="2000" b="0" dirty="0" err="1" smtClean="0"/>
              <a:t>requirements</a:t>
            </a:r>
            <a:r>
              <a:rPr lang="sv-SE" sz="2000" b="0" dirty="0" smtClean="0"/>
              <a:t> .</a:t>
            </a:r>
            <a:r>
              <a:rPr lang="sv-SE" sz="2000" b="0" dirty="0" err="1" smtClean="0"/>
              <a:t>eaxml</a:t>
            </a:r>
            <a:r>
              <a:rPr lang="sv-SE" sz="2000" b="0" dirty="0" smtClean="0"/>
              <a:t> </a:t>
            </a:r>
            <a:r>
              <a:rPr lang="sv-SE" sz="2000" b="0" dirty="0" err="1" smtClean="0"/>
              <a:t>file</a:t>
            </a:r>
            <a:r>
              <a:rPr lang="sv-SE" sz="2000" b="0" dirty="0" smtClean="0"/>
              <a:t> on the gray area ”</a:t>
            </a:r>
            <a:r>
              <a:rPr lang="sv-SE" sz="2000" b="0" dirty="0" err="1" smtClean="0"/>
              <a:t>Drop</a:t>
            </a:r>
            <a:r>
              <a:rPr lang="sv-SE" sz="2000" b="0" dirty="0" smtClean="0"/>
              <a:t> </a:t>
            </a:r>
            <a:r>
              <a:rPr lang="sv-SE" sz="2000" b="0" dirty="0" err="1" smtClean="0"/>
              <a:t>Requirements</a:t>
            </a:r>
            <a:r>
              <a:rPr lang="sv-SE" sz="2000" b="0" dirty="0" smtClean="0"/>
              <a:t> </a:t>
            </a:r>
            <a:r>
              <a:rPr lang="sv-SE" sz="2000" b="0" dirty="0" err="1" smtClean="0"/>
              <a:t>file</a:t>
            </a:r>
            <a:r>
              <a:rPr lang="sv-SE" sz="2000" b="0" dirty="0"/>
              <a:t> </a:t>
            </a:r>
            <a:r>
              <a:rPr lang="sv-SE" sz="2000" b="0" dirty="0" smtClean="0"/>
              <a:t>HERE!”</a:t>
            </a:r>
            <a:br>
              <a:rPr lang="sv-SE" sz="2000" b="0" dirty="0" smtClean="0"/>
            </a:br>
            <a:r>
              <a:rPr lang="sv-SE" sz="2000" b="0" dirty="0" smtClean="0"/>
              <a:t>(</a:t>
            </a:r>
            <a:r>
              <a:rPr lang="sv-SE" sz="2000" b="0" dirty="0" smtClean="0">
                <a:solidFill>
                  <a:srgbClr val="FF0000"/>
                </a:solidFill>
              </a:rPr>
              <a:t>It </a:t>
            </a:r>
            <a:r>
              <a:rPr lang="sv-SE" sz="2000" b="0" dirty="0" err="1" smtClean="0">
                <a:solidFill>
                  <a:srgbClr val="FF0000"/>
                </a:solidFill>
              </a:rPr>
              <a:t>works</a:t>
            </a:r>
            <a:r>
              <a:rPr lang="sv-SE" sz="2000" b="0" dirty="0" smtClean="0">
                <a:solidFill>
                  <a:srgbClr val="FF0000"/>
                </a:solidFill>
              </a:rPr>
              <a:t> just </a:t>
            </a:r>
            <a:r>
              <a:rPr lang="sv-SE" sz="2000" b="0" dirty="0" err="1" smtClean="0">
                <a:solidFill>
                  <a:srgbClr val="FF0000"/>
                </a:solidFill>
              </a:rPr>
              <a:t>if</a:t>
            </a:r>
            <a:r>
              <a:rPr lang="sv-SE" sz="2000" b="0" dirty="0" smtClean="0">
                <a:solidFill>
                  <a:srgbClr val="FF0000"/>
                </a:solidFill>
              </a:rPr>
              <a:t> and .</a:t>
            </a:r>
            <a:r>
              <a:rPr lang="sv-SE" sz="2000" b="0" dirty="0" err="1" smtClean="0">
                <a:solidFill>
                  <a:srgbClr val="FF0000"/>
                </a:solidFill>
              </a:rPr>
              <a:t>eaxml</a:t>
            </a:r>
            <a:r>
              <a:rPr lang="sv-SE" sz="2000" b="0" dirty="0" smtClean="0">
                <a:solidFill>
                  <a:srgbClr val="FF0000"/>
                </a:solidFill>
              </a:rPr>
              <a:t> </a:t>
            </a:r>
            <a:r>
              <a:rPr lang="sv-SE" sz="2000" b="0" dirty="0" err="1" smtClean="0">
                <a:solidFill>
                  <a:srgbClr val="FF0000"/>
                </a:solidFill>
              </a:rPr>
              <a:t>file</a:t>
            </a:r>
            <a:r>
              <a:rPr lang="sv-SE" sz="2000" b="0" dirty="0" smtClean="0">
                <a:solidFill>
                  <a:srgbClr val="FF0000"/>
                </a:solidFill>
              </a:rPr>
              <a:t> </a:t>
            </a:r>
            <a:r>
              <a:rPr lang="sv-SE" sz="2000" b="0" dirty="0" err="1" smtClean="0">
                <a:solidFill>
                  <a:srgbClr val="FF0000"/>
                </a:solidFill>
              </a:rPr>
              <a:t>it’s</a:t>
            </a:r>
            <a:r>
              <a:rPr lang="sv-SE" sz="2000" b="0" dirty="0" smtClean="0">
                <a:solidFill>
                  <a:srgbClr val="FF0000"/>
                </a:solidFill>
              </a:rPr>
              <a:t> </a:t>
            </a:r>
            <a:r>
              <a:rPr lang="sv-SE" sz="2000" b="0" dirty="0" err="1" smtClean="0">
                <a:solidFill>
                  <a:srgbClr val="FF0000"/>
                </a:solidFill>
              </a:rPr>
              <a:t>dropped</a:t>
            </a:r>
            <a:r>
              <a:rPr lang="sv-SE" sz="2000" b="0" dirty="0" smtClean="0">
                <a:solidFill>
                  <a:srgbClr val="FF0000"/>
                </a:solidFill>
              </a:rPr>
              <a:t>!)</a:t>
            </a:r>
            <a:r>
              <a:rPr lang="sv-SE" sz="2000" b="0" dirty="0" smtClean="0"/>
              <a:t/>
            </a:r>
            <a:br>
              <a:rPr lang="sv-SE" sz="2000" b="0" dirty="0" smtClean="0"/>
            </a:br>
            <a:endParaRPr lang="sv-SE" sz="2000" dirty="0"/>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5FE3F58-8FF3-4CB0-BE5B-D0D17C2D821E}" type="slidenum">
              <a:rPr lang="en-GB" smtClean="0"/>
              <a:t>4</a:t>
            </a:fld>
            <a:endParaRPr lang="en-GB"/>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72816"/>
            <a:ext cx="6067425" cy="3895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Straight Arrow Connector 9"/>
          <p:cNvCxnSpPr/>
          <p:nvPr/>
        </p:nvCxnSpPr>
        <p:spPr>
          <a:xfrm flipV="1">
            <a:off x="2034912" y="3501008"/>
            <a:ext cx="576064" cy="2196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7509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z="2000" dirty="0" err="1" smtClean="0"/>
              <a:t>Expanding</a:t>
            </a:r>
            <a:r>
              <a:rPr lang="sv-SE" sz="2000" dirty="0" smtClean="0"/>
              <a:t> elements </a:t>
            </a:r>
            <a:r>
              <a:rPr lang="sv-SE" sz="2000" b="0" dirty="0" smtClean="0"/>
              <a:t>– </a:t>
            </a:r>
            <a:r>
              <a:rPr lang="sv-SE" sz="2000" b="0" dirty="0" err="1" smtClean="0"/>
              <a:t>click</a:t>
            </a:r>
            <a:r>
              <a:rPr lang="sv-SE" sz="2000" b="0" dirty="0" smtClean="0"/>
              <a:t> on the </a:t>
            </a:r>
            <a:r>
              <a:rPr lang="sv-SE" sz="2000" b="0" dirty="0" err="1" smtClean="0"/>
              <a:t>arrows</a:t>
            </a:r>
            <a:r>
              <a:rPr lang="sv-SE" sz="2000" b="0" dirty="0" smtClean="0"/>
              <a:t> </a:t>
            </a:r>
            <a:r>
              <a:rPr lang="sv-SE" sz="2000" b="0" dirty="0" err="1" smtClean="0"/>
              <a:t>to</a:t>
            </a:r>
            <a:r>
              <a:rPr lang="sv-SE" sz="2000" b="0" dirty="0" smtClean="0"/>
              <a:t> </a:t>
            </a:r>
            <a:r>
              <a:rPr lang="sv-SE" sz="2000" b="0" dirty="0" err="1" smtClean="0"/>
              <a:t>expand</a:t>
            </a:r>
            <a:r>
              <a:rPr lang="sv-SE" sz="2000" b="0" dirty="0" smtClean="0"/>
              <a:t> elements on </a:t>
            </a:r>
            <a:r>
              <a:rPr lang="sv-SE" sz="2000" b="0" dirty="0" err="1" smtClean="0"/>
              <a:t>both</a:t>
            </a:r>
            <a:r>
              <a:rPr lang="sv-SE" sz="2000" b="0" dirty="0" smtClean="0"/>
              <a:t> </a:t>
            </a:r>
            <a:r>
              <a:rPr lang="sv-SE" sz="2000" b="0" dirty="0" err="1" smtClean="0"/>
              <a:t>tree</a:t>
            </a:r>
            <a:r>
              <a:rPr lang="sv-SE" sz="2000" b="0" dirty="0" smtClean="0"/>
              <a:t> </a:t>
            </a:r>
            <a:r>
              <a:rPr lang="sv-SE" sz="2000" b="0" dirty="0" err="1" smtClean="0"/>
              <a:t>views</a:t>
            </a:r>
            <a:endParaRPr lang="sv-SE" sz="2000" b="0" dirty="0"/>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5FE3F58-8FF3-4CB0-BE5B-D0D17C2D821E}" type="slidenum">
              <a:rPr lang="en-GB" smtClean="0"/>
              <a:t>5</a:t>
            </a:fld>
            <a:endParaRPr lang="en-GB"/>
          </a:p>
        </p:txBody>
      </p:sp>
      <p:pic>
        <p:nvPicPr>
          <p:cNvPr id="4098"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49800" b="17502"/>
          <a:stretch/>
        </p:blipFill>
        <p:spPr bwMode="auto">
          <a:xfrm>
            <a:off x="539552" y="1484784"/>
            <a:ext cx="6342824" cy="4169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0860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4800"/>
            <a:ext cx="6984000" cy="1474000"/>
          </a:xfrm>
        </p:spPr>
        <p:txBody>
          <a:bodyPr/>
          <a:lstStyle/>
          <a:p>
            <a:r>
              <a:rPr lang="sv-SE" sz="2000" dirty="0" err="1" smtClean="0"/>
              <a:t>Search</a:t>
            </a:r>
            <a:r>
              <a:rPr lang="sv-SE" sz="2000" dirty="0" smtClean="0"/>
              <a:t> and filter – </a:t>
            </a:r>
            <a:r>
              <a:rPr lang="sv-SE" sz="2000" b="0" dirty="0" err="1" smtClean="0"/>
              <a:t>use</a:t>
            </a:r>
            <a:r>
              <a:rPr lang="sv-SE" sz="2000" b="0" dirty="0" smtClean="0"/>
              <a:t> </a:t>
            </a:r>
            <a:r>
              <a:rPr lang="sv-SE" sz="2000" b="0" dirty="0" err="1" smtClean="0"/>
              <a:t>search</a:t>
            </a:r>
            <a:r>
              <a:rPr lang="sv-SE" sz="2000" b="0" dirty="0" smtClean="0"/>
              <a:t> and filter </a:t>
            </a:r>
            <a:r>
              <a:rPr lang="sv-SE" sz="2000" b="0" dirty="0" err="1" smtClean="0"/>
              <a:t>to</a:t>
            </a:r>
            <a:r>
              <a:rPr lang="sv-SE" sz="2000" b="0" dirty="0" smtClean="0"/>
              <a:t> </a:t>
            </a:r>
            <a:r>
              <a:rPr lang="sv-SE" sz="2000" b="0" dirty="0" err="1" smtClean="0"/>
              <a:t>find</a:t>
            </a:r>
            <a:r>
              <a:rPr lang="sv-SE" sz="2000" b="0" dirty="0" smtClean="0"/>
              <a:t> the elements by </a:t>
            </a:r>
            <a:r>
              <a:rPr lang="sv-SE" sz="2000" b="0" dirty="0" err="1" smtClean="0"/>
              <a:t>type</a:t>
            </a:r>
            <a:r>
              <a:rPr lang="sv-SE" sz="2000" b="0" dirty="0" smtClean="0"/>
              <a:t> and </a:t>
            </a:r>
            <a:r>
              <a:rPr lang="sv-SE" sz="2000" b="0" dirty="0" err="1" smtClean="0"/>
              <a:t>attribute</a:t>
            </a:r>
            <a:r>
              <a:rPr lang="sv-SE" sz="2000" b="0" dirty="0" smtClean="0"/>
              <a:t>. </a:t>
            </a:r>
            <a:r>
              <a:rPr lang="sv-SE" sz="2000" b="0" dirty="0" err="1" smtClean="0"/>
              <a:t>Use</a:t>
            </a:r>
            <a:r>
              <a:rPr lang="sv-SE" sz="2000" b="0" dirty="0" smtClean="0"/>
              <a:t> </a:t>
            </a:r>
            <a:r>
              <a:rPr lang="sv-SE" sz="2000" b="0" dirty="0" err="1" smtClean="0"/>
              <a:t>have</a:t>
            </a:r>
            <a:r>
              <a:rPr lang="sv-SE" sz="2000" b="0" dirty="0" smtClean="0"/>
              <a:t> the same </a:t>
            </a:r>
            <a:r>
              <a:rPr lang="sv-SE" sz="2000" b="0" dirty="0" err="1" smtClean="0"/>
              <a:t>functionality</a:t>
            </a:r>
            <a:r>
              <a:rPr lang="sv-SE" sz="2000" b="0" dirty="0" smtClean="0"/>
              <a:t> for </a:t>
            </a:r>
            <a:r>
              <a:rPr lang="sv-SE" sz="2000" b="0" dirty="0" err="1" smtClean="0"/>
              <a:t>both</a:t>
            </a:r>
            <a:r>
              <a:rPr lang="sv-SE" sz="2000" b="0" dirty="0" smtClean="0"/>
              <a:t> </a:t>
            </a:r>
            <a:r>
              <a:rPr lang="sv-SE" sz="2000" b="0" dirty="0" err="1" smtClean="0"/>
              <a:t>requirements</a:t>
            </a:r>
            <a:r>
              <a:rPr lang="sv-SE" sz="2000" b="0" dirty="0" smtClean="0"/>
              <a:t> and </a:t>
            </a:r>
            <a:r>
              <a:rPr lang="sv-SE" sz="2000" b="0" dirty="0" err="1" smtClean="0"/>
              <a:t>model</a:t>
            </a:r>
            <a:r>
              <a:rPr lang="sv-SE" sz="2000" b="0" dirty="0" smtClean="0"/>
              <a:t> </a:t>
            </a:r>
            <a:r>
              <a:rPr lang="sv-SE" sz="2000" b="0" dirty="0" err="1" smtClean="0"/>
              <a:t>tree</a:t>
            </a:r>
            <a:r>
              <a:rPr lang="sv-SE" sz="2000" b="0" dirty="0" smtClean="0"/>
              <a:t> </a:t>
            </a:r>
            <a:r>
              <a:rPr lang="sv-SE" sz="2000" b="0" dirty="0" err="1" smtClean="0"/>
              <a:t>view</a:t>
            </a:r>
            <a:r>
              <a:rPr lang="sv-SE" sz="2000" b="0" dirty="0" smtClean="0"/>
              <a:t>. The </a:t>
            </a:r>
            <a:r>
              <a:rPr lang="sv-SE" sz="2000" b="0" dirty="0" err="1" smtClean="0"/>
              <a:t>next</a:t>
            </a:r>
            <a:r>
              <a:rPr lang="sv-SE" sz="2000" b="0" dirty="0" smtClean="0"/>
              <a:t> </a:t>
            </a:r>
            <a:r>
              <a:rPr lang="sv-SE" sz="2000" b="0" dirty="0" err="1" smtClean="0"/>
              <a:t>two</a:t>
            </a:r>
            <a:r>
              <a:rPr lang="sv-SE" sz="2000" b="0" dirty="0" smtClean="0"/>
              <a:t> pages shows examples </a:t>
            </a:r>
            <a:r>
              <a:rPr lang="sv-SE" sz="2000" b="0" dirty="0" err="1" smtClean="0"/>
              <a:t>of</a:t>
            </a:r>
            <a:r>
              <a:rPr lang="sv-SE" sz="2000" b="0" dirty="0" smtClean="0"/>
              <a:t> </a:t>
            </a:r>
            <a:r>
              <a:rPr lang="sv-SE" sz="2000" b="0" dirty="0" err="1" smtClean="0"/>
              <a:t>searching</a:t>
            </a:r>
            <a:r>
              <a:rPr lang="sv-SE" sz="2000" b="0" dirty="0" smtClean="0"/>
              <a:t> and filtering.</a:t>
            </a:r>
            <a:endParaRPr lang="sv-SE" sz="2000" b="0" dirty="0"/>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5FE3F58-8FF3-4CB0-BE5B-D0D17C2D821E}" type="slidenum">
              <a:rPr lang="en-GB" smtClean="0"/>
              <a:t>6</a:t>
            </a:fld>
            <a:endParaRPr lang="en-GB"/>
          </a:p>
        </p:txBody>
      </p:sp>
      <p:pic>
        <p:nvPicPr>
          <p:cNvPr id="512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6985000" cy="411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9902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4800"/>
            <a:ext cx="6984000" cy="1618016"/>
          </a:xfrm>
        </p:spPr>
        <p:txBody>
          <a:bodyPr/>
          <a:lstStyle/>
          <a:p>
            <a:r>
              <a:rPr lang="sv-SE" sz="2000" dirty="0" err="1" smtClean="0"/>
              <a:t>Search</a:t>
            </a:r>
            <a:r>
              <a:rPr lang="sv-SE" sz="2000" dirty="0" smtClean="0"/>
              <a:t> by </a:t>
            </a:r>
            <a:r>
              <a:rPr lang="sv-SE" sz="2000" dirty="0" err="1" smtClean="0"/>
              <a:t>type</a:t>
            </a:r>
            <a:r>
              <a:rPr lang="sv-SE" sz="2000" dirty="0" smtClean="0"/>
              <a:t> and </a:t>
            </a:r>
            <a:r>
              <a:rPr lang="sv-SE" sz="2000" dirty="0" err="1" smtClean="0"/>
              <a:t>attibute</a:t>
            </a:r>
            <a:r>
              <a:rPr lang="sv-SE" sz="2000" dirty="0" smtClean="0"/>
              <a:t> </a:t>
            </a:r>
            <a:r>
              <a:rPr lang="sv-SE" sz="2000" dirty="0" err="1" smtClean="0"/>
              <a:t>value</a:t>
            </a:r>
            <a:r>
              <a:rPr lang="sv-SE" sz="2000" dirty="0" smtClean="0"/>
              <a:t> </a:t>
            </a:r>
            <a:r>
              <a:rPr lang="sv-SE" sz="2000" b="0" dirty="0" smtClean="0"/>
              <a:t>– examples </a:t>
            </a:r>
            <a:r>
              <a:rPr lang="sv-SE" sz="2000" b="0" dirty="0" err="1" smtClean="0"/>
              <a:t>of</a:t>
            </a:r>
            <a:r>
              <a:rPr lang="sv-SE" sz="2000" b="0" dirty="0" smtClean="0"/>
              <a:t> </a:t>
            </a:r>
            <a:r>
              <a:rPr lang="sv-SE" sz="2000" b="0" dirty="0" err="1" smtClean="0"/>
              <a:t>search</a:t>
            </a:r>
            <a:r>
              <a:rPr lang="sv-SE" sz="2000" b="0" dirty="0" smtClean="0"/>
              <a:t> for </a:t>
            </a:r>
            <a:r>
              <a:rPr lang="sv-SE" sz="2000" b="0" dirty="0" err="1" smtClean="0"/>
              <a:t>both</a:t>
            </a:r>
            <a:r>
              <a:rPr lang="sv-SE" sz="2000" b="0" dirty="0" smtClean="0"/>
              <a:t> </a:t>
            </a:r>
            <a:r>
              <a:rPr lang="sv-SE" sz="2000" b="0" dirty="0" err="1" smtClean="0"/>
              <a:t>requirements</a:t>
            </a:r>
            <a:r>
              <a:rPr lang="sv-SE" sz="2000" b="0" dirty="0" smtClean="0"/>
              <a:t> and </a:t>
            </a:r>
            <a:r>
              <a:rPr lang="sv-SE" sz="2000" b="0" dirty="0" err="1" smtClean="0"/>
              <a:t>model</a:t>
            </a:r>
            <a:r>
              <a:rPr lang="sv-SE" sz="2000" b="0" dirty="0" smtClean="0"/>
              <a:t> </a:t>
            </a:r>
            <a:r>
              <a:rPr lang="sv-SE" sz="2000" b="0" dirty="0" err="1" smtClean="0"/>
              <a:t>tree</a:t>
            </a:r>
            <a:r>
              <a:rPr lang="sv-SE" sz="2000" b="0" dirty="0" smtClean="0"/>
              <a:t> </a:t>
            </a:r>
            <a:r>
              <a:rPr lang="sv-SE" sz="2000" b="0" dirty="0" err="1" smtClean="0"/>
              <a:t>view</a:t>
            </a:r>
            <a:r>
              <a:rPr lang="sv-SE" sz="2000" b="0" dirty="0" smtClean="0"/>
              <a:t>.</a:t>
            </a:r>
            <a:endParaRPr lang="sv-SE" sz="2000" b="0" dirty="0"/>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5FE3F58-8FF3-4CB0-BE5B-D0D17C2D821E}" type="slidenum">
              <a:rPr lang="en-GB" smtClean="0"/>
              <a:t>7</a:t>
            </a:fld>
            <a:endParaRPr lang="en-GB"/>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1700808"/>
            <a:ext cx="7272785" cy="41307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1431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z="2000" dirty="0" err="1" smtClean="0"/>
              <a:t>Search</a:t>
            </a:r>
            <a:r>
              <a:rPr lang="sv-SE" sz="2000" dirty="0" smtClean="0"/>
              <a:t> </a:t>
            </a:r>
            <a:r>
              <a:rPr lang="sv-SE" sz="2000" dirty="0"/>
              <a:t>by </a:t>
            </a:r>
            <a:r>
              <a:rPr lang="sv-SE" sz="2000" dirty="0" err="1"/>
              <a:t>type</a:t>
            </a:r>
            <a:r>
              <a:rPr lang="sv-SE" sz="2000" dirty="0"/>
              <a:t> </a:t>
            </a:r>
            <a:r>
              <a:rPr lang="sv-SE" sz="2000" dirty="0" smtClean="0"/>
              <a:t>and EXCULDE by </a:t>
            </a:r>
            <a:r>
              <a:rPr lang="sv-SE" sz="2000" dirty="0" err="1"/>
              <a:t>attibute</a:t>
            </a:r>
            <a:r>
              <a:rPr lang="sv-SE" sz="2000" dirty="0"/>
              <a:t> </a:t>
            </a:r>
            <a:r>
              <a:rPr lang="sv-SE" sz="2000" dirty="0" err="1"/>
              <a:t>value</a:t>
            </a:r>
            <a:r>
              <a:rPr lang="sv-SE" sz="2000" dirty="0"/>
              <a:t> </a:t>
            </a:r>
            <a:r>
              <a:rPr lang="sv-SE" sz="2000" b="0" dirty="0"/>
              <a:t>– examples </a:t>
            </a:r>
            <a:r>
              <a:rPr lang="sv-SE" sz="2000" b="0" dirty="0" err="1"/>
              <a:t>of</a:t>
            </a:r>
            <a:r>
              <a:rPr lang="sv-SE" sz="2000" b="0" dirty="0"/>
              <a:t> </a:t>
            </a:r>
            <a:r>
              <a:rPr lang="sv-SE" sz="2000" b="0" dirty="0" err="1"/>
              <a:t>search</a:t>
            </a:r>
            <a:r>
              <a:rPr lang="sv-SE" sz="2000" b="0" dirty="0"/>
              <a:t> </a:t>
            </a:r>
            <a:r>
              <a:rPr lang="sv-SE" sz="2000" b="0" dirty="0" smtClean="0"/>
              <a:t>and filter for </a:t>
            </a:r>
            <a:r>
              <a:rPr lang="sv-SE" sz="2000" b="0" dirty="0" err="1"/>
              <a:t>both</a:t>
            </a:r>
            <a:r>
              <a:rPr lang="sv-SE" sz="2000" b="0" dirty="0"/>
              <a:t> </a:t>
            </a:r>
            <a:r>
              <a:rPr lang="sv-SE" sz="2000" b="0" dirty="0" err="1"/>
              <a:t>requirements</a:t>
            </a:r>
            <a:r>
              <a:rPr lang="sv-SE" sz="2000" b="0" dirty="0"/>
              <a:t> and </a:t>
            </a:r>
            <a:r>
              <a:rPr lang="sv-SE" sz="2000" b="0" dirty="0" err="1"/>
              <a:t>model</a:t>
            </a:r>
            <a:r>
              <a:rPr lang="sv-SE" sz="2000" b="0" dirty="0"/>
              <a:t> </a:t>
            </a:r>
            <a:r>
              <a:rPr lang="sv-SE" sz="2000" b="0" dirty="0" err="1"/>
              <a:t>tree</a:t>
            </a:r>
            <a:r>
              <a:rPr lang="sv-SE" sz="2000" b="0" dirty="0"/>
              <a:t> </a:t>
            </a:r>
            <a:r>
              <a:rPr lang="sv-SE" sz="2000" b="0" dirty="0" err="1"/>
              <a:t>view</a:t>
            </a:r>
            <a:r>
              <a:rPr lang="sv-SE" sz="2000" b="0" dirty="0"/>
              <a:t>.</a:t>
            </a:r>
            <a:endParaRPr lang="sv-SE" sz="2000" dirty="0"/>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5FE3F58-8FF3-4CB0-BE5B-D0D17C2D821E}" type="slidenum">
              <a:rPr lang="en-GB" smtClean="0"/>
              <a:t>8</a:t>
            </a:fld>
            <a:endParaRPr lang="en-GB"/>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1916832"/>
            <a:ext cx="7779884" cy="3012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4380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4800"/>
            <a:ext cx="6995120" cy="1618016"/>
          </a:xfrm>
        </p:spPr>
        <p:txBody>
          <a:bodyPr/>
          <a:lstStyle/>
          <a:p>
            <a:r>
              <a:rPr lang="sv-SE" sz="2000" dirty="0" err="1" smtClean="0"/>
              <a:t>Using</a:t>
            </a:r>
            <a:r>
              <a:rPr lang="sv-SE" sz="2000" dirty="0" smtClean="0"/>
              <a:t> Hints! </a:t>
            </a:r>
            <a:r>
              <a:rPr lang="sv-SE" sz="2000" b="0" dirty="0" smtClean="0"/>
              <a:t>– get </a:t>
            </a:r>
            <a:r>
              <a:rPr lang="sv-SE" sz="2000" b="0" dirty="0" err="1" smtClean="0"/>
              <a:t>allocation</a:t>
            </a:r>
            <a:r>
              <a:rPr lang="sv-SE" sz="2000" b="0" dirty="0" smtClean="0"/>
              <a:t> suggestions by </a:t>
            </a:r>
            <a:r>
              <a:rPr lang="sv-SE" sz="2000" b="0" dirty="0" err="1" smtClean="0"/>
              <a:t>selecting</a:t>
            </a:r>
            <a:r>
              <a:rPr lang="sv-SE" sz="2000" b="0" dirty="0" smtClean="0"/>
              <a:t> </a:t>
            </a:r>
            <a:r>
              <a:rPr lang="sv-SE" sz="2000" b="0" dirty="0" err="1" smtClean="0"/>
              <a:t>one</a:t>
            </a:r>
            <a:r>
              <a:rPr lang="sv-SE" sz="2000" b="0" dirty="0" smtClean="0"/>
              <a:t> </a:t>
            </a:r>
            <a:r>
              <a:rPr lang="sv-SE" sz="2000" b="0" dirty="0" err="1" smtClean="0"/>
              <a:t>requirements</a:t>
            </a:r>
            <a:r>
              <a:rPr lang="sv-SE" sz="2000" b="0" dirty="0" smtClean="0"/>
              <a:t> in the </a:t>
            </a:r>
            <a:r>
              <a:rPr lang="sv-SE" sz="2000" b="0" dirty="0" err="1" smtClean="0"/>
              <a:t>requirements</a:t>
            </a:r>
            <a:r>
              <a:rPr lang="sv-SE" sz="2000" b="0" dirty="0" smtClean="0"/>
              <a:t> </a:t>
            </a:r>
            <a:r>
              <a:rPr lang="sv-SE" sz="2000" b="0" dirty="0" err="1" smtClean="0"/>
              <a:t>tree</a:t>
            </a:r>
            <a:r>
              <a:rPr lang="sv-SE" sz="2000" b="0" dirty="0" smtClean="0"/>
              <a:t> </a:t>
            </a:r>
            <a:r>
              <a:rPr lang="sv-SE" sz="2000" b="0" dirty="0" err="1" smtClean="0"/>
              <a:t>view</a:t>
            </a:r>
            <a:r>
              <a:rPr lang="sv-SE" sz="2000" b="0" dirty="0" smtClean="0"/>
              <a:t> and </a:t>
            </a:r>
            <a:r>
              <a:rPr lang="sv-SE" sz="2000" b="0" dirty="0" err="1" smtClean="0"/>
              <a:t>pressing</a:t>
            </a:r>
            <a:r>
              <a:rPr lang="sv-SE" sz="2000" b="0" dirty="0" smtClean="0"/>
              <a:t> ”Hints!”</a:t>
            </a:r>
            <a:endParaRPr lang="sv-SE" sz="2000" b="0" dirty="0"/>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5FE3F58-8FF3-4CB0-BE5B-D0D17C2D821E}" type="slidenum">
              <a:rPr lang="en-GB" smtClean="0"/>
              <a:t>9</a:t>
            </a:fld>
            <a:endParaRPr lang="en-GB"/>
          </a:p>
        </p:txBody>
      </p:sp>
      <p:pic>
        <p:nvPicPr>
          <p:cNvPr id="819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9379" t="7193" r="50082" b="32984"/>
          <a:stretch/>
        </p:blipFill>
        <p:spPr bwMode="auto">
          <a:xfrm>
            <a:off x="539552" y="2204864"/>
            <a:ext cx="6875764" cy="4058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4984782"/>
      </p:ext>
    </p:extLst>
  </p:cSld>
  <p:clrMapOvr>
    <a:masterClrMapping/>
  </p:clrMapOvr>
</p:sld>
</file>

<file path=ppt/theme/theme1.xml><?xml version="1.0" encoding="utf-8"?>
<a:theme xmlns:a="http://schemas.openxmlformats.org/drawingml/2006/main" name="Presentation">
  <a:themeElements>
    <a:clrScheme name="Semcon">
      <a:dk1>
        <a:sysClr val="windowText" lastClr="000000"/>
      </a:dk1>
      <a:lt1>
        <a:sysClr val="window" lastClr="FFFFFF"/>
      </a:lt1>
      <a:dk2>
        <a:srgbClr val="FF0000"/>
      </a:dk2>
      <a:lt2>
        <a:srgbClr val="CCCCCC"/>
      </a:lt2>
      <a:accent1>
        <a:srgbClr val="FF0000"/>
      </a:accent1>
      <a:accent2>
        <a:srgbClr val="828383"/>
      </a:accent2>
      <a:accent3>
        <a:srgbClr val="33A849"/>
      </a:accent3>
      <a:accent4>
        <a:srgbClr val="EE6F23"/>
      </a:accent4>
      <a:accent5>
        <a:srgbClr val="2089BD"/>
      </a:accent5>
      <a:accent6>
        <a:srgbClr val="4D4134"/>
      </a:accent6>
      <a:hlink>
        <a:srgbClr val="000000"/>
      </a:hlink>
      <a:folHlink>
        <a:srgbClr val="82838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defPPr>
      </a:lstStyle>
    </a:txDef>
  </a:objectDefaults>
  <a:extraClrSchemeLst/>
  <a:extLst>
    <a:ext uri="{05A4C25C-085E-4340-85A3-A5531E510DB2}">
      <thm15:themeFamily xmlns:thm15="http://schemas.microsoft.com/office/thememl/2012/main" xmlns="" name="Semcon Test.potx" id="{AE13FB50-782D-494E-8D47-C4792091B774}" vid="{762A0A4F-7276-4F26-B63A-22874C99C6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7D3D6FADEC3048965A72E8F51438D7" ma:contentTypeVersion="0" ma:contentTypeDescription="Create a new document." ma:contentTypeScope="" ma:versionID="7ea87e18ee1e073a161f9c4af0751496">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FA6FD0-843F-4DFF-BCDB-BEBBE85C2F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5B760B29-5791-4E45-B3B7-79D017BE3B7B}">
  <ds:schemaRefs>
    <ds:schemaRef ds:uri="http://purl.org/dc/terms/"/>
    <ds:schemaRef ds:uri="http://schemas.microsoft.com/office/2006/metadata/properties"/>
    <ds:schemaRef ds:uri="http://purl.org/dc/elements/1.1/"/>
    <ds:schemaRef ds:uri="http://schemas.microsoft.com/office/2006/documentManagement/types"/>
    <ds:schemaRef ds:uri="http://purl.org/dc/dcmitype/"/>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DC2A7B6E-0331-42B9-AD1D-8562C38F3C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Template>
  <TotalTime>0</TotalTime>
  <Words>335</Words>
  <Application>Microsoft Office PowerPoint</Application>
  <PresentationFormat>On-screen Show (4:3)</PresentationFormat>
  <Paragraphs>60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Presentation</vt:lpstr>
      <vt:lpstr>User Manual</vt:lpstr>
      <vt:lpstr>Limitations</vt:lpstr>
      <vt:lpstr>Open Allocation Assistant – Right-click on the system model file and choose ”Open With” -&gt; ”Allocation Assistant”</vt:lpstr>
      <vt:lpstr>Open the AllocationAssistant – Drag the requirements .eaxml file on the gray area ”Drop Requirements file HERE!” (It works just if and .eaxml file it’s dropped!) </vt:lpstr>
      <vt:lpstr>Expanding elements – click on the arrows to expand elements on both tree views</vt:lpstr>
      <vt:lpstr>Search and filter – use search and filter to find the elements by type and attribute. Use have the same functionality for both requirements and model tree view. The next two pages shows examples of searching and filtering.</vt:lpstr>
      <vt:lpstr>Search by type and attibute value – examples of search for both requirements and model tree view.</vt:lpstr>
      <vt:lpstr>Search by type and EXCULDE by attibute value – examples of search and filter for both requirements and model tree view.</vt:lpstr>
      <vt:lpstr>Using Hints! – get allocation suggestions by selecting one requirements in the requirements tree view and pressing ”Hints!”</vt:lpstr>
      <vt:lpstr>Using hints - result</vt:lpstr>
      <vt:lpstr>PowerPoint Presentation</vt:lpstr>
      <vt:lpstr>Allocation Funtionality</vt:lpstr>
      <vt:lpstr>Allocation result – A Satisfy link that has in SatisfiedRequirement the selected requirement</vt:lpstr>
      <vt:lpstr>Allocation Result – Under Satisfy there are 2 Satisfy_SatisfiedBy, each pointing to the selected elements in the system model treeview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2015-06-15T06:08:38Z</dcterms:created>
  <dcterms:modified xsi:type="dcterms:W3CDTF">2015-06-30T14:10:12Z</dcterms:modified>
</cp:coreProperties>
</file>