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450" r:id="rId2"/>
    <p:sldId id="575" r:id="rId3"/>
    <p:sldId id="564" r:id="rId4"/>
    <p:sldId id="566" r:id="rId5"/>
    <p:sldId id="565" r:id="rId6"/>
    <p:sldId id="576" r:id="rId7"/>
    <p:sldId id="580" r:id="rId8"/>
    <p:sldId id="582" r:id="rId9"/>
    <p:sldId id="577" r:id="rId10"/>
    <p:sldId id="540" r:id="rId11"/>
    <p:sldId id="567" r:id="rId12"/>
    <p:sldId id="541" r:id="rId13"/>
    <p:sldId id="578" r:id="rId14"/>
    <p:sldId id="544" r:id="rId15"/>
    <p:sldId id="568" r:id="rId16"/>
    <p:sldId id="545" r:id="rId17"/>
    <p:sldId id="569" r:id="rId18"/>
    <p:sldId id="546" r:id="rId19"/>
    <p:sldId id="547" r:id="rId20"/>
    <p:sldId id="548" r:id="rId21"/>
    <p:sldId id="583" r:id="rId22"/>
    <p:sldId id="570" r:id="rId23"/>
    <p:sldId id="550" r:id="rId24"/>
    <p:sldId id="551" r:id="rId25"/>
    <p:sldId id="552" r:id="rId26"/>
    <p:sldId id="553" r:id="rId27"/>
    <p:sldId id="581" r:id="rId28"/>
    <p:sldId id="579" r:id="rId29"/>
    <p:sldId id="561" r:id="rId30"/>
    <p:sldId id="572" r:id="rId31"/>
    <p:sldId id="543" r:id="rId32"/>
    <p:sldId id="571" r:id="rId33"/>
    <p:sldId id="555" r:id="rId34"/>
    <p:sldId id="562" r:id="rId35"/>
    <p:sldId id="573" r:id="rId36"/>
    <p:sldId id="542" r:id="rId37"/>
    <p:sldId id="556" r:id="rId38"/>
    <p:sldId id="574" r:id="rId39"/>
    <p:sldId id="563" r:id="rId40"/>
    <p:sldId id="557" r:id="rId41"/>
    <p:sldId id="558" r:id="rId42"/>
    <p:sldId id="492" r:id="rId43"/>
  </p:sldIdLst>
  <p:sldSz cx="9144000" cy="6858000" type="screen4x3"/>
  <p:notesSz cx="6797675" cy="9928225"/>
  <p:defaultTextStyle>
    <a:defPPr>
      <a:defRPr lang="nl-NL"/>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es van den Borne" initials="Lvd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5FFE5"/>
    <a:srgbClr val="CCECFF"/>
    <a:srgbClr val="FDFDFD"/>
    <a:srgbClr val="FFCC99"/>
    <a:srgbClr val="F49522"/>
    <a:srgbClr val="CCFFFF"/>
    <a:srgbClr val="FFFFCC"/>
    <a:srgbClr val="B7FFB7"/>
    <a:srgbClr val="CBDD9F"/>
    <a:srgbClr val="33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5650" autoAdjust="0"/>
    <p:restoredTop sz="94660"/>
  </p:normalViewPr>
  <p:slideViewPr>
    <p:cSldViewPr snapToGrid="0">
      <p:cViewPr varScale="1">
        <p:scale>
          <a:sx n="103" d="100"/>
          <a:sy n="103" d="100"/>
        </p:scale>
        <p:origin x="-954" y="-84"/>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46400" cy="463550"/>
          </a:xfrm>
          <a:prstGeom prst="rect">
            <a:avLst/>
          </a:prstGeom>
          <a:noFill/>
          <a:ln w="9525">
            <a:noFill/>
            <a:miter lim="800000"/>
            <a:headEnd/>
            <a:tailEnd/>
          </a:ln>
          <a:effectLst/>
        </p:spPr>
        <p:txBody>
          <a:bodyPr vert="horz" wrap="square" lIns="92035" tIns="46017" rIns="92035" bIns="46017" numCol="1" anchor="t" anchorCtr="0" compatLnSpc="1">
            <a:prstTxWarp prst="textNoShape">
              <a:avLst/>
            </a:prstTxWarp>
          </a:bodyPr>
          <a:lstStyle>
            <a:lvl1pPr algn="l" defTabSz="920750">
              <a:defRPr sz="1200"/>
            </a:lvl1pPr>
          </a:lstStyle>
          <a:p>
            <a:pPr>
              <a:defRPr/>
            </a:pPr>
            <a:endParaRPr lang="en-GB"/>
          </a:p>
        </p:txBody>
      </p:sp>
      <p:sp>
        <p:nvSpPr>
          <p:cNvPr id="137219" name="Rectangle 3"/>
          <p:cNvSpPr>
            <a:spLocks noGrp="1" noChangeArrowheads="1"/>
          </p:cNvSpPr>
          <p:nvPr>
            <p:ph type="dt" sz="quarter" idx="1"/>
          </p:nvPr>
        </p:nvSpPr>
        <p:spPr bwMode="auto">
          <a:xfrm>
            <a:off x="3851275" y="0"/>
            <a:ext cx="2946400" cy="463550"/>
          </a:xfrm>
          <a:prstGeom prst="rect">
            <a:avLst/>
          </a:prstGeom>
          <a:noFill/>
          <a:ln w="9525">
            <a:noFill/>
            <a:miter lim="800000"/>
            <a:headEnd/>
            <a:tailEnd/>
          </a:ln>
          <a:effectLst/>
        </p:spPr>
        <p:txBody>
          <a:bodyPr vert="horz" wrap="square" lIns="92035" tIns="46017" rIns="92035" bIns="46017" numCol="1" anchor="t" anchorCtr="0" compatLnSpc="1">
            <a:prstTxWarp prst="textNoShape">
              <a:avLst/>
            </a:prstTxWarp>
          </a:bodyPr>
          <a:lstStyle>
            <a:lvl1pPr algn="r" defTabSz="920750">
              <a:defRPr sz="1200"/>
            </a:lvl1pPr>
          </a:lstStyle>
          <a:p>
            <a:pPr>
              <a:defRPr/>
            </a:pPr>
            <a:endParaRPr lang="en-GB"/>
          </a:p>
        </p:txBody>
      </p:sp>
      <p:sp>
        <p:nvSpPr>
          <p:cNvPr id="137220" name="Rectangle 4"/>
          <p:cNvSpPr>
            <a:spLocks noGrp="1" noChangeArrowheads="1"/>
          </p:cNvSpPr>
          <p:nvPr>
            <p:ph type="ftr" sz="quarter" idx="2"/>
          </p:nvPr>
        </p:nvSpPr>
        <p:spPr bwMode="auto">
          <a:xfrm>
            <a:off x="0" y="9442450"/>
            <a:ext cx="2946400" cy="465138"/>
          </a:xfrm>
          <a:prstGeom prst="rect">
            <a:avLst/>
          </a:prstGeom>
          <a:noFill/>
          <a:ln w="9525">
            <a:noFill/>
            <a:miter lim="800000"/>
            <a:headEnd/>
            <a:tailEnd/>
          </a:ln>
          <a:effectLst/>
        </p:spPr>
        <p:txBody>
          <a:bodyPr vert="horz" wrap="square" lIns="92035" tIns="46017" rIns="92035" bIns="46017" numCol="1" anchor="b" anchorCtr="0" compatLnSpc="1">
            <a:prstTxWarp prst="textNoShape">
              <a:avLst/>
            </a:prstTxWarp>
          </a:bodyPr>
          <a:lstStyle>
            <a:lvl1pPr algn="l" defTabSz="920750">
              <a:defRPr sz="1200"/>
            </a:lvl1pPr>
          </a:lstStyle>
          <a:p>
            <a:pPr>
              <a:defRPr/>
            </a:pPr>
            <a:endParaRPr lang="en-GB"/>
          </a:p>
        </p:txBody>
      </p:sp>
      <p:sp>
        <p:nvSpPr>
          <p:cNvPr id="137221" name="Rectangle 5"/>
          <p:cNvSpPr>
            <a:spLocks noGrp="1" noChangeArrowheads="1"/>
          </p:cNvSpPr>
          <p:nvPr>
            <p:ph type="sldNum" sz="quarter" idx="3"/>
          </p:nvPr>
        </p:nvSpPr>
        <p:spPr bwMode="auto">
          <a:xfrm>
            <a:off x="3851275" y="9442450"/>
            <a:ext cx="2946400" cy="465138"/>
          </a:xfrm>
          <a:prstGeom prst="rect">
            <a:avLst/>
          </a:prstGeom>
          <a:noFill/>
          <a:ln w="9525">
            <a:noFill/>
            <a:miter lim="800000"/>
            <a:headEnd/>
            <a:tailEnd/>
          </a:ln>
          <a:effectLst/>
        </p:spPr>
        <p:txBody>
          <a:bodyPr vert="horz" wrap="square" lIns="92035" tIns="46017" rIns="92035" bIns="46017" numCol="1" anchor="b" anchorCtr="0" compatLnSpc="1">
            <a:prstTxWarp prst="textNoShape">
              <a:avLst/>
            </a:prstTxWarp>
          </a:bodyPr>
          <a:lstStyle>
            <a:lvl1pPr algn="r" defTabSz="920750">
              <a:defRPr sz="1200"/>
            </a:lvl1pPr>
          </a:lstStyle>
          <a:p>
            <a:pPr>
              <a:defRPr/>
            </a:pPr>
            <a:fld id="{FE5E09DA-F325-4975-92FB-023B20FDB926}" type="slidenum">
              <a:rPr lang="en-GB"/>
              <a:pPr>
                <a:defRPr/>
              </a:pPr>
              <a:t>‹Nr.›</a:t>
            </a:fld>
            <a:endParaRPr lang="en-GB"/>
          </a:p>
        </p:txBody>
      </p:sp>
    </p:spTree>
    <p:extLst>
      <p:ext uri="{BB962C8B-B14F-4D97-AF65-F5344CB8AC3E}">
        <p14:creationId xmlns:p14="http://schemas.microsoft.com/office/powerpoint/2010/main" xmlns="" val="1464899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46400" cy="463550"/>
          </a:xfrm>
          <a:prstGeom prst="rect">
            <a:avLst/>
          </a:prstGeom>
          <a:noFill/>
          <a:ln w="9525">
            <a:noFill/>
            <a:miter lim="800000"/>
            <a:headEnd/>
            <a:tailEnd/>
          </a:ln>
          <a:effectLst/>
        </p:spPr>
        <p:txBody>
          <a:bodyPr vert="horz" wrap="square" lIns="92035" tIns="46017" rIns="92035" bIns="46017" numCol="1" anchor="t" anchorCtr="0" compatLnSpc="1">
            <a:prstTxWarp prst="textNoShape">
              <a:avLst/>
            </a:prstTxWarp>
          </a:bodyPr>
          <a:lstStyle>
            <a:lvl1pPr algn="l" defTabSz="920750">
              <a:defRPr sz="1200"/>
            </a:lvl1pPr>
          </a:lstStyle>
          <a:p>
            <a:pPr>
              <a:defRPr/>
            </a:pPr>
            <a:endParaRPr lang="en-GB"/>
          </a:p>
        </p:txBody>
      </p:sp>
      <p:sp>
        <p:nvSpPr>
          <p:cNvPr id="44035" name="Rectangle 3"/>
          <p:cNvSpPr>
            <a:spLocks noGrp="1" noChangeArrowheads="1"/>
          </p:cNvSpPr>
          <p:nvPr>
            <p:ph type="dt" idx="1"/>
          </p:nvPr>
        </p:nvSpPr>
        <p:spPr bwMode="auto">
          <a:xfrm>
            <a:off x="3851275" y="0"/>
            <a:ext cx="2946400" cy="463550"/>
          </a:xfrm>
          <a:prstGeom prst="rect">
            <a:avLst/>
          </a:prstGeom>
          <a:noFill/>
          <a:ln w="9525">
            <a:noFill/>
            <a:miter lim="800000"/>
            <a:headEnd/>
            <a:tailEnd/>
          </a:ln>
          <a:effectLst/>
        </p:spPr>
        <p:txBody>
          <a:bodyPr vert="horz" wrap="square" lIns="92035" tIns="46017" rIns="92035" bIns="46017" numCol="1" anchor="t" anchorCtr="0" compatLnSpc="1">
            <a:prstTxWarp prst="textNoShape">
              <a:avLst/>
            </a:prstTxWarp>
          </a:bodyPr>
          <a:lstStyle>
            <a:lvl1pPr algn="r" defTabSz="920750">
              <a:defRPr sz="1200"/>
            </a:lvl1pPr>
          </a:lstStyle>
          <a:p>
            <a:pPr>
              <a:defRPr/>
            </a:pPr>
            <a:endParaRPr lang="en-GB"/>
          </a:p>
        </p:txBody>
      </p:sp>
      <p:sp>
        <p:nvSpPr>
          <p:cNvPr id="9220" name="Rectangle 4"/>
          <p:cNvSpPr>
            <a:spLocks noGrp="1" noRot="1" noChangeAspect="1" noChangeArrowheads="1" noTextEdit="1"/>
          </p:cNvSpPr>
          <p:nvPr>
            <p:ph type="sldImg" idx="2"/>
          </p:nvPr>
        </p:nvSpPr>
        <p:spPr bwMode="auto">
          <a:xfrm>
            <a:off x="923925" y="774700"/>
            <a:ext cx="4953000" cy="37131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7" name="Rectangle 5"/>
          <p:cNvSpPr>
            <a:spLocks noGrp="1" noChangeArrowheads="1"/>
          </p:cNvSpPr>
          <p:nvPr>
            <p:ph type="body" sz="quarter" idx="3"/>
          </p:nvPr>
        </p:nvSpPr>
        <p:spPr bwMode="auto">
          <a:xfrm>
            <a:off x="906463" y="4721225"/>
            <a:ext cx="4984750" cy="4489450"/>
          </a:xfrm>
          <a:prstGeom prst="rect">
            <a:avLst/>
          </a:prstGeom>
          <a:noFill/>
          <a:ln w="9525">
            <a:noFill/>
            <a:miter lim="800000"/>
            <a:headEnd/>
            <a:tailEnd/>
          </a:ln>
          <a:effectLst/>
        </p:spPr>
        <p:txBody>
          <a:bodyPr vert="horz" wrap="square" lIns="92035" tIns="46017" rIns="92035" bIns="460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038" name="Rectangle 6"/>
          <p:cNvSpPr>
            <a:spLocks noGrp="1" noChangeArrowheads="1"/>
          </p:cNvSpPr>
          <p:nvPr>
            <p:ph type="ftr" sz="quarter" idx="4"/>
          </p:nvPr>
        </p:nvSpPr>
        <p:spPr bwMode="auto">
          <a:xfrm>
            <a:off x="0" y="9442450"/>
            <a:ext cx="2946400" cy="465138"/>
          </a:xfrm>
          <a:prstGeom prst="rect">
            <a:avLst/>
          </a:prstGeom>
          <a:noFill/>
          <a:ln w="9525">
            <a:noFill/>
            <a:miter lim="800000"/>
            <a:headEnd/>
            <a:tailEnd/>
          </a:ln>
          <a:effectLst/>
        </p:spPr>
        <p:txBody>
          <a:bodyPr vert="horz" wrap="square" lIns="92035" tIns="46017" rIns="92035" bIns="46017" numCol="1" anchor="b" anchorCtr="0" compatLnSpc="1">
            <a:prstTxWarp prst="textNoShape">
              <a:avLst/>
            </a:prstTxWarp>
          </a:bodyPr>
          <a:lstStyle>
            <a:lvl1pPr algn="l" defTabSz="920750">
              <a:defRPr sz="1200"/>
            </a:lvl1pPr>
          </a:lstStyle>
          <a:p>
            <a:pPr>
              <a:defRPr/>
            </a:pPr>
            <a:endParaRPr lang="en-GB"/>
          </a:p>
        </p:txBody>
      </p:sp>
      <p:sp>
        <p:nvSpPr>
          <p:cNvPr id="44039" name="Rectangle 7"/>
          <p:cNvSpPr>
            <a:spLocks noGrp="1" noChangeArrowheads="1"/>
          </p:cNvSpPr>
          <p:nvPr>
            <p:ph type="sldNum" sz="quarter" idx="5"/>
          </p:nvPr>
        </p:nvSpPr>
        <p:spPr bwMode="auto">
          <a:xfrm>
            <a:off x="3851275" y="9442450"/>
            <a:ext cx="2946400" cy="465138"/>
          </a:xfrm>
          <a:prstGeom prst="rect">
            <a:avLst/>
          </a:prstGeom>
          <a:noFill/>
          <a:ln w="9525">
            <a:noFill/>
            <a:miter lim="800000"/>
            <a:headEnd/>
            <a:tailEnd/>
          </a:ln>
          <a:effectLst/>
        </p:spPr>
        <p:txBody>
          <a:bodyPr vert="horz" wrap="square" lIns="92035" tIns="46017" rIns="92035" bIns="46017" numCol="1" anchor="b" anchorCtr="0" compatLnSpc="1">
            <a:prstTxWarp prst="textNoShape">
              <a:avLst/>
            </a:prstTxWarp>
          </a:bodyPr>
          <a:lstStyle>
            <a:lvl1pPr algn="r" defTabSz="920750">
              <a:defRPr sz="1200"/>
            </a:lvl1pPr>
          </a:lstStyle>
          <a:p>
            <a:pPr>
              <a:defRPr/>
            </a:pPr>
            <a:fld id="{0E89BF77-0356-4CC5-9700-364E32121F18}" type="slidenum">
              <a:rPr lang="en-GB"/>
              <a:pPr>
                <a:defRPr/>
              </a:pPr>
              <a:t>‹Nr.›</a:t>
            </a:fld>
            <a:endParaRPr lang="en-GB"/>
          </a:p>
        </p:txBody>
      </p:sp>
    </p:spTree>
    <p:extLst>
      <p:ext uri="{BB962C8B-B14F-4D97-AF65-F5344CB8AC3E}">
        <p14:creationId xmlns:p14="http://schemas.microsoft.com/office/powerpoint/2010/main" xmlns="" val="3532784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0750" eaLnBrk="0" hangingPunct="0">
              <a:defRPr sz="2400">
                <a:solidFill>
                  <a:schemeClr val="tx1"/>
                </a:solidFill>
                <a:latin typeface="Arial" charset="0"/>
              </a:defRPr>
            </a:lvl1pPr>
            <a:lvl2pPr marL="742950" indent="-285750" defTabSz="920750" eaLnBrk="0" hangingPunct="0">
              <a:defRPr sz="2400">
                <a:solidFill>
                  <a:schemeClr val="tx1"/>
                </a:solidFill>
                <a:latin typeface="Arial" charset="0"/>
              </a:defRPr>
            </a:lvl2pPr>
            <a:lvl3pPr marL="1143000" indent="-228600" defTabSz="920750" eaLnBrk="0" hangingPunct="0">
              <a:defRPr sz="2400">
                <a:solidFill>
                  <a:schemeClr val="tx1"/>
                </a:solidFill>
                <a:latin typeface="Arial" charset="0"/>
              </a:defRPr>
            </a:lvl3pPr>
            <a:lvl4pPr marL="1600200" indent="-228600" defTabSz="920750" eaLnBrk="0" hangingPunct="0">
              <a:defRPr sz="2400">
                <a:solidFill>
                  <a:schemeClr val="tx1"/>
                </a:solidFill>
                <a:latin typeface="Arial" charset="0"/>
              </a:defRPr>
            </a:lvl4pPr>
            <a:lvl5pPr marL="2057400" indent="-228600" defTabSz="920750" eaLnBrk="0" hangingPunct="0">
              <a:defRPr sz="2400">
                <a:solidFill>
                  <a:schemeClr val="tx1"/>
                </a:solidFill>
                <a:latin typeface="Arial" charset="0"/>
              </a:defRPr>
            </a:lvl5pPr>
            <a:lvl6pPr marL="2514600" indent="-228600" algn="ctr" defTabSz="920750" eaLnBrk="0" fontAlgn="base" hangingPunct="0">
              <a:spcBef>
                <a:spcPct val="0"/>
              </a:spcBef>
              <a:spcAft>
                <a:spcPct val="0"/>
              </a:spcAft>
              <a:defRPr sz="2400">
                <a:solidFill>
                  <a:schemeClr val="tx1"/>
                </a:solidFill>
                <a:latin typeface="Arial" charset="0"/>
              </a:defRPr>
            </a:lvl6pPr>
            <a:lvl7pPr marL="2971800" indent="-228600" algn="ctr" defTabSz="920750" eaLnBrk="0" fontAlgn="base" hangingPunct="0">
              <a:spcBef>
                <a:spcPct val="0"/>
              </a:spcBef>
              <a:spcAft>
                <a:spcPct val="0"/>
              </a:spcAft>
              <a:defRPr sz="2400">
                <a:solidFill>
                  <a:schemeClr val="tx1"/>
                </a:solidFill>
                <a:latin typeface="Arial" charset="0"/>
              </a:defRPr>
            </a:lvl7pPr>
            <a:lvl8pPr marL="3429000" indent="-228600" algn="ctr" defTabSz="920750" eaLnBrk="0" fontAlgn="base" hangingPunct="0">
              <a:spcBef>
                <a:spcPct val="0"/>
              </a:spcBef>
              <a:spcAft>
                <a:spcPct val="0"/>
              </a:spcAft>
              <a:defRPr sz="2400">
                <a:solidFill>
                  <a:schemeClr val="tx1"/>
                </a:solidFill>
                <a:latin typeface="Arial" charset="0"/>
              </a:defRPr>
            </a:lvl8pPr>
            <a:lvl9pPr marL="3886200" indent="-228600" algn="ctr" defTabSz="920750" eaLnBrk="0" fontAlgn="base" hangingPunct="0">
              <a:spcBef>
                <a:spcPct val="0"/>
              </a:spcBef>
              <a:spcAft>
                <a:spcPct val="0"/>
              </a:spcAft>
              <a:defRPr sz="2400">
                <a:solidFill>
                  <a:schemeClr val="tx1"/>
                </a:solidFill>
                <a:latin typeface="Arial" charset="0"/>
              </a:defRPr>
            </a:lvl9pPr>
          </a:lstStyle>
          <a:p>
            <a:pPr eaLnBrk="1" hangingPunct="1"/>
            <a:fld id="{164593C7-6EAB-448B-9B92-ED6FC1E371A2}" type="slidenum">
              <a:rPr lang="en-GB" sz="1200" smtClean="0"/>
              <a:pPr eaLnBrk="1" hangingPunct="1"/>
              <a:t>1</a:t>
            </a:fld>
            <a:endParaRPr lang="en-GB" sz="1200" smtClean="0"/>
          </a:p>
        </p:txBody>
      </p:sp>
      <p:sp>
        <p:nvSpPr>
          <p:cNvPr id="10243" name="Rectangle 2"/>
          <p:cNvSpPr>
            <a:spLocks noGrp="1" noRot="1" noChangeAspect="1" noChangeArrowheads="1" noTextEdit="1"/>
          </p:cNvSpPr>
          <p:nvPr>
            <p:ph type="sldImg"/>
          </p:nvPr>
        </p:nvSpPr>
        <p:spPr>
          <a:xfrm>
            <a:off x="925513" y="774700"/>
            <a:ext cx="4949825" cy="3713163"/>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nl-NL"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Arial" charset="0"/>
              </a:defRPr>
            </a:lvl1pPr>
            <a:lvl2pPr marL="742950" indent="-285750" defTabSz="920750" eaLnBrk="0" hangingPunct="0">
              <a:defRPr sz="2400">
                <a:solidFill>
                  <a:schemeClr val="tx1"/>
                </a:solidFill>
                <a:latin typeface="Arial" charset="0"/>
              </a:defRPr>
            </a:lvl2pPr>
            <a:lvl3pPr marL="1143000" indent="-228600" defTabSz="920750" eaLnBrk="0" hangingPunct="0">
              <a:defRPr sz="2400">
                <a:solidFill>
                  <a:schemeClr val="tx1"/>
                </a:solidFill>
                <a:latin typeface="Arial" charset="0"/>
              </a:defRPr>
            </a:lvl3pPr>
            <a:lvl4pPr marL="1600200" indent="-228600" defTabSz="920750" eaLnBrk="0" hangingPunct="0">
              <a:defRPr sz="2400">
                <a:solidFill>
                  <a:schemeClr val="tx1"/>
                </a:solidFill>
                <a:latin typeface="Arial" charset="0"/>
              </a:defRPr>
            </a:lvl4pPr>
            <a:lvl5pPr marL="2057400" indent="-228600" defTabSz="920750" eaLnBrk="0" hangingPunct="0">
              <a:defRPr sz="2400">
                <a:solidFill>
                  <a:schemeClr val="tx1"/>
                </a:solidFill>
                <a:latin typeface="Arial" charset="0"/>
              </a:defRPr>
            </a:lvl5pPr>
            <a:lvl6pPr marL="2514600" indent="-228600" algn="ctr" defTabSz="920750" eaLnBrk="0" fontAlgn="base" hangingPunct="0">
              <a:spcBef>
                <a:spcPct val="0"/>
              </a:spcBef>
              <a:spcAft>
                <a:spcPct val="0"/>
              </a:spcAft>
              <a:defRPr sz="2400">
                <a:solidFill>
                  <a:schemeClr val="tx1"/>
                </a:solidFill>
                <a:latin typeface="Arial" charset="0"/>
              </a:defRPr>
            </a:lvl6pPr>
            <a:lvl7pPr marL="2971800" indent="-228600" algn="ctr" defTabSz="920750" eaLnBrk="0" fontAlgn="base" hangingPunct="0">
              <a:spcBef>
                <a:spcPct val="0"/>
              </a:spcBef>
              <a:spcAft>
                <a:spcPct val="0"/>
              </a:spcAft>
              <a:defRPr sz="2400">
                <a:solidFill>
                  <a:schemeClr val="tx1"/>
                </a:solidFill>
                <a:latin typeface="Arial" charset="0"/>
              </a:defRPr>
            </a:lvl7pPr>
            <a:lvl8pPr marL="3429000" indent="-228600" algn="ctr" defTabSz="920750" eaLnBrk="0" fontAlgn="base" hangingPunct="0">
              <a:spcBef>
                <a:spcPct val="0"/>
              </a:spcBef>
              <a:spcAft>
                <a:spcPct val="0"/>
              </a:spcAft>
              <a:defRPr sz="2400">
                <a:solidFill>
                  <a:schemeClr val="tx1"/>
                </a:solidFill>
                <a:latin typeface="Arial" charset="0"/>
              </a:defRPr>
            </a:lvl8pPr>
            <a:lvl9pPr marL="3886200" indent="-228600" algn="ctr" defTabSz="920750" eaLnBrk="0" fontAlgn="base" hangingPunct="0">
              <a:spcBef>
                <a:spcPct val="0"/>
              </a:spcBef>
              <a:spcAft>
                <a:spcPct val="0"/>
              </a:spcAft>
              <a:defRPr sz="2400">
                <a:solidFill>
                  <a:schemeClr val="tx1"/>
                </a:solidFill>
                <a:latin typeface="Arial" charset="0"/>
              </a:defRPr>
            </a:lvl9pPr>
          </a:lstStyle>
          <a:p>
            <a:pPr eaLnBrk="1" hangingPunct="1"/>
            <a:fld id="{2B75C946-3B67-4788-8476-EB5165AEB1D9}" type="slidenum">
              <a:rPr lang="en-GB" sz="1200" smtClean="0"/>
              <a:pPr eaLnBrk="1" hangingPunct="1"/>
              <a:t>42</a:t>
            </a:fld>
            <a:endParaRPr lang="en-GB" sz="1200" smtClean="0"/>
          </a:p>
        </p:txBody>
      </p:sp>
      <p:sp>
        <p:nvSpPr>
          <p:cNvPr id="15363" name="Rectangle 2"/>
          <p:cNvSpPr>
            <a:spLocks noGrp="1" noRot="1" noChangeAspect="1" noChangeArrowheads="1" noTextEdit="1"/>
          </p:cNvSpPr>
          <p:nvPr>
            <p:ph type="sldImg"/>
          </p:nvPr>
        </p:nvSpPr>
        <p:spPr>
          <a:xfrm>
            <a:off x="925513" y="774700"/>
            <a:ext cx="4949825" cy="3713163"/>
          </a:xfrm>
          <a:ln/>
        </p:spPr>
      </p:sp>
      <p:sp>
        <p:nvSpPr>
          <p:cNvPr id="153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nl-NL"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28035" name="Rectangle 1027"/>
          <p:cNvSpPr>
            <a:spLocks noGrp="1" noChangeArrowheads="1"/>
          </p:cNvSpPr>
          <p:nvPr>
            <p:ph type="ctrTitle"/>
          </p:nvPr>
        </p:nvSpPr>
        <p:spPr>
          <a:xfrm>
            <a:off x="2224088" y="2546350"/>
            <a:ext cx="6678612" cy="1143000"/>
          </a:xfrm>
        </p:spPr>
        <p:txBody>
          <a:bodyPr/>
          <a:lstStyle>
            <a:lvl1pPr>
              <a:defRPr>
                <a:solidFill>
                  <a:schemeClr val="bg1"/>
                </a:solidFill>
              </a:defRPr>
            </a:lvl1pPr>
          </a:lstStyle>
          <a:p>
            <a:r>
              <a:rPr lang="en-US" dirty="0" smtClean="0"/>
              <a:t>Click to edit Master title style</a:t>
            </a:r>
            <a:endParaRPr lang="en-GB" dirty="0"/>
          </a:p>
        </p:txBody>
      </p:sp>
      <p:sp>
        <p:nvSpPr>
          <p:cNvPr id="428036" name="Rectangle 1028"/>
          <p:cNvSpPr>
            <a:spLocks noGrp="1" noChangeArrowheads="1"/>
          </p:cNvSpPr>
          <p:nvPr>
            <p:ph type="subTitle" idx="1"/>
          </p:nvPr>
        </p:nvSpPr>
        <p:spPr>
          <a:xfrm>
            <a:off x="2217738" y="3703638"/>
            <a:ext cx="6675437" cy="1752600"/>
          </a:xfrm>
        </p:spPr>
        <p:txBody>
          <a:bodyPr/>
          <a:lstStyle>
            <a:lvl1pPr marL="0" indent="0">
              <a:buFontTx/>
              <a:buNone/>
              <a:defRPr sz="1100">
                <a:solidFill>
                  <a:schemeClr val="bg1"/>
                </a:solidFill>
              </a:defRPr>
            </a:lvl1pPr>
          </a:lstStyle>
          <a:p>
            <a:r>
              <a:rPr lang="en-US" dirty="0" smtClean="0"/>
              <a:t>Click to edit Master subtitle style</a:t>
            </a:r>
            <a:endParaRPr lang="en-GB" dirty="0"/>
          </a:p>
        </p:txBody>
      </p:sp>
      <p:pic>
        <p:nvPicPr>
          <p:cNvPr id="4" name="Picture 2" descr="D:\10_Arbeit\SAFE\SVN\37_WP7_Dissemination\SAFE-Logo\Logo_SAFE.PNG"/>
          <p:cNvPicPr>
            <a:picLocks noChangeAspect="1" noChangeArrowheads="1"/>
          </p:cNvPicPr>
          <p:nvPr userDrawn="1"/>
        </p:nvPicPr>
        <p:blipFill>
          <a:blip r:embed="rId3" cstate="print"/>
          <a:srcRect/>
          <a:stretch>
            <a:fillRect/>
          </a:stretch>
        </p:blipFill>
        <p:spPr bwMode="auto">
          <a:xfrm>
            <a:off x="6691657" y="123500"/>
            <a:ext cx="2305050" cy="1514475"/>
          </a:xfrm>
          <a:prstGeom prst="rect">
            <a:avLst/>
          </a:prstGeom>
          <a:noFill/>
        </p:spPr>
      </p:pic>
    </p:spTree>
    <p:extLst>
      <p:ext uri="{BB962C8B-B14F-4D97-AF65-F5344CB8AC3E}">
        <p14:creationId xmlns:p14="http://schemas.microsoft.com/office/powerpoint/2010/main" xmlns="" val="3834750933"/>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xmlns="" val="271908295"/>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2125" y="301625"/>
            <a:ext cx="2146300" cy="6043613"/>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398463" y="301625"/>
            <a:ext cx="6291262" cy="6043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xmlns="" val="1581352137"/>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xmlns="" val="3824777763"/>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954460760"/>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403225" y="1536700"/>
            <a:ext cx="42164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772025" y="1536700"/>
            <a:ext cx="42164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xmlns="" val="1936229457"/>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xmlns="" val="86865923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xmlns="" val="1725362897"/>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62378154"/>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22759133"/>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850153083"/>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777"/>
          <p:cNvSpPr>
            <a:spLocks noGrp="1" noChangeArrowheads="1"/>
          </p:cNvSpPr>
          <p:nvPr>
            <p:ph type="body" idx="1"/>
          </p:nvPr>
        </p:nvSpPr>
        <p:spPr bwMode="auto">
          <a:xfrm>
            <a:off x="403225" y="1536700"/>
            <a:ext cx="8585200" cy="4808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7" name="Rectangle 18"/>
          <p:cNvSpPr>
            <a:spLocks noGrp="1" noChangeArrowheads="1"/>
          </p:cNvSpPr>
          <p:nvPr>
            <p:ph type="title"/>
          </p:nvPr>
        </p:nvSpPr>
        <p:spPr bwMode="auto">
          <a:xfrm>
            <a:off x="398463" y="301625"/>
            <a:ext cx="6321425" cy="84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420614" name="Text Box 774"/>
          <p:cNvSpPr txBox="1">
            <a:spLocks noChangeArrowheads="1"/>
          </p:cNvSpPr>
          <p:nvPr/>
        </p:nvSpPr>
        <p:spPr bwMode="auto">
          <a:xfrm>
            <a:off x="7942263" y="6588125"/>
            <a:ext cx="1201737" cy="214313"/>
          </a:xfrm>
          <a:prstGeom prst="rect">
            <a:avLst/>
          </a:prstGeom>
          <a:noFill/>
          <a:ln w="9525">
            <a:noFill/>
            <a:miter lim="800000"/>
            <a:headEnd/>
            <a:tailEnd/>
          </a:ln>
          <a:effectLst/>
        </p:spPr>
        <p:txBody>
          <a:bodyPr anchor="b">
            <a:spAutoFit/>
          </a:bodyPr>
          <a:lstStyle/>
          <a:p>
            <a:pPr algn="r">
              <a:defRPr/>
            </a:pPr>
            <a:r>
              <a:rPr lang="en-GB" sz="800" dirty="0">
                <a:solidFill>
                  <a:srgbClr val="969696"/>
                </a:solidFill>
              </a:rPr>
              <a:t>ITEA </a:t>
            </a:r>
            <a:r>
              <a:rPr lang="en-GB" sz="800" dirty="0" smtClean="0">
                <a:solidFill>
                  <a:srgbClr val="969696"/>
                </a:solidFill>
              </a:rPr>
              <a:t>2 ~ 10039</a:t>
            </a:r>
            <a:endParaRPr lang="en-GB" sz="800" dirty="0">
              <a:solidFill>
                <a:srgbClr val="969696"/>
              </a:solidFill>
            </a:endParaRPr>
          </a:p>
        </p:txBody>
      </p:sp>
      <p:pic>
        <p:nvPicPr>
          <p:cNvPr id="9" name="Picture 2" descr="D:\10_Arbeit\SAFE\SVN\37_WP7_Dissemination\SAFE-Logo\Logo_SAFE.PNG"/>
          <p:cNvPicPr>
            <a:picLocks noChangeAspect="1" noChangeArrowheads="1"/>
          </p:cNvPicPr>
          <p:nvPr userDrawn="1"/>
        </p:nvPicPr>
        <p:blipFill>
          <a:blip r:embed="rId14" cstate="print"/>
          <a:srcRect/>
          <a:stretch>
            <a:fillRect/>
          </a:stretch>
        </p:blipFill>
        <p:spPr bwMode="auto">
          <a:xfrm>
            <a:off x="7252085" y="11431"/>
            <a:ext cx="1878834" cy="1234440"/>
          </a:xfrm>
          <a:prstGeom prst="rect">
            <a:avLst/>
          </a:prstGeom>
          <a:noFill/>
        </p:spPr>
      </p:pic>
      <p:sp>
        <p:nvSpPr>
          <p:cNvPr id="11" name="Rechteck 10"/>
          <p:cNvSpPr/>
          <p:nvPr userDrawn="1"/>
        </p:nvSpPr>
        <p:spPr bwMode="auto">
          <a:xfrm>
            <a:off x="6983730" y="0"/>
            <a:ext cx="297180" cy="10287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cxnSp>
        <p:nvCxnSpPr>
          <p:cNvPr id="13" name="Gerade Verbindung 12"/>
          <p:cNvCxnSpPr/>
          <p:nvPr userDrawn="1"/>
        </p:nvCxnSpPr>
        <p:spPr bwMode="auto">
          <a:xfrm>
            <a:off x="400050" y="1257300"/>
            <a:ext cx="6332220" cy="0"/>
          </a:xfrm>
          <a:prstGeom prst="line">
            <a:avLst/>
          </a:prstGeom>
          <a:solidFill>
            <a:schemeClr val="hlink"/>
          </a:solidFill>
          <a:ln w="19050" cap="flat" cmpd="sng" algn="ctr">
            <a:solidFill>
              <a:srgbClr val="FF0000"/>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wipe dir="d"/>
  </p:transition>
  <p:txStyles>
    <p:titleStyle>
      <a:lvl1pPr algn="l" rtl="0" eaLnBrk="1" fontAlgn="base" hangingPunct="1">
        <a:lnSpc>
          <a:spcPct val="90000"/>
        </a:lnSpc>
        <a:spcBef>
          <a:spcPct val="0"/>
        </a:spcBef>
        <a:spcAft>
          <a:spcPct val="0"/>
        </a:spcAft>
        <a:defRPr sz="2400" b="1">
          <a:solidFill>
            <a:schemeClr val="tx1"/>
          </a:solidFill>
          <a:latin typeface="+mj-lt"/>
          <a:ea typeface="+mj-ea"/>
          <a:cs typeface="+mj-cs"/>
        </a:defRPr>
      </a:lvl1pPr>
      <a:lvl2pPr algn="l" rtl="0" eaLnBrk="1" fontAlgn="base" hangingPunct="1">
        <a:lnSpc>
          <a:spcPct val="90000"/>
        </a:lnSpc>
        <a:spcBef>
          <a:spcPct val="0"/>
        </a:spcBef>
        <a:spcAft>
          <a:spcPct val="0"/>
        </a:spcAft>
        <a:defRPr sz="2400" b="1">
          <a:solidFill>
            <a:schemeClr val="tx1"/>
          </a:solidFill>
          <a:latin typeface="Arial" charset="0"/>
        </a:defRPr>
      </a:lvl2pPr>
      <a:lvl3pPr algn="l" rtl="0" eaLnBrk="1" fontAlgn="base" hangingPunct="1">
        <a:lnSpc>
          <a:spcPct val="90000"/>
        </a:lnSpc>
        <a:spcBef>
          <a:spcPct val="0"/>
        </a:spcBef>
        <a:spcAft>
          <a:spcPct val="0"/>
        </a:spcAft>
        <a:defRPr sz="2400" b="1">
          <a:solidFill>
            <a:schemeClr val="tx1"/>
          </a:solidFill>
          <a:latin typeface="Arial" charset="0"/>
        </a:defRPr>
      </a:lvl3pPr>
      <a:lvl4pPr algn="l" rtl="0" eaLnBrk="1" fontAlgn="base" hangingPunct="1">
        <a:lnSpc>
          <a:spcPct val="90000"/>
        </a:lnSpc>
        <a:spcBef>
          <a:spcPct val="0"/>
        </a:spcBef>
        <a:spcAft>
          <a:spcPct val="0"/>
        </a:spcAft>
        <a:defRPr sz="2400" b="1">
          <a:solidFill>
            <a:schemeClr val="tx1"/>
          </a:solidFill>
          <a:latin typeface="Arial" charset="0"/>
        </a:defRPr>
      </a:lvl4pPr>
      <a:lvl5pPr algn="l" rtl="0" eaLnBrk="1" fontAlgn="base" hangingPunct="1">
        <a:lnSpc>
          <a:spcPct val="90000"/>
        </a:lnSpc>
        <a:spcBef>
          <a:spcPct val="0"/>
        </a:spcBef>
        <a:spcAft>
          <a:spcPct val="0"/>
        </a:spcAft>
        <a:defRPr sz="2400" b="1">
          <a:solidFill>
            <a:schemeClr val="tx1"/>
          </a:solidFill>
          <a:latin typeface="Arial" charset="0"/>
        </a:defRPr>
      </a:lvl5pPr>
      <a:lvl6pPr marL="457200" algn="l" rtl="0" eaLnBrk="1" fontAlgn="base" hangingPunct="1">
        <a:lnSpc>
          <a:spcPct val="90000"/>
        </a:lnSpc>
        <a:spcBef>
          <a:spcPct val="0"/>
        </a:spcBef>
        <a:spcAft>
          <a:spcPct val="0"/>
        </a:spcAft>
        <a:defRPr sz="2400" b="1">
          <a:solidFill>
            <a:schemeClr val="tx1"/>
          </a:solidFill>
          <a:latin typeface="Arial" charset="0"/>
        </a:defRPr>
      </a:lvl6pPr>
      <a:lvl7pPr marL="914400" algn="l" rtl="0" eaLnBrk="1" fontAlgn="base" hangingPunct="1">
        <a:lnSpc>
          <a:spcPct val="90000"/>
        </a:lnSpc>
        <a:spcBef>
          <a:spcPct val="0"/>
        </a:spcBef>
        <a:spcAft>
          <a:spcPct val="0"/>
        </a:spcAft>
        <a:defRPr sz="2400" b="1">
          <a:solidFill>
            <a:schemeClr val="tx1"/>
          </a:solidFill>
          <a:latin typeface="Arial" charset="0"/>
        </a:defRPr>
      </a:lvl7pPr>
      <a:lvl8pPr marL="1371600" algn="l" rtl="0" eaLnBrk="1" fontAlgn="base" hangingPunct="1">
        <a:lnSpc>
          <a:spcPct val="90000"/>
        </a:lnSpc>
        <a:spcBef>
          <a:spcPct val="0"/>
        </a:spcBef>
        <a:spcAft>
          <a:spcPct val="0"/>
        </a:spcAft>
        <a:defRPr sz="2400" b="1">
          <a:solidFill>
            <a:schemeClr val="tx1"/>
          </a:solidFill>
          <a:latin typeface="Arial" charset="0"/>
        </a:defRPr>
      </a:lvl8pPr>
      <a:lvl9pPr marL="1828800" algn="l" rtl="0" eaLnBrk="1" fontAlgn="base" hangingPunct="1">
        <a:lnSpc>
          <a:spcPct val="90000"/>
        </a:lnSpc>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562100" indent="-228600" algn="l" rtl="0" eaLnBrk="1" fontAlgn="base" hangingPunct="1">
        <a:spcBef>
          <a:spcPct val="20000"/>
        </a:spcBef>
        <a:spcAft>
          <a:spcPct val="0"/>
        </a:spcAft>
        <a:buChar char="–"/>
        <a:defRPr sz="1600">
          <a:solidFill>
            <a:schemeClr val="tx1"/>
          </a:solidFill>
          <a:latin typeface="+mn-lt"/>
        </a:defRPr>
      </a:lvl4pPr>
      <a:lvl5pPr marL="1981200" indent="-228600" algn="l" rtl="0" eaLnBrk="1" fontAlgn="base" hangingPunct="1">
        <a:spcBef>
          <a:spcPct val="20000"/>
        </a:spcBef>
        <a:spcAft>
          <a:spcPct val="0"/>
        </a:spcAft>
        <a:buChar char="»"/>
        <a:defRPr sz="1600">
          <a:solidFill>
            <a:schemeClr val="tx1"/>
          </a:solidFill>
          <a:latin typeface="+mn-lt"/>
        </a:defRPr>
      </a:lvl5pPr>
      <a:lvl6pPr marL="2438400" indent="-228600" algn="l" rtl="0" eaLnBrk="1" fontAlgn="base" hangingPunct="1">
        <a:spcBef>
          <a:spcPct val="20000"/>
        </a:spcBef>
        <a:spcAft>
          <a:spcPct val="0"/>
        </a:spcAft>
        <a:buChar char="»"/>
        <a:defRPr sz="1600">
          <a:solidFill>
            <a:schemeClr val="tx1"/>
          </a:solidFill>
          <a:latin typeface="+mn-lt"/>
        </a:defRPr>
      </a:lvl6pPr>
      <a:lvl7pPr marL="2895600" indent="-228600" algn="l" rtl="0" eaLnBrk="1" fontAlgn="base" hangingPunct="1">
        <a:spcBef>
          <a:spcPct val="20000"/>
        </a:spcBef>
        <a:spcAft>
          <a:spcPct val="0"/>
        </a:spcAft>
        <a:buChar char="»"/>
        <a:defRPr sz="1600">
          <a:solidFill>
            <a:schemeClr val="tx1"/>
          </a:solidFill>
          <a:latin typeface="+mn-lt"/>
        </a:defRPr>
      </a:lvl7pPr>
      <a:lvl8pPr marL="3352800" indent="-228600" algn="l" rtl="0" eaLnBrk="1" fontAlgn="base" hangingPunct="1">
        <a:spcBef>
          <a:spcPct val="20000"/>
        </a:spcBef>
        <a:spcAft>
          <a:spcPct val="0"/>
        </a:spcAft>
        <a:buChar char="»"/>
        <a:defRPr sz="1600">
          <a:solidFill>
            <a:schemeClr val="tx1"/>
          </a:solidFill>
          <a:latin typeface="+mn-lt"/>
        </a:defRPr>
      </a:lvl8pPr>
      <a:lvl9pPr marL="3810000" indent="-228600" algn="l" rtl="0" eaLnBrk="1" fontAlgn="base" hangingPunct="1">
        <a:spcBef>
          <a:spcPct val="20000"/>
        </a:spcBef>
        <a:spcAft>
          <a:spcPct val="0"/>
        </a:spcAft>
        <a:buChar char="»"/>
        <a:defRPr sz="16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oleObject" Target="../embeddings/oleObject1.bin"/><Relationship Id="rId7"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image" Target="../media/image17.png"/><Relationship Id="rId4" Type="http://schemas.openxmlformats.org/officeDocument/2006/relationships/oleObject" Target="../embeddings/oleObject2.bin"/><Relationship Id="rId9" Type="http://schemas.openxmlformats.org/officeDocument/2006/relationships/image" Target="../media/image16.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tesst.org/home/liblocal/docs/ATESST2_Deliverable_D6.1.2_V1.0.pdf" TargetMode="External"/><Relationship Id="rId7" Type="http://schemas.openxmlformats.org/officeDocument/2006/relationships/hyperlink" Target="http://www.east-adl.info/" TargetMode="External"/><Relationship Id="rId2" Type="http://schemas.openxmlformats.org/officeDocument/2006/relationships/hyperlink" Target="http://www.atesst.org/home/liblocal/docs/ows/I6_ATESST2_OWS_Validators.pdf" TargetMode="External"/><Relationship Id="rId1" Type="http://schemas.openxmlformats.org/officeDocument/2006/relationships/slideLayout" Target="../slideLayouts/slideLayout2.xml"/><Relationship Id="rId6" Type="http://schemas.openxmlformats.org/officeDocument/2006/relationships/hyperlink" Target="http://code.google.com/a/eclipselabs.org/p/eclipse-auto-iwg/" TargetMode="External"/><Relationship Id="rId5" Type="http://schemas.openxmlformats.org/officeDocument/2006/relationships/hyperlink" Target="http://eclipse.org/proposals/modeling.eatop/" TargetMode="External"/><Relationship Id="rId4" Type="http://schemas.openxmlformats.org/officeDocument/2006/relationships/hyperlink" Target="http://maenad.eu/public_pw/conceptpresentations/MAENAD_Validator_RegenerativeBraking_2011.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Rectangle 5"/>
          <p:cNvSpPr>
            <a:spLocks noGrp="1" noChangeArrowheads="1"/>
          </p:cNvSpPr>
          <p:nvPr>
            <p:ph type="body" idx="1"/>
          </p:nvPr>
        </p:nvSpPr>
        <p:spPr>
          <a:xfrm>
            <a:off x="4274820" y="2653349"/>
            <a:ext cx="4869180" cy="2924492"/>
          </a:xfrm>
          <a:noFill/>
        </p:spPr>
        <p:txBody>
          <a:bodyPr wrap="square"/>
          <a:lstStyle/>
          <a:p>
            <a:pPr marL="265113" indent="-265113" algn="ctr">
              <a:buNone/>
            </a:pPr>
            <a:endParaRPr lang="en-GB" sz="2400" b="1" dirty="0" smtClean="0">
              <a:solidFill>
                <a:schemeClr val="hlink"/>
              </a:solidFill>
            </a:endParaRPr>
          </a:p>
          <a:p>
            <a:pPr marL="265113" indent="-265113" algn="ctr">
              <a:buNone/>
            </a:pPr>
            <a:r>
              <a:rPr lang="en-GB" sz="2400" b="1" dirty="0" smtClean="0">
                <a:solidFill>
                  <a:srgbClr val="FF0000"/>
                </a:solidFill>
              </a:rPr>
              <a:t>EAST-ADL dependability package illustrated by a brake example</a:t>
            </a:r>
          </a:p>
          <a:p>
            <a:pPr marL="265113" indent="-265113" algn="ctr" eaLnBrk="1" hangingPunct="1">
              <a:buFontTx/>
              <a:buNone/>
            </a:pPr>
            <a:endParaRPr lang="en-GB" sz="1600" dirty="0" smtClean="0">
              <a:solidFill>
                <a:srgbClr val="FF0000"/>
              </a:solidFill>
            </a:endParaRPr>
          </a:p>
          <a:p>
            <a:pPr marL="265113" indent="-265113" eaLnBrk="1" hangingPunct="1">
              <a:buFontTx/>
              <a:buNone/>
            </a:pPr>
            <a:endParaRPr lang="en-GB" sz="2000" dirty="0" smtClean="0"/>
          </a:p>
          <a:p>
            <a:pPr marL="265113" indent="-265113" eaLnBrk="1" hangingPunct="1">
              <a:buFontTx/>
              <a:buNone/>
            </a:pPr>
            <a:r>
              <a:rPr lang="en-GB" sz="2000" dirty="0" smtClean="0"/>
              <a:t>Dr. Stefan </a:t>
            </a:r>
            <a:r>
              <a:rPr lang="en-GB" sz="2000" dirty="0" err="1" smtClean="0"/>
              <a:t>Voget</a:t>
            </a:r>
            <a:endParaRPr lang="en-GB" sz="2000" dirty="0" smtClean="0"/>
          </a:p>
        </p:txBody>
      </p:sp>
      <p:pic>
        <p:nvPicPr>
          <p:cNvPr id="1026" name="Picture 2"/>
          <p:cNvPicPr>
            <a:picLocks noChangeAspect="1" noChangeArrowheads="1"/>
          </p:cNvPicPr>
          <p:nvPr/>
        </p:nvPicPr>
        <p:blipFill>
          <a:blip r:embed="rId4" cstate="print"/>
          <a:srcRect/>
          <a:stretch>
            <a:fillRect/>
          </a:stretch>
        </p:blipFill>
        <p:spPr bwMode="auto">
          <a:xfrm>
            <a:off x="-3715" y="2668290"/>
            <a:ext cx="4278535" cy="2919547"/>
          </a:xfrm>
          <a:prstGeom prst="rect">
            <a:avLst/>
          </a:prstGeom>
          <a:noFill/>
          <a:ln w="9525">
            <a:noFill/>
            <a:miter lim="800000"/>
            <a:headEnd/>
            <a:tailEnd/>
          </a:ln>
        </p:spPr>
      </p:pic>
      <p:pic>
        <p:nvPicPr>
          <p:cNvPr id="1029" name="Picture 5" descr="D:\10_Arbeit\SAFE\SVN\37_WP7_Dissemination\Logos\Funding_Authorities\BMBF_RGB_Gef_L_e.jpg"/>
          <p:cNvPicPr>
            <a:picLocks noChangeAspect="1" noChangeArrowheads="1"/>
          </p:cNvPicPr>
          <p:nvPr/>
        </p:nvPicPr>
        <p:blipFill>
          <a:blip r:embed="rId5" cstate="print"/>
          <a:srcRect/>
          <a:stretch>
            <a:fillRect/>
          </a:stretch>
        </p:blipFill>
        <p:spPr bwMode="auto">
          <a:xfrm>
            <a:off x="5909311" y="5834548"/>
            <a:ext cx="1337310" cy="1023452"/>
          </a:xfrm>
          <a:prstGeom prst="rect">
            <a:avLst/>
          </a:prstGeom>
          <a:noFill/>
        </p:spPr>
      </p:pic>
      <p:pic>
        <p:nvPicPr>
          <p:cNvPr id="10" name="Picture 2" descr="D:\10_Arbeit\SAFE\SVN\37_WP7_Dissemination\SAFE-Logo\Logo_SAFE.PNG"/>
          <p:cNvPicPr>
            <a:picLocks noChangeAspect="1" noChangeArrowheads="1"/>
          </p:cNvPicPr>
          <p:nvPr/>
        </p:nvPicPr>
        <p:blipFill>
          <a:blip r:embed="rId6" cstate="print"/>
          <a:srcRect/>
          <a:stretch>
            <a:fillRect/>
          </a:stretch>
        </p:blipFill>
        <p:spPr bwMode="auto">
          <a:xfrm>
            <a:off x="6691657" y="123500"/>
            <a:ext cx="2305050" cy="1514475"/>
          </a:xfrm>
          <a:prstGeom prst="rect">
            <a:avLst/>
          </a:prstGeom>
          <a:noFill/>
        </p:spPr>
      </p:pic>
      <p:cxnSp>
        <p:nvCxnSpPr>
          <p:cNvPr id="12" name="Gerade Verbindung 11"/>
          <p:cNvCxnSpPr/>
          <p:nvPr/>
        </p:nvCxnSpPr>
        <p:spPr bwMode="auto">
          <a:xfrm>
            <a:off x="0" y="5680710"/>
            <a:ext cx="9144000" cy="0"/>
          </a:xfrm>
          <a:prstGeom prst="line">
            <a:avLst/>
          </a:prstGeom>
          <a:solidFill>
            <a:schemeClr val="hlink"/>
          </a:solidFill>
          <a:ln w="203200" cap="flat" cmpd="sng" algn="ctr">
            <a:solidFill>
              <a:srgbClr val="339933"/>
            </a:solidFill>
            <a:prstDash val="solid"/>
            <a:round/>
            <a:headEnd type="none" w="med" len="med"/>
            <a:tailEnd type="none" w="med" len="med"/>
          </a:ln>
          <a:effectLst/>
        </p:spPr>
      </p:cxnSp>
      <p:pic>
        <p:nvPicPr>
          <p:cNvPr id="14" name="Picture 793" descr="eureka_logo_RGB"/>
          <p:cNvPicPr>
            <a:picLocks noChangeAspect="1" noChangeArrowheads="1"/>
          </p:cNvPicPr>
          <p:nvPr/>
        </p:nvPicPr>
        <p:blipFill>
          <a:blip r:embed="rId7" cstate="print">
            <a:extLst>
              <a:ext uri="{28A0092B-C50C-407E-A947-70E740481C1C}">
                <a14:useLocalDpi xmlns="" xmlns:a14="http://schemas.microsoft.com/office/drawing/2010/main" val="0"/>
              </a:ext>
            </a:extLst>
          </a:blip>
          <a:srcRect l="21211" t="19089" r="19403" b="19902"/>
          <a:stretch>
            <a:fillRect/>
          </a:stretch>
        </p:blipFill>
        <p:spPr bwMode="auto">
          <a:xfrm>
            <a:off x="61913" y="6299200"/>
            <a:ext cx="434975"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8" cstate="print"/>
          <a:srcRect/>
          <a:stretch>
            <a:fillRect/>
          </a:stretch>
        </p:blipFill>
        <p:spPr bwMode="auto">
          <a:xfrm>
            <a:off x="7406640" y="6157623"/>
            <a:ext cx="798005" cy="517497"/>
          </a:xfrm>
          <a:prstGeom prst="rect">
            <a:avLst/>
          </a:prstGeom>
          <a:noFill/>
          <a:ln w="9525">
            <a:noFill/>
            <a:miter lim="800000"/>
            <a:headEnd/>
            <a:tailEnd/>
          </a:ln>
        </p:spPr>
      </p:pic>
      <p:pic>
        <p:nvPicPr>
          <p:cNvPr id="1027" name="Picture 3"/>
          <p:cNvPicPr>
            <a:picLocks noChangeAspect="1" noChangeArrowheads="1"/>
          </p:cNvPicPr>
          <p:nvPr/>
        </p:nvPicPr>
        <p:blipFill>
          <a:blip r:embed="rId9" cstate="print"/>
          <a:srcRect/>
          <a:stretch>
            <a:fillRect/>
          </a:stretch>
        </p:blipFill>
        <p:spPr bwMode="auto">
          <a:xfrm>
            <a:off x="8205597" y="6143244"/>
            <a:ext cx="742950" cy="504444"/>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Architecture</a:t>
            </a:r>
            <a:r>
              <a:rPr lang="de-DE" dirty="0" smtClean="0"/>
              <a:t> </a:t>
            </a:r>
            <a:r>
              <a:rPr lang="de-DE" dirty="0" err="1" smtClean="0"/>
              <a:t>Overview</a:t>
            </a:r>
            <a:endParaRPr lang="de-DE" dirty="0"/>
          </a:p>
        </p:txBody>
      </p:sp>
      <p:pic>
        <p:nvPicPr>
          <p:cNvPr id="41986" name="Picture 2"/>
          <p:cNvPicPr>
            <a:picLocks noChangeAspect="1" noChangeArrowheads="1"/>
          </p:cNvPicPr>
          <p:nvPr/>
        </p:nvPicPr>
        <p:blipFill>
          <a:blip r:embed="rId2" cstate="print"/>
          <a:srcRect/>
          <a:stretch>
            <a:fillRect/>
          </a:stretch>
        </p:blipFill>
        <p:spPr bwMode="auto">
          <a:xfrm>
            <a:off x="3001785" y="1277888"/>
            <a:ext cx="6127170" cy="3354233"/>
          </a:xfrm>
          <a:prstGeom prst="rect">
            <a:avLst/>
          </a:prstGeom>
          <a:noFill/>
          <a:ln w="9525">
            <a:noFill/>
            <a:miter lim="800000"/>
            <a:headEnd/>
            <a:tailEnd/>
          </a:ln>
        </p:spPr>
      </p:pic>
      <p:sp>
        <p:nvSpPr>
          <p:cNvPr id="5" name="Textfeld 4"/>
          <p:cNvSpPr txBox="1"/>
          <p:nvPr/>
        </p:nvSpPr>
        <p:spPr>
          <a:xfrm>
            <a:off x="301627" y="4738250"/>
            <a:ext cx="8146782" cy="2031325"/>
          </a:xfrm>
          <a:prstGeom prst="rect">
            <a:avLst/>
          </a:prstGeom>
          <a:noFill/>
        </p:spPr>
        <p:txBody>
          <a:bodyPr wrap="none" rtlCol="0">
            <a:spAutoFit/>
          </a:bodyPr>
          <a:lstStyle/>
          <a:p>
            <a:pPr marL="92075" indent="-92075" algn="l">
              <a:buFont typeface="Arial" pitchFamily="34" charset="0"/>
              <a:buChar char="•"/>
            </a:pPr>
            <a:r>
              <a:rPr lang="de-DE" sz="1400" b="1" dirty="0" smtClean="0"/>
              <a:t>System Model: </a:t>
            </a:r>
            <a:r>
              <a:rPr lang="de-DE" sz="1400" dirty="0" smtClean="0"/>
              <a:t>	</a:t>
            </a:r>
            <a:r>
              <a:rPr lang="de-DE" sz="1400" dirty="0" err="1" smtClean="0"/>
              <a:t>structures</a:t>
            </a:r>
            <a:r>
              <a:rPr lang="de-DE" sz="1400" dirty="0" smtClean="0"/>
              <a:t> </a:t>
            </a:r>
            <a:r>
              <a:rPr lang="de-DE" sz="1400" dirty="0" err="1" smtClean="0"/>
              <a:t>the</a:t>
            </a:r>
            <a:r>
              <a:rPr lang="de-DE" sz="1400" dirty="0" smtClean="0"/>
              <a:t> </a:t>
            </a:r>
            <a:r>
              <a:rPr lang="de-DE" sz="1400" dirty="0" err="1" smtClean="0"/>
              <a:t>abstraction</a:t>
            </a:r>
            <a:r>
              <a:rPr lang="de-DE" sz="1400" dirty="0" smtClean="0"/>
              <a:t> </a:t>
            </a:r>
            <a:r>
              <a:rPr lang="de-DE" sz="1400" dirty="0" err="1" smtClean="0"/>
              <a:t>levels</a:t>
            </a:r>
            <a:r>
              <a:rPr lang="de-DE" sz="1400" dirty="0" smtClean="0"/>
              <a:t>, </a:t>
            </a:r>
            <a:r>
              <a:rPr lang="de-DE" sz="1400" dirty="0" err="1" smtClean="0"/>
              <a:t>defines</a:t>
            </a:r>
            <a:r>
              <a:rPr lang="de-DE" sz="1400" dirty="0" smtClean="0"/>
              <a:t> </a:t>
            </a:r>
            <a:r>
              <a:rPr lang="de-DE" sz="1400" dirty="0" err="1" smtClean="0"/>
              <a:t>the</a:t>
            </a:r>
            <a:r>
              <a:rPr lang="de-DE" sz="1400" dirty="0" smtClean="0"/>
              <a:t> </a:t>
            </a:r>
            <a:r>
              <a:rPr lang="de-DE" sz="1400" dirty="0" err="1" smtClean="0"/>
              <a:t>root</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architectures</a:t>
            </a:r>
            <a:r>
              <a:rPr lang="de-DE" sz="1400" dirty="0" smtClean="0"/>
              <a:t>, </a:t>
            </a:r>
          </a:p>
          <a:p>
            <a:pPr marL="92075" lvl="3" indent="-92075" algn="l"/>
            <a:r>
              <a:rPr lang="de-DE" sz="1400" dirty="0" smtClean="0"/>
              <a:t>			</a:t>
            </a:r>
            <a:r>
              <a:rPr lang="de-DE" sz="1400" dirty="0" err="1" smtClean="0"/>
              <a:t>encloses</a:t>
            </a:r>
            <a:r>
              <a:rPr lang="de-DE" sz="1400" dirty="0" smtClean="0"/>
              <a:t> </a:t>
            </a:r>
            <a:r>
              <a:rPr lang="de-DE" sz="1400" dirty="0" err="1" smtClean="0"/>
              <a:t>vehicle</a:t>
            </a:r>
            <a:r>
              <a:rPr lang="de-DE" sz="1400" dirty="0" smtClean="0"/>
              <a:t> </a:t>
            </a:r>
            <a:r>
              <a:rPr lang="de-DE" sz="1400" dirty="0" err="1" smtClean="0"/>
              <a:t>feature</a:t>
            </a:r>
            <a:r>
              <a:rPr lang="de-DE" sz="1400" dirty="0" smtClean="0"/>
              <a:t> model </a:t>
            </a:r>
            <a:r>
              <a:rPr lang="de-DE" sz="1400" dirty="0" err="1" smtClean="0"/>
              <a:t>and</a:t>
            </a:r>
            <a:r>
              <a:rPr lang="de-DE" sz="1400" dirty="0" smtClean="0"/>
              <a:t> </a:t>
            </a:r>
            <a:r>
              <a:rPr lang="de-DE" sz="1400" dirty="0" err="1" smtClean="0"/>
              <a:t>the</a:t>
            </a:r>
            <a:r>
              <a:rPr lang="de-DE" sz="1400" dirty="0" smtClean="0"/>
              <a:t> </a:t>
            </a:r>
            <a:r>
              <a:rPr lang="de-DE" sz="1400" dirty="0" err="1" smtClean="0"/>
              <a:t>allocation</a:t>
            </a:r>
            <a:r>
              <a:rPr lang="de-DE" sz="1400" dirty="0" smtClean="0"/>
              <a:t> model</a:t>
            </a:r>
          </a:p>
          <a:p>
            <a:pPr marL="92075" indent="-92075" algn="l">
              <a:buFont typeface="Arial" pitchFamily="34" charset="0"/>
              <a:buChar char="•"/>
            </a:pPr>
            <a:r>
              <a:rPr lang="de-DE" sz="1400" dirty="0" smtClean="0"/>
              <a:t> </a:t>
            </a:r>
            <a:r>
              <a:rPr lang="de-DE" sz="1400" b="1" dirty="0" smtClean="0"/>
              <a:t>Analysis Type </a:t>
            </a:r>
            <a:r>
              <a:rPr lang="de-DE" sz="1400" b="1" dirty="0" err="1" smtClean="0"/>
              <a:t>Package</a:t>
            </a:r>
            <a:r>
              <a:rPr lang="de-DE" sz="1400" b="1" dirty="0" smtClean="0"/>
              <a:t>: </a:t>
            </a:r>
            <a:r>
              <a:rPr lang="de-DE" sz="1400" dirty="0" smtClean="0"/>
              <a:t>	</a:t>
            </a:r>
            <a:r>
              <a:rPr lang="de-DE" sz="1400" dirty="0" err="1" smtClean="0"/>
              <a:t>collects</a:t>
            </a:r>
            <a:r>
              <a:rPr lang="de-DE" sz="1400" dirty="0" smtClean="0"/>
              <a:t> all </a:t>
            </a:r>
            <a:r>
              <a:rPr lang="de-DE" sz="1400" dirty="0" err="1" smtClean="0"/>
              <a:t>analysis</a:t>
            </a:r>
            <a:r>
              <a:rPr lang="de-DE" sz="1400" dirty="0" smtClean="0"/>
              <a:t> </a:t>
            </a:r>
            <a:r>
              <a:rPr lang="de-DE" sz="1400" dirty="0" err="1" smtClean="0"/>
              <a:t>function</a:t>
            </a:r>
            <a:r>
              <a:rPr lang="de-DE" sz="1400" dirty="0" smtClean="0"/>
              <a:t> </a:t>
            </a:r>
            <a:r>
              <a:rPr lang="de-DE" sz="1400" dirty="0" err="1" smtClean="0"/>
              <a:t>types</a:t>
            </a:r>
            <a:r>
              <a:rPr lang="de-DE" sz="1400" dirty="0" smtClean="0"/>
              <a:t> </a:t>
            </a:r>
            <a:r>
              <a:rPr lang="de-DE" sz="1400" dirty="0" err="1" smtClean="0"/>
              <a:t>and</a:t>
            </a:r>
            <a:r>
              <a:rPr lang="de-DE" sz="1400" dirty="0" smtClean="0"/>
              <a:t> </a:t>
            </a:r>
            <a:r>
              <a:rPr lang="de-DE" sz="1400" dirty="0" err="1" smtClean="0"/>
              <a:t>their</a:t>
            </a:r>
            <a:r>
              <a:rPr lang="de-DE" sz="1400" dirty="0" smtClean="0"/>
              <a:t> </a:t>
            </a:r>
            <a:r>
              <a:rPr lang="de-DE" sz="1400" dirty="0" err="1" smtClean="0"/>
              <a:t>parts</a:t>
            </a:r>
            <a:endParaRPr lang="de-DE" sz="1400" dirty="0" smtClean="0"/>
          </a:p>
          <a:p>
            <a:pPr marL="92075" indent="-92075" algn="l">
              <a:buFont typeface="Arial" pitchFamily="34" charset="0"/>
              <a:buChar char="•"/>
            </a:pPr>
            <a:r>
              <a:rPr lang="de-DE" sz="1400" dirty="0" smtClean="0"/>
              <a:t> </a:t>
            </a:r>
            <a:r>
              <a:rPr lang="de-DE" sz="1400" b="1" dirty="0" err="1" smtClean="0"/>
              <a:t>HardwareComponentTypePackage</a:t>
            </a:r>
            <a:r>
              <a:rPr lang="de-DE" sz="1400" b="1" dirty="0" smtClean="0"/>
              <a:t>:</a:t>
            </a:r>
            <a:r>
              <a:rPr lang="de-DE" sz="1400" dirty="0" smtClean="0"/>
              <a:t>	</a:t>
            </a:r>
            <a:r>
              <a:rPr lang="de-DE" sz="1400" dirty="0" err="1" smtClean="0"/>
              <a:t>collects</a:t>
            </a:r>
            <a:r>
              <a:rPr lang="de-DE" sz="1400" dirty="0" smtClean="0"/>
              <a:t> all </a:t>
            </a:r>
            <a:r>
              <a:rPr lang="de-DE" sz="1400" dirty="0" err="1" smtClean="0"/>
              <a:t>hardware</a:t>
            </a:r>
            <a:r>
              <a:rPr lang="de-DE" sz="1400" dirty="0" smtClean="0"/>
              <a:t> </a:t>
            </a:r>
            <a:r>
              <a:rPr lang="de-DE" sz="1400" dirty="0" err="1" smtClean="0"/>
              <a:t>component</a:t>
            </a:r>
            <a:r>
              <a:rPr lang="de-DE" sz="1400" dirty="0" smtClean="0"/>
              <a:t> </a:t>
            </a:r>
            <a:r>
              <a:rPr lang="de-DE" sz="1400" dirty="0" err="1" smtClean="0"/>
              <a:t>types</a:t>
            </a:r>
            <a:r>
              <a:rPr lang="de-DE" sz="1400" dirty="0" smtClean="0"/>
              <a:t> </a:t>
            </a:r>
            <a:r>
              <a:rPr lang="de-DE" sz="1400" dirty="0" err="1" smtClean="0"/>
              <a:t>and</a:t>
            </a:r>
            <a:r>
              <a:rPr lang="de-DE" sz="1400" dirty="0" smtClean="0"/>
              <a:t> </a:t>
            </a:r>
            <a:r>
              <a:rPr lang="de-DE" sz="1400" dirty="0" err="1" smtClean="0"/>
              <a:t>their</a:t>
            </a:r>
            <a:r>
              <a:rPr lang="de-DE" sz="1400" dirty="0" smtClean="0"/>
              <a:t> </a:t>
            </a:r>
            <a:r>
              <a:rPr lang="de-DE" sz="1400" dirty="0" err="1" smtClean="0"/>
              <a:t>parts</a:t>
            </a:r>
            <a:endParaRPr lang="de-DE" sz="1400" dirty="0" smtClean="0"/>
          </a:p>
          <a:p>
            <a:pPr marL="92075" indent="-92075" algn="l">
              <a:buFont typeface="Arial" pitchFamily="34" charset="0"/>
              <a:buChar char="•"/>
            </a:pPr>
            <a:r>
              <a:rPr lang="de-DE" sz="1400" dirty="0" smtClean="0"/>
              <a:t> </a:t>
            </a:r>
            <a:r>
              <a:rPr lang="de-DE" sz="1400" b="1" dirty="0" err="1" smtClean="0"/>
              <a:t>DesignTypePackage</a:t>
            </a:r>
            <a:r>
              <a:rPr lang="de-DE" sz="1400" b="1" dirty="0" smtClean="0"/>
              <a:t>: </a:t>
            </a:r>
            <a:r>
              <a:rPr lang="de-DE" sz="1400" dirty="0" smtClean="0"/>
              <a:t>	</a:t>
            </a:r>
            <a:r>
              <a:rPr lang="de-DE" sz="1400" dirty="0" err="1" smtClean="0"/>
              <a:t>collects</a:t>
            </a:r>
            <a:r>
              <a:rPr lang="de-DE" sz="1400" dirty="0" smtClean="0"/>
              <a:t> all design </a:t>
            </a:r>
            <a:r>
              <a:rPr lang="de-DE" sz="1400" dirty="0" err="1" smtClean="0"/>
              <a:t>function</a:t>
            </a:r>
            <a:r>
              <a:rPr lang="de-DE" sz="1400" dirty="0" smtClean="0"/>
              <a:t> </a:t>
            </a:r>
            <a:r>
              <a:rPr lang="de-DE" sz="1400" dirty="0" err="1" smtClean="0"/>
              <a:t>types</a:t>
            </a:r>
            <a:r>
              <a:rPr lang="de-DE" sz="1400" dirty="0" smtClean="0"/>
              <a:t> </a:t>
            </a:r>
            <a:r>
              <a:rPr lang="de-DE" sz="1400" dirty="0" err="1" smtClean="0"/>
              <a:t>and</a:t>
            </a:r>
            <a:r>
              <a:rPr lang="de-DE" sz="1400" dirty="0" smtClean="0"/>
              <a:t> </a:t>
            </a:r>
            <a:r>
              <a:rPr lang="de-DE" sz="1400" dirty="0" err="1" smtClean="0"/>
              <a:t>their</a:t>
            </a:r>
            <a:r>
              <a:rPr lang="de-DE" sz="1400" dirty="0" smtClean="0"/>
              <a:t> </a:t>
            </a:r>
            <a:r>
              <a:rPr lang="de-DE" sz="1400" dirty="0" err="1" smtClean="0"/>
              <a:t>parts</a:t>
            </a:r>
            <a:endParaRPr lang="de-DE" sz="1400" dirty="0" smtClean="0"/>
          </a:p>
          <a:p>
            <a:pPr marL="92075" indent="-92075" algn="l">
              <a:buFont typeface="Arial" pitchFamily="34" charset="0"/>
              <a:buChar char="•"/>
            </a:pPr>
            <a:r>
              <a:rPr lang="de-DE" sz="1400" b="1" dirty="0" smtClean="0"/>
              <a:t> </a:t>
            </a:r>
            <a:r>
              <a:rPr lang="de-DE" sz="1400" b="1" dirty="0" err="1" smtClean="0"/>
              <a:t>DependabilityVehicleLevel</a:t>
            </a:r>
            <a:r>
              <a:rPr lang="de-DE" sz="1400" b="1" dirty="0" smtClean="0"/>
              <a:t>: </a:t>
            </a:r>
            <a:r>
              <a:rPr lang="de-DE" sz="1400" dirty="0" smtClean="0"/>
              <a:t>	</a:t>
            </a:r>
            <a:r>
              <a:rPr lang="de-DE" sz="1400" dirty="0" err="1" smtClean="0"/>
              <a:t>hazard</a:t>
            </a:r>
            <a:r>
              <a:rPr lang="de-DE" sz="1400" dirty="0" smtClean="0"/>
              <a:t> </a:t>
            </a:r>
            <a:r>
              <a:rPr lang="de-DE" sz="1400" dirty="0" err="1" smtClean="0"/>
              <a:t>and</a:t>
            </a:r>
            <a:r>
              <a:rPr lang="de-DE" sz="1400" dirty="0" smtClean="0"/>
              <a:t> </a:t>
            </a:r>
            <a:r>
              <a:rPr lang="de-DE" sz="1400" dirty="0" err="1" smtClean="0"/>
              <a:t>risk</a:t>
            </a:r>
            <a:r>
              <a:rPr lang="de-DE" sz="1400" dirty="0" smtClean="0"/>
              <a:t> </a:t>
            </a:r>
            <a:r>
              <a:rPr lang="de-DE" sz="1400" dirty="0" err="1" smtClean="0"/>
              <a:t>analysis</a:t>
            </a:r>
            <a:endParaRPr lang="de-DE" sz="1400" dirty="0" smtClean="0"/>
          </a:p>
          <a:p>
            <a:pPr marL="92075" indent="-92075" algn="l">
              <a:buFont typeface="Arial" pitchFamily="34" charset="0"/>
              <a:buChar char="•"/>
            </a:pPr>
            <a:r>
              <a:rPr lang="de-DE" sz="1400" dirty="0" smtClean="0"/>
              <a:t> </a:t>
            </a:r>
            <a:r>
              <a:rPr lang="de-DE" sz="1400" b="1" dirty="0" err="1" smtClean="0"/>
              <a:t>DependabiliyAnalysisLevel</a:t>
            </a:r>
            <a:r>
              <a:rPr lang="de-DE" sz="1400" b="1" dirty="0" smtClean="0"/>
              <a:t>: </a:t>
            </a:r>
            <a:r>
              <a:rPr lang="de-DE" sz="1400" dirty="0" smtClean="0"/>
              <a:t>	</a:t>
            </a:r>
            <a:r>
              <a:rPr lang="de-DE" sz="1400" dirty="0" err="1" smtClean="0"/>
              <a:t>derived</a:t>
            </a:r>
            <a:r>
              <a:rPr lang="de-DE" sz="1400" dirty="0" smtClean="0"/>
              <a:t> </a:t>
            </a:r>
            <a:r>
              <a:rPr lang="de-DE" sz="1400" dirty="0" err="1" smtClean="0"/>
              <a:t>safety</a:t>
            </a:r>
            <a:r>
              <a:rPr lang="de-DE" sz="1400" dirty="0" smtClean="0"/>
              <a:t> </a:t>
            </a:r>
            <a:r>
              <a:rPr lang="de-DE" sz="1400" dirty="0" err="1" smtClean="0"/>
              <a:t>requirements</a:t>
            </a:r>
            <a:r>
              <a:rPr lang="de-DE" sz="1400" dirty="0" smtClean="0"/>
              <a:t> </a:t>
            </a:r>
            <a:r>
              <a:rPr lang="de-DE" sz="1400" dirty="0" err="1" smtClean="0"/>
              <a:t>allocated</a:t>
            </a:r>
            <a:r>
              <a:rPr lang="de-DE" sz="1400" dirty="0" smtClean="0"/>
              <a:t> </a:t>
            </a:r>
            <a:r>
              <a:rPr lang="de-DE" sz="1400" dirty="0" err="1" smtClean="0"/>
              <a:t>to</a:t>
            </a:r>
            <a:r>
              <a:rPr lang="de-DE" sz="1400" dirty="0" smtClean="0"/>
              <a:t> </a:t>
            </a:r>
            <a:r>
              <a:rPr lang="de-DE" sz="1400" dirty="0" err="1" smtClean="0"/>
              <a:t>functional</a:t>
            </a:r>
            <a:r>
              <a:rPr lang="de-DE" sz="1400" dirty="0" smtClean="0"/>
              <a:t> </a:t>
            </a:r>
            <a:r>
              <a:rPr lang="de-DE" sz="1400" dirty="0" err="1" smtClean="0"/>
              <a:t>safety</a:t>
            </a:r>
            <a:r>
              <a:rPr lang="de-DE" sz="1400" dirty="0" smtClean="0"/>
              <a:t> </a:t>
            </a:r>
            <a:r>
              <a:rPr lang="de-DE" sz="1400" dirty="0" err="1" smtClean="0"/>
              <a:t>concept</a:t>
            </a:r>
            <a:endParaRPr lang="de-DE" sz="1400" dirty="0" smtClean="0"/>
          </a:p>
          <a:p>
            <a:pPr marL="92075" indent="-92075" algn="l">
              <a:buFont typeface="Arial" pitchFamily="34" charset="0"/>
              <a:buChar char="•"/>
            </a:pPr>
            <a:r>
              <a:rPr lang="de-DE" sz="1400" dirty="0" smtClean="0"/>
              <a:t> </a:t>
            </a:r>
            <a:r>
              <a:rPr lang="de-DE" sz="1400" b="1" dirty="0" err="1" smtClean="0"/>
              <a:t>DependabilityDesignLevel</a:t>
            </a:r>
            <a:r>
              <a:rPr lang="de-DE" sz="1400" b="1" dirty="0" smtClean="0"/>
              <a:t>: </a:t>
            </a:r>
            <a:r>
              <a:rPr lang="de-DE" sz="1400" dirty="0" smtClean="0"/>
              <a:t>	</a:t>
            </a:r>
            <a:r>
              <a:rPr lang="de-DE" sz="1400" dirty="0" err="1" smtClean="0"/>
              <a:t>derived</a:t>
            </a:r>
            <a:r>
              <a:rPr lang="de-DE" sz="1400" dirty="0" smtClean="0"/>
              <a:t> </a:t>
            </a:r>
            <a:r>
              <a:rPr lang="de-DE" sz="1400" dirty="0" err="1" smtClean="0"/>
              <a:t>safety</a:t>
            </a:r>
            <a:r>
              <a:rPr lang="de-DE" sz="1400" dirty="0" smtClean="0"/>
              <a:t> </a:t>
            </a:r>
            <a:r>
              <a:rPr lang="de-DE" sz="1400" dirty="0" err="1" smtClean="0"/>
              <a:t>requirements</a:t>
            </a:r>
            <a:r>
              <a:rPr lang="de-DE" sz="1400" dirty="0" smtClean="0"/>
              <a:t> </a:t>
            </a:r>
            <a:r>
              <a:rPr lang="de-DE" sz="1400" dirty="0" err="1" smtClean="0"/>
              <a:t>allocated</a:t>
            </a:r>
            <a:r>
              <a:rPr lang="de-DE" sz="1400" dirty="0" smtClean="0"/>
              <a:t> </a:t>
            </a:r>
            <a:r>
              <a:rPr lang="de-DE" sz="1400" dirty="0" err="1" smtClean="0"/>
              <a:t>to</a:t>
            </a:r>
            <a:r>
              <a:rPr lang="de-DE" sz="1400" dirty="0" smtClean="0"/>
              <a:t> </a:t>
            </a:r>
            <a:r>
              <a:rPr lang="de-DE" sz="1400" dirty="0" err="1" smtClean="0"/>
              <a:t>technical</a:t>
            </a:r>
            <a:r>
              <a:rPr lang="de-DE" sz="1400" dirty="0" smtClean="0"/>
              <a:t> </a:t>
            </a:r>
            <a:r>
              <a:rPr lang="de-DE" sz="1400" dirty="0" err="1" smtClean="0"/>
              <a:t>safety</a:t>
            </a:r>
            <a:r>
              <a:rPr lang="de-DE" sz="1400" dirty="0" smtClean="0"/>
              <a:t> </a:t>
            </a:r>
            <a:r>
              <a:rPr lang="de-DE" sz="1400" dirty="0" err="1" smtClean="0"/>
              <a:t>concept</a:t>
            </a:r>
            <a:endParaRPr lang="de-DE" sz="1400" dirty="0" smtClean="0"/>
          </a:p>
          <a:p>
            <a:pPr marL="92075" indent="-92075" algn="l">
              <a:buFont typeface="Arial" pitchFamily="34" charset="0"/>
              <a:buChar char="•"/>
            </a:pPr>
            <a:r>
              <a:rPr lang="de-DE" sz="1400" dirty="0" smtClean="0"/>
              <a:t> </a:t>
            </a:r>
            <a:r>
              <a:rPr lang="de-DE" sz="1400" b="1" dirty="0" err="1" smtClean="0"/>
              <a:t>DependabilitySafetyCase</a:t>
            </a:r>
            <a:r>
              <a:rPr lang="de-DE" sz="1400" b="1" dirty="0" smtClean="0"/>
              <a:t>:</a:t>
            </a:r>
            <a:r>
              <a:rPr lang="de-DE" sz="1400" dirty="0" smtClean="0"/>
              <a:t>  	</a:t>
            </a:r>
            <a:r>
              <a:rPr lang="de-DE" sz="1400" dirty="0" err="1" smtClean="0"/>
              <a:t>safety</a:t>
            </a:r>
            <a:r>
              <a:rPr lang="de-DE" sz="1400" dirty="0" smtClean="0"/>
              <a:t> </a:t>
            </a:r>
            <a:r>
              <a:rPr lang="de-DE" sz="1400" dirty="0" err="1" smtClean="0"/>
              <a:t>case</a:t>
            </a:r>
            <a:r>
              <a:rPr lang="de-DE" sz="1400" dirty="0" smtClean="0"/>
              <a:t> </a:t>
            </a:r>
            <a:r>
              <a:rPr lang="de-DE" sz="1400" dirty="0" err="1" smtClean="0"/>
              <a:t>modeling</a:t>
            </a:r>
            <a:endParaRPr lang="de-DE" sz="1400" dirty="0" smtClean="0"/>
          </a:p>
        </p:txBody>
      </p:sp>
      <p:sp>
        <p:nvSpPr>
          <p:cNvPr id="6" name="Textfeld 5"/>
          <p:cNvSpPr txBox="1"/>
          <p:nvPr/>
        </p:nvSpPr>
        <p:spPr>
          <a:xfrm>
            <a:off x="306247" y="1482436"/>
            <a:ext cx="2473898" cy="3323987"/>
          </a:xfrm>
          <a:prstGeom prst="rect">
            <a:avLst/>
          </a:prstGeom>
          <a:noFill/>
        </p:spPr>
        <p:txBody>
          <a:bodyPr wrap="square" rtlCol="0">
            <a:spAutoFit/>
          </a:bodyPr>
          <a:lstStyle/>
          <a:p>
            <a:pPr algn="l"/>
            <a:r>
              <a:rPr lang="de-DE" sz="1400" dirty="0" smtClean="0"/>
              <a:t>The </a:t>
            </a:r>
            <a:r>
              <a:rPr lang="de-DE" sz="1400" dirty="0" err="1" smtClean="0"/>
              <a:t>architecture</a:t>
            </a:r>
            <a:r>
              <a:rPr lang="de-DE" sz="1400" dirty="0" smtClean="0"/>
              <a:t> </a:t>
            </a:r>
            <a:r>
              <a:rPr lang="de-DE" sz="1400" dirty="0" err="1" smtClean="0"/>
              <a:t>is</a:t>
            </a:r>
            <a:r>
              <a:rPr lang="de-DE" sz="1400" dirty="0" smtClean="0"/>
              <a:t> </a:t>
            </a:r>
            <a:r>
              <a:rPr lang="de-DE" sz="1400" dirty="0" err="1" smtClean="0"/>
              <a:t>composed</a:t>
            </a:r>
            <a:r>
              <a:rPr lang="de-DE" sz="1400" dirty="0" smtClean="0"/>
              <a:t> in </a:t>
            </a:r>
            <a:r>
              <a:rPr lang="de-DE" sz="1400" dirty="0" err="1" smtClean="0"/>
              <a:t>packages</a:t>
            </a:r>
            <a:r>
              <a:rPr lang="de-DE" sz="1400" dirty="0" smtClean="0"/>
              <a:t>.</a:t>
            </a:r>
          </a:p>
          <a:p>
            <a:pPr algn="l"/>
            <a:endParaRPr lang="de-DE" sz="1400" dirty="0" smtClean="0"/>
          </a:p>
          <a:p>
            <a:pPr algn="l"/>
            <a:endParaRPr lang="de-DE" sz="1400" dirty="0" smtClean="0"/>
          </a:p>
          <a:p>
            <a:pPr algn="l"/>
            <a:endParaRPr lang="de-DE" sz="1400" dirty="0" smtClean="0"/>
          </a:p>
          <a:p>
            <a:pPr algn="l"/>
            <a:endParaRPr lang="de-DE" sz="1400" dirty="0" smtClean="0"/>
          </a:p>
          <a:p>
            <a:pPr algn="l"/>
            <a:endParaRPr lang="de-DE" sz="1400" dirty="0" smtClean="0"/>
          </a:p>
          <a:p>
            <a:pPr algn="l"/>
            <a:endParaRPr lang="de-DE" sz="1400" dirty="0" smtClean="0"/>
          </a:p>
          <a:p>
            <a:pPr algn="l"/>
            <a:endParaRPr lang="de-DE" sz="1400" dirty="0" smtClean="0"/>
          </a:p>
          <a:p>
            <a:pPr marL="92075" indent="-92075" algn="l">
              <a:buFont typeface="Arial" pitchFamily="34" charset="0"/>
              <a:buChar char="•"/>
            </a:pPr>
            <a:r>
              <a:rPr lang="de-DE" sz="1400" b="1" dirty="0" err="1" smtClean="0"/>
              <a:t>RequirementsModel</a:t>
            </a:r>
            <a:r>
              <a:rPr lang="de-DE" sz="1400" b="1" dirty="0" smtClean="0"/>
              <a:t>:</a:t>
            </a:r>
            <a:r>
              <a:rPr lang="de-DE" sz="1400" dirty="0" smtClean="0"/>
              <a:t> </a:t>
            </a:r>
            <a:r>
              <a:rPr lang="de-DE" sz="1400" dirty="0" err="1" smtClean="0"/>
              <a:t>one</a:t>
            </a:r>
            <a:r>
              <a:rPr lang="de-DE" sz="1400" dirty="0" smtClean="0"/>
              <a:t> </a:t>
            </a:r>
            <a:r>
              <a:rPr lang="de-DE" sz="1400" dirty="0" err="1" smtClean="0"/>
              <a:t>package</a:t>
            </a:r>
            <a:r>
              <a:rPr lang="de-DE" sz="1400" dirty="0" smtClean="0"/>
              <a:t> </a:t>
            </a:r>
            <a:r>
              <a:rPr lang="de-DE" sz="1400" dirty="0" err="1" smtClean="0"/>
              <a:t>for</a:t>
            </a:r>
            <a:r>
              <a:rPr lang="de-DE" sz="1400" dirty="0" smtClean="0"/>
              <a:t> </a:t>
            </a:r>
            <a:r>
              <a:rPr lang="de-DE" sz="1400" dirty="0" err="1" smtClean="0"/>
              <a:t>functional</a:t>
            </a:r>
            <a:r>
              <a:rPr lang="de-DE" sz="1400" dirty="0" smtClean="0"/>
              <a:t> </a:t>
            </a:r>
            <a:r>
              <a:rPr lang="de-DE" sz="1400" dirty="0" err="1" smtClean="0"/>
              <a:t>and</a:t>
            </a:r>
            <a:r>
              <a:rPr lang="de-DE" sz="1400" dirty="0" smtClean="0"/>
              <a:t> </a:t>
            </a:r>
            <a:r>
              <a:rPr lang="de-DE" sz="1400" dirty="0" err="1" smtClean="0"/>
              <a:t>one</a:t>
            </a:r>
            <a:r>
              <a:rPr lang="de-DE" sz="1400" dirty="0" smtClean="0"/>
              <a:t> </a:t>
            </a:r>
            <a:r>
              <a:rPr lang="de-DE" sz="1400" dirty="0" err="1" smtClean="0"/>
              <a:t>for</a:t>
            </a:r>
            <a:r>
              <a:rPr lang="de-DE" sz="1400" dirty="0" smtClean="0"/>
              <a:t> </a:t>
            </a:r>
            <a:r>
              <a:rPr lang="de-DE" sz="1400" dirty="0" err="1" smtClean="0"/>
              <a:t>safety</a:t>
            </a:r>
            <a:r>
              <a:rPr lang="de-DE" sz="1400" dirty="0" smtClean="0"/>
              <a:t> </a:t>
            </a:r>
            <a:r>
              <a:rPr lang="de-DE" sz="1400" dirty="0" err="1" smtClean="0"/>
              <a:t>requirements</a:t>
            </a:r>
            <a:endParaRPr lang="de-DE" sz="1400" dirty="0" smtClean="0"/>
          </a:p>
          <a:p>
            <a:pPr marL="92075" indent="-92075" algn="l">
              <a:buFont typeface="Arial" pitchFamily="34" charset="0"/>
              <a:buChar char="•"/>
            </a:pPr>
            <a:r>
              <a:rPr lang="de-DE" sz="1400" b="1" dirty="0" err="1" smtClean="0"/>
              <a:t>Behavior</a:t>
            </a:r>
            <a:r>
              <a:rPr lang="de-DE" sz="1400" b="1" dirty="0" smtClean="0"/>
              <a:t>: </a:t>
            </a:r>
            <a:r>
              <a:rPr lang="de-DE" sz="1400" dirty="0" err="1" smtClean="0"/>
              <a:t>encloses</a:t>
            </a:r>
            <a:r>
              <a:rPr lang="de-DE" sz="1400" dirty="0" smtClean="0"/>
              <a:t> </a:t>
            </a:r>
            <a:r>
              <a:rPr lang="de-DE" sz="1400" dirty="0" err="1" smtClean="0"/>
              <a:t>mainly</a:t>
            </a:r>
            <a:r>
              <a:rPr lang="de-DE" sz="1400" dirty="0" smtClean="0"/>
              <a:t> </a:t>
            </a:r>
            <a:r>
              <a:rPr lang="de-DE" sz="1400" dirty="0" err="1" smtClean="0"/>
              <a:t>the</a:t>
            </a:r>
            <a:r>
              <a:rPr lang="de-DE" sz="1400" dirty="0" smtClean="0"/>
              <a:t> </a:t>
            </a:r>
            <a:r>
              <a:rPr lang="de-DE" sz="1400" dirty="0" err="1" smtClean="0"/>
              <a:t>modes</a:t>
            </a:r>
            <a:r>
              <a:rPr lang="de-DE" sz="1400" dirty="0" smtClean="0"/>
              <a:t> </a:t>
            </a:r>
            <a:r>
              <a:rPr lang="de-DE" sz="1400" dirty="0" err="1" smtClean="0"/>
              <a:t>needed</a:t>
            </a:r>
            <a:r>
              <a:rPr lang="de-DE" sz="1400" dirty="0" smtClean="0"/>
              <a:t> </a:t>
            </a:r>
            <a:r>
              <a:rPr lang="de-DE" sz="1400" dirty="0" err="1" smtClean="0"/>
              <a:t>for</a:t>
            </a:r>
            <a:r>
              <a:rPr lang="de-DE" sz="1400" dirty="0" smtClean="0"/>
              <a:t> </a:t>
            </a:r>
            <a:r>
              <a:rPr lang="de-DE" sz="1400" dirty="0" err="1" smtClean="0"/>
              <a:t>the</a:t>
            </a:r>
            <a:r>
              <a:rPr lang="de-DE" sz="1400" dirty="0" smtClean="0"/>
              <a:t> </a:t>
            </a:r>
            <a:r>
              <a:rPr lang="de-DE" sz="1400" dirty="0" err="1" smtClean="0"/>
              <a:t>hazard</a:t>
            </a:r>
            <a:r>
              <a:rPr lang="de-DE" sz="1400" dirty="0" smtClean="0"/>
              <a:t> </a:t>
            </a:r>
            <a:r>
              <a:rPr lang="de-DE" sz="1400" dirty="0" err="1" smtClean="0"/>
              <a:t>and</a:t>
            </a:r>
            <a:r>
              <a:rPr lang="de-DE" sz="1400" dirty="0" smtClean="0"/>
              <a:t> </a:t>
            </a:r>
            <a:r>
              <a:rPr lang="de-DE" sz="1400" dirty="0" err="1" smtClean="0"/>
              <a:t>risk</a:t>
            </a:r>
            <a:r>
              <a:rPr lang="de-DE" sz="1400" dirty="0" smtClean="0"/>
              <a:t> </a:t>
            </a:r>
            <a:r>
              <a:rPr lang="de-DE" sz="1400" dirty="0" err="1" smtClean="0"/>
              <a:t>analysis</a:t>
            </a:r>
            <a:endParaRPr lang="de-DE" sz="1400" dirty="0" smtClean="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Architecture</a:t>
            </a:r>
            <a:r>
              <a:rPr lang="de-DE" dirty="0" smtClean="0"/>
              <a:t> </a:t>
            </a:r>
            <a:r>
              <a:rPr lang="de-DE" dirty="0" err="1" smtClean="0"/>
              <a:t>Overview</a:t>
            </a:r>
            <a:r>
              <a:rPr lang="de-DE" dirty="0" smtClean="0"/>
              <a:t/>
            </a:r>
            <a:br>
              <a:rPr lang="de-DE" dirty="0" smtClean="0"/>
            </a:br>
            <a:r>
              <a:rPr lang="de-DE" dirty="0" err="1" smtClean="0">
                <a:solidFill>
                  <a:srgbClr val="FF0000"/>
                </a:solidFill>
              </a:rPr>
              <a:t>We</a:t>
            </a:r>
            <a:r>
              <a:rPr lang="de-DE" dirty="0" smtClean="0">
                <a:solidFill>
                  <a:srgbClr val="FF0000"/>
                </a:solidFill>
              </a:rPr>
              <a:t> </a:t>
            </a:r>
            <a:r>
              <a:rPr lang="de-DE" dirty="0" err="1" smtClean="0">
                <a:solidFill>
                  <a:srgbClr val="FF0000"/>
                </a:solidFill>
              </a:rPr>
              <a:t>are</a:t>
            </a:r>
            <a:r>
              <a:rPr lang="de-DE" dirty="0" smtClean="0">
                <a:solidFill>
                  <a:srgbClr val="FF0000"/>
                </a:solidFill>
              </a:rPr>
              <a:t> </a:t>
            </a:r>
            <a:r>
              <a:rPr lang="de-DE" dirty="0" err="1" smtClean="0">
                <a:solidFill>
                  <a:srgbClr val="FF0000"/>
                </a:solidFill>
              </a:rPr>
              <a:t>here</a:t>
            </a:r>
            <a:endParaRPr lang="de-DE" dirty="0">
              <a:solidFill>
                <a:srgbClr val="FF0000"/>
              </a:solidFill>
            </a:endParaRPr>
          </a:p>
        </p:txBody>
      </p:sp>
      <p:sp>
        <p:nvSpPr>
          <p:cNvPr id="4" name="Abgerundetes Rechteck 3"/>
          <p:cNvSpPr/>
          <p:nvPr/>
        </p:nvSpPr>
        <p:spPr bwMode="auto">
          <a:xfrm>
            <a:off x="4844541" y="2879751"/>
            <a:ext cx="1258065"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a:t>
            </a:r>
            <a:endParaRPr kumimoji="0" lang="en-US" sz="1600" b="1" i="0" u="none" strike="noStrike" cap="none" normalizeH="0" baseline="0" dirty="0" smtClean="0">
              <a:ln>
                <a:noFill/>
              </a:ln>
              <a:solidFill>
                <a:schemeClr val="accent4"/>
              </a:solidFill>
              <a:effectLst/>
              <a:latin typeface="Arial" charset="0"/>
            </a:endParaRPr>
          </a:p>
        </p:txBody>
      </p:sp>
      <p:sp>
        <p:nvSpPr>
          <p:cNvPr id="5" name="Abgerundetes Rechteck 4"/>
          <p:cNvSpPr/>
          <p:nvPr/>
        </p:nvSpPr>
        <p:spPr bwMode="auto">
          <a:xfrm>
            <a:off x="4572694" y="3725350"/>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Functional Safety Requirement</a:t>
            </a:r>
            <a:endParaRPr lang="en-US" sz="1600" b="1" dirty="0">
              <a:solidFill>
                <a:schemeClr val="accent4"/>
              </a:solidFill>
              <a:latin typeface="Arial" charset="0"/>
            </a:endParaRPr>
          </a:p>
        </p:txBody>
      </p:sp>
      <p:sp>
        <p:nvSpPr>
          <p:cNvPr id="8" name="Abgerundetes Rechteck 7"/>
          <p:cNvSpPr/>
          <p:nvPr/>
        </p:nvSpPr>
        <p:spPr bwMode="auto">
          <a:xfrm>
            <a:off x="4726414" y="2058184"/>
            <a:ext cx="1480406"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a:t>
            </a:r>
            <a:r>
              <a:rPr lang="de-DE" sz="1600" b="1" dirty="0" smtClean="0">
                <a:solidFill>
                  <a:schemeClr val="accent4"/>
                </a:solidFill>
                <a:latin typeface="Arial" charset="0"/>
              </a:rPr>
              <a:t> &amp; </a:t>
            </a:r>
            <a:r>
              <a:rPr lang="de-DE" sz="1600" b="1" dirty="0" err="1" smtClean="0">
                <a:solidFill>
                  <a:schemeClr val="accent4"/>
                </a:solidFill>
                <a:latin typeface="Arial" charset="0"/>
              </a:rPr>
              <a:t>Risk</a:t>
            </a:r>
            <a:r>
              <a:rPr lang="de-DE" sz="1600" b="1" dirty="0" smtClean="0">
                <a:solidFill>
                  <a:schemeClr val="accent4"/>
                </a:solidFill>
                <a:latin typeface="Arial" charset="0"/>
              </a:rPr>
              <a:t> Analysis</a:t>
            </a:r>
            <a:endParaRPr lang="en-US" sz="1600" b="1" dirty="0">
              <a:solidFill>
                <a:schemeClr val="accent4"/>
              </a:solidFill>
              <a:latin typeface="Arial" charset="0"/>
            </a:endParaRPr>
          </a:p>
        </p:txBody>
      </p:sp>
      <p:cxnSp>
        <p:nvCxnSpPr>
          <p:cNvPr id="9" name="Gerade Verbindung 8"/>
          <p:cNvCxnSpPr>
            <a:stCxn id="8" idx="2"/>
            <a:endCxn id="4" idx="0"/>
          </p:cNvCxnSpPr>
          <p:nvPr/>
        </p:nvCxnSpPr>
        <p:spPr bwMode="auto">
          <a:xfrm>
            <a:off x="5466617" y="2553672"/>
            <a:ext cx="6957" cy="32607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0" name="Gerade Verbindung 9"/>
          <p:cNvCxnSpPr>
            <a:stCxn id="4" idx="2"/>
            <a:endCxn id="5" idx="0"/>
          </p:cNvCxnSpPr>
          <p:nvPr/>
        </p:nvCxnSpPr>
        <p:spPr bwMode="auto">
          <a:xfrm>
            <a:off x="5473574" y="3375239"/>
            <a:ext cx="3935" cy="350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2" name="Gerade Verbindung 11"/>
          <p:cNvCxnSpPr>
            <a:stCxn id="15" idx="2"/>
            <a:endCxn id="16" idx="0"/>
          </p:cNvCxnSpPr>
          <p:nvPr/>
        </p:nvCxnSpPr>
        <p:spPr bwMode="auto">
          <a:xfrm>
            <a:off x="3325370" y="2549054"/>
            <a:ext cx="4619" cy="1180880"/>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3" name="Gerade Verbindung 12"/>
          <p:cNvCxnSpPr>
            <a:stCxn id="18" idx="1"/>
            <a:endCxn id="8" idx="3"/>
          </p:cNvCxnSpPr>
          <p:nvPr/>
        </p:nvCxnSpPr>
        <p:spPr bwMode="auto">
          <a:xfrm flipH="1" flipV="1">
            <a:off x="6206820" y="2305928"/>
            <a:ext cx="1004178" cy="4"/>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14" name="Abgerundetes Rechteck 13"/>
          <p:cNvSpPr/>
          <p:nvPr/>
        </p:nvSpPr>
        <p:spPr bwMode="auto">
          <a:xfrm>
            <a:off x="482323" y="2053569"/>
            <a:ext cx="1558914"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r>
              <a:rPr lang="de-DE" sz="1600" b="1" dirty="0" err="1" smtClean="0">
                <a:solidFill>
                  <a:schemeClr val="accent4"/>
                </a:solidFill>
                <a:latin typeface="Arial" charset="0"/>
              </a:rPr>
              <a:t>Functional</a:t>
            </a:r>
            <a:endParaRPr lang="de-DE" sz="1600" b="1" dirty="0" smtClean="0">
              <a:solidFill>
                <a:schemeClr val="accent4"/>
              </a:solidFill>
              <a:latin typeface="Arial" charset="0"/>
            </a:endParaRPr>
          </a:p>
          <a:p>
            <a:r>
              <a:rPr lang="de-DE" sz="1600" b="1" dirty="0" err="1" smtClean="0">
                <a:solidFill>
                  <a:schemeClr val="accent4"/>
                </a:solidFill>
                <a:latin typeface="Arial" charset="0"/>
              </a:rPr>
              <a:t>Requirements</a:t>
            </a:r>
            <a:endParaRPr lang="en-US" sz="1600" b="1" dirty="0">
              <a:solidFill>
                <a:schemeClr val="accent4"/>
              </a:solidFill>
              <a:latin typeface="Arial" charset="0"/>
            </a:endParaRPr>
          </a:p>
        </p:txBody>
      </p:sp>
      <p:sp>
        <p:nvSpPr>
          <p:cNvPr id="15" name="Abgerundetes Rechteck 14"/>
          <p:cNvSpPr/>
          <p:nvPr/>
        </p:nvSpPr>
        <p:spPr bwMode="auto">
          <a:xfrm>
            <a:off x="2699049" y="2053566"/>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Vehicle</a:t>
            </a:r>
            <a:endParaRPr lang="de-DE" sz="1600" b="1" dirty="0" smtClean="0">
              <a:solidFill>
                <a:schemeClr val="accent4"/>
              </a:solidFill>
              <a:latin typeface="Arial" charset="0"/>
            </a:endParaRPr>
          </a:p>
          <a:p>
            <a:pPr algn="ctr"/>
            <a:r>
              <a:rPr lang="de-DE" sz="1600" b="1" dirty="0" smtClean="0">
                <a:solidFill>
                  <a:schemeClr val="accent4"/>
                </a:solidFill>
                <a:latin typeface="Arial" charset="0"/>
              </a:rPr>
              <a:t>Model</a:t>
            </a:r>
            <a:endParaRPr lang="en-US" sz="1600" b="1" dirty="0">
              <a:solidFill>
                <a:schemeClr val="accent4"/>
              </a:solidFill>
              <a:latin typeface="Arial" charset="0"/>
            </a:endParaRPr>
          </a:p>
        </p:txBody>
      </p:sp>
      <p:sp>
        <p:nvSpPr>
          <p:cNvPr id="16" name="Abgerundetes Rechteck 15"/>
          <p:cNvSpPr/>
          <p:nvPr/>
        </p:nvSpPr>
        <p:spPr bwMode="auto">
          <a:xfrm>
            <a:off x="2703668" y="3729934"/>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Analysis</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7" name="Abgerundetes Rechteck 16"/>
          <p:cNvSpPr/>
          <p:nvPr/>
        </p:nvSpPr>
        <p:spPr bwMode="auto">
          <a:xfrm>
            <a:off x="2708286" y="4556593"/>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Design</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8" name="Abgerundetes Rechteck 17"/>
          <p:cNvSpPr/>
          <p:nvPr/>
        </p:nvSpPr>
        <p:spPr bwMode="auto">
          <a:xfrm>
            <a:off x="7210998" y="2058188"/>
            <a:ext cx="1267968"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Behavior</a:t>
            </a:r>
            <a:endParaRPr lang="en-US" sz="1600" b="1" dirty="0">
              <a:solidFill>
                <a:schemeClr val="accent4"/>
              </a:solidFill>
              <a:latin typeface="Arial" charset="0"/>
            </a:endParaRPr>
          </a:p>
        </p:txBody>
      </p:sp>
      <p:cxnSp>
        <p:nvCxnSpPr>
          <p:cNvPr id="23" name="Gerade Verbindung 22"/>
          <p:cNvCxnSpPr>
            <a:stCxn id="16" idx="3"/>
            <a:endCxn id="5" idx="1"/>
          </p:cNvCxnSpPr>
          <p:nvPr/>
        </p:nvCxnSpPr>
        <p:spPr bwMode="auto">
          <a:xfrm flipV="1">
            <a:off x="3956309" y="3973094"/>
            <a:ext cx="616385" cy="4584"/>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26" name="Gerade Verbindung 25"/>
          <p:cNvCxnSpPr>
            <a:stCxn id="14" idx="3"/>
            <a:endCxn id="15" idx="1"/>
          </p:cNvCxnSpPr>
          <p:nvPr/>
        </p:nvCxnSpPr>
        <p:spPr bwMode="auto">
          <a:xfrm flipV="1">
            <a:off x="2041237" y="2301310"/>
            <a:ext cx="657812" cy="3"/>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5" name="Abgerundetes Rechteck 34"/>
          <p:cNvSpPr/>
          <p:nvPr/>
        </p:nvSpPr>
        <p:spPr bwMode="auto">
          <a:xfrm>
            <a:off x="4577311" y="4552006"/>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Technical Safety Requirement</a:t>
            </a:r>
            <a:endParaRPr lang="en-US" sz="1600" b="1" dirty="0">
              <a:solidFill>
                <a:schemeClr val="accent4"/>
              </a:solidFill>
              <a:latin typeface="Arial" charset="0"/>
            </a:endParaRPr>
          </a:p>
        </p:txBody>
      </p:sp>
      <p:cxnSp>
        <p:nvCxnSpPr>
          <p:cNvPr id="36" name="Gerade Verbindung 35"/>
          <p:cNvCxnSpPr>
            <a:stCxn id="5" idx="2"/>
            <a:endCxn id="35" idx="0"/>
          </p:cNvCxnSpPr>
          <p:nvPr/>
        </p:nvCxnSpPr>
        <p:spPr bwMode="auto">
          <a:xfrm>
            <a:off x="5477509" y="4220838"/>
            <a:ext cx="4617" cy="33116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9" name="Gerade Verbindung 38"/>
          <p:cNvCxnSpPr>
            <a:stCxn id="16" idx="2"/>
            <a:endCxn id="17" idx="0"/>
          </p:cNvCxnSpPr>
          <p:nvPr/>
        </p:nvCxnSpPr>
        <p:spPr bwMode="auto">
          <a:xfrm>
            <a:off x="3329989" y="4225422"/>
            <a:ext cx="4618" cy="33117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4" name="Gerade Verbindung 43"/>
          <p:cNvCxnSpPr>
            <a:stCxn id="17" idx="3"/>
            <a:endCxn id="35" idx="1"/>
          </p:cNvCxnSpPr>
          <p:nvPr/>
        </p:nvCxnSpPr>
        <p:spPr bwMode="auto">
          <a:xfrm flipV="1">
            <a:off x="3960927" y="4799750"/>
            <a:ext cx="616384" cy="4587"/>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47" name="Gerade Verbindung 46"/>
          <p:cNvCxnSpPr>
            <a:stCxn id="15" idx="3"/>
            <a:endCxn id="8" idx="1"/>
          </p:cNvCxnSpPr>
          <p:nvPr/>
        </p:nvCxnSpPr>
        <p:spPr bwMode="auto">
          <a:xfrm>
            <a:off x="3951690" y="2301310"/>
            <a:ext cx="774724" cy="4618"/>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Architecture</a:t>
            </a:r>
            <a:r>
              <a:rPr lang="de-DE" dirty="0" smtClean="0"/>
              <a:t> </a:t>
            </a:r>
            <a:r>
              <a:rPr lang="de-DE" dirty="0" err="1" smtClean="0"/>
              <a:t>Overview</a:t>
            </a:r>
            <a:r>
              <a:rPr lang="de-DE" dirty="0" smtClean="0"/>
              <a:t/>
            </a:r>
            <a:br>
              <a:rPr lang="de-DE" dirty="0" smtClean="0"/>
            </a:br>
            <a:r>
              <a:rPr lang="de-DE" dirty="0" err="1" smtClean="0">
                <a:solidFill>
                  <a:srgbClr val="FF0000"/>
                </a:solidFill>
              </a:rPr>
              <a:t>Functional</a:t>
            </a:r>
            <a:r>
              <a:rPr lang="de-DE" dirty="0" smtClean="0">
                <a:solidFill>
                  <a:srgbClr val="FF0000"/>
                </a:solidFill>
              </a:rPr>
              <a:t> </a:t>
            </a:r>
            <a:r>
              <a:rPr lang="de-DE" dirty="0" err="1" smtClean="0">
                <a:solidFill>
                  <a:srgbClr val="FF0000"/>
                </a:solidFill>
              </a:rPr>
              <a:t>Requirements</a:t>
            </a:r>
            <a:endParaRPr lang="de-DE" dirty="0">
              <a:solidFill>
                <a:srgbClr val="FF0000"/>
              </a:solidFill>
            </a:endParaRPr>
          </a:p>
        </p:txBody>
      </p:sp>
      <p:pic>
        <p:nvPicPr>
          <p:cNvPr id="43010" name="Picture 2"/>
          <p:cNvPicPr>
            <a:picLocks noChangeAspect="1" noChangeArrowheads="1"/>
          </p:cNvPicPr>
          <p:nvPr/>
        </p:nvPicPr>
        <p:blipFill>
          <a:blip r:embed="rId2" cstate="print"/>
          <a:srcRect/>
          <a:stretch>
            <a:fillRect/>
          </a:stretch>
        </p:blipFill>
        <p:spPr bwMode="auto">
          <a:xfrm>
            <a:off x="346840" y="1292772"/>
            <a:ext cx="4866291" cy="555744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Content</a:t>
            </a:r>
            <a:endParaRPr lang="de-DE" dirty="0"/>
          </a:p>
        </p:txBody>
      </p:sp>
      <p:sp>
        <p:nvSpPr>
          <p:cNvPr id="3" name="Inhaltsplatzhalter 2"/>
          <p:cNvSpPr>
            <a:spLocks noGrp="1"/>
          </p:cNvSpPr>
          <p:nvPr>
            <p:ph idx="1"/>
          </p:nvPr>
        </p:nvSpPr>
        <p:spPr/>
        <p:txBody>
          <a:bodyPr/>
          <a:lstStyle/>
          <a:p>
            <a:r>
              <a:rPr lang="de-DE" dirty="0" smtClean="0">
                <a:solidFill>
                  <a:schemeClr val="tx1">
                    <a:lumMod val="50000"/>
                    <a:lumOff val="50000"/>
                  </a:schemeClr>
                </a:solidFill>
                <a:latin typeface="+mj-lt"/>
                <a:ea typeface="+mj-ea"/>
                <a:cs typeface="+mj-cs"/>
              </a:rPr>
              <a:t>The Story</a:t>
            </a:r>
          </a:p>
          <a:p>
            <a:r>
              <a:rPr lang="de-DE" dirty="0" smtClean="0">
                <a:solidFill>
                  <a:schemeClr val="tx1">
                    <a:lumMod val="50000"/>
                    <a:lumOff val="50000"/>
                  </a:schemeClr>
                </a:solidFill>
                <a:latin typeface="+mj-lt"/>
                <a:ea typeface="+mj-ea"/>
                <a:cs typeface="+mj-cs"/>
              </a:rPr>
              <a:t>The </a:t>
            </a:r>
            <a:r>
              <a:rPr lang="de-DE" dirty="0" err="1" smtClean="0">
                <a:solidFill>
                  <a:schemeClr val="tx1">
                    <a:lumMod val="50000"/>
                    <a:lumOff val="50000"/>
                  </a:schemeClr>
                </a:solidFill>
                <a:latin typeface="+mj-lt"/>
                <a:ea typeface="+mj-ea"/>
                <a:cs typeface="+mj-cs"/>
              </a:rPr>
              <a:t>Example</a:t>
            </a:r>
            <a:endParaRPr lang="de-DE" dirty="0" smtClean="0">
              <a:solidFill>
                <a:schemeClr val="tx1">
                  <a:lumMod val="50000"/>
                  <a:lumOff val="50000"/>
                </a:schemeClr>
              </a:solidFill>
              <a:latin typeface="+mj-lt"/>
              <a:ea typeface="+mj-ea"/>
              <a:cs typeface="+mj-cs"/>
            </a:endParaRPr>
          </a:p>
          <a:p>
            <a:endParaRPr lang="de-DE" dirty="0" smtClean="0">
              <a:solidFill>
                <a:schemeClr val="tx1">
                  <a:lumMod val="50000"/>
                  <a:lumOff val="50000"/>
                </a:schemeClr>
              </a:solidFill>
              <a:latin typeface="+mj-lt"/>
              <a:ea typeface="+mj-ea"/>
              <a:cs typeface="+mj-cs"/>
            </a:endParaRPr>
          </a:p>
          <a:p>
            <a:r>
              <a:rPr lang="de-DE" dirty="0" err="1" smtClean="0">
                <a:solidFill>
                  <a:schemeClr val="tx1">
                    <a:lumMod val="50000"/>
                    <a:lumOff val="50000"/>
                  </a:schemeClr>
                </a:solidFill>
                <a:latin typeface="+mj-lt"/>
                <a:ea typeface="+mj-ea"/>
                <a:cs typeface="+mj-cs"/>
              </a:rPr>
              <a:t>Architecture</a:t>
            </a:r>
            <a:r>
              <a:rPr lang="de-DE" dirty="0" smtClean="0">
                <a:solidFill>
                  <a:schemeClr val="tx1">
                    <a:lumMod val="50000"/>
                    <a:lumOff val="50000"/>
                  </a:schemeClr>
                </a:solidFill>
                <a:latin typeface="+mj-lt"/>
                <a:ea typeface="+mj-ea"/>
                <a:cs typeface="+mj-cs"/>
              </a:rPr>
              <a:t> </a:t>
            </a:r>
            <a:r>
              <a:rPr lang="de-DE" dirty="0" err="1" smtClean="0">
                <a:solidFill>
                  <a:schemeClr val="tx1">
                    <a:lumMod val="50000"/>
                    <a:lumOff val="50000"/>
                  </a:schemeClr>
                </a:solidFill>
                <a:latin typeface="+mj-lt"/>
                <a:ea typeface="+mj-ea"/>
                <a:cs typeface="+mj-cs"/>
              </a:rPr>
              <a:t>Overview</a:t>
            </a:r>
            <a:endParaRPr lang="de-DE" dirty="0" smtClean="0">
              <a:solidFill>
                <a:schemeClr val="tx1">
                  <a:lumMod val="50000"/>
                  <a:lumOff val="50000"/>
                </a:schemeClr>
              </a:solidFill>
              <a:latin typeface="+mj-lt"/>
              <a:ea typeface="+mj-ea"/>
              <a:cs typeface="+mj-cs"/>
            </a:endParaRPr>
          </a:p>
          <a:p>
            <a:r>
              <a:rPr lang="de-DE" b="1" dirty="0" smtClean="0">
                <a:solidFill>
                  <a:srgbClr val="FF0000"/>
                </a:solidFill>
                <a:latin typeface="+mj-lt"/>
                <a:ea typeface="+mj-ea"/>
                <a:cs typeface="+mj-cs"/>
              </a:rPr>
              <a:t>System Model</a:t>
            </a:r>
          </a:p>
          <a:p>
            <a:r>
              <a:rPr lang="de-DE" dirty="0" err="1" smtClean="0">
                <a:solidFill>
                  <a:schemeClr val="tx1">
                    <a:lumMod val="50000"/>
                    <a:lumOff val="50000"/>
                  </a:schemeClr>
                </a:solidFill>
                <a:latin typeface="+mj-lt"/>
                <a:ea typeface="+mj-ea"/>
                <a:cs typeface="+mj-cs"/>
              </a:rPr>
              <a:t>Safety</a:t>
            </a:r>
            <a:r>
              <a:rPr lang="de-DE" dirty="0" smtClean="0">
                <a:solidFill>
                  <a:schemeClr val="tx1">
                    <a:lumMod val="50000"/>
                    <a:lumOff val="50000"/>
                  </a:schemeClr>
                </a:solidFill>
                <a:latin typeface="+mj-lt"/>
                <a:ea typeface="+mj-ea"/>
                <a:cs typeface="+mj-cs"/>
              </a:rPr>
              <a:t> Modeling</a:t>
            </a:r>
          </a:p>
          <a:p>
            <a:endParaRPr lang="de-DE" dirty="0">
              <a:latin typeface="+mj-lt"/>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err="1" smtClean="0">
                <a:solidFill>
                  <a:srgbClr val="FF0000"/>
                </a:solidFill>
              </a:rPr>
              <a:t>Overview</a:t>
            </a:r>
            <a:endParaRPr lang="de-DE" dirty="0">
              <a:solidFill>
                <a:srgbClr val="FF0000"/>
              </a:solidFill>
            </a:endParaRPr>
          </a:p>
        </p:txBody>
      </p:sp>
      <p:pic>
        <p:nvPicPr>
          <p:cNvPr id="77826" name="Picture 2"/>
          <p:cNvPicPr>
            <a:picLocks noChangeAspect="1" noChangeArrowheads="1"/>
          </p:cNvPicPr>
          <p:nvPr/>
        </p:nvPicPr>
        <p:blipFill>
          <a:blip r:embed="rId2" cstate="print"/>
          <a:srcRect/>
          <a:stretch>
            <a:fillRect/>
          </a:stretch>
        </p:blipFill>
        <p:spPr bwMode="auto">
          <a:xfrm>
            <a:off x="403345" y="1311566"/>
            <a:ext cx="3900516" cy="5491018"/>
          </a:xfrm>
          <a:prstGeom prst="rect">
            <a:avLst/>
          </a:prstGeom>
          <a:noFill/>
          <a:ln w="9525">
            <a:noFill/>
            <a:miter lim="800000"/>
            <a:headEnd/>
            <a:tailEnd/>
          </a:ln>
        </p:spPr>
      </p:pic>
      <p:sp>
        <p:nvSpPr>
          <p:cNvPr id="5" name="Textfeld 4"/>
          <p:cNvSpPr txBox="1"/>
          <p:nvPr/>
        </p:nvSpPr>
        <p:spPr>
          <a:xfrm>
            <a:off x="4396509" y="1385456"/>
            <a:ext cx="4051900" cy="4401205"/>
          </a:xfrm>
          <a:prstGeom prst="rect">
            <a:avLst/>
          </a:prstGeom>
          <a:noFill/>
        </p:spPr>
        <p:txBody>
          <a:bodyPr wrap="square" rtlCol="0">
            <a:spAutoFit/>
          </a:bodyPr>
          <a:lstStyle/>
          <a:p>
            <a:pPr algn="l"/>
            <a:r>
              <a:rPr lang="de-DE" sz="1400" dirty="0" smtClean="0"/>
              <a:t>The</a:t>
            </a:r>
            <a:r>
              <a:rPr lang="de-DE" sz="1400" b="1" dirty="0" smtClean="0"/>
              <a:t> System Model </a:t>
            </a:r>
          </a:p>
          <a:p>
            <a:pPr algn="l">
              <a:buFont typeface="Arial" pitchFamily="34" charset="0"/>
              <a:buChar char="•"/>
            </a:pPr>
            <a:r>
              <a:rPr lang="de-DE" sz="1400" b="1" dirty="0" smtClean="0"/>
              <a:t> </a:t>
            </a:r>
            <a:r>
              <a:rPr lang="de-DE" sz="1400" dirty="0" err="1" smtClean="0"/>
              <a:t>structures</a:t>
            </a:r>
            <a:r>
              <a:rPr lang="de-DE" sz="1400" dirty="0" smtClean="0"/>
              <a:t> </a:t>
            </a:r>
            <a:r>
              <a:rPr lang="de-DE" sz="1400" dirty="0" err="1" smtClean="0"/>
              <a:t>the</a:t>
            </a:r>
            <a:r>
              <a:rPr lang="de-DE" sz="1400" dirty="0" smtClean="0"/>
              <a:t> </a:t>
            </a:r>
            <a:r>
              <a:rPr lang="de-DE" sz="1400" dirty="0" err="1" smtClean="0"/>
              <a:t>abstraction</a:t>
            </a:r>
            <a:r>
              <a:rPr lang="de-DE" sz="1400" dirty="0" smtClean="0"/>
              <a:t> </a:t>
            </a:r>
            <a:r>
              <a:rPr lang="de-DE" sz="1400" dirty="0" err="1" smtClean="0"/>
              <a:t>levels</a:t>
            </a:r>
            <a:r>
              <a:rPr lang="de-DE" sz="1400" dirty="0" smtClean="0"/>
              <a:t>, </a:t>
            </a:r>
          </a:p>
          <a:p>
            <a:pPr algn="l">
              <a:buFont typeface="Arial" pitchFamily="34" charset="0"/>
              <a:buChar char="•"/>
            </a:pPr>
            <a:r>
              <a:rPr lang="de-DE" sz="1400" dirty="0" smtClean="0"/>
              <a:t> </a:t>
            </a:r>
            <a:r>
              <a:rPr lang="de-DE" sz="1400" dirty="0" err="1" smtClean="0"/>
              <a:t>defines</a:t>
            </a:r>
            <a:r>
              <a:rPr lang="de-DE" sz="1400" dirty="0" smtClean="0"/>
              <a:t> </a:t>
            </a:r>
            <a:r>
              <a:rPr lang="de-DE" sz="1400" dirty="0" err="1" smtClean="0"/>
              <a:t>the</a:t>
            </a:r>
            <a:r>
              <a:rPr lang="de-DE" sz="1400" dirty="0" smtClean="0"/>
              <a:t> </a:t>
            </a:r>
            <a:r>
              <a:rPr lang="de-DE" sz="1400" dirty="0" err="1" smtClean="0"/>
              <a:t>root</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architectures</a:t>
            </a:r>
            <a:endParaRPr lang="de-DE" sz="1400" dirty="0" smtClean="0"/>
          </a:p>
          <a:p>
            <a:pPr algn="l">
              <a:buFont typeface="Arial" pitchFamily="34" charset="0"/>
              <a:buChar char="•"/>
            </a:pPr>
            <a:r>
              <a:rPr lang="de-DE" sz="1400" dirty="0" smtClean="0"/>
              <a:t> </a:t>
            </a:r>
            <a:r>
              <a:rPr lang="de-DE" sz="1400" dirty="0" err="1" smtClean="0"/>
              <a:t>encloses</a:t>
            </a:r>
            <a:r>
              <a:rPr lang="de-DE" sz="1400" dirty="0" smtClean="0"/>
              <a:t> </a:t>
            </a:r>
            <a:r>
              <a:rPr lang="de-DE" sz="1400" dirty="0" err="1" smtClean="0"/>
              <a:t>the</a:t>
            </a:r>
            <a:r>
              <a:rPr lang="de-DE" sz="1400" dirty="0" smtClean="0"/>
              <a:t> </a:t>
            </a:r>
            <a:r>
              <a:rPr lang="de-DE" sz="1400" dirty="0" err="1" smtClean="0"/>
              <a:t>vehicle</a:t>
            </a:r>
            <a:r>
              <a:rPr lang="de-DE" sz="1400" dirty="0" smtClean="0"/>
              <a:t> </a:t>
            </a:r>
            <a:r>
              <a:rPr lang="de-DE" sz="1400" dirty="0" err="1" smtClean="0"/>
              <a:t>feature</a:t>
            </a:r>
            <a:r>
              <a:rPr lang="de-DE" sz="1400" dirty="0" smtClean="0"/>
              <a:t> model </a:t>
            </a:r>
          </a:p>
          <a:p>
            <a:pPr algn="l">
              <a:buFont typeface="Arial" pitchFamily="34" charset="0"/>
              <a:buChar char="•"/>
            </a:pPr>
            <a:r>
              <a:rPr lang="de-DE" sz="1400" dirty="0" smtClean="0"/>
              <a:t> </a:t>
            </a:r>
            <a:r>
              <a:rPr lang="de-DE" sz="1400" dirty="0" err="1" smtClean="0"/>
              <a:t>encloses</a:t>
            </a:r>
            <a:r>
              <a:rPr lang="de-DE" sz="1400" dirty="0" smtClean="0"/>
              <a:t> </a:t>
            </a:r>
            <a:r>
              <a:rPr lang="de-DE" sz="1400" dirty="0" err="1" smtClean="0"/>
              <a:t>the</a:t>
            </a:r>
            <a:r>
              <a:rPr lang="de-DE" sz="1400" dirty="0" smtClean="0"/>
              <a:t> </a:t>
            </a:r>
            <a:r>
              <a:rPr lang="de-DE" sz="1400" dirty="0" err="1" smtClean="0"/>
              <a:t>allocation</a:t>
            </a:r>
            <a:r>
              <a:rPr lang="de-DE" sz="1400" dirty="0" smtClean="0"/>
              <a:t> model</a:t>
            </a:r>
          </a:p>
          <a:p>
            <a:pPr algn="l">
              <a:buFont typeface="Arial" pitchFamily="34" charset="0"/>
              <a:buChar char="•"/>
            </a:pPr>
            <a:endParaRPr lang="de-DE" sz="1400" dirty="0" smtClean="0"/>
          </a:p>
          <a:p>
            <a:pPr algn="l"/>
            <a:r>
              <a:rPr lang="de-DE" sz="1400" b="1" dirty="0" err="1" smtClean="0"/>
              <a:t>Vehicle</a:t>
            </a:r>
            <a:r>
              <a:rPr lang="de-DE" sz="1400" b="1" dirty="0" smtClean="0"/>
              <a:t> </a:t>
            </a:r>
            <a:r>
              <a:rPr lang="de-DE" sz="1400" b="1" dirty="0" err="1" smtClean="0"/>
              <a:t>level</a:t>
            </a:r>
            <a:r>
              <a:rPr lang="de-DE" sz="1400" b="1" dirty="0" smtClean="0"/>
              <a:t> </a:t>
            </a:r>
            <a:r>
              <a:rPr lang="de-DE" sz="1400" dirty="0" err="1" smtClean="0"/>
              <a:t>which</a:t>
            </a:r>
            <a:r>
              <a:rPr lang="de-DE" sz="1400" dirty="0" smtClean="0"/>
              <a:t> </a:t>
            </a:r>
            <a:r>
              <a:rPr lang="de-DE" sz="1400" dirty="0" err="1" smtClean="0"/>
              <a:t>contains</a:t>
            </a:r>
            <a:r>
              <a:rPr lang="de-DE" sz="1400" dirty="0" smtClean="0"/>
              <a:t> </a:t>
            </a:r>
            <a:r>
              <a:rPr lang="de-DE" sz="1400" dirty="0" err="1" smtClean="0"/>
              <a:t>the</a:t>
            </a:r>
            <a:r>
              <a:rPr lang="de-DE" sz="1400" dirty="0" smtClean="0"/>
              <a:t> </a:t>
            </a:r>
            <a:r>
              <a:rPr lang="de-DE" sz="1400" dirty="0" err="1" smtClean="0"/>
              <a:t>vehicle</a:t>
            </a:r>
            <a:r>
              <a:rPr lang="de-DE" sz="1400" dirty="0" smtClean="0"/>
              <a:t> </a:t>
            </a:r>
            <a:r>
              <a:rPr lang="de-DE" sz="1400" dirty="0" err="1" smtClean="0"/>
              <a:t>feature</a:t>
            </a:r>
            <a:r>
              <a:rPr lang="de-DE" sz="1400" dirty="0" smtClean="0"/>
              <a:t> model</a:t>
            </a:r>
          </a:p>
          <a:p>
            <a:pPr algn="l"/>
            <a:endParaRPr lang="de-DE" sz="1400" dirty="0" smtClean="0"/>
          </a:p>
          <a:p>
            <a:pPr algn="l"/>
            <a:r>
              <a:rPr lang="de-DE" sz="1400" b="1" dirty="0" smtClean="0"/>
              <a:t>Analysis </a:t>
            </a:r>
            <a:r>
              <a:rPr lang="de-DE" sz="1400" b="1" dirty="0" err="1" smtClean="0"/>
              <a:t>level</a:t>
            </a:r>
            <a:r>
              <a:rPr lang="de-DE" sz="1400" b="1" dirty="0" smtClean="0"/>
              <a:t> </a:t>
            </a:r>
            <a:r>
              <a:rPr lang="de-DE" sz="1400" dirty="0" err="1" smtClean="0"/>
              <a:t>contains</a:t>
            </a:r>
            <a:r>
              <a:rPr lang="de-DE" sz="1400" dirty="0" smtClean="0"/>
              <a:t> </a:t>
            </a:r>
            <a:r>
              <a:rPr lang="de-DE" sz="1400" dirty="0" err="1" smtClean="0"/>
              <a:t>the</a:t>
            </a:r>
            <a:r>
              <a:rPr lang="de-DE" sz="1400" dirty="0" smtClean="0"/>
              <a:t> </a:t>
            </a:r>
            <a:r>
              <a:rPr lang="de-DE" sz="1400" dirty="0" err="1" smtClean="0"/>
              <a:t>functional</a:t>
            </a:r>
            <a:r>
              <a:rPr lang="de-DE" sz="1400" dirty="0" smtClean="0"/>
              <a:t> </a:t>
            </a:r>
            <a:r>
              <a:rPr lang="de-DE" sz="1400" dirty="0" err="1" smtClean="0"/>
              <a:t>analysis</a:t>
            </a:r>
            <a:r>
              <a:rPr lang="de-DE" sz="1400" dirty="0" smtClean="0"/>
              <a:t> </a:t>
            </a:r>
            <a:r>
              <a:rPr lang="de-DE" sz="1400" dirty="0" err="1" smtClean="0"/>
              <a:t>architecture</a:t>
            </a:r>
            <a:r>
              <a:rPr lang="de-DE" sz="1400" dirty="0" smtClean="0"/>
              <a:t>, i.e. </a:t>
            </a:r>
            <a:r>
              <a:rPr lang="de-DE" sz="1400" dirty="0" err="1" smtClean="0"/>
              <a:t>the</a:t>
            </a:r>
            <a:r>
              <a:rPr lang="de-DE" sz="1400" dirty="0" smtClean="0"/>
              <a:t> </a:t>
            </a:r>
            <a:r>
              <a:rPr lang="de-DE" sz="1400" dirty="0" err="1" smtClean="0"/>
              <a:t>root</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architecture</a:t>
            </a:r>
            <a:r>
              <a:rPr lang="de-DE" sz="1400" dirty="0" smtClean="0"/>
              <a:t> </a:t>
            </a:r>
            <a:r>
              <a:rPr lang="de-DE" sz="1400" dirty="0" err="1" smtClean="0"/>
              <a:t>elements</a:t>
            </a:r>
            <a:r>
              <a:rPr lang="de-DE" sz="1400" dirty="0" smtClean="0"/>
              <a:t> on </a:t>
            </a:r>
            <a:r>
              <a:rPr lang="de-DE" sz="1400" dirty="0" err="1" smtClean="0"/>
              <a:t>this</a:t>
            </a:r>
            <a:r>
              <a:rPr lang="de-DE" sz="1400" dirty="0" smtClean="0"/>
              <a:t> </a:t>
            </a:r>
            <a:r>
              <a:rPr lang="de-DE" sz="1400" dirty="0" err="1" smtClean="0"/>
              <a:t>level</a:t>
            </a:r>
            <a:endParaRPr lang="de-DE" sz="1400" dirty="0" smtClean="0"/>
          </a:p>
          <a:p>
            <a:pPr algn="l"/>
            <a:endParaRPr lang="de-DE" sz="1400" dirty="0" smtClean="0"/>
          </a:p>
          <a:p>
            <a:pPr algn="l"/>
            <a:r>
              <a:rPr lang="de-DE" sz="1400" b="1" dirty="0" smtClean="0"/>
              <a:t>Design </a:t>
            </a:r>
            <a:r>
              <a:rPr lang="de-DE" sz="1400" b="1" dirty="0" err="1" smtClean="0"/>
              <a:t>level</a:t>
            </a:r>
            <a:r>
              <a:rPr lang="de-DE" sz="1400" b="1" dirty="0" smtClean="0"/>
              <a:t> </a:t>
            </a:r>
            <a:r>
              <a:rPr lang="de-DE" sz="1400" dirty="0" err="1" smtClean="0"/>
              <a:t>contains</a:t>
            </a:r>
            <a:endParaRPr lang="de-DE" sz="1400" dirty="0" smtClean="0"/>
          </a:p>
          <a:p>
            <a:pPr algn="l">
              <a:buFont typeface="Arial" pitchFamily="34" charset="0"/>
              <a:buChar char="•"/>
            </a:pPr>
            <a:r>
              <a:rPr lang="de-DE" sz="1400" dirty="0" smtClean="0"/>
              <a:t> </a:t>
            </a:r>
            <a:r>
              <a:rPr lang="de-DE" sz="1400" dirty="0" err="1" smtClean="0"/>
              <a:t>the</a:t>
            </a:r>
            <a:r>
              <a:rPr lang="de-DE" sz="1400" dirty="0" smtClean="0"/>
              <a:t> </a:t>
            </a:r>
            <a:r>
              <a:rPr lang="de-DE" sz="1400" dirty="0" err="1" smtClean="0"/>
              <a:t>functional</a:t>
            </a:r>
            <a:r>
              <a:rPr lang="de-DE" sz="1400" dirty="0" smtClean="0"/>
              <a:t> design </a:t>
            </a:r>
            <a:r>
              <a:rPr lang="de-DE" sz="1400" dirty="0" err="1" smtClean="0"/>
              <a:t>architecture</a:t>
            </a:r>
            <a:endParaRPr lang="de-DE" sz="1400" dirty="0" smtClean="0"/>
          </a:p>
          <a:p>
            <a:pPr algn="l">
              <a:buFont typeface="Arial" pitchFamily="34" charset="0"/>
              <a:buChar char="•"/>
            </a:pPr>
            <a:r>
              <a:rPr lang="de-DE" sz="1400" dirty="0" smtClean="0"/>
              <a:t> </a:t>
            </a:r>
            <a:r>
              <a:rPr lang="de-DE" sz="1400" dirty="0" err="1" smtClean="0"/>
              <a:t>the</a:t>
            </a:r>
            <a:r>
              <a:rPr lang="de-DE" sz="1400" dirty="0" smtClean="0"/>
              <a:t> </a:t>
            </a:r>
            <a:r>
              <a:rPr lang="de-DE" sz="1400" dirty="0" err="1" smtClean="0"/>
              <a:t>hardware</a:t>
            </a:r>
            <a:r>
              <a:rPr lang="de-DE" sz="1400" dirty="0" smtClean="0"/>
              <a:t> </a:t>
            </a:r>
            <a:r>
              <a:rPr lang="de-DE" sz="1400" dirty="0" err="1" smtClean="0"/>
              <a:t>architecture</a:t>
            </a:r>
            <a:endParaRPr lang="de-DE" sz="1400" dirty="0" smtClean="0"/>
          </a:p>
          <a:p>
            <a:pPr algn="l">
              <a:buFont typeface="Arial" pitchFamily="34" charset="0"/>
              <a:buChar char="•"/>
            </a:pPr>
            <a:r>
              <a:rPr lang="de-DE" sz="1400" dirty="0" smtClean="0"/>
              <a:t> </a:t>
            </a:r>
            <a:r>
              <a:rPr lang="de-DE" sz="1400" dirty="0" err="1" smtClean="0"/>
              <a:t>the</a:t>
            </a:r>
            <a:r>
              <a:rPr lang="de-DE" sz="1400" dirty="0" smtClean="0"/>
              <a:t> </a:t>
            </a:r>
            <a:r>
              <a:rPr lang="de-DE" sz="1400" dirty="0" err="1" smtClean="0"/>
              <a:t>allocation</a:t>
            </a:r>
            <a:r>
              <a:rPr lang="de-DE" sz="1400" dirty="0" smtClean="0"/>
              <a:t> model</a:t>
            </a:r>
          </a:p>
          <a:p>
            <a:pPr algn="l">
              <a:buFont typeface="Arial" pitchFamily="34" charset="0"/>
              <a:buChar char="•"/>
            </a:pPr>
            <a:endParaRPr lang="de-DE" sz="1400" dirty="0" smtClean="0"/>
          </a:p>
          <a:p>
            <a:pPr algn="l"/>
            <a:r>
              <a:rPr lang="de-DE" sz="1400" b="1" dirty="0" err="1" smtClean="0"/>
              <a:t>Implementation</a:t>
            </a:r>
            <a:r>
              <a:rPr lang="de-DE" sz="1400" b="1" dirty="0" smtClean="0"/>
              <a:t> </a:t>
            </a:r>
            <a:r>
              <a:rPr lang="de-DE" sz="1400" b="1" dirty="0" err="1" smtClean="0"/>
              <a:t>level</a:t>
            </a:r>
            <a:r>
              <a:rPr lang="de-DE" sz="1400" b="1" dirty="0" smtClean="0"/>
              <a:t> </a:t>
            </a:r>
            <a:r>
              <a:rPr lang="de-DE" sz="1400" dirty="0" err="1" smtClean="0"/>
              <a:t>refers</a:t>
            </a:r>
            <a:r>
              <a:rPr lang="de-DE" sz="1400" dirty="0" smtClean="0"/>
              <a:t> </a:t>
            </a:r>
            <a:r>
              <a:rPr lang="de-DE" sz="1400" dirty="0" err="1" smtClean="0"/>
              <a:t>to</a:t>
            </a:r>
            <a:r>
              <a:rPr lang="de-DE" sz="1400" dirty="0" smtClean="0"/>
              <a:t> </a:t>
            </a:r>
            <a:r>
              <a:rPr lang="de-DE" sz="1400" dirty="0" err="1" smtClean="0"/>
              <a:t>the</a:t>
            </a:r>
            <a:r>
              <a:rPr lang="de-DE" sz="1400" dirty="0" smtClean="0"/>
              <a:t> AUTOSAR model</a:t>
            </a: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smtClean="0">
                <a:solidFill>
                  <a:srgbClr val="FF0000"/>
                </a:solidFill>
              </a:rPr>
              <a:t> </a:t>
            </a:r>
            <a:r>
              <a:rPr lang="de-DE" dirty="0" err="1" smtClean="0">
                <a:solidFill>
                  <a:srgbClr val="FF0000"/>
                </a:solidFill>
              </a:rPr>
              <a:t>We</a:t>
            </a:r>
            <a:r>
              <a:rPr lang="de-DE" dirty="0" smtClean="0">
                <a:solidFill>
                  <a:srgbClr val="FF0000"/>
                </a:solidFill>
              </a:rPr>
              <a:t> </a:t>
            </a:r>
            <a:r>
              <a:rPr lang="de-DE" dirty="0" err="1" smtClean="0">
                <a:solidFill>
                  <a:srgbClr val="FF0000"/>
                </a:solidFill>
              </a:rPr>
              <a:t>are</a:t>
            </a:r>
            <a:r>
              <a:rPr lang="de-DE" dirty="0" smtClean="0">
                <a:solidFill>
                  <a:srgbClr val="FF0000"/>
                </a:solidFill>
              </a:rPr>
              <a:t> </a:t>
            </a:r>
            <a:r>
              <a:rPr lang="de-DE" dirty="0" err="1" smtClean="0">
                <a:solidFill>
                  <a:srgbClr val="FF0000"/>
                </a:solidFill>
              </a:rPr>
              <a:t>here</a:t>
            </a:r>
            <a:endParaRPr lang="de-DE" dirty="0"/>
          </a:p>
        </p:txBody>
      </p:sp>
      <p:sp>
        <p:nvSpPr>
          <p:cNvPr id="4" name="Abgerundetes Rechteck 3"/>
          <p:cNvSpPr/>
          <p:nvPr/>
        </p:nvSpPr>
        <p:spPr bwMode="auto">
          <a:xfrm>
            <a:off x="4844541" y="2879751"/>
            <a:ext cx="1258065"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a:t>
            </a:r>
            <a:endParaRPr kumimoji="0" lang="en-US" sz="1600" b="1" i="0" u="none" strike="noStrike" cap="none" normalizeH="0" baseline="0" dirty="0" smtClean="0">
              <a:ln>
                <a:noFill/>
              </a:ln>
              <a:solidFill>
                <a:schemeClr val="accent4"/>
              </a:solidFill>
              <a:effectLst/>
              <a:latin typeface="Arial" charset="0"/>
            </a:endParaRPr>
          </a:p>
        </p:txBody>
      </p:sp>
      <p:sp>
        <p:nvSpPr>
          <p:cNvPr id="5" name="Abgerundetes Rechteck 4"/>
          <p:cNvSpPr/>
          <p:nvPr/>
        </p:nvSpPr>
        <p:spPr bwMode="auto">
          <a:xfrm>
            <a:off x="4572694" y="3725350"/>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Functional Safety Requirement</a:t>
            </a:r>
            <a:endParaRPr lang="en-US" sz="1600" b="1" dirty="0">
              <a:solidFill>
                <a:schemeClr val="accent4"/>
              </a:solidFill>
              <a:latin typeface="Arial" charset="0"/>
            </a:endParaRPr>
          </a:p>
        </p:txBody>
      </p:sp>
      <p:sp>
        <p:nvSpPr>
          <p:cNvPr id="8" name="Abgerundetes Rechteck 7"/>
          <p:cNvSpPr/>
          <p:nvPr/>
        </p:nvSpPr>
        <p:spPr bwMode="auto">
          <a:xfrm>
            <a:off x="4726414" y="2058184"/>
            <a:ext cx="1480406"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a:t>
            </a:r>
            <a:r>
              <a:rPr lang="de-DE" sz="1600" b="1" dirty="0" smtClean="0">
                <a:solidFill>
                  <a:schemeClr val="accent4"/>
                </a:solidFill>
                <a:latin typeface="Arial" charset="0"/>
              </a:rPr>
              <a:t> &amp; </a:t>
            </a:r>
            <a:r>
              <a:rPr lang="de-DE" sz="1600" b="1" dirty="0" err="1" smtClean="0">
                <a:solidFill>
                  <a:schemeClr val="accent4"/>
                </a:solidFill>
                <a:latin typeface="Arial" charset="0"/>
              </a:rPr>
              <a:t>Risk</a:t>
            </a:r>
            <a:r>
              <a:rPr lang="de-DE" sz="1600" b="1" dirty="0" smtClean="0">
                <a:solidFill>
                  <a:schemeClr val="accent4"/>
                </a:solidFill>
                <a:latin typeface="Arial" charset="0"/>
              </a:rPr>
              <a:t> Analysis</a:t>
            </a:r>
            <a:endParaRPr lang="en-US" sz="1600" b="1" dirty="0">
              <a:solidFill>
                <a:schemeClr val="accent4"/>
              </a:solidFill>
              <a:latin typeface="Arial" charset="0"/>
            </a:endParaRPr>
          </a:p>
        </p:txBody>
      </p:sp>
      <p:cxnSp>
        <p:nvCxnSpPr>
          <p:cNvPr id="9" name="Gerade Verbindung 8"/>
          <p:cNvCxnSpPr>
            <a:stCxn id="8" idx="2"/>
            <a:endCxn id="4" idx="0"/>
          </p:cNvCxnSpPr>
          <p:nvPr/>
        </p:nvCxnSpPr>
        <p:spPr bwMode="auto">
          <a:xfrm>
            <a:off x="5466617" y="2553672"/>
            <a:ext cx="6957" cy="32607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0" name="Gerade Verbindung 9"/>
          <p:cNvCxnSpPr>
            <a:stCxn id="4" idx="2"/>
            <a:endCxn id="5" idx="0"/>
          </p:cNvCxnSpPr>
          <p:nvPr/>
        </p:nvCxnSpPr>
        <p:spPr bwMode="auto">
          <a:xfrm>
            <a:off x="5473574" y="3375239"/>
            <a:ext cx="3935" cy="350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2" name="Gerade Verbindung 11"/>
          <p:cNvCxnSpPr>
            <a:stCxn id="15" idx="2"/>
            <a:endCxn id="16" idx="0"/>
          </p:cNvCxnSpPr>
          <p:nvPr/>
        </p:nvCxnSpPr>
        <p:spPr bwMode="auto">
          <a:xfrm>
            <a:off x="3325370" y="2549054"/>
            <a:ext cx="4619" cy="1180880"/>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3" name="Gerade Verbindung 12"/>
          <p:cNvCxnSpPr>
            <a:stCxn id="18" idx="1"/>
            <a:endCxn id="8" idx="3"/>
          </p:cNvCxnSpPr>
          <p:nvPr/>
        </p:nvCxnSpPr>
        <p:spPr bwMode="auto">
          <a:xfrm flipH="1" flipV="1">
            <a:off x="6206820" y="2305928"/>
            <a:ext cx="1004178" cy="4"/>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14" name="Abgerundetes Rechteck 13"/>
          <p:cNvSpPr/>
          <p:nvPr/>
        </p:nvSpPr>
        <p:spPr bwMode="auto">
          <a:xfrm>
            <a:off x="482323" y="2053569"/>
            <a:ext cx="1558914"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Functional</a:t>
            </a:r>
            <a:endParaRPr lang="de-DE" sz="1600" b="1" dirty="0" smtClean="0">
              <a:solidFill>
                <a:schemeClr val="accent4"/>
              </a:solidFill>
              <a:latin typeface="Arial" charset="0"/>
            </a:endParaRPr>
          </a:p>
          <a:p>
            <a:pPr algn="ctr"/>
            <a:r>
              <a:rPr lang="de-DE" sz="1600" b="1" dirty="0" err="1" smtClean="0">
                <a:solidFill>
                  <a:schemeClr val="accent4"/>
                </a:solidFill>
                <a:latin typeface="Arial" charset="0"/>
              </a:rPr>
              <a:t>Requirements</a:t>
            </a:r>
            <a:endParaRPr lang="en-US" sz="1600" b="1" dirty="0">
              <a:solidFill>
                <a:schemeClr val="accent4"/>
              </a:solidFill>
              <a:latin typeface="Arial" charset="0"/>
            </a:endParaRPr>
          </a:p>
        </p:txBody>
      </p:sp>
      <p:sp>
        <p:nvSpPr>
          <p:cNvPr id="15" name="Abgerundetes Rechteck 14"/>
          <p:cNvSpPr/>
          <p:nvPr/>
        </p:nvSpPr>
        <p:spPr bwMode="auto">
          <a:xfrm>
            <a:off x="2699049" y="2053566"/>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r>
              <a:rPr lang="de-DE" sz="1600" b="1" dirty="0" err="1" smtClean="0">
                <a:solidFill>
                  <a:schemeClr val="accent4"/>
                </a:solidFill>
                <a:latin typeface="Arial" charset="0"/>
              </a:rPr>
              <a:t>Vehicle</a:t>
            </a:r>
            <a:endParaRPr lang="de-DE" sz="1600" b="1" dirty="0" smtClean="0">
              <a:solidFill>
                <a:schemeClr val="accent4"/>
              </a:solidFill>
              <a:latin typeface="Arial" charset="0"/>
            </a:endParaRPr>
          </a:p>
          <a:p>
            <a:r>
              <a:rPr lang="de-DE" sz="1600" b="1" dirty="0" smtClean="0">
                <a:solidFill>
                  <a:schemeClr val="accent4"/>
                </a:solidFill>
                <a:latin typeface="Arial" charset="0"/>
              </a:rPr>
              <a:t>Model</a:t>
            </a:r>
            <a:endParaRPr lang="en-US" sz="1600" b="1" dirty="0">
              <a:solidFill>
                <a:schemeClr val="accent4"/>
              </a:solidFill>
              <a:latin typeface="Arial" charset="0"/>
            </a:endParaRPr>
          </a:p>
        </p:txBody>
      </p:sp>
      <p:sp>
        <p:nvSpPr>
          <p:cNvPr id="16" name="Abgerundetes Rechteck 15"/>
          <p:cNvSpPr/>
          <p:nvPr/>
        </p:nvSpPr>
        <p:spPr bwMode="auto">
          <a:xfrm>
            <a:off x="2703668" y="3729934"/>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Analysis</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7" name="Abgerundetes Rechteck 16"/>
          <p:cNvSpPr/>
          <p:nvPr/>
        </p:nvSpPr>
        <p:spPr bwMode="auto">
          <a:xfrm>
            <a:off x="2708286" y="4556593"/>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Design</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8" name="Abgerundetes Rechteck 17"/>
          <p:cNvSpPr/>
          <p:nvPr/>
        </p:nvSpPr>
        <p:spPr bwMode="auto">
          <a:xfrm>
            <a:off x="7210998" y="2058188"/>
            <a:ext cx="1267968"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Behavior</a:t>
            </a:r>
            <a:endParaRPr lang="en-US" sz="1600" b="1" dirty="0">
              <a:solidFill>
                <a:schemeClr val="accent4"/>
              </a:solidFill>
              <a:latin typeface="Arial" charset="0"/>
            </a:endParaRPr>
          </a:p>
        </p:txBody>
      </p:sp>
      <p:cxnSp>
        <p:nvCxnSpPr>
          <p:cNvPr id="23" name="Gerade Verbindung 22"/>
          <p:cNvCxnSpPr>
            <a:stCxn id="16" idx="3"/>
            <a:endCxn id="5" idx="1"/>
          </p:cNvCxnSpPr>
          <p:nvPr/>
        </p:nvCxnSpPr>
        <p:spPr bwMode="auto">
          <a:xfrm flipV="1">
            <a:off x="3956309" y="3973094"/>
            <a:ext cx="616385" cy="4584"/>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26" name="Gerade Verbindung 25"/>
          <p:cNvCxnSpPr>
            <a:stCxn id="14" idx="3"/>
            <a:endCxn id="15" idx="1"/>
          </p:cNvCxnSpPr>
          <p:nvPr/>
        </p:nvCxnSpPr>
        <p:spPr bwMode="auto">
          <a:xfrm flipV="1">
            <a:off x="2041237" y="2301310"/>
            <a:ext cx="657812" cy="3"/>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5" name="Abgerundetes Rechteck 34"/>
          <p:cNvSpPr/>
          <p:nvPr/>
        </p:nvSpPr>
        <p:spPr bwMode="auto">
          <a:xfrm>
            <a:off x="4577311" y="4552006"/>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Technical Safety Requirement</a:t>
            </a:r>
            <a:endParaRPr lang="en-US" sz="1600" b="1" dirty="0">
              <a:solidFill>
                <a:schemeClr val="accent4"/>
              </a:solidFill>
              <a:latin typeface="Arial" charset="0"/>
            </a:endParaRPr>
          </a:p>
        </p:txBody>
      </p:sp>
      <p:cxnSp>
        <p:nvCxnSpPr>
          <p:cNvPr id="36" name="Gerade Verbindung 35"/>
          <p:cNvCxnSpPr>
            <a:stCxn id="5" idx="2"/>
            <a:endCxn id="35" idx="0"/>
          </p:cNvCxnSpPr>
          <p:nvPr/>
        </p:nvCxnSpPr>
        <p:spPr bwMode="auto">
          <a:xfrm>
            <a:off x="5477509" y="4220838"/>
            <a:ext cx="4617" cy="33116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9" name="Gerade Verbindung 38"/>
          <p:cNvCxnSpPr>
            <a:stCxn id="16" idx="2"/>
            <a:endCxn id="17" idx="0"/>
          </p:cNvCxnSpPr>
          <p:nvPr/>
        </p:nvCxnSpPr>
        <p:spPr bwMode="auto">
          <a:xfrm>
            <a:off x="3329989" y="4225422"/>
            <a:ext cx="4618" cy="33117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4" name="Gerade Verbindung 43"/>
          <p:cNvCxnSpPr>
            <a:stCxn id="17" idx="3"/>
            <a:endCxn id="35" idx="1"/>
          </p:cNvCxnSpPr>
          <p:nvPr/>
        </p:nvCxnSpPr>
        <p:spPr bwMode="auto">
          <a:xfrm flipV="1">
            <a:off x="3960927" y="4799750"/>
            <a:ext cx="616384" cy="4587"/>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47" name="Gerade Verbindung 46"/>
          <p:cNvCxnSpPr>
            <a:stCxn id="15" idx="3"/>
            <a:endCxn id="8" idx="1"/>
          </p:cNvCxnSpPr>
          <p:nvPr/>
        </p:nvCxnSpPr>
        <p:spPr bwMode="auto">
          <a:xfrm>
            <a:off x="3951690" y="2301310"/>
            <a:ext cx="774724" cy="4618"/>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err="1" smtClean="0">
                <a:solidFill>
                  <a:srgbClr val="FF0000"/>
                </a:solidFill>
              </a:rPr>
              <a:t>Vehicle</a:t>
            </a:r>
            <a:r>
              <a:rPr lang="de-DE" dirty="0" smtClean="0">
                <a:solidFill>
                  <a:srgbClr val="FF0000"/>
                </a:solidFill>
              </a:rPr>
              <a:t> Feature model</a:t>
            </a:r>
            <a:endParaRPr lang="de-DE" dirty="0">
              <a:solidFill>
                <a:srgbClr val="FF0000"/>
              </a:solidFill>
            </a:endParaRPr>
          </a:p>
        </p:txBody>
      </p:sp>
      <p:pic>
        <p:nvPicPr>
          <p:cNvPr id="47106" name="Picture 2"/>
          <p:cNvPicPr>
            <a:picLocks noChangeAspect="1" noChangeArrowheads="1"/>
          </p:cNvPicPr>
          <p:nvPr/>
        </p:nvPicPr>
        <p:blipFill>
          <a:blip r:embed="rId2" cstate="print"/>
          <a:srcRect/>
          <a:stretch>
            <a:fillRect/>
          </a:stretch>
        </p:blipFill>
        <p:spPr bwMode="auto">
          <a:xfrm>
            <a:off x="427382" y="1284264"/>
            <a:ext cx="8303549" cy="5573735"/>
          </a:xfrm>
          <a:prstGeom prst="rect">
            <a:avLst/>
          </a:prstGeom>
          <a:noFill/>
          <a:ln w="9525">
            <a:noFill/>
            <a:miter lim="800000"/>
            <a:headEnd/>
            <a:tailEnd/>
          </a:ln>
        </p:spPr>
      </p:pic>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smtClean="0">
                <a:solidFill>
                  <a:srgbClr val="FF0000"/>
                </a:solidFill>
              </a:rPr>
              <a:t> </a:t>
            </a:r>
            <a:r>
              <a:rPr lang="de-DE" dirty="0" err="1" smtClean="0">
                <a:solidFill>
                  <a:srgbClr val="FF0000"/>
                </a:solidFill>
              </a:rPr>
              <a:t>We</a:t>
            </a:r>
            <a:r>
              <a:rPr lang="de-DE" dirty="0" smtClean="0">
                <a:solidFill>
                  <a:srgbClr val="FF0000"/>
                </a:solidFill>
              </a:rPr>
              <a:t> </a:t>
            </a:r>
            <a:r>
              <a:rPr lang="de-DE" dirty="0" err="1" smtClean="0">
                <a:solidFill>
                  <a:srgbClr val="FF0000"/>
                </a:solidFill>
              </a:rPr>
              <a:t>are</a:t>
            </a:r>
            <a:r>
              <a:rPr lang="de-DE" dirty="0" smtClean="0">
                <a:solidFill>
                  <a:srgbClr val="FF0000"/>
                </a:solidFill>
              </a:rPr>
              <a:t> </a:t>
            </a:r>
            <a:r>
              <a:rPr lang="de-DE" dirty="0" err="1" smtClean="0">
                <a:solidFill>
                  <a:srgbClr val="FF0000"/>
                </a:solidFill>
              </a:rPr>
              <a:t>here</a:t>
            </a:r>
            <a:endParaRPr lang="de-DE" dirty="0"/>
          </a:p>
        </p:txBody>
      </p:sp>
      <p:sp>
        <p:nvSpPr>
          <p:cNvPr id="4" name="Abgerundetes Rechteck 3"/>
          <p:cNvSpPr/>
          <p:nvPr/>
        </p:nvSpPr>
        <p:spPr bwMode="auto">
          <a:xfrm>
            <a:off x="4844541" y="2879751"/>
            <a:ext cx="1258065"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a:t>
            </a:r>
            <a:endParaRPr kumimoji="0" lang="en-US" sz="1600" b="1" i="0" u="none" strike="noStrike" cap="none" normalizeH="0" baseline="0" dirty="0" smtClean="0">
              <a:ln>
                <a:noFill/>
              </a:ln>
              <a:solidFill>
                <a:schemeClr val="accent4"/>
              </a:solidFill>
              <a:effectLst/>
              <a:latin typeface="Arial" charset="0"/>
            </a:endParaRPr>
          </a:p>
        </p:txBody>
      </p:sp>
      <p:sp>
        <p:nvSpPr>
          <p:cNvPr id="5" name="Abgerundetes Rechteck 4"/>
          <p:cNvSpPr/>
          <p:nvPr/>
        </p:nvSpPr>
        <p:spPr bwMode="auto">
          <a:xfrm>
            <a:off x="4572694" y="3725350"/>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Functional Safety Requirement</a:t>
            </a:r>
            <a:endParaRPr lang="en-US" sz="1600" b="1" dirty="0">
              <a:solidFill>
                <a:schemeClr val="accent4"/>
              </a:solidFill>
              <a:latin typeface="Arial" charset="0"/>
            </a:endParaRPr>
          </a:p>
        </p:txBody>
      </p:sp>
      <p:sp>
        <p:nvSpPr>
          <p:cNvPr id="8" name="Abgerundetes Rechteck 7"/>
          <p:cNvSpPr/>
          <p:nvPr/>
        </p:nvSpPr>
        <p:spPr bwMode="auto">
          <a:xfrm>
            <a:off x="4726414" y="2058184"/>
            <a:ext cx="1480406"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a:t>
            </a:r>
            <a:r>
              <a:rPr lang="de-DE" sz="1600" b="1" dirty="0" smtClean="0">
                <a:solidFill>
                  <a:schemeClr val="accent4"/>
                </a:solidFill>
                <a:latin typeface="Arial" charset="0"/>
              </a:rPr>
              <a:t> &amp; </a:t>
            </a:r>
            <a:r>
              <a:rPr lang="de-DE" sz="1600" b="1" dirty="0" err="1" smtClean="0">
                <a:solidFill>
                  <a:schemeClr val="accent4"/>
                </a:solidFill>
                <a:latin typeface="Arial" charset="0"/>
              </a:rPr>
              <a:t>Risk</a:t>
            </a:r>
            <a:r>
              <a:rPr lang="de-DE" sz="1600" b="1" dirty="0" smtClean="0">
                <a:solidFill>
                  <a:schemeClr val="accent4"/>
                </a:solidFill>
                <a:latin typeface="Arial" charset="0"/>
              </a:rPr>
              <a:t> Analysis</a:t>
            </a:r>
            <a:endParaRPr lang="en-US" sz="1600" b="1" dirty="0">
              <a:solidFill>
                <a:schemeClr val="accent4"/>
              </a:solidFill>
              <a:latin typeface="Arial" charset="0"/>
            </a:endParaRPr>
          </a:p>
        </p:txBody>
      </p:sp>
      <p:cxnSp>
        <p:nvCxnSpPr>
          <p:cNvPr id="9" name="Gerade Verbindung 8"/>
          <p:cNvCxnSpPr>
            <a:stCxn id="8" idx="2"/>
            <a:endCxn id="4" idx="0"/>
          </p:cNvCxnSpPr>
          <p:nvPr/>
        </p:nvCxnSpPr>
        <p:spPr bwMode="auto">
          <a:xfrm>
            <a:off x="5466617" y="2553672"/>
            <a:ext cx="6957" cy="32607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0" name="Gerade Verbindung 9"/>
          <p:cNvCxnSpPr>
            <a:stCxn id="4" idx="2"/>
            <a:endCxn id="5" idx="0"/>
          </p:cNvCxnSpPr>
          <p:nvPr/>
        </p:nvCxnSpPr>
        <p:spPr bwMode="auto">
          <a:xfrm>
            <a:off x="5473574" y="3375239"/>
            <a:ext cx="3935" cy="350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2" name="Gerade Verbindung 11"/>
          <p:cNvCxnSpPr>
            <a:stCxn id="15" idx="2"/>
            <a:endCxn id="16" idx="0"/>
          </p:cNvCxnSpPr>
          <p:nvPr/>
        </p:nvCxnSpPr>
        <p:spPr bwMode="auto">
          <a:xfrm>
            <a:off x="3325370" y="2549054"/>
            <a:ext cx="4619" cy="1180880"/>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3" name="Gerade Verbindung 12"/>
          <p:cNvCxnSpPr>
            <a:stCxn id="18" idx="1"/>
            <a:endCxn id="8" idx="3"/>
          </p:cNvCxnSpPr>
          <p:nvPr/>
        </p:nvCxnSpPr>
        <p:spPr bwMode="auto">
          <a:xfrm flipH="1" flipV="1">
            <a:off x="6206820" y="2305928"/>
            <a:ext cx="1004178" cy="4"/>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14" name="Abgerundetes Rechteck 13"/>
          <p:cNvSpPr/>
          <p:nvPr/>
        </p:nvSpPr>
        <p:spPr bwMode="auto">
          <a:xfrm>
            <a:off x="482323" y="2053569"/>
            <a:ext cx="1558914"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Functional</a:t>
            </a:r>
            <a:endParaRPr lang="de-DE" sz="1600" b="1" dirty="0" smtClean="0">
              <a:solidFill>
                <a:schemeClr val="accent4"/>
              </a:solidFill>
              <a:latin typeface="Arial" charset="0"/>
            </a:endParaRPr>
          </a:p>
          <a:p>
            <a:pPr algn="ctr"/>
            <a:r>
              <a:rPr lang="de-DE" sz="1600" b="1" dirty="0" err="1" smtClean="0">
                <a:solidFill>
                  <a:schemeClr val="accent4"/>
                </a:solidFill>
                <a:latin typeface="Arial" charset="0"/>
              </a:rPr>
              <a:t>Requirements</a:t>
            </a:r>
            <a:endParaRPr lang="en-US" sz="1600" b="1" dirty="0">
              <a:solidFill>
                <a:schemeClr val="accent4"/>
              </a:solidFill>
              <a:latin typeface="Arial" charset="0"/>
            </a:endParaRPr>
          </a:p>
        </p:txBody>
      </p:sp>
      <p:sp>
        <p:nvSpPr>
          <p:cNvPr id="15" name="Abgerundetes Rechteck 14"/>
          <p:cNvSpPr/>
          <p:nvPr/>
        </p:nvSpPr>
        <p:spPr bwMode="auto">
          <a:xfrm>
            <a:off x="2699049" y="2053566"/>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Vehicle</a:t>
            </a:r>
            <a:endParaRPr lang="de-DE" sz="1600" b="1" dirty="0" smtClean="0">
              <a:solidFill>
                <a:schemeClr val="accent4"/>
              </a:solidFill>
              <a:latin typeface="Arial" charset="0"/>
            </a:endParaRPr>
          </a:p>
          <a:p>
            <a:pPr algn="ctr"/>
            <a:r>
              <a:rPr lang="de-DE" sz="1600" b="1" dirty="0" smtClean="0">
                <a:solidFill>
                  <a:schemeClr val="accent4"/>
                </a:solidFill>
                <a:latin typeface="Arial" charset="0"/>
              </a:rPr>
              <a:t>Model</a:t>
            </a:r>
            <a:endParaRPr lang="en-US" sz="1600" b="1" dirty="0">
              <a:solidFill>
                <a:schemeClr val="accent4"/>
              </a:solidFill>
              <a:latin typeface="Arial" charset="0"/>
            </a:endParaRPr>
          </a:p>
        </p:txBody>
      </p:sp>
      <p:sp>
        <p:nvSpPr>
          <p:cNvPr id="16" name="Abgerundetes Rechteck 15"/>
          <p:cNvSpPr/>
          <p:nvPr/>
        </p:nvSpPr>
        <p:spPr bwMode="auto">
          <a:xfrm>
            <a:off x="2703668" y="3729934"/>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r>
              <a:rPr lang="de-DE" sz="1600" b="1" dirty="0" smtClean="0">
                <a:solidFill>
                  <a:schemeClr val="accent4"/>
                </a:solidFill>
                <a:latin typeface="Arial" charset="0"/>
              </a:rPr>
              <a:t>Analysis</a:t>
            </a:r>
          </a:p>
          <a:p>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7" name="Abgerundetes Rechteck 16"/>
          <p:cNvSpPr/>
          <p:nvPr/>
        </p:nvSpPr>
        <p:spPr bwMode="auto">
          <a:xfrm>
            <a:off x="2708286" y="4556593"/>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Design</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8" name="Abgerundetes Rechteck 17"/>
          <p:cNvSpPr/>
          <p:nvPr/>
        </p:nvSpPr>
        <p:spPr bwMode="auto">
          <a:xfrm>
            <a:off x="7210998" y="2058188"/>
            <a:ext cx="1267968"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Behavior</a:t>
            </a:r>
            <a:endParaRPr lang="en-US" sz="1600" b="1" dirty="0">
              <a:solidFill>
                <a:schemeClr val="accent4"/>
              </a:solidFill>
              <a:latin typeface="Arial" charset="0"/>
            </a:endParaRPr>
          </a:p>
        </p:txBody>
      </p:sp>
      <p:cxnSp>
        <p:nvCxnSpPr>
          <p:cNvPr id="23" name="Gerade Verbindung 22"/>
          <p:cNvCxnSpPr>
            <a:stCxn id="16" idx="3"/>
            <a:endCxn id="5" idx="1"/>
          </p:cNvCxnSpPr>
          <p:nvPr/>
        </p:nvCxnSpPr>
        <p:spPr bwMode="auto">
          <a:xfrm flipV="1">
            <a:off x="3956309" y="3973094"/>
            <a:ext cx="616385" cy="4584"/>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26" name="Gerade Verbindung 25"/>
          <p:cNvCxnSpPr>
            <a:stCxn id="14" idx="3"/>
            <a:endCxn id="15" idx="1"/>
          </p:cNvCxnSpPr>
          <p:nvPr/>
        </p:nvCxnSpPr>
        <p:spPr bwMode="auto">
          <a:xfrm flipV="1">
            <a:off x="2041237" y="2301310"/>
            <a:ext cx="657812" cy="3"/>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5" name="Abgerundetes Rechteck 34"/>
          <p:cNvSpPr/>
          <p:nvPr/>
        </p:nvSpPr>
        <p:spPr bwMode="auto">
          <a:xfrm>
            <a:off x="4577311" y="4552006"/>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Technical Safety Requirement</a:t>
            </a:r>
            <a:endParaRPr lang="en-US" sz="1600" b="1" dirty="0">
              <a:solidFill>
                <a:schemeClr val="accent4"/>
              </a:solidFill>
              <a:latin typeface="Arial" charset="0"/>
            </a:endParaRPr>
          </a:p>
        </p:txBody>
      </p:sp>
      <p:cxnSp>
        <p:nvCxnSpPr>
          <p:cNvPr id="36" name="Gerade Verbindung 35"/>
          <p:cNvCxnSpPr>
            <a:stCxn id="5" idx="2"/>
            <a:endCxn id="35" idx="0"/>
          </p:cNvCxnSpPr>
          <p:nvPr/>
        </p:nvCxnSpPr>
        <p:spPr bwMode="auto">
          <a:xfrm>
            <a:off x="5477509" y="4220838"/>
            <a:ext cx="4617" cy="33116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9" name="Gerade Verbindung 38"/>
          <p:cNvCxnSpPr>
            <a:stCxn id="16" idx="2"/>
            <a:endCxn id="17" idx="0"/>
          </p:cNvCxnSpPr>
          <p:nvPr/>
        </p:nvCxnSpPr>
        <p:spPr bwMode="auto">
          <a:xfrm>
            <a:off x="3329989" y="4225422"/>
            <a:ext cx="4618" cy="33117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4" name="Gerade Verbindung 43"/>
          <p:cNvCxnSpPr>
            <a:stCxn id="17" idx="3"/>
            <a:endCxn id="35" idx="1"/>
          </p:cNvCxnSpPr>
          <p:nvPr/>
        </p:nvCxnSpPr>
        <p:spPr bwMode="auto">
          <a:xfrm flipV="1">
            <a:off x="3960927" y="4799750"/>
            <a:ext cx="616384" cy="4587"/>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47" name="Gerade Verbindung 46"/>
          <p:cNvCxnSpPr>
            <a:stCxn id="15" idx="3"/>
            <a:endCxn id="8" idx="1"/>
          </p:cNvCxnSpPr>
          <p:nvPr/>
        </p:nvCxnSpPr>
        <p:spPr bwMode="auto">
          <a:xfrm>
            <a:off x="3951690" y="2301310"/>
            <a:ext cx="774724" cy="4618"/>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smtClean="0">
                <a:solidFill>
                  <a:srgbClr val="FF0000"/>
                </a:solidFill>
              </a:rPr>
              <a:t>Library </a:t>
            </a:r>
            <a:r>
              <a:rPr lang="de-DE" dirty="0" err="1" smtClean="0">
                <a:solidFill>
                  <a:srgbClr val="FF0000"/>
                </a:solidFill>
              </a:rPr>
              <a:t>of</a:t>
            </a:r>
            <a:r>
              <a:rPr lang="de-DE" dirty="0" smtClean="0">
                <a:solidFill>
                  <a:srgbClr val="FF0000"/>
                </a:solidFill>
              </a:rPr>
              <a:t> Analysis </a:t>
            </a:r>
            <a:r>
              <a:rPr lang="de-DE" dirty="0" err="1" smtClean="0">
                <a:solidFill>
                  <a:srgbClr val="FF0000"/>
                </a:solidFill>
              </a:rPr>
              <a:t>Function</a:t>
            </a:r>
            <a:r>
              <a:rPr lang="de-DE" dirty="0" smtClean="0">
                <a:solidFill>
                  <a:srgbClr val="FF0000"/>
                </a:solidFill>
              </a:rPr>
              <a:t> </a:t>
            </a:r>
            <a:r>
              <a:rPr lang="de-DE" dirty="0" err="1" smtClean="0">
                <a:solidFill>
                  <a:srgbClr val="FF0000"/>
                </a:solidFill>
              </a:rPr>
              <a:t>Types</a:t>
            </a:r>
            <a:endParaRPr lang="de-DE" dirty="0">
              <a:solidFill>
                <a:srgbClr val="FF0000"/>
              </a:solidFill>
            </a:endParaRPr>
          </a:p>
        </p:txBody>
      </p:sp>
      <p:pic>
        <p:nvPicPr>
          <p:cNvPr id="48130" name="Picture 2"/>
          <p:cNvPicPr>
            <a:picLocks noChangeAspect="1" noChangeArrowheads="1"/>
          </p:cNvPicPr>
          <p:nvPr/>
        </p:nvPicPr>
        <p:blipFill>
          <a:blip r:embed="rId2" cstate="print"/>
          <a:srcRect/>
          <a:stretch>
            <a:fillRect/>
          </a:stretch>
        </p:blipFill>
        <p:spPr bwMode="auto">
          <a:xfrm>
            <a:off x="0" y="1280730"/>
            <a:ext cx="9144000" cy="5358612"/>
          </a:xfrm>
          <a:prstGeom prst="rect">
            <a:avLst/>
          </a:prstGeom>
          <a:noFill/>
          <a:ln w="9525">
            <a:noFill/>
            <a:miter lim="800000"/>
            <a:headEnd/>
            <a:tailEnd/>
          </a:ln>
        </p:spPr>
      </p:pic>
      <p:sp>
        <p:nvSpPr>
          <p:cNvPr id="4" name="Textfeld 3"/>
          <p:cNvSpPr txBox="1"/>
          <p:nvPr/>
        </p:nvSpPr>
        <p:spPr>
          <a:xfrm>
            <a:off x="6581670" y="1536180"/>
            <a:ext cx="2562330" cy="2031325"/>
          </a:xfrm>
          <a:prstGeom prst="rect">
            <a:avLst/>
          </a:prstGeom>
          <a:solidFill>
            <a:schemeClr val="accent2">
              <a:lumMod val="20000"/>
              <a:lumOff val="80000"/>
            </a:schemeClr>
          </a:solidFill>
        </p:spPr>
        <p:txBody>
          <a:bodyPr wrap="square" rtlCol="0">
            <a:spAutoFit/>
          </a:bodyPr>
          <a:lstStyle/>
          <a:p>
            <a:pPr algn="l"/>
            <a:r>
              <a:rPr lang="de-DE" sz="1800" dirty="0" smtClean="0"/>
              <a:t>EPB_FAA (electronic park </a:t>
            </a:r>
            <a:r>
              <a:rPr lang="de-DE" sz="1800" dirty="0" err="1" smtClean="0"/>
              <a:t>brake</a:t>
            </a:r>
            <a:r>
              <a:rPr lang="de-DE" sz="1800" dirty="0" smtClean="0"/>
              <a:t>) </a:t>
            </a:r>
            <a:r>
              <a:rPr lang="de-DE" sz="1800" dirty="0" err="1" smtClean="0"/>
              <a:t>is</a:t>
            </a:r>
            <a:r>
              <a:rPr lang="de-DE" sz="1800" dirty="0" smtClean="0"/>
              <a:t> </a:t>
            </a:r>
            <a:r>
              <a:rPr lang="de-DE" sz="1800" dirty="0" err="1" smtClean="0"/>
              <a:t>the</a:t>
            </a:r>
            <a:r>
              <a:rPr lang="de-DE" sz="1800" dirty="0" smtClean="0"/>
              <a:t> </a:t>
            </a:r>
            <a:r>
              <a:rPr lang="de-DE" sz="1800" dirty="0" err="1" smtClean="0"/>
              <a:t>root</a:t>
            </a:r>
            <a:r>
              <a:rPr lang="de-DE" sz="1800" dirty="0" smtClean="0"/>
              <a:t> </a:t>
            </a:r>
            <a:r>
              <a:rPr lang="de-DE" sz="1800" dirty="0" err="1" smtClean="0"/>
              <a:t>analysis</a:t>
            </a:r>
            <a:r>
              <a:rPr lang="de-DE" sz="1800" dirty="0" smtClean="0"/>
              <a:t> </a:t>
            </a:r>
            <a:r>
              <a:rPr lang="de-DE" sz="1800" dirty="0" err="1" smtClean="0"/>
              <a:t>function</a:t>
            </a:r>
            <a:r>
              <a:rPr lang="de-DE" sz="1800" dirty="0" smtClean="0"/>
              <a:t> type. </a:t>
            </a:r>
          </a:p>
          <a:p>
            <a:pPr algn="l"/>
            <a:endParaRPr lang="de-DE" sz="1800" dirty="0" smtClean="0"/>
          </a:p>
          <a:p>
            <a:pPr algn="l"/>
            <a:r>
              <a:rPr lang="de-DE" sz="1800" dirty="0" err="1" smtClean="0"/>
              <a:t>It</a:t>
            </a:r>
            <a:r>
              <a:rPr lang="de-DE" sz="1800" dirty="0" smtClean="0"/>
              <a:t> </a:t>
            </a:r>
            <a:r>
              <a:rPr lang="de-DE" sz="1800" dirty="0" err="1" smtClean="0"/>
              <a:t>is</a:t>
            </a:r>
            <a:r>
              <a:rPr lang="de-DE" sz="1800" dirty="0" smtClean="0"/>
              <a:t> </a:t>
            </a:r>
            <a:r>
              <a:rPr lang="de-DE" sz="1800" dirty="0" err="1" smtClean="0"/>
              <a:t>the</a:t>
            </a:r>
            <a:r>
              <a:rPr lang="de-DE" sz="1800" dirty="0" smtClean="0"/>
              <a:t> type </a:t>
            </a:r>
            <a:r>
              <a:rPr lang="de-DE" sz="1800" dirty="0" err="1" smtClean="0"/>
              <a:t>of</a:t>
            </a:r>
            <a:r>
              <a:rPr lang="de-DE" sz="1800" dirty="0" smtClean="0"/>
              <a:t> </a:t>
            </a:r>
            <a:r>
              <a:rPr lang="de-DE" sz="1800" dirty="0" err="1" smtClean="0"/>
              <a:t>the</a:t>
            </a:r>
            <a:r>
              <a:rPr lang="de-DE" sz="1800" dirty="0" smtClean="0"/>
              <a:t> FAA </a:t>
            </a:r>
            <a:r>
              <a:rPr lang="de-DE" sz="1800" dirty="0" err="1" smtClean="0"/>
              <a:t>element</a:t>
            </a:r>
            <a:r>
              <a:rPr lang="de-DE" sz="1800" dirty="0" smtClean="0"/>
              <a:t>, </a:t>
            </a:r>
            <a:r>
              <a:rPr lang="de-DE" sz="1800" dirty="0" err="1" smtClean="0"/>
              <a:t>which</a:t>
            </a:r>
            <a:r>
              <a:rPr lang="de-DE" sz="1800" dirty="0" smtClean="0"/>
              <a:t> </a:t>
            </a:r>
            <a:r>
              <a:rPr lang="de-DE" sz="1800" dirty="0" err="1" smtClean="0"/>
              <a:t>is</a:t>
            </a:r>
            <a:r>
              <a:rPr lang="de-DE" sz="1800" dirty="0" smtClean="0"/>
              <a:t> a prototype.</a:t>
            </a:r>
            <a:endParaRPr lang="de-DE" sz="1800" b="1" dirty="0" smtClean="0"/>
          </a:p>
        </p:txBody>
      </p:sp>
      <p:sp>
        <p:nvSpPr>
          <p:cNvPr id="5" name="Gleichschenkliges Dreieck 4"/>
          <p:cNvSpPr/>
          <p:nvPr/>
        </p:nvSpPr>
        <p:spPr bwMode="auto">
          <a:xfrm>
            <a:off x="8665340" y="3099816"/>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8463" y="301625"/>
            <a:ext cx="6866495" cy="847725"/>
          </a:xfrm>
        </p:spPr>
        <p:txBody>
          <a:bodyPr/>
          <a:lstStyle/>
          <a:p>
            <a:r>
              <a:rPr lang="de-DE" dirty="0" smtClean="0"/>
              <a:t>System Model</a:t>
            </a:r>
            <a:br>
              <a:rPr lang="de-DE" dirty="0" smtClean="0"/>
            </a:br>
            <a:r>
              <a:rPr lang="de-DE" dirty="0" smtClean="0">
                <a:solidFill>
                  <a:srgbClr val="FF0000"/>
                </a:solidFill>
              </a:rPr>
              <a:t>Parts </a:t>
            </a:r>
            <a:r>
              <a:rPr lang="de-DE" dirty="0" err="1" smtClean="0">
                <a:solidFill>
                  <a:srgbClr val="FF0000"/>
                </a:solidFill>
              </a:rPr>
              <a:t>of</a:t>
            </a:r>
            <a:r>
              <a:rPr lang="de-DE" dirty="0" smtClean="0">
                <a:solidFill>
                  <a:srgbClr val="FF0000"/>
                </a:solidFill>
              </a:rPr>
              <a:t> </a:t>
            </a:r>
            <a:r>
              <a:rPr lang="de-DE" dirty="0" err="1" smtClean="0">
                <a:solidFill>
                  <a:srgbClr val="FF0000"/>
                </a:solidFill>
              </a:rPr>
              <a:t>the</a:t>
            </a:r>
            <a:r>
              <a:rPr lang="de-DE" dirty="0" smtClean="0">
                <a:solidFill>
                  <a:srgbClr val="FF0000"/>
                </a:solidFill>
              </a:rPr>
              <a:t> </a:t>
            </a:r>
            <a:r>
              <a:rPr lang="de-DE" dirty="0" err="1" smtClean="0">
                <a:solidFill>
                  <a:srgbClr val="FF0000"/>
                </a:solidFill>
              </a:rPr>
              <a:t>Functional</a:t>
            </a:r>
            <a:r>
              <a:rPr lang="de-DE" dirty="0" smtClean="0">
                <a:solidFill>
                  <a:srgbClr val="FF0000"/>
                </a:solidFill>
              </a:rPr>
              <a:t> Analysis </a:t>
            </a:r>
            <a:r>
              <a:rPr lang="de-DE" dirty="0" err="1" smtClean="0">
                <a:solidFill>
                  <a:srgbClr val="FF0000"/>
                </a:solidFill>
              </a:rPr>
              <a:t>Architecture</a:t>
            </a:r>
            <a:endParaRPr lang="de-DE" dirty="0">
              <a:solidFill>
                <a:srgbClr val="FF0000"/>
              </a:solidFill>
            </a:endParaRPr>
          </a:p>
        </p:txBody>
      </p:sp>
      <p:pic>
        <p:nvPicPr>
          <p:cNvPr id="49154" name="Picture 2"/>
          <p:cNvPicPr>
            <a:picLocks noChangeAspect="1" noChangeArrowheads="1"/>
          </p:cNvPicPr>
          <p:nvPr/>
        </p:nvPicPr>
        <p:blipFill>
          <a:blip r:embed="rId2" cstate="print"/>
          <a:srcRect/>
          <a:stretch>
            <a:fillRect/>
          </a:stretch>
        </p:blipFill>
        <p:spPr bwMode="auto">
          <a:xfrm>
            <a:off x="359988" y="1293524"/>
            <a:ext cx="4730953" cy="2812483"/>
          </a:xfrm>
          <a:prstGeom prst="rect">
            <a:avLst/>
          </a:prstGeom>
          <a:noFill/>
          <a:ln w="9525">
            <a:noFill/>
            <a:miter lim="800000"/>
            <a:headEnd/>
            <a:tailEnd/>
          </a:ln>
        </p:spPr>
      </p:pic>
      <p:pic>
        <p:nvPicPr>
          <p:cNvPr id="49155" name="Picture 3"/>
          <p:cNvPicPr>
            <a:picLocks noChangeAspect="1" noChangeArrowheads="1"/>
          </p:cNvPicPr>
          <p:nvPr/>
        </p:nvPicPr>
        <p:blipFill>
          <a:blip r:embed="rId3" cstate="print"/>
          <a:srcRect/>
          <a:stretch>
            <a:fillRect/>
          </a:stretch>
        </p:blipFill>
        <p:spPr bwMode="auto">
          <a:xfrm>
            <a:off x="4664322" y="1315121"/>
            <a:ext cx="1960816" cy="2760372"/>
          </a:xfrm>
          <a:prstGeom prst="rect">
            <a:avLst/>
          </a:prstGeom>
          <a:noFill/>
          <a:ln w="9525">
            <a:noFill/>
            <a:miter lim="800000"/>
            <a:headEnd/>
            <a:tailEnd/>
          </a:ln>
        </p:spPr>
      </p:pic>
      <p:pic>
        <p:nvPicPr>
          <p:cNvPr id="49156" name="Picture 4"/>
          <p:cNvPicPr>
            <a:picLocks noChangeAspect="1" noChangeArrowheads="1"/>
          </p:cNvPicPr>
          <p:nvPr/>
        </p:nvPicPr>
        <p:blipFill>
          <a:blip r:embed="rId4" cstate="print"/>
          <a:srcRect/>
          <a:stretch>
            <a:fillRect/>
          </a:stretch>
        </p:blipFill>
        <p:spPr bwMode="auto">
          <a:xfrm>
            <a:off x="336332" y="4055820"/>
            <a:ext cx="4694969" cy="2513917"/>
          </a:xfrm>
          <a:prstGeom prst="rect">
            <a:avLst/>
          </a:prstGeom>
          <a:noFill/>
          <a:ln w="9525">
            <a:noFill/>
            <a:miter lim="800000"/>
            <a:headEnd/>
            <a:tailEnd/>
          </a:ln>
        </p:spPr>
      </p:pic>
      <p:sp>
        <p:nvSpPr>
          <p:cNvPr id="6" name="Textfeld 5"/>
          <p:cNvSpPr txBox="1"/>
          <p:nvPr/>
        </p:nvSpPr>
        <p:spPr>
          <a:xfrm>
            <a:off x="5516543" y="4178897"/>
            <a:ext cx="3114991" cy="1477328"/>
          </a:xfrm>
          <a:prstGeom prst="rect">
            <a:avLst/>
          </a:prstGeom>
          <a:solidFill>
            <a:schemeClr val="accent2">
              <a:lumMod val="20000"/>
              <a:lumOff val="80000"/>
            </a:schemeClr>
          </a:solidFill>
        </p:spPr>
        <p:txBody>
          <a:bodyPr wrap="square" rtlCol="0">
            <a:spAutoFit/>
          </a:bodyPr>
          <a:lstStyle/>
          <a:p>
            <a:pPr algn="l"/>
            <a:r>
              <a:rPr lang="de-DE" sz="1800" dirty="0" err="1" smtClean="0"/>
              <a:t>This</a:t>
            </a:r>
            <a:r>
              <a:rPr lang="de-DE" sz="1800" dirty="0" smtClean="0"/>
              <a:t> </a:t>
            </a:r>
            <a:r>
              <a:rPr lang="de-DE" sz="1800" dirty="0" err="1" smtClean="0"/>
              <a:t>picture</a:t>
            </a:r>
            <a:r>
              <a:rPr lang="de-DE" sz="1800" dirty="0" smtClean="0"/>
              <a:t> </a:t>
            </a:r>
            <a:r>
              <a:rPr lang="de-DE" sz="1800" dirty="0" err="1" smtClean="0"/>
              <a:t>shows</a:t>
            </a:r>
            <a:r>
              <a:rPr lang="de-DE" sz="1800" dirty="0" smtClean="0"/>
              <a:t> </a:t>
            </a:r>
            <a:r>
              <a:rPr lang="de-DE" sz="1800" dirty="0" err="1" smtClean="0"/>
              <a:t>the</a:t>
            </a:r>
            <a:r>
              <a:rPr lang="de-DE" sz="1800" dirty="0" smtClean="0"/>
              <a:t> </a:t>
            </a:r>
            <a:r>
              <a:rPr lang="de-DE" sz="1800" dirty="0" err="1" smtClean="0"/>
              <a:t>internals</a:t>
            </a:r>
            <a:r>
              <a:rPr lang="de-DE" sz="1800" dirty="0" smtClean="0"/>
              <a:t> </a:t>
            </a:r>
            <a:r>
              <a:rPr lang="de-DE" sz="1800" dirty="0" err="1" smtClean="0"/>
              <a:t>of</a:t>
            </a:r>
            <a:r>
              <a:rPr lang="de-DE" sz="1800" dirty="0" smtClean="0"/>
              <a:t> </a:t>
            </a:r>
            <a:r>
              <a:rPr lang="de-DE" sz="1800" dirty="0" err="1" smtClean="0"/>
              <a:t>the</a:t>
            </a:r>
            <a:r>
              <a:rPr lang="de-DE" sz="1800" dirty="0" smtClean="0"/>
              <a:t> EPB_FAA. </a:t>
            </a:r>
          </a:p>
          <a:p>
            <a:pPr algn="l"/>
            <a:endParaRPr lang="de-DE" sz="1800" dirty="0" smtClean="0"/>
          </a:p>
          <a:p>
            <a:pPr algn="l"/>
            <a:r>
              <a:rPr lang="de-DE" sz="1800" dirty="0" smtClean="0"/>
              <a:t>These </a:t>
            </a:r>
            <a:r>
              <a:rPr lang="de-DE" sz="1800" dirty="0" err="1" smtClean="0"/>
              <a:t>prototypes</a:t>
            </a:r>
            <a:r>
              <a:rPr lang="de-DE" sz="1800" dirty="0" smtClean="0"/>
              <a:t> </a:t>
            </a:r>
            <a:r>
              <a:rPr lang="de-DE" sz="1800" dirty="0" err="1" smtClean="0"/>
              <a:t>are</a:t>
            </a:r>
            <a:r>
              <a:rPr lang="de-DE" sz="1800" dirty="0" smtClean="0"/>
              <a:t> </a:t>
            </a:r>
            <a:r>
              <a:rPr lang="de-DE" sz="1800" dirty="0" err="1" smtClean="0"/>
              <a:t>parts</a:t>
            </a:r>
            <a:r>
              <a:rPr lang="de-DE" sz="1800" dirty="0" smtClean="0"/>
              <a:t> </a:t>
            </a:r>
            <a:r>
              <a:rPr lang="de-DE" sz="1800" dirty="0" err="1" smtClean="0"/>
              <a:t>of</a:t>
            </a:r>
            <a:r>
              <a:rPr lang="de-DE" sz="1800" dirty="0" smtClean="0"/>
              <a:t> </a:t>
            </a:r>
            <a:r>
              <a:rPr lang="de-DE" sz="1800" dirty="0" err="1" smtClean="0"/>
              <a:t>the</a:t>
            </a:r>
            <a:r>
              <a:rPr lang="de-DE" sz="1800" dirty="0" smtClean="0"/>
              <a:t> EPB_FAA type.</a:t>
            </a:r>
            <a:endParaRPr lang="de-DE" sz="1800" b="1" dirty="0" smtClean="0"/>
          </a:p>
        </p:txBody>
      </p:sp>
      <p:sp>
        <p:nvSpPr>
          <p:cNvPr id="7" name="Gleichschenkliges Dreieck 6"/>
          <p:cNvSpPr/>
          <p:nvPr/>
        </p:nvSpPr>
        <p:spPr bwMode="auto">
          <a:xfrm>
            <a:off x="8235572" y="5285232"/>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Content</a:t>
            </a:r>
            <a:endParaRPr lang="de-DE" dirty="0"/>
          </a:p>
        </p:txBody>
      </p:sp>
      <p:sp>
        <p:nvSpPr>
          <p:cNvPr id="3" name="Inhaltsplatzhalter 2"/>
          <p:cNvSpPr>
            <a:spLocks noGrp="1"/>
          </p:cNvSpPr>
          <p:nvPr>
            <p:ph idx="1"/>
          </p:nvPr>
        </p:nvSpPr>
        <p:spPr/>
        <p:txBody>
          <a:bodyPr/>
          <a:lstStyle/>
          <a:p>
            <a:r>
              <a:rPr lang="de-DE" b="1" dirty="0" smtClean="0">
                <a:solidFill>
                  <a:srgbClr val="FF0000"/>
                </a:solidFill>
                <a:latin typeface="+mj-lt"/>
                <a:ea typeface="+mj-ea"/>
                <a:cs typeface="+mj-cs"/>
              </a:rPr>
              <a:t>The Story</a:t>
            </a:r>
          </a:p>
          <a:p>
            <a:r>
              <a:rPr lang="de-DE" dirty="0" smtClean="0">
                <a:solidFill>
                  <a:schemeClr val="tx1">
                    <a:lumMod val="50000"/>
                    <a:lumOff val="50000"/>
                  </a:schemeClr>
                </a:solidFill>
                <a:latin typeface="+mj-lt"/>
                <a:ea typeface="+mj-ea"/>
                <a:cs typeface="+mj-cs"/>
              </a:rPr>
              <a:t>The </a:t>
            </a:r>
            <a:r>
              <a:rPr lang="de-DE" dirty="0" err="1" smtClean="0">
                <a:solidFill>
                  <a:schemeClr val="tx1">
                    <a:lumMod val="50000"/>
                    <a:lumOff val="50000"/>
                  </a:schemeClr>
                </a:solidFill>
                <a:latin typeface="+mj-lt"/>
                <a:ea typeface="+mj-ea"/>
                <a:cs typeface="+mj-cs"/>
              </a:rPr>
              <a:t>Example</a:t>
            </a:r>
            <a:endParaRPr lang="de-DE" dirty="0" smtClean="0">
              <a:solidFill>
                <a:schemeClr val="tx1">
                  <a:lumMod val="50000"/>
                  <a:lumOff val="50000"/>
                </a:schemeClr>
              </a:solidFill>
              <a:latin typeface="+mj-lt"/>
              <a:ea typeface="+mj-ea"/>
              <a:cs typeface="+mj-cs"/>
            </a:endParaRPr>
          </a:p>
          <a:p>
            <a:endParaRPr lang="de-DE" dirty="0" smtClean="0">
              <a:solidFill>
                <a:schemeClr val="tx1">
                  <a:lumMod val="50000"/>
                  <a:lumOff val="50000"/>
                </a:schemeClr>
              </a:solidFill>
              <a:latin typeface="+mj-lt"/>
              <a:ea typeface="+mj-ea"/>
              <a:cs typeface="+mj-cs"/>
            </a:endParaRPr>
          </a:p>
          <a:p>
            <a:r>
              <a:rPr lang="de-DE" dirty="0" err="1" smtClean="0">
                <a:solidFill>
                  <a:schemeClr val="tx1">
                    <a:lumMod val="50000"/>
                    <a:lumOff val="50000"/>
                  </a:schemeClr>
                </a:solidFill>
                <a:latin typeface="+mj-lt"/>
                <a:ea typeface="+mj-ea"/>
                <a:cs typeface="+mj-cs"/>
              </a:rPr>
              <a:t>Architecture</a:t>
            </a:r>
            <a:r>
              <a:rPr lang="de-DE" dirty="0" smtClean="0">
                <a:solidFill>
                  <a:schemeClr val="tx1">
                    <a:lumMod val="50000"/>
                    <a:lumOff val="50000"/>
                  </a:schemeClr>
                </a:solidFill>
                <a:latin typeface="+mj-lt"/>
                <a:ea typeface="+mj-ea"/>
                <a:cs typeface="+mj-cs"/>
              </a:rPr>
              <a:t> </a:t>
            </a:r>
            <a:r>
              <a:rPr lang="de-DE" dirty="0" err="1" smtClean="0">
                <a:solidFill>
                  <a:schemeClr val="tx1">
                    <a:lumMod val="50000"/>
                    <a:lumOff val="50000"/>
                  </a:schemeClr>
                </a:solidFill>
                <a:latin typeface="+mj-lt"/>
                <a:ea typeface="+mj-ea"/>
                <a:cs typeface="+mj-cs"/>
              </a:rPr>
              <a:t>Overview</a:t>
            </a:r>
            <a:endParaRPr lang="de-DE" dirty="0" smtClean="0">
              <a:solidFill>
                <a:schemeClr val="tx1">
                  <a:lumMod val="50000"/>
                  <a:lumOff val="50000"/>
                </a:schemeClr>
              </a:solidFill>
              <a:latin typeface="+mj-lt"/>
              <a:ea typeface="+mj-ea"/>
              <a:cs typeface="+mj-cs"/>
            </a:endParaRPr>
          </a:p>
          <a:p>
            <a:r>
              <a:rPr lang="de-DE" dirty="0" smtClean="0">
                <a:solidFill>
                  <a:schemeClr val="tx1">
                    <a:lumMod val="50000"/>
                    <a:lumOff val="50000"/>
                  </a:schemeClr>
                </a:solidFill>
                <a:latin typeface="+mj-lt"/>
                <a:ea typeface="+mj-ea"/>
                <a:cs typeface="+mj-cs"/>
              </a:rPr>
              <a:t>System Model</a:t>
            </a:r>
          </a:p>
          <a:p>
            <a:r>
              <a:rPr lang="de-DE" dirty="0" err="1" smtClean="0">
                <a:solidFill>
                  <a:schemeClr val="tx1">
                    <a:lumMod val="50000"/>
                    <a:lumOff val="50000"/>
                  </a:schemeClr>
                </a:solidFill>
                <a:latin typeface="+mj-lt"/>
                <a:ea typeface="+mj-ea"/>
                <a:cs typeface="+mj-cs"/>
              </a:rPr>
              <a:t>Safety</a:t>
            </a:r>
            <a:r>
              <a:rPr lang="de-DE" dirty="0" smtClean="0">
                <a:solidFill>
                  <a:schemeClr val="tx1">
                    <a:lumMod val="50000"/>
                    <a:lumOff val="50000"/>
                  </a:schemeClr>
                </a:solidFill>
                <a:latin typeface="+mj-lt"/>
                <a:ea typeface="+mj-ea"/>
                <a:cs typeface="+mj-cs"/>
              </a:rPr>
              <a:t> Modeling</a:t>
            </a:r>
          </a:p>
          <a:p>
            <a:endParaRPr lang="de-DE" dirty="0">
              <a:latin typeface="+mj-lt"/>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smtClean="0">
                <a:solidFill>
                  <a:srgbClr val="FF0000"/>
                </a:solidFill>
              </a:rPr>
              <a:t>Parts </a:t>
            </a:r>
            <a:r>
              <a:rPr lang="de-DE" dirty="0" err="1" smtClean="0">
                <a:solidFill>
                  <a:srgbClr val="FF0000"/>
                </a:solidFill>
              </a:rPr>
              <a:t>of</a:t>
            </a:r>
            <a:r>
              <a:rPr lang="de-DE" dirty="0" smtClean="0">
                <a:solidFill>
                  <a:srgbClr val="FF0000"/>
                </a:solidFill>
              </a:rPr>
              <a:t> </a:t>
            </a:r>
            <a:r>
              <a:rPr lang="de-DE" dirty="0" err="1" smtClean="0">
                <a:solidFill>
                  <a:srgbClr val="FF0000"/>
                </a:solidFill>
              </a:rPr>
              <a:t>the</a:t>
            </a:r>
            <a:r>
              <a:rPr lang="de-DE" dirty="0" smtClean="0">
                <a:solidFill>
                  <a:srgbClr val="FF0000"/>
                </a:solidFill>
              </a:rPr>
              <a:t> </a:t>
            </a:r>
            <a:r>
              <a:rPr lang="de-DE" dirty="0" err="1" smtClean="0">
                <a:solidFill>
                  <a:srgbClr val="FF0000"/>
                </a:solidFill>
              </a:rPr>
              <a:t>vehicle</a:t>
            </a:r>
            <a:r>
              <a:rPr lang="de-DE" dirty="0" smtClean="0">
                <a:solidFill>
                  <a:srgbClr val="FF0000"/>
                </a:solidFill>
              </a:rPr>
              <a:t> </a:t>
            </a:r>
            <a:r>
              <a:rPr lang="de-DE" dirty="0" err="1" smtClean="0">
                <a:solidFill>
                  <a:srgbClr val="FF0000"/>
                </a:solidFill>
              </a:rPr>
              <a:t>control</a:t>
            </a:r>
            <a:r>
              <a:rPr lang="de-DE" dirty="0" smtClean="0">
                <a:solidFill>
                  <a:srgbClr val="FF0000"/>
                </a:solidFill>
              </a:rPr>
              <a:t> </a:t>
            </a:r>
            <a:r>
              <a:rPr lang="de-DE" dirty="0" err="1" smtClean="0">
                <a:solidFill>
                  <a:srgbClr val="FF0000"/>
                </a:solidFill>
              </a:rPr>
              <a:t>system</a:t>
            </a:r>
            <a:endParaRPr lang="de-DE" dirty="0">
              <a:solidFill>
                <a:srgbClr val="FF0000"/>
              </a:solidFill>
            </a:endParaRPr>
          </a:p>
        </p:txBody>
      </p:sp>
      <p:pic>
        <p:nvPicPr>
          <p:cNvPr id="50178" name="Picture 2"/>
          <p:cNvPicPr>
            <a:picLocks noChangeAspect="1" noChangeArrowheads="1"/>
          </p:cNvPicPr>
          <p:nvPr/>
        </p:nvPicPr>
        <p:blipFill>
          <a:blip r:embed="rId2" cstate="print"/>
          <a:srcRect/>
          <a:stretch>
            <a:fillRect/>
          </a:stretch>
        </p:blipFill>
        <p:spPr bwMode="auto">
          <a:xfrm>
            <a:off x="0" y="1335186"/>
            <a:ext cx="5656367" cy="3528127"/>
          </a:xfrm>
          <a:prstGeom prst="rect">
            <a:avLst/>
          </a:prstGeom>
          <a:noFill/>
          <a:ln w="9525">
            <a:noFill/>
            <a:miter lim="800000"/>
            <a:headEnd/>
            <a:tailEnd/>
          </a:ln>
        </p:spPr>
      </p:pic>
      <p:sp>
        <p:nvSpPr>
          <p:cNvPr id="5" name="Textfeld 4"/>
          <p:cNvSpPr txBox="1"/>
          <p:nvPr/>
        </p:nvSpPr>
        <p:spPr>
          <a:xfrm>
            <a:off x="5516543" y="4178897"/>
            <a:ext cx="3114991" cy="1754326"/>
          </a:xfrm>
          <a:prstGeom prst="rect">
            <a:avLst/>
          </a:prstGeom>
          <a:solidFill>
            <a:schemeClr val="accent2">
              <a:lumMod val="20000"/>
              <a:lumOff val="80000"/>
            </a:schemeClr>
          </a:solidFill>
        </p:spPr>
        <p:txBody>
          <a:bodyPr wrap="square" rtlCol="0">
            <a:spAutoFit/>
          </a:bodyPr>
          <a:lstStyle/>
          <a:p>
            <a:pPr algn="l"/>
            <a:r>
              <a:rPr lang="de-DE" sz="1800" dirty="0" err="1" smtClean="0"/>
              <a:t>This</a:t>
            </a:r>
            <a:r>
              <a:rPr lang="de-DE" sz="1800" dirty="0" smtClean="0"/>
              <a:t> </a:t>
            </a:r>
            <a:r>
              <a:rPr lang="de-DE" sz="1800" dirty="0" err="1" smtClean="0"/>
              <a:t>picture</a:t>
            </a:r>
            <a:r>
              <a:rPr lang="de-DE" sz="1800" dirty="0" smtClean="0"/>
              <a:t> </a:t>
            </a:r>
            <a:r>
              <a:rPr lang="de-DE" sz="1800" dirty="0" err="1" smtClean="0"/>
              <a:t>shows</a:t>
            </a:r>
            <a:r>
              <a:rPr lang="de-DE" sz="1800" dirty="0" smtClean="0"/>
              <a:t> </a:t>
            </a:r>
            <a:r>
              <a:rPr lang="de-DE" sz="1800" dirty="0" err="1" smtClean="0"/>
              <a:t>the</a:t>
            </a:r>
            <a:r>
              <a:rPr lang="de-DE" sz="1800" dirty="0" smtClean="0"/>
              <a:t> </a:t>
            </a:r>
            <a:r>
              <a:rPr lang="de-DE" sz="1800" dirty="0" err="1" smtClean="0"/>
              <a:t>internals</a:t>
            </a:r>
            <a:r>
              <a:rPr lang="de-DE" sz="1800" dirty="0" smtClean="0"/>
              <a:t> </a:t>
            </a:r>
            <a:r>
              <a:rPr lang="de-DE" sz="1800" dirty="0" err="1" smtClean="0"/>
              <a:t>of</a:t>
            </a:r>
            <a:r>
              <a:rPr lang="de-DE" sz="1800" dirty="0" smtClean="0"/>
              <a:t> </a:t>
            </a:r>
            <a:r>
              <a:rPr lang="de-DE" sz="1800" dirty="0" err="1" smtClean="0"/>
              <a:t>the</a:t>
            </a:r>
            <a:r>
              <a:rPr lang="de-DE" sz="1800" dirty="0" smtClean="0"/>
              <a:t> VCS-</a:t>
            </a:r>
            <a:r>
              <a:rPr lang="de-DE" sz="1800" dirty="0" err="1" smtClean="0"/>
              <a:t>Function</a:t>
            </a:r>
            <a:r>
              <a:rPr lang="de-DE" sz="1800" dirty="0" smtClean="0"/>
              <a:t>. </a:t>
            </a:r>
          </a:p>
          <a:p>
            <a:pPr algn="l"/>
            <a:endParaRPr lang="de-DE" sz="1800" dirty="0" smtClean="0"/>
          </a:p>
          <a:p>
            <a:pPr algn="l"/>
            <a:r>
              <a:rPr lang="de-DE" sz="1800" dirty="0" smtClean="0"/>
              <a:t>These </a:t>
            </a:r>
            <a:r>
              <a:rPr lang="de-DE" sz="1800" dirty="0" err="1" smtClean="0"/>
              <a:t>prototypes</a:t>
            </a:r>
            <a:r>
              <a:rPr lang="de-DE" sz="1800" dirty="0" smtClean="0"/>
              <a:t> </a:t>
            </a:r>
            <a:r>
              <a:rPr lang="de-DE" sz="1800" dirty="0" err="1" smtClean="0"/>
              <a:t>are</a:t>
            </a:r>
            <a:r>
              <a:rPr lang="de-DE" sz="1800" dirty="0" smtClean="0"/>
              <a:t> </a:t>
            </a:r>
            <a:r>
              <a:rPr lang="de-DE" sz="1800" dirty="0" err="1" smtClean="0"/>
              <a:t>parts</a:t>
            </a:r>
            <a:r>
              <a:rPr lang="de-DE" sz="1800" dirty="0" smtClean="0"/>
              <a:t> </a:t>
            </a:r>
            <a:r>
              <a:rPr lang="de-DE" sz="1800" dirty="0" err="1" smtClean="0"/>
              <a:t>of</a:t>
            </a:r>
            <a:r>
              <a:rPr lang="de-DE" sz="1800" dirty="0" smtClean="0"/>
              <a:t> </a:t>
            </a:r>
            <a:r>
              <a:rPr lang="de-DE" sz="1800" dirty="0" err="1" smtClean="0"/>
              <a:t>the</a:t>
            </a:r>
            <a:r>
              <a:rPr lang="de-DE" sz="1800" dirty="0" smtClean="0"/>
              <a:t> VCS-</a:t>
            </a:r>
            <a:r>
              <a:rPr lang="de-DE" sz="1800" dirty="0" err="1" smtClean="0"/>
              <a:t>Function</a:t>
            </a:r>
            <a:r>
              <a:rPr lang="de-DE" sz="1800" dirty="0" smtClean="0"/>
              <a:t> type.</a:t>
            </a:r>
            <a:endParaRPr lang="de-DE" sz="1800" b="1" dirty="0" smtClean="0"/>
          </a:p>
        </p:txBody>
      </p:sp>
      <p:sp>
        <p:nvSpPr>
          <p:cNvPr id="6" name="Gleichschenkliges Dreieck 5"/>
          <p:cNvSpPr/>
          <p:nvPr/>
        </p:nvSpPr>
        <p:spPr bwMode="auto">
          <a:xfrm>
            <a:off x="8116700" y="4224528"/>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p:cNvPicPr>
            <a:picLocks noChangeAspect="1" noChangeArrowheads="1"/>
          </p:cNvPicPr>
          <p:nvPr/>
        </p:nvPicPr>
        <p:blipFill>
          <a:blip r:embed="rId2" cstate="print"/>
          <a:srcRect/>
          <a:stretch>
            <a:fillRect/>
          </a:stretch>
        </p:blipFill>
        <p:spPr bwMode="auto">
          <a:xfrm>
            <a:off x="2903972" y="4114121"/>
            <a:ext cx="1457013" cy="853846"/>
          </a:xfrm>
          <a:prstGeom prst="rect">
            <a:avLst/>
          </a:prstGeom>
          <a:noFill/>
          <a:ln w="9525">
            <a:solidFill>
              <a:schemeClr val="bg1">
                <a:lumMod val="50000"/>
              </a:schemeClr>
            </a:solidFill>
            <a:miter lim="800000"/>
            <a:headEnd/>
            <a:tailEnd/>
          </a:ln>
        </p:spPr>
      </p:pic>
      <p:sp>
        <p:nvSpPr>
          <p:cNvPr id="2" name="Titel 1"/>
          <p:cNvSpPr>
            <a:spLocks noGrp="1"/>
          </p:cNvSpPr>
          <p:nvPr>
            <p:ph type="title"/>
          </p:nvPr>
        </p:nvSpPr>
        <p:spPr/>
        <p:txBody>
          <a:bodyPr/>
          <a:lstStyle/>
          <a:p>
            <a:r>
              <a:rPr lang="de-DE" dirty="0" smtClean="0"/>
              <a:t>System Model</a:t>
            </a:r>
            <a:br>
              <a:rPr lang="de-DE" dirty="0" smtClean="0"/>
            </a:br>
            <a:r>
              <a:rPr lang="de-DE" dirty="0" err="1" smtClean="0">
                <a:solidFill>
                  <a:srgbClr val="FF0000"/>
                </a:solidFill>
              </a:rPr>
              <a:t>Summary</a:t>
            </a:r>
            <a:r>
              <a:rPr lang="de-DE" dirty="0" smtClean="0">
                <a:solidFill>
                  <a:srgbClr val="FF0000"/>
                </a:solidFill>
              </a:rPr>
              <a:t> </a:t>
            </a:r>
            <a:r>
              <a:rPr lang="de-DE" dirty="0" err="1" smtClean="0">
                <a:solidFill>
                  <a:srgbClr val="FF0000"/>
                </a:solidFill>
              </a:rPr>
              <a:t>of</a:t>
            </a:r>
            <a:r>
              <a:rPr lang="de-DE" dirty="0" smtClean="0">
                <a:solidFill>
                  <a:srgbClr val="FF0000"/>
                </a:solidFill>
              </a:rPr>
              <a:t> so </a:t>
            </a:r>
            <a:r>
              <a:rPr lang="de-DE" dirty="0" err="1" smtClean="0">
                <a:solidFill>
                  <a:srgbClr val="FF0000"/>
                </a:solidFill>
              </a:rPr>
              <a:t>far</a:t>
            </a:r>
            <a:r>
              <a:rPr lang="de-DE" dirty="0" smtClean="0">
                <a:solidFill>
                  <a:srgbClr val="FF0000"/>
                </a:solidFill>
              </a:rPr>
              <a:t> </a:t>
            </a:r>
            <a:r>
              <a:rPr lang="de-DE" dirty="0" err="1" smtClean="0">
                <a:solidFill>
                  <a:srgbClr val="FF0000"/>
                </a:solidFill>
              </a:rPr>
              <a:t>shown</a:t>
            </a:r>
            <a:r>
              <a:rPr lang="de-DE" dirty="0" smtClean="0">
                <a:solidFill>
                  <a:srgbClr val="FF0000"/>
                </a:solidFill>
              </a:rPr>
              <a:t> </a:t>
            </a:r>
            <a:r>
              <a:rPr lang="de-DE" dirty="0" err="1" smtClean="0">
                <a:solidFill>
                  <a:srgbClr val="FF0000"/>
                </a:solidFill>
              </a:rPr>
              <a:t>hierarchy</a:t>
            </a:r>
            <a:endParaRPr lang="de-DE" dirty="0"/>
          </a:p>
        </p:txBody>
      </p:sp>
      <p:sp>
        <p:nvSpPr>
          <p:cNvPr id="5" name="Rechteck 4"/>
          <p:cNvSpPr/>
          <p:nvPr/>
        </p:nvSpPr>
        <p:spPr bwMode="auto">
          <a:xfrm>
            <a:off x="2465798" y="1329312"/>
            <a:ext cx="6437042" cy="2288095"/>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System</a:t>
            </a:r>
            <a:r>
              <a:rPr kumimoji="0" lang="de-DE" sz="1600" b="0" i="0" u="none" strike="noStrike" cap="none" normalizeH="0" dirty="0" smtClean="0">
                <a:ln>
                  <a:noFill/>
                </a:ln>
                <a:solidFill>
                  <a:schemeClr val="tx1"/>
                </a:solidFill>
                <a:effectLst/>
                <a:latin typeface="Arial" charset="0"/>
              </a:rPr>
              <a:t> Model</a:t>
            </a:r>
            <a:endParaRPr kumimoji="0" lang="de-DE" sz="1600" b="0" i="0" u="none" strike="noStrike" cap="none" normalizeH="0" baseline="0" dirty="0" smtClean="0">
              <a:ln>
                <a:noFill/>
              </a:ln>
              <a:solidFill>
                <a:schemeClr val="tx1"/>
              </a:solidFill>
              <a:effectLst/>
              <a:latin typeface="Arial" charset="0"/>
            </a:endParaRPr>
          </a:p>
        </p:txBody>
      </p:sp>
      <p:sp>
        <p:nvSpPr>
          <p:cNvPr id="6" name="Rechteck 5"/>
          <p:cNvSpPr/>
          <p:nvPr/>
        </p:nvSpPr>
        <p:spPr bwMode="auto">
          <a:xfrm>
            <a:off x="2570572" y="2852168"/>
            <a:ext cx="3071973" cy="575354"/>
          </a:xfrm>
          <a:prstGeom prst="rect">
            <a:avLst/>
          </a:prstGeom>
          <a:solidFill>
            <a:srgbClr val="E5FFE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HEMB_FAA</a:t>
            </a:r>
          </a:p>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a:t>
            </a:r>
            <a:r>
              <a:rPr lang="de-DE" sz="1600" dirty="0" err="1" smtClean="0"/>
              <a:t>Functional</a:t>
            </a:r>
            <a:r>
              <a:rPr lang="de-DE" sz="1600" dirty="0" smtClean="0"/>
              <a:t> Analysis </a:t>
            </a:r>
            <a:r>
              <a:rPr lang="de-DE" sz="1600" dirty="0" err="1" smtClean="0"/>
              <a:t>Architecture</a:t>
            </a:r>
            <a:r>
              <a:rPr lang="de-DE" sz="1600" dirty="0" smtClean="0"/>
              <a:t>)</a:t>
            </a:r>
            <a:endParaRPr kumimoji="0" lang="de-DE" sz="1600" b="0" i="0" u="none" strike="noStrike" cap="none" normalizeH="0" baseline="0" dirty="0" smtClean="0">
              <a:ln>
                <a:noFill/>
              </a:ln>
              <a:solidFill>
                <a:schemeClr val="tx1"/>
              </a:solidFill>
              <a:effectLst/>
              <a:latin typeface="Arial" charset="0"/>
            </a:endParaRPr>
          </a:p>
        </p:txBody>
      </p:sp>
      <p:sp>
        <p:nvSpPr>
          <p:cNvPr id="7" name="Rechteck 6"/>
          <p:cNvSpPr/>
          <p:nvPr/>
        </p:nvSpPr>
        <p:spPr bwMode="auto">
          <a:xfrm>
            <a:off x="5973461" y="1797276"/>
            <a:ext cx="1176877" cy="343078"/>
          </a:xfrm>
          <a:prstGeom prst="rect">
            <a:avLst/>
          </a:prstGeom>
          <a:solidFill>
            <a:srgbClr val="E5FFE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EPB_FAA</a:t>
            </a:r>
          </a:p>
        </p:txBody>
      </p:sp>
      <p:sp>
        <p:nvSpPr>
          <p:cNvPr id="8" name="Rechteck 7"/>
          <p:cNvSpPr/>
          <p:nvPr/>
        </p:nvSpPr>
        <p:spPr bwMode="auto">
          <a:xfrm>
            <a:off x="5735298" y="2843977"/>
            <a:ext cx="1645393" cy="343078"/>
          </a:xfrm>
          <a:prstGeom prst="rect">
            <a:avLst/>
          </a:prstGeom>
          <a:solidFill>
            <a:srgbClr val="E5FFE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err="1" smtClean="0">
                <a:ln>
                  <a:noFill/>
                </a:ln>
                <a:solidFill>
                  <a:schemeClr val="tx1"/>
                </a:solidFill>
                <a:effectLst/>
                <a:latin typeface="Arial" charset="0"/>
              </a:rPr>
              <a:t>pVCSFunction</a:t>
            </a:r>
            <a:endParaRPr kumimoji="0" lang="de-DE" sz="1600" b="0" i="0" u="none" strike="noStrike" cap="none" normalizeH="0" baseline="0" dirty="0" smtClean="0">
              <a:ln>
                <a:noFill/>
              </a:ln>
              <a:solidFill>
                <a:schemeClr val="tx1"/>
              </a:solidFill>
              <a:effectLst/>
              <a:latin typeface="Arial" charset="0"/>
            </a:endParaRPr>
          </a:p>
        </p:txBody>
      </p:sp>
      <p:sp>
        <p:nvSpPr>
          <p:cNvPr id="9" name="Rechteck 8"/>
          <p:cNvSpPr/>
          <p:nvPr/>
        </p:nvSpPr>
        <p:spPr bwMode="auto">
          <a:xfrm>
            <a:off x="7375491" y="1780527"/>
            <a:ext cx="1316334" cy="343078"/>
          </a:xfrm>
          <a:prstGeom prst="rect">
            <a:avLst/>
          </a:prstGeom>
          <a:solidFill>
            <a:srgbClr val="E5FFE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VCS-</a:t>
            </a:r>
            <a:r>
              <a:rPr kumimoji="0" lang="de-DE" sz="1600" b="0" i="0" u="none" strike="noStrike" cap="none" normalizeH="0" baseline="0" dirty="0" err="1" smtClean="0">
                <a:ln>
                  <a:noFill/>
                </a:ln>
                <a:solidFill>
                  <a:schemeClr val="tx1"/>
                </a:solidFill>
                <a:effectLst/>
                <a:latin typeface="Arial" charset="0"/>
              </a:rPr>
              <a:t>Function</a:t>
            </a:r>
            <a:endParaRPr kumimoji="0" lang="de-DE" sz="1600" b="0" i="0" u="none" strike="noStrike" cap="none" normalizeH="0" baseline="0" dirty="0" smtClean="0">
              <a:ln>
                <a:noFill/>
              </a:ln>
              <a:solidFill>
                <a:schemeClr val="tx1"/>
              </a:solidFill>
              <a:effectLst/>
              <a:latin typeface="Arial" charset="0"/>
            </a:endParaRPr>
          </a:p>
        </p:txBody>
      </p:sp>
      <p:sp>
        <p:nvSpPr>
          <p:cNvPr id="10" name="Rechteck 9"/>
          <p:cNvSpPr/>
          <p:nvPr/>
        </p:nvSpPr>
        <p:spPr bwMode="auto">
          <a:xfrm>
            <a:off x="7486019" y="2845653"/>
            <a:ext cx="1105319" cy="343078"/>
          </a:xfrm>
          <a:prstGeom prst="rect">
            <a:avLst/>
          </a:prstGeom>
          <a:solidFill>
            <a:srgbClr val="E5FFE5"/>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err="1" smtClean="0">
                <a:ln>
                  <a:noFill/>
                </a:ln>
                <a:solidFill>
                  <a:schemeClr val="tx1"/>
                </a:solidFill>
                <a:effectLst/>
                <a:latin typeface="Arial" charset="0"/>
              </a:rPr>
              <a:t>pObserver</a:t>
            </a:r>
            <a:endParaRPr kumimoji="0" lang="de-DE" sz="1600" b="0" i="0" u="none" strike="noStrike" cap="none" normalizeH="0" baseline="0" dirty="0" smtClean="0">
              <a:ln>
                <a:noFill/>
              </a:ln>
              <a:solidFill>
                <a:schemeClr val="tx1"/>
              </a:solidFill>
              <a:effectLst/>
              <a:latin typeface="Arial" charset="0"/>
            </a:endParaRPr>
          </a:p>
        </p:txBody>
      </p:sp>
      <p:cxnSp>
        <p:nvCxnSpPr>
          <p:cNvPr id="13" name="Gerade Verbindung 12"/>
          <p:cNvCxnSpPr>
            <a:endCxn id="5" idx="3"/>
          </p:cNvCxnSpPr>
          <p:nvPr/>
        </p:nvCxnSpPr>
        <p:spPr bwMode="auto">
          <a:xfrm>
            <a:off x="462224" y="2471895"/>
            <a:ext cx="8440616" cy="1465"/>
          </a:xfrm>
          <a:prstGeom prst="line">
            <a:avLst/>
          </a:prstGeom>
          <a:solidFill>
            <a:schemeClr val="hlink"/>
          </a:solidFill>
          <a:ln w="25400" cap="flat" cmpd="sng" algn="ctr">
            <a:solidFill>
              <a:schemeClr val="bg1">
                <a:lumMod val="50000"/>
              </a:schemeClr>
            </a:solidFill>
            <a:prstDash val="solid"/>
            <a:round/>
            <a:headEnd type="none" w="med" len="med"/>
            <a:tailEnd type="none" w="med" len="med"/>
          </a:ln>
          <a:effectLst/>
        </p:spPr>
      </p:cxnSp>
      <p:sp>
        <p:nvSpPr>
          <p:cNvPr id="16" name="Textfeld 15"/>
          <p:cNvSpPr txBox="1"/>
          <p:nvPr/>
        </p:nvSpPr>
        <p:spPr>
          <a:xfrm>
            <a:off x="473611" y="2009686"/>
            <a:ext cx="1006045" cy="461665"/>
          </a:xfrm>
          <a:prstGeom prst="rect">
            <a:avLst/>
          </a:prstGeom>
          <a:noFill/>
        </p:spPr>
        <p:txBody>
          <a:bodyPr wrap="none" rtlCol="0">
            <a:spAutoFit/>
          </a:bodyPr>
          <a:lstStyle/>
          <a:p>
            <a:r>
              <a:rPr lang="de-DE" dirty="0" err="1" smtClean="0"/>
              <a:t>Types</a:t>
            </a:r>
            <a:endParaRPr lang="de-DE" dirty="0"/>
          </a:p>
        </p:txBody>
      </p:sp>
      <p:sp>
        <p:nvSpPr>
          <p:cNvPr id="18" name="Textfeld 17"/>
          <p:cNvSpPr txBox="1"/>
          <p:nvPr/>
        </p:nvSpPr>
        <p:spPr>
          <a:xfrm>
            <a:off x="471732" y="2483642"/>
            <a:ext cx="1656223" cy="461665"/>
          </a:xfrm>
          <a:prstGeom prst="rect">
            <a:avLst/>
          </a:prstGeom>
          <a:noFill/>
        </p:spPr>
        <p:txBody>
          <a:bodyPr wrap="none" rtlCol="0">
            <a:spAutoFit/>
          </a:bodyPr>
          <a:lstStyle/>
          <a:p>
            <a:r>
              <a:rPr lang="de-DE" dirty="0" err="1" smtClean="0"/>
              <a:t>Prototypes</a:t>
            </a:r>
            <a:endParaRPr lang="de-DE" dirty="0"/>
          </a:p>
        </p:txBody>
      </p:sp>
      <p:cxnSp>
        <p:nvCxnSpPr>
          <p:cNvPr id="21" name="Gerade Verbindung mit Pfeil 20"/>
          <p:cNvCxnSpPr>
            <a:endCxn id="6" idx="0"/>
          </p:cNvCxnSpPr>
          <p:nvPr/>
        </p:nvCxnSpPr>
        <p:spPr bwMode="auto">
          <a:xfrm>
            <a:off x="3275763" y="1698171"/>
            <a:ext cx="830796" cy="1153997"/>
          </a:xfrm>
          <a:prstGeom prst="straightConnector1">
            <a:avLst/>
          </a:prstGeom>
          <a:solidFill>
            <a:schemeClr val="hlink"/>
          </a:solidFill>
          <a:ln w="9525" cap="flat" cmpd="sng" algn="ctr">
            <a:solidFill>
              <a:schemeClr val="tx1"/>
            </a:solidFill>
            <a:prstDash val="solid"/>
            <a:round/>
            <a:headEnd type="none" w="med" len="med"/>
            <a:tailEnd type="arrow"/>
          </a:ln>
          <a:effectLst/>
        </p:spPr>
      </p:cxnSp>
      <p:cxnSp>
        <p:nvCxnSpPr>
          <p:cNvPr id="23" name="Gerade Verbindung mit Pfeil 22"/>
          <p:cNvCxnSpPr>
            <a:stCxn id="6" idx="0"/>
            <a:endCxn id="7" idx="2"/>
          </p:cNvCxnSpPr>
          <p:nvPr/>
        </p:nvCxnSpPr>
        <p:spPr bwMode="auto">
          <a:xfrm flipV="1">
            <a:off x="4106559" y="2140354"/>
            <a:ext cx="2455341" cy="711814"/>
          </a:xfrm>
          <a:prstGeom prst="straightConnector1">
            <a:avLst/>
          </a:prstGeom>
          <a:solidFill>
            <a:schemeClr val="hlink"/>
          </a:solidFill>
          <a:ln w="9525" cap="flat" cmpd="sng" algn="ctr">
            <a:solidFill>
              <a:schemeClr val="tx1"/>
            </a:solidFill>
            <a:prstDash val="solid"/>
            <a:round/>
            <a:headEnd type="none" w="med" len="med"/>
            <a:tailEnd type="arrow"/>
          </a:ln>
          <a:effectLst/>
        </p:spPr>
      </p:cxnSp>
      <p:cxnSp>
        <p:nvCxnSpPr>
          <p:cNvPr id="25" name="Gerade Verbindung mit Pfeil 24"/>
          <p:cNvCxnSpPr>
            <a:stCxn id="7" idx="2"/>
            <a:endCxn id="8" idx="0"/>
          </p:cNvCxnSpPr>
          <p:nvPr/>
        </p:nvCxnSpPr>
        <p:spPr bwMode="auto">
          <a:xfrm flipH="1">
            <a:off x="6557995" y="2140354"/>
            <a:ext cx="3905" cy="703623"/>
          </a:xfrm>
          <a:prstGeom prst="straightConnector1">
            <a:avLst/>
          </a:prstGeom>
          <a:solidFill>
            <a:schemeClr val="hlink"/>
          </a:solidFill>
          <a:ln w="9525" cap="flat" cmpd="sng" algn="ctr">
            <a:solidFill>
              <a:schemeClr val="tx1"/>
            </a:solidFill>
            <a:prstDash val="solid"/>
            <a:round/>
            <a:headEnd type="none" w="med" len="med"/>
            <a:tailEnd type="arrow"/>
          </a:ln>
          <a:effectLst/>
        </p:spPr>
      </p:cxnSp>
      <p:cxnSp>
        <p:nvCxnSpPr>
          <p:cNvPr id="27" name="Gerade Verbindung mit Pfeil 26"/>
          <p:cNvCxnSpPr>
            <a:stCxn id="8" idx="0"/>
            <a:endCxn id="9" idx="2"/>
          </p:cNvCxnSpPr>
          <p:nvPr/>
        </p:nvCxnSpPr>
        <p:spPr bwMode="auto">
          <a:xfrm flipV="1">
            <a:off x="6557995" y="2123605"/>
            <a:ext cx="1475663" cy="720372"/>
          </a:xfrm>
          <a:prstGeom prst="straightConnector1">
            <a:avLst/>
          </a:prstGeom>
          <a:solidFill>
            <a:schemeClr val="hlink"/>
          </a:solidFill>
          <a:ln w="9525" cap="flat" cmpd="sng" algn="ctr">
            <a:solidFill>
              <a:schemeClr val="tx1"/>
            </a:solidFill>
            <a:prstDash val="solid"/>
            <a:round/>
            <a:headEnd type="none" w="med" len="med"/>
            <a:tailEnd type="arrow"/>
          </a:ln>
          <a:effectLst/>
        </p:spPr>
      </p:cxnSp>
      <p:cxnSp>
        <p:nvCxnSpPr>
          <p:cNvPr id="30" name="Gerade Verbindung mit Pfeil 29"/>
          <p:cNvCxnSpPr>
            <a:stCxn id="9" idx="2"/>
            <a:endCxn id="10" idx="0"/>
          </p:cNvCxnSpPr>
          <p:nvPr/>
        </p:nvCxnSpPr>
        <p:spPr bwMode="auto">
          <a:xfrm>
            <a:off x="8033658" y="2123605"/>
            <a:ext cx="5021" cy="722048"/>
          </a:xfrm>
          <a:prstGeom prst="straightConnector1">
            <a:avLst/>
          </a:prstGeom>
          <a:solidFill>
            <a:schemeClr val="hlink"/>
          </a:solidFill>
          <a:ln w="9525" cap="flat" cmpd="sng" algn="ctr">
            <a:solidFill>
              <a:schemeClr val="tx1"/>
            </a:solidFill>
            <a:prstDash val="solid"/>
            <a:round/>
            <a:headEnd type="none" w="med" len="med"/>
            <a:tailEnd type="arrow"/>
          </a:ln>
          <a:effectLst/>
        </p:spPr>
      </p:cxnSp>
      <p:sp>
        <p:nvSpPr>
          <p:cNvPr id="35" name="Textfeld 34"/>
          <p:cNvSpPr txBox="1"/>
          <p:nvPr/>
        </p:nvSpPr>
        <p:spPr>
          <a:xfrm rot="3242106">
            <a:off x="3245979" y="1959430"/>
            <a:ext cx="947695" cy="338554"/>
          </a:xfrm>
          <a:prstGeom prst="rect">
            <a:avLst/>
          </a:prstGeom>
          <a:noFill/>
        </p:spPr>
        <p:txBody>
          <a:bodyPr wrap="none" rtlCol="0">
            <a:spAutoFit/>
          </a:bodyPr>
          <a:lstStyle/>
          <a:p>
            <a:r>
              <a:rPr lang="de-DE" sz="1600" dirty="0" err="1" smtClean="0"/>
              <a:t>contains</a:t>
            </a:r>
            <a:endParaRPr lang="de-DE" sz="1600" dirty="0"/>
          </a:p>
        </p:txBody>
      </p:sp>
      <p:sp>
        <p:nvSpPr>
          <p:cNvPr id="36" name="Textfeld 35"/>
          <p:cNvSpPr txBox="1"/>
          <p:nvPr/>
        </p:nvSpPr>
        <p:spPr>
          <a:xfrm rot="20038374">
            <a:off x="6859138" y="2162072"/>
            <a:ext cx="1019831" cy="338554"/>
          </a:xfrm>
          <a:prstGeom prst="rect">
            <a:avLst/>
          </a:prstGeom>
          <a:noFill/>
        </p:spPr>
        <p:txBody>
          <a:bodyPr wrap="none" rtlCol="0">
            <a:spAutoFit/>
          </a:bodyPr>
          <a:lstStyle/>
          <a:p>
            <a:r>
              <a:rPr lang="de-DE" sz="1600" dirty="0" smtClean="0"/>
              <a:t>Is </a:t>
            </a:r>
            <a:r>
              <a:rPr lang="de-DE" sz="1600" dirty="0" err="1" smtClean="0"/>
              <a:t>of</a:t>
            </a:r>
            <a:r>
              <a:rPr lang="de-DE" sz="1600" dirty="0" smtClean="0"/>
              <a:t> type</a:t>
            </a:r>
            <a:endParaRPr lang="de-DE" sz="1600" dirty="0"/>
          </a:p>
        </p:txBody>
      </p:sp>
      <p:sp>
        <p:nvSpPr>
          <p:cNvPr id="37" name="Textfeld 36"/>
          <p:cNvSpPr txBox="1"/>
          <p:nvPr/>
        </p:nvSpPr>
        <p:spPr>
          <a:xfrm rot="20635407">
            <a:off x="5032011" y="2113503"/>
            <a:ext cx="1019831" cy="338554"/>
          </a:xfrm>
          <a:prstGeom prst="rect">
            <a:avLst/>
          </a:prstGeom>
          <a:noFill/>
        </p:spPr>
        <p:txBody>
          <a:bodyPr wrap="none" rtlCol="0">
            <a:spAutoFit/>
          </a:bodyPr>
          <a:lstStyle/>
          <a:p>
            <a:r>
              <a:rPr lang="de-DE" sz="1600" dirty="0" smtClean="0"/>
              <a:t>Is </a:t>
            </a:r>
            <a:r>
              <a:rPr lang="de-DE" sz="1600" dirty="0" err="1" smtClean="0"/>
              <a:t>of</a:t>
            </a:r>
            <a:r>
              <a:rPr lang="de-DE" sz="1600" dirty="0" smtClean="0"/>
              <a:t> type</a:t>
            </a:r>
            <a:endParaRPr lang="de-DE" sz="1600" dirty="0"/>
          </a:p>
        </p:txBody>
      </p:sp>
      <p:sp>
        <p:nvSpPr>
          <p:cNvPr id="38" name="Textfeld 37"/>
          <p:cNvSpPr txBox="1"/>
          <p:nvPr/>
        </p:nvSpPr>
        <p:spPr>
          <a:xfrm>
            <a:off x="6508411" y="2133604"/>
            <a:ext cx="538930" cy="338554"/>
          </a:xfrm>
          <a:prstGeom prst="rect">
            <a:avLst/>
          </a:prstGeom>
          <a:noFill/>
        </p:spPr>
        <p:txBody>
          <a:bodyPr wrap="none" rtlCol="0">
            <a:spAutoFit/>
          </a:bodyPr>
          <a:lstStyle/>
          <a:p>
            <a:r>
              <a:rPr lang="de-DE" sz="1600" dirty="0" err="1" smtClean="0"/>
              <a:t>part</a:t>
            </a:r>
            <a:endParaRPr lang="de-DE" sz="1600" dirty="0"/>
          </a:p>
        </p:txBody>
      </p:sp>
      <p:sp>
        <p:nvSpPr>
          <p:cNvPr id="39" name="Textfeld 38"/>
          <p:cNvSpPr txBox="1"/>
          <p:nvPr/>
        </p:nvSpPr>
        <p:spPr>
          <a:xfrm>
            <a:off x="7987194" y="2135279"/>
            <a:ext cx="538930" cy="338554"/>
          </a:xfrm>
          <a:prstGeom prst="rect">
            <a:avLst/>
          </a:prstGeom>
          <a:noFill/>
        </p:spPr>
        <p:txBody>
          <a:bodyPr wrap="none" rtlCol="0">
            <a:spAutoFit/>
          </a:bodyPr>
          <a:lstStyle/>
          <a:p>
            <a:r>
              <a:rPr lang="de-DE" sz="1600" dirty="0" err="1" smtClean="0"/>
              <a:t>part</a:t>
            </a:r>
            <a:endParaRPr lang="de-DE" sz="1600" dirty="0"/>
          </a:p>
        </p:txBody>
      </p:sp>
      <p:cxnSp>
        <p:nvCxnSpPr>
          <p:cNvPr id="50" name="Gerade Verbindung 49"/>
          <p:cNvCxnSpPr/>
          <p:nvPr/>
        </p:nvCxnSpPr>
        <p:spPr bwMode="auto">
          <a:xfrm>
            <a:off x="3104941" y="4923692"/>
            <a:ext cx="3200609" cy="929421"/>
          </a:xfrm>
          <a:prstGeom prst="line">
            <a:avLst/>
          </a:prstGeom>
          <a:solidFill>
            <a:schemeClr val="hlink"/>
          </a:solidFill>
          <a:ln w="9525" cap="flat" cmpd="sng" algn="ctr">
            <a:solidFill>
              <a:schemeClr val="tx1"/>
            </a:solidFill>
            <a:prstDash val="solid"/>
            <a:round/>
            <a:headEnd type="none" w="med" len="med"/>
            <a:tailEnd type="none" w="med" len="med"/>
          </a:ln>
          <a:effectLst/>
        </p:spPr>
      </p:cxnSp>
      <p:pic>
        <p:nvPicPr>
          <p:cNvPr id="43" name="Picture 2"/>
          <p:cNvPicPr>
            <a:picLocks noChangeAspect="1" noChangeArrowheads="1"/>
          </p:cNvPicPr>
          <p:nvPr/>
        </p:nvPicPr>
        <p:blipFill>
          <a:blip r:embed="rId3" cstate="print"/>
          <a:srcRect/>
          <a:stretch>
            <a:fillRect/>
          </a:stretch>
        </p:blipFill>
        <p:spPr bwMode="auto">
          <a:xfrm>
            <a:off x="4923693" y="5021463"/>
            <a:ext cx="1392088" cy="827576"/>
          </a:xfrm>
          <a:prstGeom prst="rect">
            <a:avLst/>
          </a:prstGeom>
          <a:noFill/>
          <a:ln w="9525">
            <a:solidFill>
              <a:schemeClr val="bg1">
                <a:lumMod val="50000"/>
              </a:schemeClr>
            </a:solidFill>
            <a:miter lim="800000"/>
            <a:headEnd/>
            <a:tailEnd/>
          </a:ln>
        </p:spPr>
      </p:pic>
      <p:sp>
        <p:nvSpPr>
          <p:cNvPr id="45" name="Textfeld 44"/>
          <p:cNvSpPr txBox="1"/>
          <p:nvPr/>
        </p:nvSpPr>
        <p:spPr>
          <a:xfrm>
            <a:off x="140678" y="4108558"/>
            <a:ext cx="2019718" cy="2585323"/>
          </a:xfrm>
          <a:prstGeom prst="rect">
            <a:avLst/>
          </a:prstGeom>
          <a:solidFill>
            <a:schemeClr val="accent2">
              <a:lumMod val="20000"/>
              <a:lumOff val="80000"/>
            </a:schemeClr>
          </a:solidFill>
        </p:spPr>
        <p:txBody>
          <a:bodyPr wrap="square" rtlCol="0">
            <a:spAutoFit/>
          </a:bodyPr>
          <a:lstStyle/>
          <a:p>
            <a:pPr algn="l"/>
            <a:r>
              <a:rPr lang="de-DE" sz="1800" dirty="0" smtClean="0"/>
              <a:t>The </a:t>
            </a:r>
            <a:r>
              <a:rPr lang="de-DE" sz="1800" dirty="0" err="1" smtClean="0"/>
              <a:t>chain</a:t>
            </a:r>
            <a:r>
              <a:rPr lang="de-DE" sz="1800" dirty="0" smtClean="0"/>
              <a:t> </a:t>
            </a:r>
            <a:r>
              <a:rPr lang="de-DE" sz="1800" dirty="0" err="1" smtClean="0"/>
              <a:t>of</a:t>
            </a:r>
            <a:r>
              <a:rPr lang="de-DE" sz="1800" dirty="0" smtClean="0"/>
              <a:t> „</a:t>
            </a:r>
            <a:r>
              <a:rPr lang="de-DE" sz="1800" dirty="0" err="1" smtClean="0"/>
              <a:t>is</a:t>
            </a:r>
            <a:r>
              <a:rPr lang="de-DE" sz="1800" dirty="0" smtClean="0"/>
              <a:t> </a:t>
            </a:r>
            <a:r>
              <a:rPr lang="de-DE" sz="1800" dirty="0" err="1" smtClean="0"/>
              <a:t>of</a:t>
            </a:r>
            <a:r>
              <a:rPr lang="de-DE" sz="1800" dirty="0" smtClean="0"/>
              <a:t> type“ </a:t>
            </a:r>
            <a:r>
              <a:rPr lang="de-DE" sz="1800" dirty="0" err="1" smtClean="0"/>
              <a:t>and</a:t>
            </a:r>
            <a:r>
              <a:rPr lang="de-DE" sz="1800" dirty="0" smtClean="0"/>
              <a:t> „</a:t>
            </a:r>
            <a:r>
              <a:rPr lang="de-DE" sz="1800" dirty="0" err="1" smtClean="0"/>
              <a:t>part</a:t>
            </a:r>
            <a:r>
              <a:rPr lang="de-DE" sz="1800" dirty="0" smtClean="0"/>
              <a:t>“ </a:t>
            </a:r>
            <a:r>
              <a:rPr lang="de-DE" sz="1800" dirty="0" err="1" smtClean="0"/>
              <a:t>relationships</a:t>
            </a:r>
            <a:r>
              <a:rPr lang="de-DE" sz="1800" dirty="0" smtClean="0"/>
              <a:t> </a:t>
            </a:r>
            <a:r>
              <a:rPr lang="de-DE" sz="1800" dirty="0" err="1" smtClean="0"/>
              <a:t>between</a:t>
            </a:r>
            <a:r>
              <a:rPr lang="de-DE" sz="1800" dirty="0" smtClean="0"/>
              <a:t> </a:t>
            </a:r>
            <a:r>
              <a:rPr lang="de-DE" sz="1800" dirty="0" err="1" smtClean="0"/>
              <a:t>types</a:t>
            </a:r>
            <a:r>
              <a:rPr lang="de-DE" sz="1800" dirty="0" smtClean="0"/>
              <a:t> </a:t>
            </a:r>
            <a:r>
              <a:rPr lang="de-DE" sz="1800" dirty="0" err="1" smtClean="0"/>
              <a:t>and</a:t>
            </a:r>
            <a:r>
              <a:rPr lang="de-DE" sz="1800" dirty="0" smtClean="0"/>
              <a:t> </a:t>
            </a:r>
            <a:r>
              <a:rPr lang="de-DE" sz="1800" dirty="0" err="1" smtClean="0"/>
              <a:t>prototypes</a:t>
            </a:r>
            <a:r>
              <a:rPr lang="de-DE" sz="1800" dirty="0" smtClean="0"/>
              <a:t> </a:t>
            </a:r>
            <a:r>
              <a:rPr lang="de-DE" sz="1800" dirty="0" err="1" smtClean="0"/>
              <a:t>defines</a:t>
            </a:r>
            <a:r>
              <a:rPr lang="de-DE" sz="1800" dirty="0" smtClean="0"/>
              <a:t> a </a:t>
            </a:r>
            <a:r>
              <a:rPr lang="de-DE" sz="1800" dirty="0" err="1" smtClean="0"/>
              <a:t>hierarchy</a:t>
            </a:r>
            <a:r>
              <a:rPr lang="de-DE" sz="1800" dirty="0" smtClean="0"/>
              <a:t> </a:t>
            </a:r>
            <a:r>
              <a:rPr lang="de-DE" sz="1800" dirty="0" err="1" smtClean="0"/>
              <a:t>of</a:t>
            </a:r>
            <a:r>
              <a:rPr lang="de-DE" sz="1800" dirty="0" smtClean="0"/>
              <a:t> </a:t>
            </a:r>
            <a:r>
              <a:rPr lang="de-DE" sz="1800" dirty="0" err="1" smtClean="0"/>
              <a:t>analysis</a:t>
            </a:r>
            <a:r>
              <a:rPr lang="de-DE" sz="1800" dirty="0" smtClean="0"/>
              <a:t> </a:t>
            </a:r>
            <a:r>
              <a:rPr lang="de-DE" sz="1800" dirty="0" err="1" smtClean="0"/>
              <a:t>function</a:t>
            </a:r>
            <a:r>
              <a:rPr lang="de-DE" sz="1800" dirty="0" smtClean="0"/>
              <a:t> </a:t>
            </a:r>
            <a:r>
              <a:rPr lang="de-DE" sz="1800" dirty="0" err="1" smtClean="0"/>
              <a:t>prototypes</a:t>
            </a:r>
            <a:r>
              <a:rPr lang="de-DE" sz="1800" dirty="0" smtClean="0"/>
              <a:t>.</a:t>
            </a:r>
            <a:endParaRPr lang="de-DE" sz="1800" b="1" dirty="0" smtClean="0"/>
          </a:p>
        </p:txBody>
      </p:sp>
      <p:cxnSp>
        <p:nvCxnSpPr>
          <p:cNvPr id="47" name="Gerade Verbindung 46"/>
          <p:cNvCxnSpPr/>
          <p:nvPr/>
        </p:nvCxnSpPr>
        <p:spPr bwMode="auto">
          <a:xfrm>
            <a:off x="3112936" y="4114800"/>
            <a:ext cx="3206902" cy="919163"/>
          </a:xfrm>
          <a:prstGeom prst="line">
            <a:avLst/>
          </a:prstGeom>
          <a:solidFill>
            <a:schemeClr val="hlink"/>
          </a:solidFill>
          <a:ln w="9525" cap="flat" cmpd="sng" algn="ctr">
            <a:solidFill>
              <a:schemeClr val="tx1"/>
            </a:solidFill>
            <a:prstDash val="solid"/>
            <a:round/>
            <a:headEnd type="none" w="med" len="med"/>
            <a:tailEnd type="none" w="med" len="med"/>
          </a:ln>
          <a:effectLst/>
        </p:spPr>
      </p:cxnSp>
      <p:cxnSp>
        <p:nvCxnSpPr>
          <p:cNvPr id="52" name="Gerade Verbindung 51"/>
          <p:cNvCxnSpPr/>
          <p:nvPr/>
        </p:nvCxnSpPr>
        <p:spPr bwMode="auto">
          <a:xfrm>
            <a:off x="2932549" y="4923692"/>
            <a:ext cx="2006164" cy="910371"/>
          </a:xfrm>
          <a:prstGeom prst="line">
            <a:avLst/>
          </a:prstGeom>
          <a:solidFill>
            <a:schemeClr val="hlink"/>
          </a:solidFill>
          <a:ln w="9525" cap="flat" cmpd="sng" algn="ctr">
            <a:solidFill>
              <a:schemeClr val="tx1"/>
            </a:solidFill>
            <a:prstDash val="solid"/>
            <a:round/>
            <a:headEnd type="none" w="med" len="med"/>
            <a:tailEnd type="none" w="med" len="med"/>
          </a:ln>
          <a:effectLst/>
        </p:spPr>
      </p:cxnSp>
      <p:cxnSp>
        <p:nvCxnSpPr>
          <p:cNvPr id="54" name="Gerade Verbindung 53"/>
          <p:cNvCxnSpPr/>
          <p:nvPr/>
        </p:nvCxnSpPr>
        <p:spPr bwMode="auto">
          <a:xfrm>
            <a:off x="2924175" y="4124325"/>
            <a:ext cx="2009566" cy="889802"/>
          </a:xfrm>
          <a:prstGeom prst="line">
            <a:avLst/>
          </a:prstGeom>
          <a:solidFill>
            <a:schemeClr val="hlink"/>
          </a:solidFill>
          <a:ln w="9525" cap="flat" cmpd="sng" algn="ctr">
            <a:solidFill>
              <a:schemeClr val="tx1"/>
            </a:solidFill>
            <a:prstDash val="solid"/>
            <a:round/>
            <a:headEnd type="none" w="med" len="med"/>
            <a:tailEnd type="none" w="med" len="med"/>
          </a:ln>
          <a:effectLst/>
        </p:spPr>
      </p:cxnSp>
      <p:cxnSp>
        <p:nvCxnSpPr>
          <p:cNvPr id="62" name="Gerade Verbindung 61"/>
          <p:cNvCxnSpPr/>
          <p:nvPr/>
        </p:nvCxnSpPr>
        <p:spPr bwMode="auto">
          <a:xfrm>
            <a:off x="5438775" y="5029200"/>
            <a:ext cx="1576388" cy="957263"/>
          </a:xfrm>
          <a:prstGeom prst="line">
            <a:avLst/>
          </a:prstGeom>
          <a:solidFill>
            <a:schemeClr val="hlink"/>
          </a:solidFill>
          <a:ln w="9525" cap="flat" cmpd="sng" algn="ctr">
            <a:solidFill>
              <a:schemeClr val="tx1"/>
            </a:solidFill>
            <a:prstDash val="solid"/>
            <a:round/>
            <a:headEnd type="none" w="med" len="med"/>
            <a:tailEnd type="none" w="med" len="med"/>
          </a:ln>
          <a:effectLst/>
        </p:spPr>
      </p:cxnSp>
      <p:cxnSp>
        <p:nvCxnSpPr>
          <p:cNvPr id="64" name="Gerade Verbindung 63"/>
          <p:cNvCxnSpPr/>
          <p:nvPr/>
        </p:nvCxnSpPr>
        <p:spPr bwMode="auto">
          <a:xfrm>
            <a:off x="5443538" y="5319713"/>
            <a:ext cx="1571625" cy="1390650"/>
          </a:xfrm>
          <a:prstGeom prst="line">
            <a:avLst/>
          </a:prstGeom>
          <a:solidFill>
            <a:schemeClr val="hlink"/>
          </a:solidFill>
          <a:ln w="9525" cap="flat" cmpd="sng" algn="ctr">
            <a:solidFill>
              <a:schemeClr val="tx1"/>
            </a:solidFill>
            <a:prstDash val="solid"/>
            <a:round/>
            <a:headEnd type="none" w="med" len="med"/>
            <a:tailEnd type="none" w="med" len="med"/>
          </a:ln>
          <a:effectLst/>
        </p:spPr>
      </p:cxnSp>
      <p:cxnSp>
        <p:nvCxnSpPr>
          <p:cNvPr id="66" name="Gerade Verbindung 65"/>
          <p:cNvCxnSpPr/>
          <p:nvPr/>
        </p:nvCxnSpPr>
        <p:spPr bwMode="auto">
          <a:xfrm>
            <a:off x="6157913" y="5029200"/>
            <a:ext cx="2028825" cy="957263"/>
          </a:xfrm>
          <a:prstGeom prst="line">
            <a:avLst/>
          </a:prstGeom>
          <a:solidFill>
            <a:schemeClr val="hlink"/>
          </a:solidFill>
          <a:ln w="9525" cap="flat" cmpd="sng" algn="ctr">
            <a:solidFill>
              <a:schemeClr val="tx1"/>
            </a:solidFill>
            <a:prstDash val="solid"/>
            <a:round/>
            <a:headEnd type="none" w="med" len="med"/>
            <a:tailEnd type="none" w="med" len="med"/>
          </a:ln>
          <a:effectLst/>
        </p:spPr>
      </p:cxnSp>
      <p:cxnSp>
        <p:nvCxnSpPr>
          <p:cNvPr id="68" name="Gerade Verbindung 67"/>
          <p:cNvCxnSpPr/>
          <p:nvPr/>
        </p:nvCxnSpPr>
        <p:spPr bwMode="auto">
          <a:xfrm>
            <a:off x="6162675" y="5310188"/>
            <a:ext cx="2028825" cy="1400175"/>
          </a:xfrm>
          <a:prstGeom prst="line">
            <a:avLst/>
          </a:prstGeom>
          <a:solidFill>
            <a:schemeClr val="hlink"/>
          </a:solidFill>
          <a:ln w="9525" cap="flat" cmpd="sng" algn="ctr">
            <a:solidFill>
              <a:schemeClr val="tx1"/>
            </a:solidFill>
            <a:prstDash val="solid"/>
            <a:round/>
            <a:headEnd type="none" w="med" len="med"/>
            <a:tailEnd type="none" w="med" len="med"/>
          </a:ln>
          <a:effectLst/>
        </p:spPr>
      </p:cxnSp>
      <p:pic>
        <p:nvPicPr>
          <p:cNvPr id="41" name="Picture 2"/>
          <p:cNvPicPr>
            <a:picLocks noChangeAspect="1" noChangeArrowheads="1"/>
          </p:cNvPicPr>
          <p:nvPr/>
        </p:nvPicPr>
        <p:blipFill>
          <a:blip r:embed="rId4" cstate="print"/>
          <a:srcRect/>
          <a:stretch>
            <a:fillRect/>
          </a:stretch>
        </p:blipFill>
        <p:spPr bwMode="auto">
          <a:xfrm>
            <a:off x="7011700" y="5981683"/>
            <a:ext cx="1185705" cy="739577"/>
          </a:xfrm>
          <a:prstGeom prst="rect">
            <a:avLst/>
          </a:prstGeom>
          <a:noFill/>
          <a:ln w="9525">
            <a:solidFill>
              <a:schemeClr val="bg1">
                <a:lumMod val="50000"/>
              </a:schemeClr>
            </a:solidFill>
            <a:miter lim="800000"/>
            <a:headEnd/>
            <a:tailEnd/>
          </a:ln>
        </p:spPr>
      </p:pic>
      <p:sp>
        <p:nvSpPr>
          <p:cNvPr id="69" name="Rechteck 68"/>
          <p:cNvSpPr/>
          <p:nvPr/>
        </p:nvSpPr>
        <p:spPr bwMode="auto">
          <a:xfrm>
            <a:off x="2922104" y="4126727"/>
            <a:ext cx="182837" cy="791155"/>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
        <p:nvSpPr>
          <p:cNvPr id="70" name="Rechteck 69"/>
          <p:cNvSpPr/>
          <p:nvPr/>
        </p:nvSpPr>
        <p:spPr bwMode="auto">
          <a:xfrm>
            <a:off x="5437833" y="5034224"/>
            <a:ext cx="741904" cy="2851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cxnSp>
        <p:nvCxnSpPr>
          <p:cNvPr id="77" name="Gerade Verbindung mit Pfeil 76"/>
          <p:cNvCxnSpPr/>
          <p:nvPr/>
        </p:nvCxnSpPr>
        <p:spPr bwMode="auto">
          <a:xfrm flipV="1">
            <a:off x="954593" y="3215473"/>
            <a:ext cx="100484" cy="964641"/>
          </a:xfrm>
          <a:prstGeom prst="straightConnector1">
            <a:avLst/>
          </a:prstGeom>
          <a:solidFill>
            <a:schemeClr val="hlink"/>
          </a:solidFill>
          <a:ln w="9525" cap="flat" cmpd="sng" algn="ctr">
            <a:solidFill>
              <a:schemeClr val="tx1"/>
            </a:solidFill>
            <a:prstDash val="solid"/>
            <a:round/>
            <a:headEnd type="none" w="med" len="med"/>
            <a:tailEnd type="arrow"/>
          </a:ln>
          <a:effectLst/>
        </p:spPr>
      </p:cxnSp>
      <p:cxnSp>
        <p:nvCxnSpPr>
          <p:cNvPr id="79" name="Gerade Verbindung mit Pfeil 78"/>
          <p:cNvCxnSpPr/>
          <p:nvPr/>
        </p:nvCxnSpPr>
        <p:spPr bwMode="auto">
          <a:xfrm flipV="1">
            <a:off x="1527349" y="5124659"/>
            <a:ext cx="1185706" cy="713433"/>
          </a:xfrm>
          <a:prstGeom prst="straightConnector1">
            <a:avLst/>
          </a:prstGeom>
          <a:solidFill>
            <a:schemeClr val="hlink"/>
          </a:solidFill>
          <a:ln w="9525" cap="flat" cmpd="sng" algn="ctr">
            <a:solidFill>
              <a:schemeClr val="tx1"/>
            </a:solidFill>
            <a:prstDash val="solid"/>
            <a:round/>
            <a:headEnd type="none" w="med" len="med"/>
            <a:tailEnd type="arrow"/>
          </a:ln>
          <a:effectLst/>
        </p:spPr>
      </p:cxnSp>
      <p:sp>
        <p:nvSpPr>
          <p:cNvPr id="40" name="Gleichschenkliges Dreieck 39"/>
          <p:cNvSpPr/>
          <p:nvPr/>
        </p:nvSpPr>
        <p:spPr bwMode="auto">
          <a:xfrm>
            <a:off x="1798196" y="6345936"/>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smtClean="0">
                <a:solidFill>
                  <a:srgbClr val="FF0000"/>
                </a:solidFill>
              </a:rPr>
              <a:t> </a:t>
            </a:r>
            <a:r>
              <a:rPr lang="de-DE" dirty="0" err="1" smtClean="0">
                <a:solidFill>
                  <a:srgbClr val="FF0000"/>
                </a:solidFill>
              </a:rPr>
              <a:t>We</a:t>
            </a:r>
            <a:r>
              <a:rPr lang="de-DE" dirty="0" smtClean="0">
                <a:solidFill>
                  <a:srgbClr val="FF0000"/>
                </a:solidFill>
              </a:rPr>
              <a:t> </a:t>
            </a:r>
            <a:r>
              <a:rPr lang="de-DE" dirty="0" err="1" smtClean="0">
                <a:solidFill>
                  <a:srgbClr val="FF0000"/>
                </a:solidFill>
              </a:rPr>
              <a:t>are</a:t>
            </a:r>
            <a:r>
              <a:rPr lang="de-DE" dirty="0" smtClean="0">
                <a:solidFill>
                  <a:srgbClr val="FF0000"/>
                </a:solidFill>
              </a:rPr>
              <a:t> </a:t>
            </a:r>
            <a:r>
              <a:rPr lang="de-DE" dirty="0" err="1" smtClean="0">
                <a:solidFill>
                  <a:srgbClr val="FF0000"/>
                </a:solidFill>
              </a:rPr>
              <a:t>here</a:t>
            </a:r>
            <a:endParaRPr lang="de-DE" dirty="0"/>
          </a:p>
        </p:txBody>
      </p:sp>
      <p:sp>
        <p:nvSpPr>
          <p:cNvPr id="4" name="Abgerundetes Rechteck 3"/>
          <p:cNvSpPr/>
          <p:nvPr/>
        </p:nvSpPr>
        <p:spPr bwMode="auto">
          <a:xfrm>
            <a:off x="4844541" y="2879751"/>
            <a:ext cx="1258065"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a:t>
            </a:r>
            <a:endParaRPr kumimoji="0" lang="en-US" sz="1600" b="1" i="0" u="none" strike="noStrike" cap="none" normalizeH="0" baseline="0" dirty="0" smtClean="0">
              <a:ln>
                <a:noFill/>
              </a:ln>
              <a:solidFill>
                <a:schemeClr val="accent4"/>
              </a:solidFill>
              <a:effectLst/>
              <a:latin typeface="Arial" charset="0"/>
            </a:endParaRPr>
          </a:p>
        </p:txBody>
      </p:sp>
      <p:sp>
        <p:nvSpPr>
          <p:cNvPr id="5" name="Abgerundetes Rechteck 4"/>
          <p:cNvSpPr/>
          <p:nvPr/>
        </p:nvSpPr>
        <p:spPr bwMode="auto">
          <a:xfrm>
            <a:off x="4572694" y="3725350"/>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Functional Safety Requirement</a:t>
            </a:r>
            <a:endParaRPr lang="en-US" sz="1600" b="1" dirty="0">
              <a:solidFill>
                <a:schemeClr val="accent4"/>
              </a:solidFill>
              <a:latin typeface="Arial" charset="0"/>
            </a:endParaRPr>
          </a:p>
        </p:txBody>
      </p:sp>
      <p:sp>
        <p:nvSpPr>
          <p:cNvPr id="8" name="Abgerundetes Rechteck 7"/>
          <p:cNvSpPr/>
          <p:nvPr/>
        </p:nvSpPr>
        <p:spPr bwMode="auto">
          <a:xfrm>
            <a:off x="4726414" y="2058184"/>
            <a:ext cx="1480406"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a:t>
            </a:r>
            <a:r>
              <a:rPr lang="de-DE" sz="1600" b="1" dirty="0" smtClean="0">
                <a:solidFill>
                  <a:schemeClr val="accent4"/>
                </a:solidFill>
                <a:latin typeface="Arial" charset="0"/>
              </a:rPr>
              <a:t> &amp; </a:t>
            </a:r>
            <a:r>
              <a:rPr lang="de-DE" sz="1600" b="1" dirty="0" err="1" smtClean="0">
                <a:solidFill>
                  <a:schemeClr val="accent4"/>
                </a:solidFill>
                <a:latin typeface="Arial" charset="0"/>
              </a:rPr>
              <a:t>Risk</a:t>
            </a:r>
            <a:r>
              <a:rPr lang="de-DE" sz="1600" b="1" dirty="0" smtClean="0">
                <a:solidFill>
                  <a:schemeClr val="accent4"/>
                </a:solidFill>
                <a:latin typeface="Arial" charset="0"/>
              </a:rPr>
              <a:t> Analysis</a:t>
            </a:r>
            <a:endParaRPr lang="en-US" sz="1600" b="1" dirty="0">
              <a:solidFill>
                <a:schemeClr val="accent4"/>
              </a:solidFill>
              <a:latin typeface="Arial" charset="0"/>
            </a:endParaRPr>
          </a:p>
        </p:txBody>
      </p:sp>
      <p:cxnSp>
        <p:nvCxnSpPr>
          <p:cNvPr id="9" name="Gerade Verbindung 8"/>
          <p:cNvCxnSpPr>
            <a:stCxn id="8" idx="2"/>
            <a:endCxn id="4" idx="0"/>
          </p:cNvCxnSpPr>
          <p:nvPr/>
        </p:nvCxnSpPr>
        <p:spPr bwMode="auto">
          <a:xfrm>
            <a:off x="5466617" y="2553672"/>
            <a:ext cx="6957" cy="32607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0" name="Gerade Verbindung 9"/>
          <p:cNvCxnSpPr>
            <a:stCxn id="4" idx="2"/>
            <a:endCxn id="5" idx="0"/>
          </p:cNvCxnSpPr>
          <p:nvPr/>
        </p:nvCxnSpPr>
        <p:spPr bwMode="auto">
          <a:xfrm>
            <a:off x="5473574" y="3375239"/>
            <a:ext cx="3935" cy="350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2" name="Gerade Verbindung 11"/>
          <p:cNvCxnSpPr>
            <a:stCxn id="15" idx="2"/>
            <a:endCxn id="16" idx="0"/>
          </p:cNvCxnSpPr>
          <p:nvPr/>
        </p:nvCxnSpPr>
        <p:spPr bwMode="auto">
          <a:xfrm>
            <a:off x="3325370" y="2549054"/>
            <a:ext cx="4619" cy="1180880"/>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3" name="Gerade Verbindung 12"/>
          <p:cNvCxnSpPr>
            <a:stCxn id="18" idx="1"/>
            <a:endCxn id="8" idx="3"/>
          </p:cNvCxnSpPr>
          <p:nvPr/>
        </p:nvCxnSpPr>
        <p:spPr bwMode="auto">
          <a:xfrm flipH="1" flipV="1">
            <a:off x="6206820" y="2305928"/>
            <a:ext cx="1004178" cy="4"/>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14" name="Abgerundetes Rechteck 13"/>
          <p:cNvSpPr/>
          <p:nvPr/>
        </p:nvSpPr>
        <p:spPr bwMode="auto">
          <a:xfrm>
            <a:off x="482323" y="2053569"/>
            <a:ext cx="1558914"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Functional</a:t>
            </a:r>
            <a:endParaRPr lang="de-DE" sz="1600" b="1" dirty="0" smtClean="0">
              <a:solidFill>
                <a:schemeClr val="accent4"/>
              </a:solidFill>
              <a:latin typeface="Arial" charset="0"/>
            </a:endParaRPr>
          </a:p>
          <a:p>
            <a:pPr algn="ctr"/>
            <a:r>
              <a:rPr lang="de-DE" sz="1600" b="1" dirty="0" err="1" smtClean="0">
                <a:solidFill>
                  <a:schemeClr val="accent4"/>
                </a:solidFill>
                <a:latin typeface="Arial" charset="0"/>
              </a:rPr>
              <a:t>Requirements</a:t>
            </a:r>
            <a:endParaRPr lang="en-US" sz="1600" b="1" dirty="0">
              <a:solidFill>
                <a:schemeClr val="accent4"/>
              </a:solidFill>
              <a:latin typeface="Arial" charset="0"/>
            </a:endParaRPr>
          </a:p>
        </p:txBody>
      </p:sp>
      <p:sp>
        <p:nvSpPr>
          <p:cNvPr id="15" name="Abgerundetes Rechteck 14"/>
          <p:cNvSpPr/>
          <p:nvPr/>
        </p:nvSpPr>
        <p:spPr bwMode="auto">
          <a:xfrm>
            <a:off x="2699049" y="2053566"/>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Vehicle</a:t>
            </a:r>
            <a:endParaRPr lang="de-DE" sz="1600" b="1" dirty="0" smtClean="0">
              <a:solidFill>
                <a:schemeClr val="accent4"/>
              </a:solidFill>
              <a:latin typeface="Arial" charset="0"/>
            </a:endParaRPr>
          </a:p>
          <a:p>
            <a:pPr algn="ctr"/>
            <a:r>
              <a:rPr lang="de-DE" sz="1600" b="1" dirty="0" smtClean="0">
                <a:solidFill>
                  <a:schemeClr val="accent4"/>
                </a:solidFill>
                <a:latin typeface="Arial" charset="0"/>
              </a:rPr>
              <a:t>Model</a:t>
            </a:r>
            <a:endParaRPr lang="en-US" sz="1600" b="1" dirty="0">
              <a:solidFill>
                <a:schemeClr val="accent4"/>
              </a:solidFill>
              <a:latin typeface="Arial" charset="0"/>
            </a:endParaRPr>
          </a:p>
        </p:txBody>
      </p:sp>
      <p:sp>
        <p:nvSpPr>
          <p:cNvPr id="16" name="Abgerundetes Rechteck 15"/>
          <p:cNvSpPr/>
          <p:nvPr/>
        </p:nvSpPr>
        <p:spPr bwMode="auto">
          <a:xfrm>
            <a:off x="2703668" y="3729934"/>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Analysis</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7" name="Abgerundetes Rechteck 16"/>
          <p:cNvSpPr/>
          <p:nvPr/>
        </p:nvSpPr>
        <p:spPr bwMode="auto">
          <a:xfrm>
            <a:off x="2708286" y="4556593"/>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r>
              <a:rPr lang="de-DE" sz="1600" b="1" dirty="0" smtClean="0">
                <a:solidFill>
                  <a:schemeClr val="accent4"/>
                </a:solidFill>
                <a:latin typeface="Arial" charset="0"/>
              </a:rPr>
              <a:t>Design</a:t>
            </a:r>
          </a:p>
          <a:p>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8" name="Abgerundetes Rechteck 17"/>
          <p:cNvSpPr/>
          <p:nvPr/>
        </p:nvSpPr>
        <p:spPr bwMode="auto">
          <a:xfrm>
            <a:off x="7210998" y="2058188"/>
            <a:ext cx="1267968"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Behavior</a:t>
            </a:r>
            <a:endParaRPr lang="en-US" sz="1600" b="1" dirty="0">
              <a:solidFill>
                <a:schemeClr val="accent4"/>
              </a:solidFill>
              <a:latin typeface="Arial" charset="0"/>
            </a:endParaRPr>
          </a:p>
        </p:txBody>
      </p:sp>
      <p:cxnSp>
        <p:nvCxnSpPr>
          <p:cNvPr id="23" name="Gerade Verbindung 22"/>
          <p:cNvCxnSpPr>
            <a:stCxn id="16" idx="3"/>
            <a:endCxn id="5" idx="1"/>
          </p:cNvCxnSpPr>
          <p:nvPr/>
        </p:nvCxnSpPr>
        <p:spPr bwMode="auto">
          <a:xfrm flipV="1">
            <a:off x="3956309" y="3973094"/>
            <a:ext cx="616385" cy="4584"/>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26" name="Gerade Verbindung 25"/>
          <p:cNvCxnSpPr>
            <a:stCxn id="14" idx="3"/>
            <a:endCxn id="15" idx="1"/>
          </p:cNvCxnSpPr>
          <p:nvPr/>
        </p:nvCxnSpPr>
        <p:spPr bwMode="auto">
          <a:xfrm flipV="1">
            <a:off x="2041237" y="2301310"/>
            <a:ext cx="657812" cy="3"/>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5" name="Abgerundetes Rechteck 34"/>
          <p:cNvSpPr/>
          <p:nvPr/>
        </p:nvSpPr>
        <p:spPr bwMode="auto">
          <a:xfrm>
            <a:off x="4577311" y="4552006"/>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Technical Safety Requirement</a:t>
            </a:r>
            <a:endParaRPr lang="en-US" sz="1600" b="1" dirty="0">
              <a:solidFill>
                <a:schemeClr val="accent4"/>
              </a:solidFill>
              <a:latin typeface="Arial" charset="0"/>
            </a:endParaRPr>
          </a:p>
        </p:txBody>
      </p:sp>
      <p:cxnSp>
        <p:nvCxnSpPr>
          <p:cNvPr id="36" name="Gerade Verbindung 35"/>
          <p:cNvCxnSpPr>
            <a:stCxn id="5" idx="2"/>
            <a:endCxn id="35" idx="0"/>
          </p:cNvCxnSpPr>
          <p:nvPr/>
        </p:nvCxnSpPr>
        <p:spPr bwMode="auto">
          <a:xfrm>
            <a:off x="5477509" y="4220838"/>
            <a:ext cx="4617" cy="33116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9" name="Gerade Verbindung 38"/>
          <p:cNvCxnSpPr>
            <a:stCxn id="16" idx="2"/>
            <a:endCxn id="17" idx="0"/>
          </p:cNvCxnSpPr>
          <p:nvPr/>
        </p:nvCxnSpPr>
        <p:spPr bwMode="auto">
          <a:xfrm>
            <a:off x="3329989" y="4225422"/>
            <a:ext cx="4618" cy="33117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4" name="Gerade Verbindung 43"/>
          <p:cNvCxnSpPr>
            <a:stCxn id="17" idx="3"/>
            <a:endCxn id="35" idx="1"/>
          </p:cNvCxnSpPr>
          <p:nvPr/>
        </p:nvCxnSpPr>
        <p:spPr bwMode="auto">
          <a:xfrm flipV="1">
            <a:off x="3960927" y="4799750"/>
            <a:ext cx="616384" cy="4587"/>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47" name="Gerade Verbindung 46"/>
          <p:cNvCxnSpPr>
            <a:stCxn id="15" idx="3"/>
            <a:endCxn id="8" idx="1"/>
          </p:cNvCxnSpPr>
          <p:nvPr/>
        </p:nvCxnSpPr>
        <p:spPr bwMode="auto">
          <a:xfrm>
            <a:off x="3951690" y="2301310"/>
            <a:ext cx="774724" cy="4618"/>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smtClean="0">
                <a:solidFill>
                  <a:srgbClr val="FF0000"/>
                </a:solidFill>
              </a:rPr>
              <a:t>Library </a:t>
            </a:r>
            <a:r>
              <a:rPr lang="de-DE" dirty="0" err="1" smtClean="0">
                <a:solidFill>
                  <a:srgbClr val="FF0000"/>
                </a:solidFill>
              </a:rPr>
              <a:t>of</a:t>
            </a:r>
            <a:r>
              <a:rPr lang="de-DE" dirty="0" smtClean="0">
                <a:solidFill>
                  <a:srgbClr val="FF0000"/>
                </a:solidFill>
              </a:rPr>
              <a:t> Design </a:t>
            </a:r>
            <a:r>
              <a:rPr lang="de-DE" dirty="0" err="1" smtClean="0">
                <a:solidFill>
                  <a:srgbClr val="FF0000"/>
                </a:solidFill>
              </a:rPr>
              <a:t>Function</a:t>
            </a:r>
            <a:r>
              <a:rPr lang="de-DE" dirty="0" smtClean="0">
                <a:solidFill>
                  <a:srgbClr val="FF0000"/>
                </a:solidFill>
              </a:rPr>
              <a:t> </a:t>
            </a:r>
            <a:r>
              <a:rPr lang="de-DE" dirty="0" err="1" smtClean="0">
                <a:solidFill>
                  <a:srgbClr val="FF0000"/>
                </a:solidFill>
              </a:rPr>
              <a:t>Types</a:t>
            </a:r>
            <a:endParaRPr lang="de-DE" dirty="0"/>
          </a:p>
        </p:txBody>
      </p:sp>
      <p:pic>
        <p:nvPicPr>
          <p:cNvPr id="51202" name="Picture 2"/>
          <p:cNvPicPr>
            <a:picLocks noChangeAspect="1" noChangeArrowheads="1"/>
          </p:cNvPicPr>
          <p:nvPr/>
        </p:nvPicPr>
        <p:blipFill>
          <a:blip r:embed="rId2" cstate="print"/>
          <a:srcRect/>
          <a:stretch>
            <a:fillRect/>
          </a:stretch>
        </p:blipFill>
        <p:spPr bwMode="auto">
          <a:xfrm>
            <a:off x="0" y="1277231"/>
            <a:ext cx="9138212" cy="4468114"/>
          </a:xfrm>
          <a:prstGeom prst="rect">
            <a:avLst/>
          </a:prstGeom>
          <a:noFill/>
          <a:ln w="9525">
            <a:noFill/>
            <a:miter lim="800000"/>
            <a:headEnd/>
            <a:tailEnd/>
          </a:ln>
        </p:spPr>
      </p:pic>
      <p:sp>
        <p:nvSpPr>
          <p:cNvPr id="4" name="Textfeld 3"/>
          <p:cNvSpPr txBox="1"/>
          <p:nvPr/>
        </p:nvSpPr>
        <p:spPr>
          <a:xfrm>
            <a:off x="90447" y="5828487"/>
            <a:ext cx="6849850" cy="923330"/>
          </a:xfrm>
          <a:prstGeom prst="rect">
            <a:avLst/>
          </a:prstGeom>
          <a:solidFill>
            <a:schemeClr val="accent2">
              <a:lumMod val="20000"/>
              <a:lumOff val="80000"/>
            </a:schemeClr>
          </a:solidFill>
        </p:spPr>
        <p:txBody>
          <a:bodyPr wrap="square" rtlCol="0">
            <a:spAutoFit/>
          </a:bodyPr>
          <a:lstStyle/>
          <a:p>
            <a:pPr algn="l"/>
            <a:r>
              <a:rPr lang="de-DE" sz="1800" dirty="0" smtClean="0"/>
              <a:t>EPB_FDA (electronic park </a:t>
            </a:r>
            <a:r>
              <a:rPr lang="de-DE" sz="1800" dirty="0" err="1" smtClean="0"/>
              <a:t>brake</a:t>
            </a:r>
            <a:r>
              <a:rPr lang="de-DE" sz="1800" dirty="0" smtClean="0"/>
              <a:t>) </a:t>
            </a:r>
            <a:r>
              <a:rPr lang="de-DE" sz="1800" dirty="0" err="1" smtClean="0"/>
              <a:t>is</a:t>
            </a:r>
            <a:r>
              <a:rPr lang="de-DE" sz="1800" dirty="0" smtClean="0"/>
              <a:t> </a:t>
            </a:r>
            <a:r>
              <a:rPr lang="de-DE" sz="1800" dirty="0" err="1" smtClean="0"/>
              <a:t>the</a:t>
            </a:r>
            <a:r>
              <a:rPr lang="de-DE" sz="1800" dirty="0" smtClean="0"/>
              <a:t> </a:t>
            </a:r>
            <a:r>
              <a:rPr lang="de-DE" sz="1800" dirty="0" err="1" smtClean="0"/>
              <a:t>root</a:t>
            </a:r>
            <a:r>
              <a:rPr lang="de-DE" sz="1800" dirty="0" smtClean="0"/>
              <a:t> design </a:t>
            </a:r>
            <a:r>
              <a:rPr lang="de-DE" sz="1800" dirty="0" err="1" smtClean="0"/>
              <a:t>function</a:t>
            </a:r>
            <a:r>
              <a:rPr lang="de-DE" sz="1800" dirty="0" smtClean="0"/>
              <a:t> type. </a:t>
            </a:r>
          </a:p>
          <a:p>
            <a:pPr algn="l"/>
            <a:endParaRPr lang="de-DE" sz="1800" dirty="0" smtClean="0"/>
          </a:p>
          <a:p>
            <a:pPr algn="l"/>
            <a:r>
              <a:rPr lang="de-DE" sz="1800" dirty="0" err="1" smtClean="0"/>
              <a:t>It</a:t>
            </a:r>
            <a:r>
              <a:rPr lang="de-DE" sz="1800" dirty="0" smtClean="0"/>
              <a:t> </a:t>
            </a:r>
            <a:r>
              <a:rPr lang="de-DE" sz="1800" dirty="0" err="1" smtClean="0"/>
              <a:t>is</a:t>
            </a:r>
            <a:r>
              <a:rPr lang="de-DE" sz="1800" dirty="0" smtClean="0"/>
              <a:t> </a:t>
            </a:r>
            <a:r>
              <a:rPr lang="de-DE" sz="1800" dirty="0" err="1" smtClean="0"/>
              <a:t>the</a:t>
            </a:r>
            <a:r>
              <a:rPr lang="de-DE" sz="1800" dirty="0" smtClean="0"/>
              <a:t> type </a:t>
            </a:r>
            <a:r>
              <a:rPr lang="de-DE" sz="1800" dirty="0" err="1" smtClean="0"/>
              <a:t>of</a:t>
            </a:r>
            <a:r>
              <a:rPr lang="de-DE" sz="1800" dirty="0" smtClean="0"/>
              <a:t> </a:t>
            </a:r>
            <a:r>
              <a:rPr lang="de-DE" sz="1800" dirty="0" err="1" smtClean="0"/>
              <a:t>the</a:t>
            </a:r>
            <a:r>
              <a:rPr lang="de-DE" sz="1800" dirty="0" smtClean="0"/>
              <a:t> FDA </a:t>
            </a:r>
            <a:r>
              <a:rPr lang="de-DE" sz="1800" dirty="0" err="1" smtClean="0"/>
              <a:t>element</a:t>
            </a:r>
            <a:r>
              <a:rPr lang="de-DE" sz="1800" dirty="0" smtClean="0"/>
              <a:t>, </a:t>
            </a:r>
            <a:r>
              <a:rPr lang="de-DE" sz="1800" dirty="0" err="1" smtClean="0"/>
              <a:t>which</a:t>
            </a:r>
            <a:r>
              <a:rPr lang="de-DE" sz="1800" dirty="0" smtClean="0"/>
              <a:t> </a:t>
            </a:r>
            <a:r>
              <a:rPr lang="de-DE" sz="1800" dirty="0" err="1" smtClean="0"/>
              <a:t>is</a:t>
            </a:r>
            <a:r>
              <a:rPr lang="de-DE" sz="1800" dirty="0" smtClean="0"/>
              <a:t> a prototype.</a:t>
            </a:r>
            <a:endParaRPr lang="de-DE" sz="1800" b="1" dirty="0" smtClean="0"/>
          </a:p>
        </p:txBody>
      </p:sp>
      <p:sp>
        <p:nvSpPr>
          <p:cNvPr id="5" name="Gleichschenkliges Dreieck 4"/>
          <p:cNvSpPr/>
          <p:nvPr/>
        </p:nvSpPr>
        <p:spPr bwMode="auto">
          <a:xfrm>
            <a:off x="6434204" y="6300216"/>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8463" y="301625"/>
            <a:ext cx="6906689" cy="847725"/>
          </a:xfrm>
        </p:spPr>
        <p:txBody>
          <a:bodyPr/>
          <a:lstStyle/>
          <a:p>
            <a:r>
              <a:rPr lang="de-DE" dirty="0" smtClean="0"/>
              <a:t>System Model</a:t>
            </a:r>
            <a:br>
              <a:rPr lang="de-DE" dirty="0" smtClean="0"/>
            </a:br>
            <a:r>
              <a:rPr lang="de-DE" dirty="0" smtClean="0">
                <a:solidFill>
                  <a:srgbClr val="FF0000"/>
                </a:solidFill>
              </a:rPr>
              <a:t>Parts </a:t>
            </a:r>
            <a:r>
              <a:rPr lang="de-DE" dirty="0" err="1" smtClean="0">
                <a:solidFill>
                  <a:srgbClr val="FF0000"/>
                </a:solidFill>
              </a:rPr>
              <a:t>of</a:t>
            </a:r>
            <a:r>
              <a:rPr lang="de-DE" dirty="0" smtClean="0">
                <a:solidFill>
                  <a:srgbClr val="FF0000"/>
                </a:solidFill>
              </a:rPr>
              <a:t> </a:t>
            </a:r>
            <a:r>
              <a:rPr lang="de-DE" dirty="0" err="1" smtClean="0">
                <a:solidFill>
                  <a:srgbClr val="FF0000"/>
                </a:solidFill>
              </a:rPr>
              <a:t>the</a:t>
            </a:r>
            <a:r>
              <a:rPr lang="de-DE" dirty="0" smtClean="0">
                <a:solidFill>
                  <a:srgbClr val="FF0000"/>
                </a:solidFill>
              </a:rPr>
              <a:t> </a:t>
            </a:r>
            <a:r>
              <a:rPr lang="de-DE" dirty="0" err="1" smtClean="0">
                <a:solidFill>
                  <a:srgbClr val="FF0000"/>
                </a:solidFill>
              </a:rPr>
              <a:t>Functional</a:t>
            </a:r>
            <a:r>
              <a:rPr lang="de-DE" dirty="0" smtClean="0">
                <a:solidFill>
                  <a:srgbClr val="FF0000"/>
                </a:solidFill>
              </a:rPr>
              <a:t> Design </a:t>
            </a:r>
            <a:r>
              <a:rPr lang="de-DE" dirty="0" err="1" smtClean="0">
                <a:solidFill>
                  <a:srgbClr val="FF0000"/>
                </a:solidFill>
              </a:rPr>
              <a:t>Architecture</a:t>
            </a:r>
            <a:endParaRPr lang="de-DE" dirty="0"/>
          </a:p>
        </p:txBody>
      </p:sp>
      <p:pic>
        <p:nvPicPr>
          <p:cNvPr id="52228" name="Picture 4"/>
          <p:cNvPicPr>
            <a:picLocks noChangeAspect="1" noChangeArrowheads="1"/>
          </p:cNvPicPr>
          <p:nvPr/>
        </p:nvPicPr>
        <p:blipFill>
          <a:blip r:embed="rId2" cstate="print"/>
          <a:srcRect/>
          <a:stretch>
            <a:fillRect/>
          </a:stretch>
        </p:blipFill>
        <p:spPr bwMode="auto">
          <a:xfrm>
            <a:off x="397661" y="1276717"/>
            <a:ext cx="4942498" cy="2653445"/>
          </a:xfrm>
          <a:prstGeom prst="rect">
            <a:avLst/>
          </a:prstGeom>
          <a:noFill/>
          <a:ln w="9525">
            <a:noFill/>
            <a:miter lim="800000"/>
            <a:headEnd/>
            <a:tailEnd/>
          </a:ln>
        </p:spPr>
      </p:pic>
      <p:pic>
        <p:nvPicPr>
          <p:cNvPr id="52229" name="Picture 5"/>
          <p:cNvPicPr>
            <a:picLocks noChangeAspect="1" noChangeArrowheads="1"/>
          </p:cNvPicPr>
          <p:nvPr/>
        </p:nvPicPr>
        <p:blipFill>
          <a:blip r:embed="rId3" cstate="print"/>
          <a:srcRect/>
          <a:stretch>
            <a:fillRect/>
          </a:stretch>
        </p:blipFill>
        <p:spPr bwMode="auto">
          <a:xfrm>
            <a:off x="379011" y="3914154"/>
            <a:ext cx="4917110" cy="2910531"/>
          </a:xfrm>
          <a:prstGeom prst="rect">
            <a:avLst/>
          </a:prstGeom>
          <a:noFill/>
          <a:ln w="9525">
            <a:noFill/>
            <a:miter lim="800000"/>
            <a:headEnd/>
            <a:tailEnd/>
          </a:ln>
        </p:spPr>
      </p:pic>
      <p:sp>
        <p:nvSpPr>
          <p:cNvPr id="5" name="Textfeld 4"/>
          <p:cNvSpPr txBox="1"/>
          <p:nvPr/>
        </p:nvSpPr>
        <p:spPr>
          <a:xfrm>
            <a:off x="5516543" y="4178897"/>
            <a:ext cx="3114991" cy="1477328"/>
          </a:xfrm>
          <a:prstGeom prst="rect">
            <a:avLst/>
          </a:prstGeom>
          <a:solidFill>
            <a:schemeClr val="accent2">
              <a:lumMod val="20000"/>
              <a:lumOff val="80000"/>
            </a:schemeClr>
          </a:solidFill>
        </p:spPr>
        <p:txBody>
          <a:bodyPr wrap="square" rtlCol="0">
            <a:spAutoFit/>
          </a:bodyPr>
          <a:lstStyle/>
          <a:p>
            <a:pPr algn="l"/>
            <a:r>
              <a:rPr lang="de-DE" sz="1800" dirty="0" err="1" smtClean="0"/>
              <a:t>This</a:t>
            </a:r>
            <a:r>
              <a:rPr lang="de-DE" sz="1800" dirty="0" smtClean="0"/>
              <a:t> </a:t>
            </a:r>
            <a:r>
              <a:rPr lang="de-DE" sz="1800" dirty="0" err="1" smtClean="0"/>
              <a:t>picture</a:t>
            </a:r>
            <a:r>
              <a:rPr lang="de-DE" sz="1800" dirty="0" smtClean="0"/>
              <a:t> </a:t>
            </a:r>
            <a:r>
              <a:rPr lang="de-DE" sz="1800" dirty="0" err="1" smtClean="0"/>
              <a:t>shows</a:t>
            </a:r>
            <a:r>
              <a:rPr lang="de-DE" sz="1800" dirty="0" smtClean="0"/>
              <a:t> </a:t>
            </a:r>
            <a:r>
              <a:rPr lang="de-DE" sz="1800" dirty="0" err="1" smtClean="0"/>
              <a:t>the</a:t>
            </a:r>
            <a:r>
              <a:rPr lang="de-DE" sz="1800" dirty="0" smtClean="0"/>
              <a:t> </a:t>
            </a:r>
            <a:r>
              <a:rPr lang="de-DE" sz="1800" dirty="0" err="1" smtClean="0"/>
              <a:t>internals</a:t>
            </a:r>
            <a:r>
              <a:rPr lang="de-DE" sz="1800" dirty="0" smtClean="0"/>
              <a:t> </a:t>
            </a:r>
            <a:r>
              <a:rPr lang="de-DE" sz="1800" dirty="0" err="1" smtClean="0"/>
              <a:t>of</a:t>
            </a:r>
            <a:r>
              <a:rPr lang="de-DE" sz="1800" dirty="0" smtClean="0"/>
              <a:t> </a:t>
            </a:r>
            <a:r>
              <a:rPr lang="de-DE" sz="1800" dirty="0" err="1" smtClean="0"/>
              <a:t>the</a:t>
            </a:r>
            <a:r>
              <a:rPr lang="de-DE" sz="1800" dirty="0" smtClean="0"/>
              <a:t> EPB_FDA. </a:t>
            </a:r>
          </a:p>
          <a:p>
            <a:pPr algn="l"/>
            <a:endParaRPr lang="de-DE" sz="1800" dirty="0" smtClean="0"/>
          </a:p>
          <a:p>
            <a:pPr algn="l"/>
            <a:r>
              <a:rPr lang="de-DE" sz="1800" dirty="0" smtClean="0"/>
              <a:t>These </a:t>
            </a:r>
            <a:r>
              <a:rPr lang="de-DE" sz="1800" dirty="0" err="1" smtClean="0"/>
              <a:t>prototypes</a:t>
            </a:r>
            <a:r>
              <a:rPr lang="de-DE" sz="1800" dirty="0" smtClean="0"/>
              <a:t> </a:t>
            </a:r>
            <a:r>
              <a:rPr lang="de-DE" sz="1800" dirty="0" err="1" smtClean="0"/>
              <a:t>are</a:t>
            </a:r>
            <a:r>
              <a:rPr lang="de-DE" sz="1800" dirty="0" smtClean="0"/>
              <a:t> </a:t>
            </a:r>
            <a:r>
              <a:rPr lang="de-DE" sz="1800" dirty="0" err="1" smtClean="0"/>
              <a:t>parts</a:t>
            </a:r>
            <a:r>
              <a:rPr lang="de-DE" sz="1800" dirty="0" smtClean="0"/>
              <a:t> </a:t>
            </a:r>
            <a:r>
              <a:rPr lang="de-DE" sz="1800" dirty="0" err="1" smtClean="0"/>
              <a:t>of</a:t>
            </a:r>
            <a:r>
              <a:rPr lang="de-DE" sz="1800" dirty="0" smtClean="0"/>
              <a:t> </a:t>
            </a:r>
            <a:r>
              <a:rPr lang="de-DE" sz="1800" dirty="0" err="1" smtClean="0"/>
              <a:t>the</a:t>
            </a:r>
            <a:r>
              <a:rPr lang="de-DE" sz="1800" dirty="0" smtClean="0"/>
              <a:t> EPB_FDA type.</a:t>
            </a:r>
            <a:endParaRPr lang="de-DE" sz="1800" b="1" dirty="0" smtClean="0"/>
          </a:p>
        </p:txBody>
      </p:sp>
      <p:sp>
        <p:nvSpPr>
          <p:cNvPr id="6" name="Gleichschenkliges Dreieck 5"/>
          <p:cNvSpPr/>
          <p:nvPr/>
        </p:nvSpPr>
        <p:spPr bwMode="auto">
          <a:xfrm>
            <a:off x="8189852" y="5276088"/>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smtClean="0">
                <a:solidFill>
                  <a:srgbClr val="FF0000"/>
                </a:solidFill>
              </a:rPr>
              <a:t>Library </a:t>
            </a:r>
            <a:r>
              <a:rPr lang="de-DE" dirty="0" err="1" smtClean="0">
                <a:solidFill>
                  <a:srgbClr val="FF0000"/>
                </a:solidFill>
              </a:rPr>
              <a:t>of</a:t>
            </a:r>
            <a:r>
              <a:rPr lang="de-DE" dirty="0" smtClean="0">
                <a:solidFill>
                  <a:srgbClr val="FF0000"/>
                </a:solidFill>
              </a:rPr>
              <a:t> Hardware </a:t>
            </a:r>
            <a:r>
              <a:rPr lang="de-DE" dirty="0" err="1" smtClean="0">
                <a:solidFill>
                  <a:srgbClr val="FF0000"/>
                </a:solidFill>
              </a:rPr>
              <a:t>Component</a:t>
            </a:r>
            <a:r>
              <a:rPr lang="de-DE" dirty="0" smtClean="0">
                <a:solidFill>
                  <a:srgbClr val="FF0000"/>
                </a:solidFill>
              </a:rPr>
              <a:t> </a:t>
            </a:r>
            <a:r>
              <a:rPr lang="de-DE" dirty="0" err="1" smtClean="0">
                <a:solidFill>
                  <a:srgbClr val="FF0000"/>
                </a:solidFill>
              </a:rPr>
              <a:t>Types</a:t>
            </a:r>
            <a:endParaRPr lang="de-DE" dirty="0">
              <a:solidFill>
                <a:srgbClr val="FF0000"/>
              </a:solidFill>
            </a:endParaRPr>
          </a:p>
        </p:txBody>
      </p:sp>
      <p:pic>
        <p:nvPicPr>
          <p:cNvPr id="53250" name="Picture 2"/>
          <p:cNvPicPr>
            <a:picLocks noChangeAspect="1" noChangeArrowheads="1"/>
          </p:cNvPicPr>
          <p:nvPr/>
        </p:nvPicPr>
        <p:blipFill>
          <a:blip r:embed="rId2" cstate="print"/>
          <a:srcRect/>
          <a:stretch>
            <a:fillRect/>
          </a:stretch>
        </p:blipFill>
        <p:spPr bwMode="auto">
          <a:xfrm>
            <a:off x="0" y="1406031"/>
            <a:ext cx="9124581" cy="3941423"/>
          </a:xfrm>
          <a:prstGeom prst="rect">
            <a:avLst/>
          </a:prstGeom>
          <a:noFill/>
          <a:ln w="9525">
            <a:noFill/>
            <a:miter lim="800000"/>
            <a:headEnd/>
            <a:tailEnd/>
          </a:ln>
        </p:spPr>
      </p:pic>
      <p:sp>
        <p:nvSpPr>
          <p:cNvPr id="4" name="Textfeld 3"/>
          <p:cNvSpPr txBox="1"/>
          <p:nvPr/>
        </p:nvSpPr>
        <p:spPr>
          <a:xfrm>
            <a:off x="90446" y="5828487"/>
            <a:ext cx="7747281" cy="923330"/>
          </a:xfrm>
          <a:prstGeom prst="rect">
            <a:avLst/>
          </a:prstGeom>
          <a:solidFill>
            <a:schemeClr val="accent2">
              <a:lumMod val="20000"/>
              <a:lumOff val="80000"/>
            </a:schemeClr>
          </a:solidFill>
        </p:spPr>
        <p:txBody>
          <a:bodyPr wrap="square" rtlCol="0">
            <a:spAutoFit/>
          </a:bodyPr>
          <a:lstStyle/>
          <a:p>
            <a:pPr algn="l"/>
            <a:r>
              <a:rPr lang="de-DE" sz="1800" dirty="0" smtClean="0"/>
              <a:t>EPB_HDA (electronic park </a:t>
            </a:r>
            <a:r>
              <a:rPr lang="de-DE" sz="1800" dirty="0" err="1" smtClean="0"/>
              <a:t>brake</a:t>
            </a:r>
            <a:r>
              <a:rPr lang="de-DE" sz="1800" dirty="0" smtClean="0"/>
              <a:t>) </a:t>
            </a:r>
            <a:r>
              <a:rPr lang="de-DE" sz="1800" dirty="0" err="1" smtClean="0"/>
              <a:t>is</a:t>
            </a:r>
            <a:r>
              <a:rPr lang="de-DE" sz="1800" dirty="0" smtClean="0"/>
              <a:t> </a:t>
            </a:r>
            <a:r>
              <a:rPr lang="de-DE" sz="1800" dirty="0" err="1" smtClean="0"/>
              <a:t>the</a:t>
            </a:r>
            <a:r>
              <a:rPr lang="de-DE" sz="1800" dirty="0" smtClean="0"/>
              <a:t> </a:t>
            </a:r>
            <a:r>
              <a:rPr lang="de-DE" sz="1800" dirty="0" err="1" smtClean="0"/>
              <a:t>root</a:t>
            </a:r>
            <a:r>
              <a:rPr lang="de-DE" sz="1800" dirty="0" smtClean="0"/>
              <a:t> </a:t>
            </a:r>
            <a:r>
              <a:rPr lang="de-DE" sz="1800" dirty="0" err="1" smtClean="0"/>
              <a:t>hardware</a:t>
            </a:r>
            <a:r>
              <a:rPr lang="de-DE" sz="1800" dirty="0" smtClean="0"/>
              <a:t> </a:t>
            </a:r>
            <a:r>
              <a:rPr lang="de-DE" sz="1800" dirty="0" err="1" smtClean="0"/>
              <a:t>component</a:t>
            </a:r>
            <a:r>
              <a:rPr lang="de-DE" sz="1800" dirty="0" smtClean="0"/>
              <a:t> type. </a:t>
            </a:r>
          </a:p>
          <a:p>
            <a:pPr algn="l"/>
            <a:endParaRPr lang="de-DE" sz="1800" dirty="0" smtClean="0"/>
          </a:p>
          <a:p>
            <a:pPr algn="l"/>
            <a:r>
              <a:rPr lang="de-DE" sz="1800" dirty="0" err="1" smtClean="0"/>
              <a:t>It</a:t>
            </a:r>
            <a:r>
              <a:rPr lang="de-DE" sz="1800" dirty="0" smtClean="0"/>
              <a:t> </a:t>
            </a:r>
            <a:r>
              <a:rPr lang="de-DE" sz="1800" dirty="0" err="1" smtClean="0"/>
              <a:t>is</a:t>
            </a:r>
            <a:r>
              <a:rPr lang="de-DE" sz="1800" dirty="0" smtClean="0"/>
              <a:t> </a:t>
            </a:r>
            <a:r>
              <a:rPr lang="de-DE" sz="1800" dirty="0" err="1" smtClean="0"/>
              <a:t>the</a:t>
            </a:r>
            <a:r>
              <a:rPr lang="de-DE" sz="1800" dirty="0" smtClean="0"/>
              <a:t> type </a:t>
            </a:r>
            <a:r>
              <a:rPr lang="de-DE" sz="1800" dirty="0" err="1" smtClean="0"/>
              <a:t>of</a:t>
            </a:r>
            <a:r>
              <a:rPr lang="de-DE" sz="1800" dirty="0" smtClean="0"/>
              <a:t> </a:t>
            </a:r>
            <a:r>
              <a:rPr lang="de-DE" sz="1800" dirty="0" err="1" smtClean="0"/>
              <a:t>the</a:t>
            </a:r>
            <a:r>
              <a:rPr lang="de-DE" sz="1800" dirty="0" smtClean="0"/>
              <a:t> </a:t>
            </a:r>
            <a:r>
              <a:rPr lang="de-DE" sz="1800" dirty="0" err="1" smtClean="0"/>
              <a:t>hardware</a:t>
            </a:r>
            <a:r>
              <a:rPr lang="de-DE" sz="1800" dirty="0" smtClean="0"/>
              <a:t> </a:t>
            </a:r>
            <a:r>
              <a:rPr lang="de-DE" sz="1800" dirty="0" err="1" smtClean="0"/>
              <a:t>architecture</a:t>
            </a:r>
            <a:r>
              <a:rPr lang="de-DE" sz="1800" dirty="0" smtClean="0"/>
              <a:t> </a:t>
            </a:r>
            <a:r>
              <a:rPr lang="de-DE" sz="1800" dirty="0" err="1" smtClean="0"/>
              <a:t>element</a:t>
            </a:r>
            <a:r>
              <a:rPr lang="de-DE" sz="1800" dirty="0" smtClean="0"/>
              <a:t>, </a:t>
            </a:r>
            <a:r>
              <a:rPr lang="de-DE" sz="1800" dirty="0" err="1" smtClean="0"/>
              <a:t>which</a:t>
            </a:r>
            <a:r>
              <a:rPr lang="de-DE" sz="1800" dirty="0" smtClean="0"/>
              <a:t> </a:t>
            </a:r>
            <a:r>
              <a:rPr lang="de-DE" sz="1800" dirty="0" err="1" smtClean="0"/>
              <a:t>is</a:t>
            </a:r>
            <a:r>
              <a:rPr lang="de-DE" sz="1800" dirty="0" smtClean="0"/>
              <a:t> a prototype.</a:t>
            </a:r>
            <a:endParaRPr lang="de-DE" sz="1800" b="1" dirty="0" smtClean="0"/>
          </a:p>
        </p:txBody>
      </p:sp>
      <p:sp>
        <p:nvSpPr>
          <p:cNvPr id="5" name="Gleichschenkliges Dreieck 4"/>
          <p:cNvSpPr/>
          <p:nvPr/>
        </p:nvSpPr>
        <p:spPr bwMode="auto">
          <a:xfrm>
            <a:off x="7430900" y="6327648"/>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8463" y="301625"/>
            <a:ext cx="6906689" cy="847725"/>
          </a:xfrm>
        </p:spPr>
        <p:txBody>
          <a:bodyPr/>
          <a:lstStyle/>
          <a:p>
            <a:r>
              <a:rPr lang="de-DE" dirty="0" smtClean="0"/>
              <a:t>System Model</a:t>
            </a:r>
            <a:br>
              <a:rPr lang="de-DE" dirty="0" smtClean="0"/>
            </a:br>
            <a:r>
              <a:rPr lang="de-DE" dirty="0" smtClean="0">
                <a:solidFill>
                  <a:srgbClr val="FF0000"/>
                </a:solidFill>
              </a:rPr>
              <a:t>Parts </a:t>
            </a:r>
            <a:r>
              <a:rPr lang="de-DE" dirty="0" err="1" smtClean="0">
                <a:solidFill>
                  <a:srgbClr val="FF0000"/>
                </a:solidFill>
              </a:rPr>
              <a:t>of</a:t>
            </a:r>
            <a:r>
              <a:rPr lang="de-DE" dirty="0" smtClean="0">
                <a:solidFill>
                  <a:srgbClr val="FF0000"/>
                </a:solidFill>
              </a:rPr>
              <a:t> </a:t>
            </a:r>
            <a:r>
              <a:rPr lang="de-DE" dirty="0" err="1" smtClean="0">
                <a:solidFill>
                  <a:srgbClr val="FF0000"/>
                </a:solidFill>
              </a:rPr>
              <a:t>the</a:t>
            </a:r>
            <a:r>
              <a:rPr lang="de-DE" dirty="0" smtClean="0">
                <a:solidFill>
                  <a:srgbClr val="FF0000"/>
                </a:solidFill>
              </a:rPr>
              <a:t> Hardware </a:t>
            </a:r>
            <a:r>
              <a:rPr lang="de-DE" dirty="0" err="1" smtClean="0">
                <a:solidFill>
                  <a:srgbClr val="FF0000"/>
                </a:solidFill>
              </a:rPr>
              <a:t>Architecture</a:t>
            </a:r>
            <a:endParaRPr lang="de-DE" dirty="0"/>
          </a:p>
        </p:txBody>
      </p:sp>
      <p:pic>
        <p:nvPicPr>
          <p:cNvPr id="54274" name="Picture 2"/>
          <p:cNvPicPr>
            <a:picLocks noChangeAspect="1" noChangeArrowheads="1"/>
          </p:cNvPicPr>
          <p:nvPr/>
        </p:nvPicPr>
        <p:blipFill>
          <a:blip r:embed="rId2" cstate="print"/>
          <a:srcRect/>
          <a:stretch>
            <a:fillRect/>
          </a:stretch>
        </p:blipFill>
        <p:spPr bwMode="auto">
          <a:xfrm>
            <a:off x="372334" y="1281637"/>
            <a:ext cx="4751035" cy="2912293"/>
          </a:xfrm>
          <a:prstGeom prst="rect">
            <a:avLst/>
          </a:prstGeom>
          <a:noFill/>
          <a:ln w="9525">
            <a:noFill/>
            <a:miter lim="800000"/>
            <a:headEnd/>
            <a:tailEnd/>
          </a:ln>
        </p:spPr>
      </p:pic>
      <p:pic>
        <p:nvPicPr>
          <p:cNvPr id="54275" name="Picture 3"/>
          <p:cNvPicPr>
            <a:picLocks noChangeAspect="1" noChangeArrowheads="1"/>
          </p:cNvPicPr>
          <p:nvPr/>
        </p:nvPicPr>
        <p:blipFill>
          <a:blip r:embed="rId3" cstate="print"/>
          <a:srcRect/>
          <a:stretch>
            <a:fillRect/>
          </a:stretch>
        </p:blipFill>
        <p:spPr bwMode="auto">
          <a:xfrm>
            <a:off x="377156" y="4162139"/>
            <a:ext cx="5739348" cy="2062816"/>
          </a:xfrm>
          <a:prstGeom prst="rect">
            <a:avLst/>
          </a:prstGeom>
          <a:noFill/>
          <a:ln w="9525">
            <a:noFill/>
            <a:miter lim="800000"/>
            <a:headEnd/>
            <a:tailEnd/>
          </a:ln>
        </p:spPr>
      </p:pic>
      <p:sp>
        <p:nvSpPr>
          <p:cNvPr id="5" name="Textfeld 4"/>
          <p:cNvSpPr txBox="1"/>
          <p:nvPr/>
        </p:nvSpPr>
        <p:spPr>
          <a:xfrm>
            <a:off x="5868235" y="5022959"/>
            <a:ext cx="3114991" cy="1477328"/>
          </a:xfrm>
          <a:prstGeom prst="rect">
            <a:avLst/>
          </a:prstGeom>
          <a:solidFill>
            <a:schemeClr val="accent2">
              <a:lumMod val="20000"/>
              <a:lumOff val="80000"/>
            </a:schemeClr>
          </a:solidFill>
        </p:spPr>
        <p:txBody>
          <a:bodyPr wrap="square" rtlCol="0">
            <a:spAutoFit/>
          </a:bodyPr>
          <a:lstStyle/>
          <a:p>
            <a:pPr algn="l"/>
            <a:r>
              <a:rPr lang="de-DE" sz="1800" dirty="0" err="1" smtClean="0"/>
              <a:t>This</a:t>
            </a:r>
            <a:r>
              <a:rPr lang="de-DE" sz="1800" dirty="0" smtClean="0"/>
              <a:t> </a:t>
            </a:r>
            <a:r>
              <a:rPr lang="de-DE" sz="1800" dirty="0" err="1" smtClean="0"/>
              <a:t>picture</a:t>
            </a:r>
            <a:r>
              <a:rPr lang="de-DE" sz="1800" dirty="0" smtClean="0"/>
              <a:t> </a:t>
            </a:r>
            <a:r>
              <a:rPr lang="de-DE" sz="1800" dirty="0" err="1" smtClean="0"/>
              <a:t>shows</a:t>
            </a:r>
            <a:r>
              <a:rPr lang="de-DE" sz="1800" dirty="0" smtClean="0"/>
              <a:t> </a:t>
            </a:r>
            <a:r>
              <a:rPr lang="de-DE" sz="1800" dirty="0" err="1" smtClean="0"/>
              <a:t>the</a:t>
            </a:r>
            <a:r>
              <a:rPr lang="de-DE" sz="1800" dirty="0" smtClean="0"/>
              <a:t> </a:t>
            </a:r>
            <a:r>
              <a:rPr lang="de-DE" sz="1800" dirty="0" err="1" smtClean="0"/>
              <a:t>internals</a:t>
            </a:r>
            <a:r>
              <a:rPr lang="de-DE" sz="1800" dirty="0" smtClean="0"/>
              <a:t> </a:t>
            </a:r>
            <a:r>
              <a:rPr lang="de-DE" sz="1800" dirty="0" err="1" smtClean="0"/>
              <a:t>of</a:t>
            </a:r>
            <a:r>
              <a:rPr lang="de-DE" sz="1800" dirty="0" smtClean="0"/>
              <a:t> </a:t>
            </a:r>
            <a:r>
              <a:rPr lang="de-DE" sz="1800" dirty="0" err="1" smtClean="0"/>
              <a:t>the</a:t>
            </a:r>
            <a:r>
              <a:rPr lang="de-DE" sz="1800" dirty="0" smtClean="0"/>
              <a:t> EPB_HDA. </a:t>
            </a:r>
          </a:p>
          <a:p>
            <a:pPr algn="l"/>
            <a:endParaRPr lang="de-DE" sz="1800" dirty="0" smtClean="0"/>
          </a:p>
          <a:p>
            <a:pPr algn="l"/>
            <a:r>
              <a:rPr lang="de-DE" sz="1800" dirty="0" smtClean="0"/>
              <a:t>These </a:t>
            </a:r>
            <a:r>
              <a:rPr lang="de-DE" sz="1800" dirty="0" err="1" smtClean="0"/>
              <a:t>prototypes</a:t>
            </a:r>
            <a:r>
              <a:rPr lang="de-DE" sz="1800" dirty="0" smtClean="0"/>
              <a:t> </a:t>
            </a:r>
            <a:r>
              <a:rPr lang="de-DE" sz="1800" dirty="0" err="1" smtClean="0"/>
              <a:t>are</a:t>
            </a:r>
            <a:r>
              <a:rPr lang="de-DE" sz="1800" dirty="0" smtClean="0"/>
              <a:t> </a:t>
            </a:r>
            <a:r>
              <a:rPr lang="de-DE" sz="1800" dirty="0" err="1" smtClean="0"/>
              <a:t>parts</a:t>
            </a:r>
            <a:r>
              <a:rPr lang="de-DE" sz="1800" dirty="0" smtClean="0"/>
              <a:t> </a:t>
            </a:r>
            <a:r>
              <a:rPr lang="de-DE" sz="1800" dirty="0" err="1" smtClean="0"/>
              <a:t>of</a:t>
            </a:r>
            <a:r>
              <a:rPr lang="de-DE" sz="1800" dirty="0" smtClean="0"/>
              <a:t> </a:t>
            </a:r>
            <a:r>
              <a:rPr lang="de-DE" sz="1800" dirty="0" err="1" smtClean="0"/>
              <a:t>the</a:t>
            </a:r>
            <a:r>
              <a:rPr lang="de-DE" sz="1800" dirty="0" smtClean="0"/>
              <a:t> EPB_HDA type.</a:t>
            </a:r>
            <a:endParaRPr lang="de-DE" sz="1800" b="1" dirty="0" smtClean="0"/>
          </a:p>
        </p:txBody>
      </p:sp>
      <p:sp>
        <p:nvSpPr>
          <p:cNvPr id="6" name="Gleichschenkliges Dreieck 5"/>
          <p:cNvSpPr/>
          <p:nvPr/>
        </p:nvSpPr>
        <p:spPr bwMode="auto">
          <a:xfrm>
            <a:off x="8546468" y="6108192"/>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 Model</a:t>
            </a:r>
            <a:br>
              <a:rPr lang="de-DE" dirty="0" smtClean="0"/>
            </a:br>
            <a:r>
              <a:rPr lang="de-DE" dirty="0" err="1" smtClean="0">
                <a:solidFill>
                  <a:srgbClr val="FF0000"/>
                </a:solidFill>
              </a:rPr>
              <a:t>Allocation</a:t>
            </a:r>
            <a:endParaRPr lang="de-DE" dirty="0"/>
          </a:p>
        </p:txBody>
      </p:sp>
      <p:pic>
        <p:nvPicPr>
          <p:cNvPr id="76802" name="Picture 2"/>
          <p:cNvPicPr>
            <a:picLocks noChangeAspect="1" noChangeArrowheads="1"/>
          </p:cNvPicPr>
          <p:nvPr/>
        </p:nvPicPr>
        <p:blipFill>
          <a:blip r:embed="rId2" cstate="print"/>
          <a:srcRect/>
          <a:stretch>
            <a:fillRect/>
          </a:stretch>
        </p:blipFill>
        <p:spPr bwMode="auto">
          <a:xfrm>
            <a:off x="0" y="1317465"/>
            <a:ext cx="7396479" cy="5540536"/>
          </a:xfrm>
          <a:prstGeom prst="rect">
            <a:avLst/>
          </a:prstGeom>
          <a:noFill/>
          <a:ln w="9525">
            <a:noFill/>
            <a:miter lim="800000"/>
            <a:headEnd/>
            <a:tailEnd/>
          </a:ln>
        </p:spPr>
      </p:pic>
      <p:sp>
        <p:nvSpPr>
          <p:cNvPr id="5" name="Textfeld 4"/>
          <p:cNvSpPr txBox="1"/>
          <p:nvPr/>
        </p:nvSpPr>
        <p:spPr>
          <a:xfrm>
            <a:off x="7365442" y="1748413"/>
            <a:ext cx="1778558" cy="4247317"/>
          </a:xfrm>
          <a:prstGeom prst="rect">
            <a:avLst/>
          </a:prstGeom>
          <a:solidFill>
            <a:schemeClr val="accent2">
              <a:lumMod val="20000"/>
              <a:lumOff val="80000"/>
            </a:schemeClr>
          </a:solidFill>
        </p:spPr>
        <p:txBody>
          <a:bodyPr wrap="square" rtlCol="0">
            <a:spAutoFit/>
          </a:bodyPr>
          <a:lstStyle/>
          <a:p>
            <a:pPr algn="l"/>
            <a:r>
              <a:rPr lang="de-DE" sz="1800" dirty="0" smtClean="0"/>
              <a:t>The </a:t>
            </a:r>
            <a:r>
              <a:rPr lang="de-DE" sz="1800" dirty="0" err="1" smtClean="0"/>
              <a:t>allocation</a:t>
            </a:r>
            <a:r>
              <a:rPr lang="de-DE" sz="1800" dirty="0" smtClean="0"/>
              <a:t> </a:t>
            </a:r>
            <a:r>
              <a:rPr lang="de-DE" sz="1800" dirty="0" err="1" smtClean="0"/>
              <a:t>maps</a:t>
            </a:r>
            <a:r>
              <a:rPr lang="de-DE" sz="1800" dirty="0" smtClean="0"/>
              <a:t> </a:t>
            </a:r>
            <a:r>
              <a:rPr lang="de-DE" sz="1800" dirty="0" err="1" smtClean="0"/>
              <a:t>the</a:t>
            </a:r>
            <a:r>
              <a:rPr lang="de-DE" sz="1800" dirty="0" smtClean="0"/>
              <a:t> design </a:t>
            </a:r>
            <a:r>
              <a:rPr lang="de-DE" sz="1800" dirty="0" err="1" smtClean="0"/>
              <a:t>functions</a:t>
            </a:r>
            <a:r>
              <a:rPr lang="de-DE" sz="1800" dirty="0" smtClean="0"/>
              <a:t> </a:t>
            </a:r>
            <a:r>
              <a:rPr lang="de-DE" sz="1800" dirty="0" err="1" smtClean="0"/>
              <a:t>to</a:t>
            </a:r>
            <a:r>
              <a:rPr lang="de-DE" sz="1800" dirty="0" smtClean="0"/>
              <a:t> </a:t>
            </a:r>
            <a:r>
              <a:rPr lang="de-DE" sz="1800" dirty="0" err="1" smtClean="0"/>
              <a:t>hardware</a:t>
            </a:r>
            <a:r>
              <a:rPr lang="de-DE" sz="1800" dirty="0" smtClean="0"/>
              <a:t>.</a:t>
            </a:r>
          </a:p>
          <a:p>
            <a:pPr algn="l"/>
            <a:endParaRPr lang="de-DE" sz="1800" dirty="0" smtClean="0"/>
          </a:p>
          <a:p>
            <a:pPr algn="l"/>
            <a:r>
              <a:rPr lang="de-DE" sz="1800" dirty="0" err="1" smtClean="0"/>
              <a:t>This</a:t>
            </a:r>
            <a:r>
              <a:rPr lang="de-DE" sz="1800" dirty="0" smtClean="0"/>
              <a:t> </a:t>
            </a:r>
            <a:r>
              <a:rPr lang="de-DE" sz="1800" dirty="0" err="1" smtClean="0"/>
              <a:t>is</a:t>
            </a:r>
            <a:r>
              <a:rPr lang="de-DE" sz="1800" dirty="0" smtClean="0"/>
              <a:t> </a:t>
            </a:r>
            <a:r>
              <a:rPr lang="de-DE" sz="1800" dirty="0" err="1" smtClean="0"/>
              <a:t>the</a:t>
            </a:r>
            <a:r>
              <a:rPr lang="de-DE" sz="1800" dirty="0" smtClean="0"/>
              <a:t> </a:t>
            </a:r>
            <a:r>
              <a:rPr lang="de-DE" sz="1800" dirty="0" err="1" smtClean="0"/>
              <a:t>system</a:t>
            </a:r>
            <a:r>
              <a:rPr lang="de-DE" sz="1800" dirty="0" smtClean="0"/>
              <a:t> </a:t>
            </a:r>
            <a:r>
              <a:rPr lang="de-DE" sz="1800" dirty="0" err="1" smtClean="0"/>
              <a:t>configuration</a:t>
            </a:r>
            <a:r>
              <a:rPr lang="de-DE" sz="1800" dirty="0" smtClean="0"/>
              <a:t> on design </a:t>
            </a:r>
            <a:r>
              <a:rPr lang="de-DE" sz="1800" dirty="0" err="1" smtClean="0"/>
              <a:t>level</a:t>
            </a:r>
            <a:r>
              <a:rPr lang="de-DE" sz="1800" dirty="0" smtClean="0"/>
              <a:t>, </a:t>
            </a:r>
            <a:r>
              <a:rPr lang="de-DE" sz="1800" dirty="0" err="1" smtClean="0"/>
              <a:t>which</a:t>
            </a:r>
            <a:r>
              <a:rPr lang="de-DE" sz="1800" dirty="0" smtClean="0"/>
              <a:t> </a:t>
            </a:r>
            <a:r>
              <a:rPr lang="de-DE" sz="1800" dirty="0" err="1" smtClean="0"/>
              <a:t>is</a:t>
            </a:r>
            <a:r>
              <a:rPr lang="de-DE" sz="1800" dirty="0" smtClean="0"/>
              <a:t> </a:t>
            </a:r>
            <a:r>
              <a:rPr lang="de-DE" sz="1800" dirty="0" err="1" smtClean="0"/>
              <a:t>done</a:t>
            </a:r>
            <a:r>
              <a:rPr lang="de-DE" sz="1800" dirty="0" smtClean="0"/>
              <a:t> on </a:t>
            </a:r>
            <a:r>
              <a:rPr lang="de-DE" sz="1800" dirty="0" err="1" smtClean="0"/>
              <a:t>implementation</a:t>
            </a:r>
            <a:r>
              <a:rPr lang="de-DE" sz="1800" dirty="0" smtClean="0"/>
              <a:t> </a:t>
            </a:r>
            <a:r>
              <a:rPr lang="de-DE" sz="1800" dirty="0" err="1" smtClean="0"/>
              <a:t>level</a:t>
            </a:r>
            <a:r>
              <a:rPr lang="de-DE" sz="1800" dirty="0" smtClean="0"/>
              <a:t> in AUTOSAR.</a:t>
            </a:r>
          </a:p>
        </p:txBody>
      </p:sp>
      <p:sp>
        <p:nvSpPr>
          <p:cNvPr id="6" name="Gleichschenkliges Dreieck 5"/>
          <p:cNvSpPr/>
          <p:nvPr/>
        </p:nvSpPr>
        <p:spPr bwMode="auto">
          <a:xfrm>
            <a:off x="8647052" y="5550408"/>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Content</a:t>
            </a:r>
            <a:endParaRPr lang="de-DE" dirty="0"/>
          </a:p>
        </p:txBody>
      </p:sp>
      <p:sp>
        <p:nvSpPr>
          <p:cNvPr id="3" name="Inhaltsplatzhalter 2"/>
          <p:cNvSpPr>
            <a:spLocks noGrp="1"/>
          </p:cNvSpPr>
          <p:nvPr>
            <p:ph idx="1"/>
          </p:nvPr>
        </p:nvSpPr>
        <p:spPr/>
        <p:txBody>
          <a:bodyPr/>
          <a:lstStyle/>
          <a:p>
            <a:r>
              <a:rPr lang="de-DE" dirty="0" smtClean="0">
                <a:solidFill>
                  <a:schemeClr val="tx1">
                    <a:lumMod val="50000"/>
                    <a:lumOff val="50000"/>
                  </a:schemeClr>
                </a:solidFill>
                <a:latin typeface="+mj-lt"/>
                <a:ea typeface="+mj-ea"/>
                <a:cs typeface="+mj-cs"/>
              </a:rPr>
              <a:t>The Story</a:t>
            </a:r>
          </a:p>
          <a:p>
            <a:r>
              <a:rPr lang="de-DE" dirty="0" smtClean="0">
                <a:solidFill>
                  <a:schemeClr val="tx1">
                    <a:lumMod val="50000"/>
                    <a:lumOff val="50000"/>
                  </a:schemeClr>
                </a:solidFill>
                <a:latin typeface="+mj-lt"/>
                <a:ea typeface="+mj-ea"/>
                <a:cs typeface="+mj-cs"/>
              </a:rPr>
              <a:t>The </a:t>
            </a:r>
            <a:r>
              <a:rPr lang="de-DE" dirty="0" err="1" smtClean="0">
                <a:solidFill>
                  <a:schemeClr val="tx1">
                    <a:lumMod val="50000"/>
                    <a:lumOff val="50000"/>
                  </a:schemeClr>
                </a:solidFill>
                <a:latin typeface="+mj-lt"/>
                <a:ea typeface="+mj-ea"/>
                <a:cs typeface="+mj-cs"/>
              </a:rPr>
              <a:t>Example</a:t>
            </a:r>
            <a:endParaRPr lang="de-DE" dirty="0" smtClean="0">
              <a:solidFill>
                <a:schemeClr val="tx1">
                  <a:lumMod val="50000"/>
                  <a:lumOff val="50000"/>
                </a:schemeClr>
              </a:solidFill>
              <a:latin typeface="+mj-lt"/>
              <a:ea typeface="+mj-ea"/>
              <a:cs typeface="+mj-cs"/>
            </a:endParaRPr>
          </a:p>
          <a:p>
            <a:endParaRPr lang="de-DE" dirty="0" smtClean="0">
              <a:solidFill>
                <a:schemeClr val="tx1">
                  <a:lumMod val="50000"/>
                  <a:lumOff val="50000"/>
                </a:schemeClr>
              </a:solidFill>
              <a:latin typeface="+mj-lt"/>
              <a:ea typeface="+mj-ea"/>
              <a:cs typeface="+mj-cs"/>
            </a:endParaRPr>
          </a:p>
          <a:p>
            <a:r>
              <a:rPr lang="de-DE" dirty="0" err="1" smtClean="0">
                <a:solidFill>
                  <a:schemeClr val="tx1">
                    <a:lumMod val="50000"/>
                    <a:lumOff val="50000"/>
                  </a:schemeClr>
                </a:solidFill>
                <a:latin typeface="+mj-lt"/>
                <a:ea typeface="+mj-ea"/>
                <a:cs typeface="+mj-cs"/>
              </a:rPr>
              <a:t>Architecture</a:t>
            </a:r>
            <a:r>
              <a:rPr lang="de-DE" dirty="0" smtClean="0">
                <a:solidFill>
                  <a:schemeClr val="tx1">
                    <a:lumMod val="50000"/>
                    <a:lumOff val="50000"/>
                  </a:schemeClr>
                </a:solidFill>
                <a:latin typeface="+mj-lt"/>
                <a:ea typeface="+mj-ea"/>
                <a:cs typeface="+mj-cs"/>
              </a:rPr>
              <a:t> </a:t>
            </a:r>
            <a:r>
              <a:rPr lang="de-DE" dirty="0" err="1" smtClean="0">
                <a:solidFill>
                  <a:schemeClr val="tx1">
                    <a:lumMod val="50000"/>
                    <a:lumOff val="50000"/>
                  </a:schemeClr>
                </a:solidFill>
                <a:latin typeface="+mj-lt"/>
                <a:ea typeface="+mj-ea"/>
                <a:cs typeface="+mj-cs"/>
              </a:rPr>
              <a:t>Overview</a:t>
            </a:r>
            <a:endParaRPr lang="de-DE" dirty="0" smtClean="0">
              <a:solidFill>
                <a:schemeClr val="tx1">
                  <a:lumMod val="50000"/>
                  <a:lumOff val="50000"/>
                </a:schemeClr>
              </a:solidFill>
              <a:latin typeface="+mj-lt"/>
              <a:ea typeface="+mj-ea"/>
              <a:cs typeface="+mj-cs"/>
            </a:endParaRPr>
          </a:p>
          <a:p>
            <a:r>
              <a:rPr lang="de-DE" dirty="0" smtClean="0">
                <a:solidFill>
                  <a:schemeClr val="tx1">
                    <a:lumMod val="50000"/>
                    <a:lumOff val="50000"/>
                  </a:schemeClr>
                </a:solidFill>
                <a:latin typeface="+mj-lt"/>
                <a:ea typeface="+mj-ea"/>
                <a:cs typeface="+mj-cs"/>
              </a:rPr>
              <a:t>System Model</a:t>
            </a:r>
          </a:p>
          <a:p>
            <a:r>
              <a:rPr lang="de-DE" b="1" dirty="0" err="1" smtClean="0">
                <a:solidFill>
                  <a:srgbClr val="FF0000"/>
                </a:solidFill>
                <a:latin typeface="+mj-lt"/>
                <a:ea typeface="+mj-ea"/>
                <a:cs typeface="+mj-cs"/>
              </a:rPr>
              <a:t>Safety</a:t>
            </a:r>
            <a:r>
              <a:rPr lang="de-DE" b="1" dirty="0" smtClean="0">
                <a:solidFill>
                  <a:srgbClr val="FF0000"/>
                </a:solidFill>
                <a:latin typeface="+mj-lt"/>
                <a:ea typeface="+mj-ea"/>
                <a:cs typeface="+mj-cs"/>
              </a:rPr>
              <a:t> Modeling</a:t>
            </a:r>
          </a:p>
          <a:p>
            <a:endParaRPr lang="de-DE" dirty="0">
              <a:latin typeface="+mj-lt"/>
            </a:endParaRP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a:t>
            </a:r>
            <a:r>
              <a:rPr lang="de-DE" dirty="0" smtClean="0"/>
              <a:t>Modeling</a:t>
            </a:r>
            <a:r>
              <a:rPr lang="en-GB" dirty="0" smtClean="0"/>
              <a:t/>
            </a:r>
            <a:br>
              <a:rPr lang="en-GB" dirty="0" smtClean="0"/>
            </a:br>
            <a:r>
              <a:rPr lang="en-GB" dirty="0" smtClean="0">
                <a:solidFill>
                  <a:srgbClr val="FF0000"/>
                </a:solidFill>
              </a:rPr>
              <a:t>Hazard analysis and risk </a:t>
            </a:r>
            <a:r>
              <a:rPr lang="en-GB" dirty="0" smtClean="0">
                <a:solidFill>
                  <a:srgbClr val="FF0000"/>
                </a:solidFill>
              </a:rPr>
              <a:t>analysis</a:t>
            </a:r>
            <a:endParaRPr lang="de-DE" dirty="0"/>
          </a:p>
        </p:txBody>
      </p:sp>
      <p:sp>
        <p:nvSpPr>
          <p:cNvPr id="52" name="Rechteck 51"/>
          <p:cNvSpPr/>
          <p:nvPr/>
        </p:nvSpPr>
        <p:spPr bwMode="auto">
          <a:xfrm>
            <a:off x="882697" y="2263370"/>
            <a:ext cx="1840873" cy="72427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3-7 </a:t>
            </a:r>
            <a:r>
              <a:rPr kumimoji="0" lang="de-DE" sz="1600" b="0" i="0" u="none" strike="noStrike" cap="none" normalizeH="0" baseline="0" dirty="0" err="1" smtClean="0">
                <a:ln>
                  <a:noFill/>
                </a:ln>
                <a:solidFill>
                  <a:schemeClr val="tx1"/>
                </a:solidFill>
                <a:effectLst/>
                <a:latin typeface="Arial" charset="0"/>
              </a:rPr>
              <a:t>Hazard</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analysis</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and</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risk</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assessment</a:t>
            </a:r>
            <a:endParaRPr kumimoji="0" lang="de-DE" sz="1600" b="0" i="0" u="none" strike="noStrike" cap="none" normalizeH="0" baseline="0" dirty="0" smtClean="0">
              <a:ln>
                <a:noFill/>
              </a:ln>
              <a:solidFill>
                <a:schemeClr val="tx1"/>
              </a:solidFill>
              <a:effectLst/>
              <a:latin typeface="Arial" charset="0"/>
            </a:endParaRPr>
          </a:p>
        </p:txBody>
      </p:sp>
      <p:sp>
        <p:nvSpPr>
          <p:cNvPr id="53" name="Rechteck 52"/>
          <p:cNvSpPr/>
          <p:nvPr/>
        </p:nvSpPr>
        <p:spPr bwMode="auto">
          <a:xfrm>
            <a:off x="881174" y="3302975"/>
            <a:ext cx="1840873" cy="60809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3-8 </a:t>
            </a:r>
            <a:r>
              <a:rPr kumimoji="0" lang="de-DE" sz="1600" b="0" i="0" u="none" strike="noStrike" cap="none" normalizeH="0" baseline="0" dirty="0" err="1" smtClean="0">
                <a:ln>
                  <a:noFill/>
                </a:ln>
                <a:solidFill>
                  <a:schemeClr val="tx1"/>
                </a:solidFill>
                <a:effectLst/>
                <a:latin typeface="Arial" charset="0"/>
              </a:rPr>
              <a:t>Functional</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safety</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concept</a:t>
            </a:r>
            <a:endParaRPr kumimoji="0" lang="de-DE" sz="1600" b="0" i="0" u="none" strike="noStrike" cap="none" normalizeH="0" baseline="0" dirty="0" smtClean="0">
              <a:ln>
                <a:noFill/>
              </a:ln>
              <a:solidFill>
                <a:schemeClr val="tx1"/>
              </a:solidFill>
              <a:effectLst/>
              <a:latin typeface="Arial" charset="0"/>
            </a:endParaRPr>
          </a:p>
        </p:txBody>
      </p:sp>
      <p:sp>
        <p:nvSpPr>
          <p:cNvPr id="54" name="Rechteck 53"/>
          <p:cNvSpPr/>
          <p:nvPr/>
        </p:nvSpPr>
        <p:spPr bwMode="auto">
          <a:xfrm>
            <a:off x="879678" y="4243037"/>
            <a:ext cx="1840873" cy="7091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4-6 </a:t>
            </a:r>
            <a:r>
              <a:rPr lang="de-DE" sz="1600" dirty="0" err="1" smtClean="0"/>
              <a:t>Specification</a:t>
            </a:r>
            <a:r>
              <a:rPr lang="de-DE" sz="1600" dirty="0" smtClean="0"/>
              <a:t> </a:t>
            </a:r>
            <a:r>
              <a:rPr lang="de-DE" sz="1600" dirty="0" err="1" smtClean="0"/>
              <a:t>of</a:t>
            </a:r>
            <a:r>
              <a:rPr lang="de-DE" sz="1600" dirty="0" smtClean="0"/>
              <a:t> </a:t>
            </a:r>
            <a:r>
              <a:rPr lang="de-DE" sz="1600" dirty="0" err="1" smtClean="0"/>
              <a:t>technical</a:t>
            </a:r>
            <a:r>
              <a:rPr lang="de-DE" sz="1600" dirty="0" smtClean="0"/>
              <a:t> </a:t>
            </a:r>
            <a:r>
              <a:rPr lang="de-DE" sz="1600" dirty="0" err="1" smtClean="0"/>
              <a:t>safety</a:t>
            </a:r>
            <a:r>
              <a:rPr lang="de-DE" sz="1600" dirty="0" smtClean="0"/>
              <a:t> </a:t>
            </a:r>
            <a:r>
              <a:rPr lang="de-DE" sz="1600" dirty="0" err="1" smtClean="0"/>
              <a:t>requirements</a:t>
            </a:r>
            <a:endParaRPr kumimoji="0" lang="de-DE" sz="1600" b="0" i="0" u="none" strike="noStrike" cap="none" normalizeH="0" baseline="0" dirty="0" smtClean="0">
              <a:ln>
                <a:noFill/>
              </a:ln>
              <a:solidFill>
                <a:schemeClr val="tx1"/>
              </a:solidFill>
              <a:effectLst/>
              <a:latin typeface="Arial" charset="0"/>
            </a:endParaRPr>
          </a:p>
        </p:txBody>
      </p:sp>
      <p:sp>
        <p:nvSpPr>
          <p:cNvPr id="55" name="Rechteck 54"/>
          <p:cNvSpPr/>
          <p:nvPr/>
        </p:nvSpPr>
        <p:spPr bwMode="auto">
          <a:xfrm>
            <a:off x="126742" y="5291720"/>
            <a:ext cx="1644711" cy="10275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5-6 </a:t>
            </a:r>
            <a:r>
              <a:rPr lang="de-DE" sz="1600" dirty="0" err="1" smtClean="0"/>
              <a:t>Specification</a:t>
            </a:r>
            <a:r>
              <a:rPr lang="de-DE" sz="1600" dirty="0" smtClean="0"/>
              <a:t> </a:t>
            </a:r>
            <a:r>
              <a:rPr lang="de-DE" sz="1600" dirty="0" err="1" smtClean="0"/>
              <a:t>of</a:t>
            </a:r>
            <a:r>
              <a:rPr lang="de-DE" sz="1600" dirty="0" smtClean="0"/>
              <a:t> </a:t>
            </a:r>
            <a:r>
              <a:rPr lang="de-DE" sz="1600" dirty="0" err="1" smtClean="0"/>
              <a:t>hardware</a:t>
            </a:r>
            <a:r>
              <a:rPr lang="de-DE" sz="1600" dirty="0" smtClean="0"/>
              <a:t> </a:t>
            </a:r>
            <a:r>
              <a:rPr lang="de-DE" sz="1600" dirty="0" err="1" smtClean="0"/>
              <a:t>safety</a:t>
            </a:r>
            <a:r>
              <a:rPr lang="de-DE" sz="1600" dirty="0" smtClean="0"/>
              <a:t> </a:t>
            </a:r>
            <a:r>
              <a:rPr lang="de-DE" sz="1600" dirty="0" err="1" smtClean="0"/>
              <a:t>requirements</a:t>
            </a:r>
            <a:endParaRPr kumimoji="0" lang="de-DE" sz="1600" b="0" i="0" u="none" strike="noStrike" cap="none" normalizeH="0" baseline="0" dirty="0" smtClean="0">
              <a:ln>
                <a:noFill/>
              </a:ln>
              <a:solidFill>
                <a:schemeClr val="tx1"/>
              </a:solidFill>
              <a:effectLst/>
              <a:latin typeface="Arial" charset="0"/>
            </a:endParaRPr>
          </a:p>
        </p:txBody>
      </p:sp>
      <p:sp>
        <p:nvSpPr>
          <p:cNvPr id="56" name="Rechteck 55"/>
          <p:cNvSpPr/>
          <p:nvPr/>
        </p:nvSpPr>
        <p:spPr bwMode="auto">
          <a:xfrm>
            <a:off x="1818236" y="5290211"/>
            <a:ext cx="1644711" cy="10275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6-6 </a:t>
            </a:r>
            <a:r>
              <a:rPr lang="de-DE" sz="1600" dirty="0" err="1" smtClean="0"/>
              <a:t>Specification</a:t>
            </a:r>
            <a:r>
              <a:rPr lang="de-DE" sz="1600" dirty="0" smtClean="0"/>
              <a:t> </a:t>
            </a:r>
            <a:r>
              <a:rPr lang="de-DE" sz="1600" dirty="0" err="1" smtClean="0"/>
              <a:t>of</a:t>
            </a:r>
            <a:r>
              <a:rPr lang="de-DE" sz="1600" dirty="0" smtClean="0"/>
              <a:t> </a:t>
            </a:r>
            <a:r>
              <a:rPr lang="de-DE" sz="1600" dirty="0" err="1" smtClean="0"/>
              <a:t>software</a:t>
            </a:r>
            <a:r>
              <a:rPr lang="de-DE" sz="1600" dirty="0" smtClean="0"/>
              <a:t> </a:t>
            </a:r>
            <a:r>
              <a:rPr lang="de-DE" sz="1600" dirty="0" err="1" smtClean="0"/>
              <a:t>safety</a:t>
            </a:r>
            <a:r>
              <a:rPr lang="de-DE" sz="1600" dirty="0" smtClean="0"/>
              <a:t> </a:t>
            </a:r>
            <a:r>
              <a:rPr lang="de-DE" sz="1600" dirty="0" err="1" smtClean="0"/>
              <a:t>requirements</a:t>
            </a:r>
            <a:endParaRPr kumimoji="0" lang="de-DE" sz="1600" b="0" i="0" u="none" strike="noStrike" cap="none" normalizeH="0" baseline="0" dirty="0" smtClean="0">
              <a:ln>
                <a:noFill/>
              </a:ln>
              <a:solidFill>
                <a:schemeClr val="tx1"/>
              </a:solidFill>
              <a:effectLst/>
              <a:latin typeface="Arial" charset="0"/>
            </a:endParaRPr>
          </a:p>
        </p:txBody>
      </p:sp>
      <p:cxnSp>
        <p:nvCxnSpPr>
          <p:cNvPr id="57" name="Gerade Verbindung mit Pfeil 56"/>
          <p:cNvCxnSpPr>
            <a:stCxn id="54" idx="2"/>
            <a:endCxn id="55" idx="0"/>
          </p:cNvCxnSpPr>
          <p:nvPr/>
        </p:nvCxnSpPr>
        <p:spPr bwMode="auto">
          <a:xfrm flipH="1">
            <a:off x="949098" y="4952227"/>
            <a:ext cx="851017" cy="339493"/>
          </a:xfrm>
          <a:prstGeom prst="straightConnector1">
            <a:avLst/>
          </a:prstGeom>
          <a:solidFill>
            <a:schemeClr val="hlink"/>
          </a:solidFill>
          <a:ln w="19050" cap="flat" cmpd="sng" algn="ctr">
            <a:solidFill>
              <a:schemeClr val="tx1"/>
            </a:solidFill>
            <a:prstDash val="solid"/>
            <a:round/>
            <a:headEnd type="none" w="med" len="med"/>
            <a:tailEnd type="arrow"/>
          </a:ln>
          <a:effectLst/>
        </p:spPr>
      </p:cxnSp>
      <p:cxnSp>
        <p:nvCxnSpPr>
          <p:cNvPr id="58" name="Gerade Verbindung mit Pfeil 57"/>
          <p:cNvCxnSpPr>
            <a:stCxn id="54" idx="2"/>
            <a:endCxn id="56" idx="0"/>
          </p:cNvCxnSpPr>
          <p:nvPr/>
        </p:nvCxnSpPr>
        <p:spPr bwMode="auto">
          <a:xfrm>
            <a:off x="1800115" y="4952227"/>
            <a:ext cx="840477" cy="337984"/>
          </a:xfrm>
          <a:prstGeom prst="straightConnector1">
            <a:avLst/>
          </a:prstGeom>
          <a:solidFill>
            <a:schemeClr val="hlink"/>
          </a:solidFill>
          <a:ln w="19050" cap="flat" cmpd="sng" algn="ctr">
            <a:solidFill>
              <a:schemeClr val="tx1"/>
            </a:solidFill>
            <a:prstDash val="solid"/>
            <a:round/>
            <a:headEnd type="none" w="med" len="med"/>
            <a:tailEnd type="arrow"/>
          </a:ln>
          <a:effectLst/>
        </p:spPr>
      </p:cxnSp>
      <p:cxnSp>
        <p:nvCxnSpPr>
          <p:cNvPr id="59" name="Gerade Verbindung mit Pfeil 58"/>
          <p:cNvCxnSpPr>
            <a:stCxn id="52" idx="2"/>
            <a:endCxn id="53" idx="0"/>
          </p:cNvCxnSpPr>
          <p:nvPr/>
        </p:nvCxnSpPr>
        <p:spPr bwMode="auto">
          <a:xfrm flipH="1">
            <a:off x="1801611" y="2987644"/>
            <a:ext cx="1523" cy="315331"/>
          </a:xfrm>
          <a:prstGeom prst="straightConnector1">
            <a:avLst/>
          </a:prstGeom>
          <a:solidFill>
            <a:schemeClr val="hlink"/>
          </a:solidFill>
          <a:ln w="19050" cap="flat" cmpd="sng" algn="ctr">
            <a:solidFill>
              <a:schemeClr val="tx1"/>
            </a:solidFill>
            <a:prstDash val="solid"/>
            <a:round/>
            <a:headEnd type="none" w="med" len="med"/>
            <a:tailEnd type="arrow"/>
          </a:ln>
          <a:effectLst/>
        </p:spPr>
      </p:cxnSp>
      <p:cxnSp>
        <p:nvCxnSpPr>
          <p:cNvPr id="60" name="Gerade Verbindung mit Pfeil 59"/>
          <p:cNvCxnSpPr>
            <a:stCxn id="53" idx="2"/>
            <a:endCxn id="54" idx="0"/>
          </p:cNvCxnSpPr>
          <p:nvPr/>
        </p:nvCxnSpPr>
        <p:spPr bwMode="auto">
          <a:xfrm flipH="1">
            <a:off x="1800115" y="3911067"/>
            <a:ext cx="1496" cy="331970"/>
          </a:xfrm>
          <a:prstGeom prst="straightConnector1">
            <a:avLst/>
          </a:prstGeom>
          <a:solidFill>
            <a:schemeClr val="hlink"/>
          </a:solidFill>
          <a:ln w="19050" cap="flat" cmpd="sng" algn="ctr">
            <a:solidFill>
              <a:schemeClr val="tx1"/>
            </a:solidFill>
            <a:prstDash val="solid"/>
            <a:round/>
            <a:headEnd type="none" w="med" len="med"/>
            <a:tailEnd type="arrow"/>
          </a:ln>
          <a:effectLst/>
        </p:spPr>
      </p:cxnSp>
      <p:sp>
        <p:nvSpPr>
          <p:cNvPr id="61" name="Rechteck 60"/>
          <p:cNvSpPr/>
          <p:nvPr/>
        </p:nvSpPr>
        <p:spPr bwMode="auto">
          <a:xfrm>
            <a:off x="4182620" y="2263357"/>
            <a:ext cx="4237022" cy="404689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Arial" charset="0"/>
              </a:rPr>
              <a:t>SAFE – </a:t>
            </a:r>
            <a:r>
              <a:rPr kumimoji="0" lang="de-DE" sz="1800" b="0" i="0" u="none" strike="noStrike" cap="none" normalizeH="0" baseline="0" dirty="0" err="1" smtClean="0">
                <a:ln>
                  <a:noFill/>
                </a:ln>
                <a:solidFill>
                  <a:schemeClr val="tx1"/>
                </a:solidFill>
                <a:effectLst/>
                <a:latin typeface="Arial" charset="0"/>
              </a:rPr>
              <a:t>Safety</a:t>
            </a:r>
            <a:r>
              <a:rPr kumimoji="0" lang="de-DE" sz="1800" b="0" i="0" u="none" strike="noStrike" cap="none" normalizeH="0" baseline="0" dirty="0" smtClean="0">
                <a:ln>
                  <a:noFill/>
                </a:ln>
                <a:solidFill>
                  <a:schemeClr val="tx1"/>
                </a:solidFill>
                <a:effectLst/>
                <a:latin typeface="Arial" charset="0"/>
              </a:rPr>
              <a:t> Goal Modeling</a:t>
            </a:r>
          </a:p>
        </p:txBody>
      </p:sp>
      <p:grpSp>
        <p:nvGrpSpPr>
          <p:cNvPr id="3" name="Gruppieren 68"/>
          <p:cNvGrpSpPr/>
          <p:nvPr/>
        </p:nvGrpSpPr>
        <p:grpSpPr>
          <a:xfrm>
            <a:off x="1207495" y="1323636"/>
            <a:ext cx="1223412" cy="874272"/>
            <a:chOff x="1207495" y="1477537"/>
            <a:chExt cx="1223412" cy="874272"/>
          </a:xfrm>
        </p:grpSpPr>
        <p:pic>
          <p:nvPicPr>
            <p:cNvPr id="70" name="Picture 45" descr="iso-logo"/>
            <p:cNvPicPr>
              <a:picLocks noChangeAspect="1" noChangeArrowheads="1"/>
            </p:cNvPicPr>
            <p:nvPr/>
          </p:nvPicPr>
          <p:blipFill>
            <a:blip r:embed="rId2" cstate="print"/>
            <a:srcRect/>
            <a:stretch>
              <a:fillRect/>
            </a:stretch>
          </p:blipFill>
          <p:spPr bwMode="auto">
            <a:xfrm>
              <a:off x="1480908" y="1477537"/>
              <a:ext cx="671410" cy="582212"/>
            </a:xfrm>
            <a:prstGeom prst="rect">
              <a:avLst/>
            </a:prstGeom>
            <a:noFill/>
            <a:ln w="9525">
              <a:noFill/>
              <a:miter lim="800000"/>
              <a:headEnd/>
              <a:tailEnd/>
            </a:ln>
          </p:spPr>
        </p:pic>
        <p:sp>
          <p:nvSpPr>
            <p:cNvPr id="71" name="Textfeld 70"/>
            <p:cNvSpPr txBox="1"/>
            <p:nvPr/>
          </p:nvSpPr>
          <p:spPr>
            <a:xfrm>
              <a:off x="1207495" y="1982477"/>
              <a:ext cx="1223412" cy="369332"/>
            </a:xfrm>
            <a:prstGeom prst="rect">
              <a:avLst/>
            </a:prstGeom>
            <a:noFill/>
          </p:spPr>
          <p:txBody>
            <a:bodyPr wrap="none" rtlCol="0">
              <a:spAutoFit/>
            </a:bodyPr>
            <a:lstStyle/>
            <a:p>
              <a:pPr algn="l"/>
              <a:r>
                <a:rPr lang="de-DE" sz="1800" dirty="0" smtClean="0"/>
                <a:t>ISO26262</a:t>
              </a:r>
              <a:endParaRPr lang="de-DE" sz="1800" dirty="0"/>
            </a:p>
          </p:txBody>
        </p:sp>
      </p:grpSp>
      <p:sp>
        <p:nvSpPr>
          <p:cNvPr id="72" name="Abgerundetes Rechteck 71"/>
          <p:cNvSpPr/>
          <p:nvPr/>
        </p:nvSpPr>
        <p:spPr bwMode="auto">
          <a:xfrm>
            <a:off x="4881491" y="5687598"/>
            <a:ext cx="1258065"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a:t>
            </a:r>
            <a:endParaRPr kumimoji="0" lang="en-US" sz="1600" b="1" i="0" u="none" strike="noStrike" cap="none" normalizeH="0" baseline="0" dirty="0" smtClean="0">
              <a:ln>
                <a:noFill/>
              </a:ln>
              <a:solidFill>
                <a:schemeClr val="accent4"/>
              </a:solidFill>
              <a:effectLst/>
              <a:latin typeface="Arial" charset="0"/>
            </a:endParaRPr>
          </a:p>
        </p:txBody>
      </p:sp>
      <p:sp>
        <p:nvSpPr>
          <p:cNvPr id="73" name="Abgerundetes Rechteck 72"/>
          <p:cNvSpPr/>
          <p:nvPr/>
        </p:nvSpPr>
        <p:spPr bwMode="auto">
          <a:xfrm>
            <a:off x="4886751" y="3780765"/>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a:t>
            </a:r>
            <a:endParaRPr lang="en-US" sz="1600" b="1" dirty="0">
              <a:solidFill>
                <a:schemeClr val="accent4"/>
              </a:solidFill>
              <a:latin typeface="Arial" charset="0"/>
            </a:endParaRPr>
          </a:p>
        </p:txBody>
      </p:sp>
      <p:sp>
        <p:nvSpPr>
          <p:cNvPr id="76" name="Freihandform 75"/>
          <p:cNvSpPr/>
          <p:nvPr/>
        </p:nvSpPr>
        <p:spPr bwMode="auto">
          <a:xfrm>
            <a:off x="2706986" y="2259720"/>
            <a:ext cx="1484768" cy="4028792"/>
          </a:xfrm>
          <a:custGeom>
            <a:avLst/>
            <a:gdLst>
              <a:gd name="connsiteX0" fmla="*/ 0 w 1484768"/>
              <a:gd name="connsiteY0" fmla="*/ 0 h 4028792"/>
              <a:gd name="connsiteX1" fmla="*/ 1484768 w 1484768"/>
              <a:gd name="connsiteY1" fmla="*/ 0 h 4028792"/>
              <a:gd name="connsiteX2" fmla="*/ 1475715 w 1484768"/>
              <a:gd name="connsiteY2" fmla="*/ 4028792 h 4028792"/>
              <a:gd name="connsiteX3" fmla="*/ 9054 w 1484768"/>
              <a:gd name="connsiteY3" fmla="*/ 706170 h 4028792"/>
              <a:gd name="connsiteX4" fmla="*/ 0 w 1484768"/>
              <a:gd name="connsiteY4" fmla="*/ 0 h 402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4768" h="4028792">
                <a:moveTo>
                  <a:pt x="0" y="0"/>
                </a:moveTo>
                <a:lnTo>
                  <a:pt x="1484768" y="0"/>
                </a:lnTo>
                <a:cubicBezTo>
                  <a:pt x="1481750" y="1342931"/>
                  <a:pt x="1478733" y="2685861"/>
                  <a:pt x="1475715" y="4028792"/>
                </a:cubicBezTo>
                <a:lnTo>
                  <a:pt x="9054" y="706170"/>
                </a:lnTo>
                <a:lnTo>
                  <a:pt x="0" y="0"/>
                </a:ln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defTabSz="914400" eaLnBrk="1" latinLnBrk="0" hangingPunct="1">
              <a:lnSpc>
                <a:spcPct val="100000"/>
              </a:lnSpc>
              <a:buClrTx/>
              <a:buSzTx/>
              <a:buFontTx/>
              <a:buNone/>
              <a:tabLst/>
            </a:pPr>
            <a:endParaRPr lang="de-DE" smtClean="0"/>
          </a:p>
        </p:txBody>
      </p:sp>
      <p:sp>
        <p:nvSpPr>
          <p:cNvPr id="19" name="Abgerundetes Rechteck 18"/>
          <p:cNvSpPr/>
          <p:nvPr/>
        </p:nvSpPr>
        <p:spPr bwMode="auto">
          <a:xfrm>
            <a:off x="4255383" y="4702422"/>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Hazardous</a:t>
            </a:r>
            <a:r>
              <a:rPr lang="de-DE" sz="1600" b="1" dirty="0" smtClean="0">
                <a:solidFill>
                  <a:schemeClr val="accent4"/>
                </a:solidFill>
                <a:latin typeface="Arial" charset="0"/>
              </a:rPr>
              <a:t> Event</a:t>
            </a:r>
            <a:endParaRPr lang="en-US" sz="1600" b="1" dirty="0">
              <a:solidFill>
                <a:schemeClr val="accent4"/>
              </a:solidFill>
              <a:latin typeface="Arial" charset="0"/>
            </a:endParaRPr>
          </a:p>
        </p:txBody>
      </p:sp>
      <p:sp>
        <p:nvSpPr>
          <p:cNvPr id="20" name="Abgerundetes Rechteck 19"/>
          <p:cNvSpPr/>
          <p:nvPr/>
        </p:nvSpPr>
        <p:spPr bwMode="auto">
          <a:xfrm>
            <a:off x="6403488" y="4702422"/>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Operational Situation</a:t>
            </a:r>
            <a:endParaRPr lang="en-US" sz="1600" b="1" dirty="0">
              <a:solidFill>
                <a:schemeClr val="accent4"/>
              </a:solidFill>
              <a:latin typeface="Arial" charset="0"/>
            </a:endParaRPr>
          </a:p>
        </p:txBody>
      </p:sp>
      <p:sp>
        <p:nvSpPr>
          <p:cNvPr id="21" name="Abgerundetes Rechteck 20"/>
          <p:cNvSpPr/>
          <p:nvPr/>
        </p:nvSpPr>
        <p:spPr bwMode="auto">
          <a:xfrm>
            <a:off x="4255376" y="2917166"/>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Item Definition</a:t>
            </a:r>
            <a:endParaRPr lang="en-US" sz="1600" b="1" dirty="0">
              <a:solidFill>
                <a:schemeClr val="accent4"/>
              </a:solidFill>
              <a:latin typeface="Arial" charset="0"/>
            </a:endParaRPr>
          </a:p>
        </p:txBody>
      </p:sp>
      <p:cxnSp>
        <p:nvCxnSpPr>
          <p:cNvPr id="23" name="Gerade Verbindung 22"/>
          <p:cNvCxnSpPr>
            <a:stCxn id="21" idx="2"/>
            <a:endCxn id="73" idx="0"/>
          </p:cNvCxnSpPr>
          <p:nvPr/>
        </p:nvCxnSpPr>
        <p:spPr bwMode="auto">
          <a:xfrm>
            <a:off x="4881697" y="3412654"/>
            <a:ext cx="631375" cy="368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24" name="Gerade Verbindung 23"/>
          <p:cNvCxnSpPr>
            <a:stCxn id="73" idx="2"/>
            <a:endCxn id="19" idx="0"/>
          </p:cNvCxnSpPr>
          <p:nvPr/>
        </p:nvCxnSpPr>
        <p:spPr bwMode="auto">
          <a:xfrm flipH="1">
            <a:off x="4881704" y="4276253"/>
            <a:ext cx="631368" cy="42616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27" name="Gerade Verbindung 26"/>
          <p:cNvCxnSpPr>
            <a:stCxn id="19" idx="3"/>
            <a:endCxn id="20" idx="1"/>
          </p:cNvCxnSpPr>
          <p:nvPr/>
        </p:nvCxnSpPr>
        <p:spPr bwMode="auto">
          <a:xfrm>
            <a:off x="5508024" y="4950166"/>
            <a:ext cx="895464" cy="0"/>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30" name="Gerade Verbindung 29"/>
          <p:cNvCxnSpPr>
            <a:stCxn id="19" idx="2"/>
            <a:endCxn id="72" idx="0"/>
          </p:cNvCxnSpPr>
          <p:nvPr/>
        </p:nvCxnSpPr>
        <p:spPr bwMode="auto">
          <a:xfrm>
            <a:off x="4881704" y="5197910"/>
            <a:ext cx="628820" cy="489688"/>
          </a:xfrm>
          <a:prstGeom prst="line">
            <a:avLst/>
          </a:prstGeom>
          <a:solidFill>
            <a:schemeClr val="hlink"/>
          </a:solidFill>
          <a:ln w="25400" cap="flat" cmpd="sng" algn="ctr">
            <a:solidFill>
              <a:srgbClr val="FF0000"/>
            </a:solidFill>
            <a:prstDash val="solid"/>
            <a:round/>
            <a:headEnd type="none" w="med" len="med"/>
            <a:tailEnd type="triangle" w="lg" len="lg"/>
          </a:ln>
          <a:effectLst/>
        </p:spPr>
      </p:cxnSp>
      <p:grpSp>
        <p:nvGrpSpPr>
          <p:cNvPr id="4" name="Gruppieren 35"/>
          <p:cNvGrpSpPr/>
          <p:nvPr/>
        </p:nvGrpSpPr>
        <p:grpSpPr>
          <a:xfrm>
            <a:off x="6908800" y="5477928"/>
            <a:ext cx="1079395" cy="637583"/>
            <a:chOff x="6908800" y="5477928"/>
            <a:chExt cx="1079395" cy="637583"/>
          </a:xfrm>
        </p:grpSpPr>
        <p:sp>
          <p:nvSpPr>
            <p:cNvPr id="39" name="Rechteck 38"/>
            <p:cNvSpPr/>
            <p:nvPr/>
          </p:nvSpPr>
          <p:spPr bwMode="auto">
            <a:xfrm>
              <a:off x="6908800" y="5477928"/>
              <a:ext cx="1079395" cy="637583"/>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Arial" charset="0"/>
                </a:rPr>
                <a:t>ASIL</a:t>
              </a:r>
            </a:p>
          </p:txBody>
        </p:sp>
        <p:sp>
          <p:nvSpPr>
            <p:cNvPr id="43" name="Rechteck 42"/>
            <p:cNvSpPr/>
            <p:nvPr/>
          </p:nvSpPr>
          <p:spPr bwMode="auto">
            <a:xfrm>
              <a:off x="7447908" y="5774262"/>
              <a:ext cx="268513" cy="34108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800" dirty="0" smtClean="0"/>
                <a:t>C</a:t>
              </a:r>
              <a:endParaRPr kumimoji="0" lang="de-DE" sz="1800" b="0" i="0" u="none" strike="noStrike" cap="none" normalizeH="0" baseline="0" dirty="0" smtClean="0">
                <a:ln>
                  <a:noFill/>
                </a:ln>
                <a:solidFill>
                  <a:schemeClr val="tx1"/>
                </a:solidFill>
                <a:effectLst/>
                <a:latin typeface="Arial" charset="0"/>
              </a:endParaRPr>
            </a:p>
          </p:txBody>
        </p:sp>
        <p:sp>
          <p:nvSpPr>
            <p:cNvPr id="44" name="Rechteck 43"/>
            <p:cNvSpPr/>
            <p:nvPr/>
          </p:nvSpPr>
          <p:spPr bwMode="auto">
            <a:xfrm>
              <a:off x="7718574" y="5774257"/>
              <a:ext cx="268513" cy="34108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800" dirty="0" smtClean="0"/>
                <a:t>D</a:t>
              </a:r>
              <a:endParaRPr kumimoji="0" lang="de-DE" sz="1800" b="0" i="0" u="none" strike="noStrike" cap="none" normalizeH="0" baseline="0" dirty="0" smtClean="0">
                <a:ln>
                  <a:noFill/>
                </a:ln>
                <a:solidFill>
                  <a:schemeClr val="tx1"/>
                </a:solidFill>
                <a:effectLst/>
                <a:latin typeface="Arial" charset="0"/>
              </a:endParaRPr>
            </a:p>
          </p:txBody>
        </p:sp>
        <p:sp>
          <p:nvSpPr>
            <p:cNvPr id="45" name="Rechteck 44"/>
            <p:cNvSpPr/>
            <p:nvPr/>
          </p:nvSpPr>
          <p:spPr bwMode="auto">
            <a:xfrm>
              <a:off x="7177248" y="5774258"/>
              <a:ext cx="268513" cy="34108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800" dirty="0" smtClean="0"/>
                <a:t>B</a:t>
              </a:r>
              <a:endParaRPr kumimoji="0" lang="de-DE" sz="1800" b="0" i="0" u="none" strike="noStrike" cap="none" normalizeH="0" baseline="0" dirty="0" smtClean="0">
                <a:ln>
                  <a:noFill/>
                </a:ln>
                <a:solidFill>
                  <a:schemeClr val="tx1"/>
                </a:solidFill>
                <a:effectLst/>
                <a:latin typeface="Arial" charset="0"/>
              </a:endParaRPr>
            </a:p>
          </p:txBody>
        </p:sp>
        <p:sp>
          <p:nvSpPr>
            <p:cNvPr id="47" name="Rechteck 46"/>
            <p:cNvSpPr/>
            <p:nvPr/>
          </p:nvSpPr>
          <p:spPr bwMode="auto">
            <a:xfrm>
              <a:off x="6911006" y="5774251"/>
              <a:ext cx="268513" cy="34108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Arial" charset="0"/>
                </a:rPr>
                <a:t>A</a:t>
              </a:r>
            </a:p>
          </p:txBody>
        </p:sp>
      </p:grpSp>
      <p:cxnSp>
        <p:nvCxnSpPr>
          <p:cNvPr id="49" name="Gerade Verbindung 48"/>
          <p:cNvCxnSpPr>
            <a:stCxn id="47" idx="1"/>
            <a:endCxn id="72" idx="3"/>
          </p:cNvCxnSpPr>
          <p:nvPr/>
        </p:nvCxnSpPr>
        <p:spPr bwMode="auto">
          <a:xfrm flipH="1" flipV="1">
            <a:off x="6139556" y="5935342"/>
            <a:ext cx="771450" cy="9452"/>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5" name="Gerade Verbindung mit Pfeil 34"/>
          <p:cNvCxnSpPr/>
          <p:nvPr/>
        </p:nvCxnSpPr>
        <p:spPr bwMode="auto">
          <a:xfrm>
            <a:off x="2799184" y="2621902"/>
            <a:ext cx="1287624" cy="1558212"/>
          </a:xfrm>
          <a:prstGeom prst="straightConnector1">
            <a:avLst/>
          </a:prstGeom>
          <a:solidFill>
            <a:schemeClr val="hlink"/>
          </a:solidFill>
          <a:ln w="25400" cap="flat" cmpd="sng" algn="ctr">
            <a:solidFill>
              <a:schemeClr val="tx1"/>
            </a:solidFill>
            <a:prstDash val="solid"/>
            <a:round/>
            <a:headEnd type="none" w="med" len="med"/>
            <a:tailEnd type="arrow" w="lg" len="lg"/>
          </a:ln>
          <a:effectLst/>
        </p:spPr>
      </p:cxn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solidFill>
                  <a:srgbClr val="FF0000"/>
                </a:solidFill>
              </a:rPr>
              <a:t/>
            </a:r>
            <a:br>
              <a:rPr lang="en-GB" dirty="0" smtClean="0">
                <a:solidFill>
                  <a:srgbClr val="FF0000"/>
                </a:solidFill>
              </a:rPr>
            </a:br>
            <a:r>
              <a:rPr lang="en-US" dirty="0" smtClean="0"/>
              <a:t>The Story</a:t>
            </a:r>
            <a:br>
              <a:rPr lang="en-US" dirty="0" smtClean="0"/>
            </a:br>
            <a:r>
              <a:rPr lang="en-GB" dirty="0" smtClean="0">
                <a:solidFill>
                  <a:srgbClr val="FF0000"/>
                </a:solidFill>
              </a:rPr>
              <a:t>From Requirement to Implementation</a:t>
            </a:r>
            <a:endParaRPr lang="de-DE" dirty="0"/>
          </a:p>
        </p:txBody>
      </p:sp>
      <p:sp>
        <p:nvSpPr>
          <p:cNvPr id="4" name="Rectangle 8"/>
          <p:cNvSpPr>
            <a:spLocks noChangeArrowheads="1"/>
          </p:cNvSpPr>
          <p:nvPr/>
        </p:nvSpPr>
        <p:spPr bwMode="auto">
          <a:xfrm>
            <a:off x="2294421" y="3353255"/>
            <a:ext cx="3963474" cy="760857"/>
          </a:xfrm>
          <a:prstGeom prst="rect">
            <a:avLst/>
          </a:prstGeom>
          <a:solidFill>
            <a:srgbClr val="CC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80139" tIns="40070" rIns="80139" bIns="40070"/>
          <a:lstStyle/>
          <a:p>
            <a:endParaRPr lang="sv-SE" sz="1800" dirty="0">
              <a:solidFill>
                <a:srgbClr val="000000"/>
              </a:solidFill>
              <a:latin typeface="Calibri" pitchFamily="34" charset="0"/>
            </a:endParaRPr>
          </a:p>
        </p:txBody>
      </p:sp>
      <p:sp>
        <p:nvSpPr>
          <p:cNvPr id="5" name="Rectangle 15"/>
          <p:cNvSpPr>
            <a:spLocks noChangeArrowheads="1"/>
          </p:cNvSpPr>
          <p:nvPr/>
        </p:nvSpPr>
        <p:spPr bwMode="auto">
          <a:xfrm>
            <a:off x="2294421" y="4160879"/>
            <a:ext cx="3963474" cy="90115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0139" tIns="40070" rIns="80139" bIns="40070"/>
          <a:lstStyle/>
          <a:p>
            <a:endParaRPr lang="sv-SE" sz="1800" dirty="0">
              <a:solidFill>
                <a:srgbClr val="000000"/>
              </a:solidFill>
              <a:latin typeface="Calibri" pitchFamily="34" charset="0"/>
            </a:endParaRPr>
          </a:p>
        </p:txBody>
      </p:sp>
      <p:sp>
        <p:nvSpPr>
          <p:cNvPr id="6" name="Rectangle 22"/>
          <p:cNvSpPr>
            <a:spLocks noChangeArrowheads="1"/>
          </p:cNvSpPr>
          <p:nvPr/>
        </p:nvSpPr>
        <p:spPr bwMode="auto">
          <a:xfrm>
            <a:off x="2294421" y="5126788"/>
            <a:ext cx="3976956" cy="1193094"/>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0139" tIns="40070" rIns="80139" bIns="40070"/>
          <a:lstStyle/>
          <a:p>
            <a:endParaRPr lang="sv-SE" sz="1800" dirty="0">
              <a:solidFill>
                <a:srgbClr val="000000"/>
              </a:solidFill>
              <a:latin typeface="Calibri" pitchFamily="34" charset="0"/>
            </a:endParaRPr>
          </a:p>
        </p:txBody>
      </p:sp>
      <p:sp>
        <p:nvSpPr>
          <p:cNvPr id="7" name="Rectangle 30"/>
          <p:cNvSpPr>
            <a:spLocks noChangeArrowheads="1"/>
          </p:cNvSpPr>
          <p:nvPr/>
        </p:nvSpPr>
        <p:spPr bwMode="auto">
          <a:xfrm>
            <a:off x="2294421" y="2506062"/>
            <a:ext cx="3976956" cy="762655"/>
          </a:xfrm>
          <a:prstGeom prst="rect">
            <a:avLst/>
          </a:prstGeom>
          <a:solidFill>
            <a:srgbClr val="CC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80139" tIns="40070" rIns="80139" bIns="40070"/>
          <a:lstStyle/>
          <a:p>
            <a:endParaRPr lang="sv-SE" sz="1800" dirty="0">
              <a:solidFill>
                <a:srgbClr val="000000"/>
              </a:solidFill>
              <a:latin typeface="Calibri" pitchFamily="34" charset="0"/>
            </a:endParaRPr>
          </a:p>
        </p:txBody>
      </p:sp>
      <p:sp>
        <p:nvSpPr>
          <p:cNvPr id="8" name="Rectangle 37"/>
          <p:cNvSpPr>
            <a:spLocks noChangeArrowheads="1"/>
          </p:cNvSpPr>
          <p:nvPr/>
        </p:nvSpPr>
        <p:spPr bwMode="auto">
          <a:xfrm>
            <a:off x="2289950" y="2144520"/>
            <a:ext cx="3966843" cy="4246859"/>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80139" tIns="40070" rIns="80139" bIns="40070"/>
          <a:lstStyle/>
          <a:p>
            <a:endParaRPr lang="sv-SE" sz="1800" dirty="0">
              <a:solidFill>
                <a:srgbClr val="000000"/>
              </a:solidFill>
              <a:latin typeface="Calibri" pitchFamily="34" charset="0"/>
            </a:endParaRPr>
          </a:p>
        </p:txBody>
      </p:sp>
      <p:sp>
        <p:nvSpPr>
          <p:cNvPr id="9" name="Rectangle 38"/>
          <p:cNvSpPr>
            <a:spLocks noChangeArrowheads="1"/>
          </p:cNvSpPr>
          <p:nvPr/>
        </p:nvSpPr>
        <p:spPr bwMode="auto">
          <a:xfrm>
            <a:off x="3635088" y="2144881"/>
            <a:ext cx="1275606" cy="276999"/>
          </a:xfrm>
          <a:prstGeom prst="rect">
            <a:avLst/>
          </a:prstGeom>
          <a:noFill/>
          <a:ln w="9525">
            <a:noFill/>
            <a:miter lim="800000"/>
            <a:headEnd/>
            <a:tailEnd/>
          </a:ln>
        </p:spPr>
        <p:txBody>
          <a:bodyPr wrap="none" lIns="0" tIns="0" rIns="0" bIns="0">
            <a:spAutoFit/>
          </a:bodyPr>
          <a:lstStyle/>
          <a:p>
            <a:r>
              <a:rPr lang="en-US" sz="1800" dirty="0" err="1">
                <a:latin typeface="Calibri" pitchFamily="34" charset="0"/>
              </a:rPr>
              <a:t>SystemModel</a:t>
            </a:r>
            <a:endParaRPr lang="en-US" sz="1800" dirty="0">
              <a:latin typeface="Calibri" pitchFamily="34" charset="0"/>
            </a:endParaRPr>
          </a:p>
        </p:txBody>
      </p:sp>
      <p:sp>
        <p:nvSpPr>
          <p:cNvPr id="10" name="Rectangle 40"/>
          <p:cNvSpPr>
            <a:spLocks noChangeArrowheads="1"/>
          </p:cNvSpPr>
          <p:nvPr/>
        </p:nvSpPr>
        <p:spPr bwMode="auto">
          <a:xfrm>
            <a:off x="2362627" y="3380237"/>
            <a:ext cx="3841770" cy="733876"/>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80139" tIns="40070" rIns="80139" bIns="40070"/>
          <a:lstStyle/>
          <a:p>
            <a:endParaRPr lang="sv-SE" sz="1800" dirty="0">
              <a:solidFill>
                <a:srgbClr val="000000"/>
              </a:solidFill>
              <a:latin typeface="Calibri" pitchFamily="34" charset="0"/>
            </a:endParaRPr>
          </a:p>
        </p:txBody>
      </p:sp>
      <p:sp>
        <p:nvSpPr>
          <p:cNvPr id="11" name="Rectangle 42"/>
          <p:cNvSpPr>
            <a:spLocks noChangeArrowheads="1"/>
          </p:cNvSpPr>
          <p:nvPr/>
        </p:nvSpPr>
        <p:spPr bwMode="auto">
          <a:xfrm>
            <a:off x="3645108" y="3382305"/>
            <a:ext cx="1235210" cy="276999"/>
          </a:xfrm>
          <a:prstGeom prst="rect">
            <a:avLst/>
          </a:prstGeom>
          <a:noFill/>
          <a:ln w="9525">
            <a:noFill/>
            <a:miter lim="800000"/>
            <a:headEnd/>
            <a:tailEnd/>
          </a:ln>
        </p:spPr>
        <p:txBody>
          <a:bodyPr wrap="none" lIns="0" tIns="0" rIns="0" bIns="0">
            <a:spAutoFit/>
          </a:bodyPr>
          <a:lstStyle/>
          <a:p>
            <a:r>
              <a:rPr lang="en-US" sz="1800" dirty="0" err="1">
                <a:solidFill>
                  <a:srgbClr val="000000"/>
                </a:solidFill>
                <a:latin typeface="Calibri" pitchFamily="34" charset="0"/>
              </a:rPr>
              <a:t>AnalysisLevel</a:t>
            </a:r>
            <a:endParaRPr lang="en-US" sz="1800" dirty="0">
              <a:solidFill>
                <a:srgbClr val="000000"/>
              </a:solidFill>
              <a:latin typeface="Calibri" pitchFamily="34" charset="0"/>
            </a:endParaRPr>
          </a:p>
        </p:txBody>
      </p:sp>
      <p:sp>
        <p:nvSpPr>
          <p:cNvPr id="12" name="Rectangle 45"/>
          <p:cNvSpPr>
            <a:spLocks noChangeArrowheads="1"/>
          </p:cNvSpPr>
          <p:nvPr/>
        </p:nvSpPr>
        <p:spPr bwMode="auto">
          <a:xfrm>
            <a:off x="2352486" y="4189659"/>
            <a:ext cx="3851910" cy="872376"/>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80139" tIns="40070" rIns="80139" bIns="40070"/>
          <a:lstStyle/>
          <a:p>
            <a:endParaRPr lang="sv-SE" sz="1800" dirty="0">
              <a:solidFill>
                <a:srgbClr val="000000"/>
              </a:solidFill>
              <a:latin typeface="Calibri" pitchFamily="34" charset="0"/>
            </a:endParaRPr>
          </a:p>
        </p:txBody>
      </p:sp>
      <p:sp>
        <p:nvSpPr>
          <p:cNvPr id="13" name="Rectangle 46"/>
          <p:cNvSpPr>
            <a:spLocks noChangeArrowheads="1"/>
          </p:cNvSpPr>
          <p:nvPr/>
        </p:nvSpPr>
        <p:spPr bwMode="auto">
          <a:xfrm>
            <a:off x="3706408" y="4191728"/>
            <a:ext cx="1113896" cy="276999"/>
          </a:xfrm>
          <a:prstGeom prst="rect">
            <a:avLst/>
          </a:prstGeom>
          <a:noFill/>
          <a:ln w="9525">
            <a:noFill/>
            <a:miter lim="800000"/>
            <a:headEnd/>
            <a:tailEnd/>
          </a:ln>
        </p:spPr>
        <p:txBody>
          <a:bodyPr wrap="none" lIns="0" tIns="0" rIns="0" bIns="0">
            <a:spAutoFit/>
          </a:bodyPr>
          <a:lstStyle/>
          <a:p>
            <a:r>
              <a:rPr lang="en-US" sz="1800" dirty="0" err="1">
                <a:solidFill>
                  <a:srgbClr val="000000"/>
                </a:solidFill>
                <a:latin typeface="Calibri" pitchFamily="34" charset="0"/>
              </a:rPr>
              <a:t>DesignLevel</a:t>
            </a:r>
            <a:endParaRPr lang="en-US" sz="1800" dirty="0">
              <a:solidFill>
                <a:srgbClr val="000000"/>
              </a:solidFill>
              <a:latin typeface="Calibri" pitchFamily="34" charset="0"/>
            </a:endParaRPr>
          </a:p>
        </p:txBody>
      </p:sp>
      <p:sp>
        <p:nvSpPr>
          <p:cNvPr id="14" name="Rectangle 49"/>
          <p:cNvSpPr>
            <a:spLocks noChangeArrowheads="1"/>
          </p:cNvSpPr>
          <p:nvPr/>
        </p:nvSpPr>
        <p:spPr bwMode="auto">
          <a:xfrm>
            <a:off x="2362627" y="5126788"/>
            <a:ext cx="3841770" cy="1193094"/>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80139" tIns="40070" rIns="80139" bIns="40070"/>
          <a:lstStyle/>
          <a:p>
            <a:endParaRPr lang="sv-SE" sz="1800" dirty="0">
              <a:solidFill>
                <a:srgbClr val="000000"/>
              </a:solidFill>
              <a:latin typeface="Calibri" pitchFamily="34" charset="0"/>
            </a:endParaRPr>
          </a:p>
        </p:txBody>
      </p:sp>
      <p:sp>
        <p:nvSpPr>
          <p:cNvPr id="15" name="Rectangle 50"/>
          <p:cNvSpPr>
            <a:spLocks noChangeArrowheads="1"/>
          </p:cNvSpPr>
          <p:nvPr/>
        </p:nvSpPr>
        <p:spPr bwMode="auto">
          <a:xfrm>
            <a:off x="3519757" y="5135963"/>
            <a:ext cx="1507784" cy="553998"/>
          </a:xfrm>
          <a:prstGeom prst="rect">
            <a:avLst/>
          </a:prstGeom>
          <a:noFill/>
          <a:ln w="9525">
            <a:noFill/>
            <a:miter lim="800000"/>
            <a:headEnd/>
            <a:tailEnd/>
          </a:ln>
        </p:spPr>
        <p:txBody>
          <a:bodyPr wrap="none" lIns="0" tIns="0" rIns="0" bIns="0">
            <a:spAutoFit/>
          </a:bodyPr>
          <a:lstStyle/>
          <a:p>
            <a:r>
              <a:rPr lang="en-US" sz="1800" dirty="0" smtClean="0">
                <a:solidFill>
                  <a:srgbClr val="000000"/>
                </a:solidFill>
                <a:latin typeface="Calibri" pitchFamily="34" charset="0"/>
              </a:rPr>
              <a:t>Implementation</a:t>
            </a:r>
          </a:p>
          <a:p>
            <a:r>
              <a:rPr lang="en-US" sz="1800" dirty="0" smtClean="0">
                <a:solidFill>
                  <a:srgbClr val="000000"/>
                </a:solidFill>
                <a:latin typeface="Calibri" pitchFamily="34" charset="0"/>
              </a:rPr>
              <a:t>Level</a:t>
            </a:r>
            <a:endParaRPr lang="en-US" sz="1800" dirty="0">
              <a:solidFill>
                <a:srgbClr val="000000"/>
              </a:solidFill>
              <a:latin typeface="Calibri" pitchFamily="34" charset="0"/>
            </a:endParaRPr>
          </a:p>
        </p:txBody>
      </p:sp>
      <p:sp>
        <p:nvSpPr>
          <p:cNvPr id="16" name="Rectangle 72"/>
          <p:cNvSpPr>
            <a:spLocks noChangeArrowheads="1"/>
          </p:cNvSpPr>
          <p:nvPr/>
        </p:nvSpPr>
        <p:spPr bwMode="auto">
          <a:xfrm>
            <a:off x="2352486" y="2534841"/>
            <a:ext cx="3851910" cy="733876"/>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80139" tIns="40070" rIns="80139" bIns="40070"/>
          <a:lstStyle/>
          <a:p>
            <a:endParaRPr lang="sv-SE" sz="1800" dirty="0">
              <a:solidFill>
                <a:srgbClr val="000000"/>
              </a:solidFill>
              <a:latin typeface="Calibri" pitchFamily="34" charset="0"/>
            </a:endParaRPr>
          </a:p>
        </p:txBody>
      </p:sp>
      <p:sp>
        <p:nvSpPr>
          <p:cNvPr id="17" name="Rectangle 73"/>
          <p:cNvSpPr>
            <a:spLocks noChangeArrowheads="1"/>
          </p:cNvSpPr>
          <p:nvPr/>
        </p:nvSpPr>
        <p:spPr bwMode="auto">
          <a:xfrm>
            <a:off x="3691743" y="2542217"/>
            <a:ext cx="1158523" cy="276999"/>
          </a:xfrm>
          <a:prstGeom prst="rect">
            <a:avLst/>
          </a:prstGeom>
          <a:noFill/>
          <a:ln w="9525">
            <a:noFill/>
            <a:miter lim="800000"/>
            <a:headEnd/>
            <a:tailEnd/>
          </a:ln>
        </p:spPr>
        <p:txBody>
          <a:bodyPr wrap="none" lIns="0" tIns="0" rIns="0" bIns="0">
            <a:spAutoFit/>
          </a:bodyPr>
          <a:lstStyle/>
          <a:p>
            <a:r>
              <a:rPr lang="en-US" sz="1800" dirty="0" err="1">
                <a:solidFill>
                  <a:srgbClr val="000000"/>
                </a:solidFill>
                <a:latin typeface="Calibri" pitchFamily="34" charset="0"/>
              </a:rPr>
              <a:t>VehicleLevel</a:t>
            </a:r>
            <a:endParaRPr lang="en-US" sz="1800" dirty="0">
              <a:solidFill>
                <a:srgbClr val="000000"/>
              </a:solidFill>
              <a:latin typeface="Calibri" pitchFamily="34" charset="0"/>
            </a:endParaRPr>
          </a:p>
        </p:txBody>
      </p:sp>
      <p:sp>
        <p:nvSpPr>
          <p:cNvPr id="18" name="Rectangle 5"/>
          <p:cNvSpPr>
            <a:spLocks noChangeArrowheads="1"/>
          </p:cNvSpPr>
          <p:nvPr/>
        </p:nvSpPr>
        <p:spPr bwMode="auto">
          <a:xfrm>
            <a:off x="2349817" y="2534108"/>
            <a:ext cx="1752079" cy="7254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square" lIns="89974" tIns="46787" rIns="89974" bIns="46787">
            <a:spAutoFit/>
          </a:bodyPr>
          <a:lstStyle/>
          <a:p>
            <a:pPr algn="l">
              <a:spcBef>
                <a:spcPts val="600"/>
              </a:spcBef>
            </a:pPr>
            <a:r>
              <a:rPr lang="en-US" sz="1800" b="1" i="1" dirty="0" smtClean="0">
                <a:solidFill>
                  <a:srgbClr val="000000"/>
                </a:solidFill>
              </a:rPr>
              <a:t>Features</a:t>
            </a:r>
          </a:p>
          <a:p>
            <a:pPr algn="l">
              <a:spcBef>
                <a:spcPts val="600"/>
              </a:spcBef>
            </a:pPr>
            <a:r>
              <a:rPr lang="en-US" sz="1800" b="1" i="1" dirty="0" smtClean="0">
                <a:solidFill>
                  <a:srgbClr val="000000"/>
                </a:solidFill>
              </a:rPr>
              <a:t>Model</a:t>
            </a:r>
            <a:endParaRPr lang="en-US" sz="1800" dirty="0">
              <a:solidFill>
                <a:srgbClr val="000000"/>
              </a:solidFill>
            </a:endParaRPr>
          </a:p>
        </p:txBody>
      </p:sp>
      <p:graphicFrame>
        <p:nvGraphicFramePr>
          <p:cNvPr id="19" name="Object 7"/>
          <p:cNvGraphicFramePr>
            <a:graphicFrameLocks noChangeAspect="1"/>
          </p:cNvGraphicFramePr>
          <p:nvPr/>
        </p:nvGraphicFramePr>
        <p:xfrm>
          <a:off x="493592" y="2596203"/>
          <a:ext cx="1773790" cy="892443"/>
        </p:xfrm>
        <a:graphic>
          <a:graphicData uri="http://schemas.openxmlformats.org/presentationml/2006/ole">
            <p:oleObj spid="_x0000_s59394" name="Visio" r:id="rId3" imgW="4022979" imgH="2163699" progId="">
              <p:embed/>
            </p:oleObj>
          </a:graphicData>
        </a:graphic>
      </p:graphicFrame>
      <p:graphicFrame>
        <p:nvGraphicFramePr>
          <p:cNvPr id="20" name="Object 8"/>
          <p:cNvGraphicFramePr>
            <a:graphicFrameLocks noChangeAspect="1"/>
          </p:cNvGraphicFramePr>
          <p:nvPr/>
        </p:nvGraphicFramePr>
        <p:xfrm>
          <a:off x="422532" y="3431447"/>
          <a:ext cx="1851285" cy="577656"/>
        </p:xfrm>
        <a:graphic>
          <a:graphicData uri="http://schemas.openxmlformats.org/presentationml/2006/ole">
            <p:oleObj spid="_x0000_s59395" name="Visio" r:id="rId4" imgW="6421526" imgH="2011680" progId="">
              <p:embed/>
            </p:oleObj>
          </a:graphicData>
        </a:graphic>
      </p:graphicFrame>
      <p:graphicFrame>
        <p:nvGraphicFramePr>
          <p:cNvPr id="21" name="Object 9"/>
          <p:cNvGraphicFramePr>
            <a:graphicFrameLocks noChangeAspect="1"/>
          </p:cNvGraphicFramePr>
          <p:nvPr/>
        </p:nvGraphicFramePr>
        <p:xfrm>
          <a:off x="487940" y="5333763"/>
          <a:ext cx="1782456" cy="762811"/>
        </p:xfrm>
        <a:graphic>
          <a:graphicData uri="http://schemas.openxmlformats.org/presentationml/2006/ole">
            <p:oleObj spid="_x0000_s59396" name="Visio" r:id="rId5" imgW="3415589" imgH="1466698" progId="">
              <p:embed/>
            </p:oleObj>
          </a:graphicData>
        </a:graphic>
      </p:graphicFrame>
      <p:sp>
        <p:nvSpPr>
          <p:cNvPr id="22" name="Rectangle 5"/>
          <p:cNvSpPr>
            <a:spLocks noChangeArrowheads="1"/>
          </p:cNvSpPr>
          <p:nvPr/>
        </p:nvSpPr>
        <p:spPr bwMode="auto">
          <a:xfrm>
            <a:off x="2371478" y="3453216"/>
            <a:ext cx="1258455" cy="648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square" lIns="89974" tIns="46787" rIns="89974" bIns="46787">
            <a:spAutoFit/>
          </a:bodyPr>
          <a:lstStyle/>
          <a:p>
            <a:pPr algn="l">
              <a:spcBef>
                <a:spcPts val="600"/>
              </a:spcBef>
            </a:pPr>
            <a:r>
              <a:rPr lang="en-US" sz="1800" b="1" i="1" dirty="0">
                <a:solidFill>
                  <a:srgbClr val="000000"/>
                </a:solidFill>
              </a:rPr>
              <a:t>Abstract </a:t>
            </a:r>
            <a:br>
              <a:rPr lang="en-US" sz="1800" b="1" i="1" dirty="0">
                <a:solidFill>
                  <a:srgbClr val="000000"/>
                </a:solidFill>
              </a:rPr>
            </a:br>
            <a:r>
              <a:rPr lang="en-US" sz="1800" b="1" i="1" dirty="0">
                <a:solidFill>
                  <a:srgbClr val="000000"/>
                </a:solidFill>
              </a:rPr>
              <a:t>functions </a:t>
            </a:r>
          </a:p>
        </p:txBody>
      </p:sp>
      <p:sp>
        <p:nvSpPr>
          <p:cNvPr id="23" name="Rectangle 11"/>
          <p:cNvSpPr>
            <a:spLocks noChangeArrowheads="1"/>
          </p:cNvSpPr>
          <p:nvPr/>
        </p:nvSpPr>
        <p:spPr bwMode="auto">
          <a:xfrm>
            <a:off x="2350922" y="4391334"/>
            <a:ext cx="1251177" cy="6484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89974" tIns="46787" rIns="89974" bIns="46787">
            <a:spAutoFit/>
          </a:bodyPr>
          <a:lstStyle/>
          <a:p>
            <a:pPr algn="l">
              <a:spcBef>
                <a:spcPct val="0"/>
              </a:spcBef>
            </a:pPr>
            <a:r>
              <a:rPr lang="en-US" sz="1800" b="1" i="1" dirty="0" smtClean="0">
                <a:solidFill>
                  <a:srgbClr val="000000"/>
                </a:solidFill>
              </a:rPr>
              <a:t>Concrete</a:t>
            </a:r>
          </a:p>
          <a:p>
            <a:pPr algn="l">
              <a:spcBef>
                <a:spcPct val="0"/>
              </a:spcBef>
            </a:pPr>
            <a:r>
              <a:rPr lang="en-US" sz="1800" b="1" i="1" dirty="0" smtClean="0">
                <a:solidFill>
                  <a:srgbClr val="000000"/>
                </a:solidFill>
              </a:rPr>
              <a:t>functions</a:t>
            </a:r>
            <a:endParaRPr lang="en-US" sz="1800" dirty="0">
              <a:solidFill>
                <a:srgbClr val="000000"/>
              </a:solidFill>
            </a:endParaRPr>
          </a:p>
        </p:txBody>
      </p:sp>
      <p:sp>
        <p:nvSpPr>
          <p:cNvPr id="24" name="Rectangle 12"/>
          <p:cNvSpPr>
            <a:spLocks noChangeArrowheads="1"/>
          </p:cNvSpPr>
          <p:nvPr/>
        </p:nvSpPr>
        <p:spPr bwMode="auto">
          <a:xfrm>
            <a:off x="2364646" y="5662843"/>
            <a:ext cx="1819427" cy="6484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89974" tIns="46787" rIns="89974" bIns="46787">
            <a:spAutoFit/>
          </a:bodyPr>
          <a:lstStyle/>
          <a:p>
            <a:pPr algn="l">
              <a:spcBef>
                <a:spcPct val="0"/>
              </a:spcBef>
            </a:pPr>
            <a:r>
              <a:rPr lang="en-US" sz="1800" b="1" i="1" dirty="0">
                <a:solidFill>
                  <a:srgbClr val="000000"/>
                </a:solidFill>
              </a:rPr>
              <a:t>Software Architecture</a:t>
            </a:r>
            <a:r>
              <a:rPr lang="en-US" sz="1800" i="1" dirty="0">
                <a:solidFill>
                  <a:srgbClr val="000000"/>
                </a:solidFill>
              </a:rPr>
              <a:t> </a:t>
            </a:r>
          </a:p>
        </p:txBody>
      </p:sp>
      <p:graphicFrame>
        <p:nvGraphicFramePr>
          <p:cNvPr id="25" name="Object 13"/>
          <p:cNvGraphicFramePr>
            <a:graphicFrameLocks noChangeAspect="1"/>
          </p:cNvGraphicFramePr>
          <p:nvPr/>
        </p:nvGraphicFramePr>
        <p:xfrm>
          <a:off x="371918" y="4172132"/>
          <a:ext cx="1993594" cy="889421"/>
        </p:xfrm>
        <a:graphic>
          <a:graphicData uri="http://schemas.openxmlformats.org/presentationml/2006/ole">
            <p:oleObj spid="_x0000_s59397" name="Visio" r:id="rId6" imgW="6424803" imgH="2907792" progId="">
              <p:embed/>
            </p:oleObj>
          </a:graphicData>
        </a:graphic>
      </p:graphicFrame>
      <p:pic>
        <p:nvPicPr>
          <p:cNvPr id="26" name="Picture 14" descr="autosa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48572" y="5322579"/>
            <a:ext cx="215699"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19" descr="EAST-ADL_bi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21836" y="4222767"/>
            <a:ext cx="103156" cy="801688"/>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0" descr="EAST-ADL_bi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22423" y="3346808"/>
            <a:ext cx="103158" cy="801687"/>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1" descr="EAST-ADL_bi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16717" y="2481774"/>
            <a:ext cx="103158" cy="801687"/>
          </a:xfrm>
          <a:prstGeom prst="rect">
            <a:avLst/>
          </a:prstGeom>
          <a:noFill/>
          <a:extLst>
            <a:ext uri="{909E8E84-426E-40DD-AFC4-6F175D3DCCD1}">
              <a14:hiddenFill xmlns="" xmlns:a14="http://schemas.microsoft.com/office/drawing/2010/main">
                <a:solidFill>
                  <a:srgbClr val="FFFFFF"/>
                </a:solidFill>
              </a14:hiddenFill>
            </a:ext>
          </a:extLst>
        </p:spPr>
      </p:pic>
      <p:sp>
        <p:nvSpPr>
          <p:cNvPr id="30" name="Line 22"/>
          <p:cNvSpPr>
            <a:spLocks noChangeShapeType="1"/>
          </p:cNvSpPr>
          <p:nvPr/>
        </p:nvSpPr>
        <p:spPr bwMode="auto">
          <a:xfrm flipV="1">
            <a:off x="1488238" y="4861364"/>
            <a:ext cx="239975" cy="869259"/>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9974" tIns="46787" rIns="89974" bIns="46787" anchor="ctr"/>
          <a:lstStyle/>
          <a:p>
            <a:endParaRPr lang="sv-SE"/>
          </a:p>
        </p:txBody>
      </p:sp>
      <p:sp>
        <p:nvSpPr>
          <p:cNvPr id="31" name="Line 23"/>
          <p:cNvSpPr>
            <a:spLocks noChangeShapeType="1"/>
          </p:cNvSpPr>
          <p:nvPr/>
        </p:nvSpPr>
        <p:spPr bwMode="auto">
          <a:xfrm flipH="1" flipV="1">
            <a:off x="1383452" y="3732441"/>
            <a:ext cx="223429" cy="65705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9974" tIns="46787" rIns="89974" bIns="46787" anchor="ctr"/>
          <a:lstStyle/>
          <a:p>
            <a:endParaRPr lang="sv-SE"/>
          </a:p>
        </p:txBody>
      </p:sp>
      <p:sp>
        <p:nvSpPr>
          <p:cNvPr id="32" name="Line 24"/>
          <p:cNvSpPr>
            <a:spLocks noChangeShapeType="1"/>
          </p:cNvSpPr>
          <p:nvPr/>
        </p:nvSpPr>
        <p:spPr bwMode="auto">
          <a:xfrm flipH="1" flipV="1">
            <a:off x="1310294" y="3145463"/>
            <a:ext cx="485324" cy="45757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9974" tIns="46787" rIns="89974" bIns="46787" anchor="ctr"/>
          <a:lstStyle/>
          <a:p>
            <a:endParaRPr lang="sv-SE"/>
          </a:p>
        </p:txBody>
      </p:sp>
      <p:sp>
        <p:nvSpPr>
          <p:cNvPr id="33" name="Line 22"/>
          <p:cNvSpPr>
            <a:spLocks noChangeShapeType="1"/>
          </p:cNvSpPr>
          <p:nvPr/>
        </p:nvSpPr>
        <p:spPr bwMode="auto">
          <a:xfrm flipH="1" flipV="1">
            <a:off x="2092202" y="4861363"/>
            <a:ext cx="13482" cy="81505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9974" tIns="46787" rIns="89974" bIns="46787" anchor="ctr"/>
          <a:lstStyle/>
          <a:p>
            <a:endParaRPr lang="sv-SE" sz="1800"/>
          </a:p>
        </p:txBody>
      </p:sp>
      <p:sp>
        <p:nvSpPr>
          <p:cNvPr id="34" name="Rectangle 5"/>
          <p:cNvSpPr>
            <a:spLocks noChangeArrowheads="1"/>
          </p:cNvSpPr>
          <p:nvPr/>
        </p:nvSpPr>
        <p:spPr bwMode="auto">
          <a:xfrm>
            <a:off x="4448451" y="2529338"/>
            <a:ext cx="1752079" cy="7254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square" lIns="89974" tIns="46787" rIns="89974" bIns="46787">
            <a:spAutoFit/>
          </a:bodyPr>
          <a:lstStyle/>
          <a:p>
            <a:pPr algn="r">
              <a:spcBef>
                <a:spcPts val="600"/>
              </a:spcBef>
            </a:pPr>
            <a:r>
              <a:rPr lang="en-US" sz="1800" b="1" dirty="0" smtClean="0">
                <a:solidFill>
                  <a:srgbClr val="000000"/>
                </a:solidFill>
              </a:rPr>
              <a:t>Safety</a:t>
            </a:r>
          </a:p>
          <a:p>
            <a:pPr algn="r">
              <a:spcBef>
                <a:spcPts val="600"/>
              </a:spcBef>
            </a:pPr>
            <a:r>
              <a:rPr lang="en-US" sz="1800" b="1" dirty="0" smtClean="0">
                <a:solidFill>
                  <a:srgbClr val="000000"/>
                </a:solidFill>
              </a:rPr>
              <a:t>Goal</a:t>
            </a:r>
            <a:endParaRPr lang="en-US" sz="1800" b="1" dirty="0">
              <a:solidFill>
                <a:srgbClr val="000000"/>
              </a:solidFill>
            </a:endParaRPr>
          </a:p>
        </p:txBody>
      </p:sp>
      <p:sp>
        <p:nvSpPr>
          <p:cNvPr id="35" name="Rectangle 5"/>
          <p:cNvSpPr>
            <a:spLocks noChangeArrowheads="1"/>
          </p:cNvSpPr>
          <p:nvPr/>
        </p:nvSpPr>
        <p:spPr bwMode="auto">
          <a:xfrm>
            <a:off x="3837709" y="3368245"/>
            <a:ext cx="2358323" cy="7254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square" lIns="89974" tIns="46787" rIns="89974" bIns="46787">
            <a:spAutoFit/>
          </a:bodyPr>
          <a:lstStyle/>
          <a:p>
            <a:pPr algn="r">
              <a:spcBef>
                <a:spcPts val="600"/>
              </a:spcBef>
            </a:pPr>
            <a:r>
              <a:rPr lang="en-US" sz="1800" b="1" dirty="0" smtClean="0">
                <a:solidFill>
                  <a:srgbClr val="000000"/>
                </a:solidFill>
              </a:rPr>
              <a:t>Functional</a:t>
            </a:r>
          </a:p>
          <a:p>
            <a:pPr algn="r">
              <a:spcBef>
                <a:spcPts val="600"/>
              </a:spcBef>
            </a:pPr>
            <a:r>
              <a:rPr lang="en-US" sz="1800" b="1" dirty="0" smtClean="0">
                <a:solidFill>
                  <a:srgbClr val="000000"/>
                </a:solidFill>
              </a:rPr>
              <a:t>Safety concept</a:t>
            </a:r>
            <a:endParaRPr lang="en-US" sz="1800" b="1" dirty="0">
              <a:solidFill>
                <a:srgbClr val="000000"/>
              </a:solidFill>
            </a:endParaRPr>
          </a:p>
        </p:txBody>
      </p:sp>
      <p:sp>
        <p:nvSpPr>
          <p:cNvPr id="36" name="Rectangle 5"/>
          <p:cNvSpPr>
            <a:spLocks noChangeArrowheads="1"/>
          </p:cNvSpPr>
          <p:nvPr/>
        </p:nvSpPr>
        <p:spPr bwMode="auto">
          <a:xfrm>
            <a:off x="4087091" y="4321549"/>
            <a:ext cx="2104443" cy="7254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sm" len="sm"/>
              </a14:hiddenLine>
            </a:ext>
          </a:extLst>
        </p:spPr>
        <p:txBody>
          <a:bodyPr wrap="square" lIns="89974" tIns="46787" rIns="89974" bIns="46787">
            <a:spAutoFit/>
          </a:bodyPr>
          <a:lstStyle/>
          <a:p>
            <a:pPr algn="r">
              <a:spcBef>
                <a:spcPts val="600"/>
              </a:spcBef>
            </a:pPr>
            <a:r>
              <a:rPr lang="en-US" sz="1800" b="1" dirty="0" smtClean="0">
                <a:solidFill>
                  <a:srgbClr val="000000"/>
                </a:solidFill>
              </a:rPr>
              <a:t>Technical</a:t>
            </a:r>
          </a:p>
          <a:p>
            <a:pPr algn="r">
              <a:spcBef>
                <a:spcPts val="600"/>
              </a:spcBef>
            </a:pPr>
            <a:r>
              <a:rPr lang="en-US" sz="1800" b="1" dirty="0" smtClean="0">
                <a:solidFill>
                  <a:srgbClr val="000000"/>
                </a:solidFill>
              </a:rPr>
              <a:t>Safety concept</a:t>
            </a:r>
            <a:endParaRPr lang="en-US" sz="1800" b="1" dirty="0">
              <a:solidFill>
                <a:srgbClr val="000000"/>
              </a:solidFill>
            </a:endParaRPr>
          </a:p>
        </p:txBody>
      </p:sp>
      <p:pic>
        <p:nvPicPr>
          <p:cNvPr id="37" name="Picture 3"/>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410121" y="2142674"/>
            <a:ext cx="1589930" cy="114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3" name="Gruppieren 140"/>
          <p:cNvGrpSpPr/>
          <p:nvPr/>
        </p:nvGrpSpPr>
        <p:grpSpPr>
          <a:xfrm>
            <a:off x="6392708" y="3417147"/>
            <a:ext cx="1094816" cy="1658707"/>
            <a:chOff x="7271884" y="1694283"/>
            <a:chExt cx="3278567" cy="5096851"/>
          </a:xfrm>
        </p:grpSpPr>
        <p:sp>
          <p:nvSpPr>
            <p:cNvPr id="39" name="Rectangle 10"/>
            <p:cNvSpPr>
              <a:spLocks noChangeArrowheads="1"/>
            </p:cNvSpPr>
            <p:nvPr/>
          </p:nvSpPr>
          <p:spPr bwMode="auto">
            <a:xfrm>
              <a:off x="7271884" y="1694283"/>
              <a:ext cx="3278567" cy="50968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sz="300" dirty="0"/>
            </a:p>
          </p:txBody>
        </p:sp>
        <p:sp>
          <p:nvSpPr>
            <p:cNvPr id="40" name="Rectangle 11"/>
            <p:cNvSpPr>
              <a:spLocks noChangeArrowheads="1"/>
            </p:cNvSpPr>
            <p:nvPr/>
          </p:nvSpPr>
          <p:spPr bwMode="auto">
            <a:xfrm>
              <a:off x="7271884" y="1694283"/>
              <a:ext cx="3278567" cy="5096851"/>
            </a:xfrm>
            <a:prstGeom prst="rect">
              <a:avLst/>
            </a:pr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41" name="Rectangle 12"/>
            <p:cNvSpPr>
              <a:spLocks noChangeArrowheads="1"/>
            </p:cNvSpPr>
            <p:nvPr/>
          </p:nvSpPr>
          <p:spPr bwMode="auto">
            <a:xfrm>
              <a:off x="8536156" y="1739791"/>
              <a:ext cx="681655"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Dependability</a:t>
              </a:r>
              <a:endParaRPr lang="sv-SE" sz="300" dirty="0" smtClean="0">
                <a:latin typeface="Arial" pitchFamily="34" charset="0"/>
              </a:endParaRPr>
            </a:p>
          </p:txBody>
        </p:sp>
        <p:sp>
          <p:nvSpPr>
            <p:cNvPr id="42" name="Freeform 20"/>
            <p:cNvSpPr>
              <a:spLocks/>
            </p:cNvSpPr>
            <p:nvPr/>
          </p:nvSpPr>
          <p:spPr bwMode="auto">
            <a:xfrm>
              <a:off x="8250256" y="3404319"/>
              <a:ext cx="107677" cy="1743291"/>
            </a:xfrm>
            <a:custGeom>
              <a:avLst/>
              <a:gdLst>
                <a:gd name="T0" fmla="*/ 0 w 58"/>
                <a:gd name="T1" fmla="*/ 996 h 996"/>
                <a:gd name="T2" fmla="*/ 0 w 58"/>
                <a:gd name="T3" fmla="*/ 925 h 996"/>
                <a:gd name="T4" fmla="*/ 58 w 58"/>
                <a:gd name="T5" fmla="*/ 925 h 996"/>
                <a:gd name="T6" fmla="*/ 58 w 58"/>
                <a:gd name="T7" fmla="*/ 0 h 996"/>
              </a:gdLst>
              <a:ahLst/>
              <a:cxnLst>
                <a:cxn ang="0">
                  <a:pos x="T0" y="T1"/>
                </a:cxn>
                <a:cxn ang="0">
                  <a:pos x="T2" y="T3"/>
                </a:cxn>
                <a:cxn ang="0">
                  <a:pos x="T4" y="T5"/>
                </a:cxn>
                <a:cxn ang="0">
                  <a:pos x="T6" y="T7"/>
                </a:cxn>
              </a:cxnLst>
              <a:rect l="0" t="0" r="r" b="b"/>
              <a:pathLst>
                <a:path w="58" h="996">
                  <a:moveTo>
                    <a:pt x="0" y="996"/>
                  </a:moveTo>
                  <a:lnTo>
                    <a:pt x="0" y="925"/>
                  </a:lnTo>
                  <a:lnTo>
                    <a:pt x="58" y="925"/>
                  </a:lnTo>
                  <a:lnTo>
                    <a:pt x="58" y="0"/>
                  </a:lnTo>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43" name="Freeform 21"/>
            <p:cNvSpPr>
              <a:spLocks/>
            </p:cNvSpPr>
            <p:nvPr/>
          </p:nvSpPr>
          <p:spPr bwMode="auto">
            <a:xfrm>
              <a:off x="8322659" y="3404319"/>
              <a:ext cx="68690" cy="31505"/>
            </a:xfrm>
            <a:custGeom>
              <a:avLst/>
              <a:gdLst>
                <a:gd name="T0" fmla="*/ 37 w 37"/>
                <a:gd name="T1" fmla="*/ 18 h 18"/>
                <a:gd name="T2" fmla="*/ 19 w 37"/>
                <a:gd name="T3" fmla="*/ 0 h 18"/>
                <a:gd name="T4" fmla="*/ 0 w 37"/>
                <a:gd name="T5" fmla="*/ 18 h 18"/>
              </a:gdLst>
              <a:ahLst/>
              <a:cxnLst>
                <a:cxn ang="0">
                  <a:pos x="T0" y="T1"/>
                </a:cxn>
                <a:cxn ang="0">
                  <a:pos x="T2" y="T3"/>
                </a:cxn>
                <a:cxn ang="0">
                  <a:pos x="T4" y="T5"/>
                </a:cxn>
              </a:cxnLst>
              <a:rect l="0" t="0" r="r" b="b"/>
              <a:pathLst>
                <a:path w="37" h="18">
                  <a:moveTo>
                    <a:pt x="37" y="18"/>
                  </a:moveTo>
                  <a:lnTo>
                    <a:pt x="19" y="0"/>
                  </a:lnTo>
                  <a:lnTo>
                    <a:pt x="0" y="18"/>
                  </a:lnTo>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44" name="Rectangle 22"/>
            <p:cNvSpPr>
              <a:spLocks noChangeArrowheads="1"/>
            </p:cNvSpPr>
            <p:nvPr/>
          </p:nvSpPr>
          <p:spPr bwMode="auto">
            <a:xfrm>
              <a:off x="8047898" y="4044926"/>
              <a:ext cx="581082" cy="14002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sz="300" dirty="0"/>
            </a:p>
          </p:txBody>
        </p:sp>
        <p:sp>
          <p:nvSpPr>
            <p:cNvPr id="45" name="Rectangle 23"/>
            <p:cNvSpPr>
              <a:spLocks noChangeArrowheads="1"/>
            </p:cNvSpPr>
            <p:nvPr/>
          </p:nvSpPr>
          <p:spPr bwMode="auto">
            <a:xfrm>
              <a:off x="8047900" y="4044927"/>
              <a:ext cx="532846"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DeriveReq</a:t>
              </a:r>
              <a:endParaRPr lang="sv-SE" sz="300" dirty="0" smtClean="0">
                <a:latin typeface="Arial" pitchFamily="34" charset="0"/>
              </a:endParaRPr>
            </a:p>
          </p:txBody>
        </p:sp>
        <p:sp>
          <p:nvSpPr>
            <p:cNvPr id="46" name="Freeform 24"/>
            <p:cNvSpPr>
              <a:spLocks/>
            </p:cNvSpPr>
            <p:nvPr/>
          </p:nvSpPr>
          <p:spPr bwMode="auto">
            <a:xfrm>
              <a:off x="8736657" y="3864646"/>
              <a:ext cx="1602154" cy="460327"/>
            </a:xfrm>
            <a:custGeom>
              <a:avLst/>
              <a:gdLst>
                <a:gd name="T0" fmla="*/ 60 w 2777"/>
                <a:gd name="T1" fmla="*/ 847 h 847"/>
                <a:gd name="T2" fmla="*/ 2717 w 2777"/>
                <a:gd name="T3" fmla="*/ 847 h 847"/>
                <a:gd name="T4" fmla="*/ 2777 w 2777"/>
                <a:gd name="T5" fmla="*/ 786 h 847"/>
                <a:gd name="T6" fmla="*/ 2777 w 2777"/>
                <a:gd name="T7" fmla="*/ 786 h 847"/>
                <a:gd name="T8" fmla="*/ 2777 w 2777"/>
                <a:gd name="T9" fmla="*/ 61 h 847"/>
                <a:gd name="T10" fmla="*/ 2717 w 2777"/>
                <a:gd name="T11" fmla="*/ 0 h 847"/>
                <a:gd name="T12" fmla="*/ 60 w 2777"/>
                <a:gd name="T13" fmla="*/ 0 h 847"/>
                <a:gd name="T14" fmla="*/ 0 w 2777"/>
                <a:gd name="T15" fmla="*/ 61 h 847"/>
                <a:gd name="T16" fmla="*/ 0 w 2777"/>
                <a:gd name="T17" fmla="*/ 786 h 847"/>
                <a:gd name="T18" fmla="*/ 60 w 2777"/>
                <a:gd name="T19"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7" h="847">
                  <a:moveTo>
                    <a:pt x="60" y="847"/>
                  </a:moveTo>
                  <a:lnTo>
                    <a:pt x="2717" y="847"/>
                  </a:lnTo>
                  <a:cubicBezTo>
                    <a:pt x="2750" y="847"/>
                    <a:pt x="2777" y="820"/>
                    <a:pt x="2777" y="786"/>
                  </a:cubicBezTo>
                  <a:cubicBezTo>
                    <a:pt x="2777" y="786"/>
                    <a:pt x="2777" y="786"/>
                    <a:pt x="2777" y="786"/>
                  </a:cubicBezTo>
                  <a:lnTo>
                    <a:pt x="2777" y="61"/>
                  </a:lnTo>
                  <a:cubicBezTo>
                    <a:pt x="2777" y="27"/>
                    <a:pt x="2750" y="0"/>
                    <a:pt x="2717" y="0"/>
                  </a:cubicBezTo>
                  <a:lnTo>
                    <a:pt x="60" y="0"/>
                  </a:lnTo>
                  <a:cubicBezTo>
                    <a:pt x="27" y="0"/>
                    <a:pt x="0" y="27"/>
                    <a:pt x="0" y="61"/>
                  </a:cubicBezTo>
                  <a:lnTo>
                    <a:pt x="0" y="786"/>
                  </a:lnTo>
                  <a:cubicBezTo>
                    <a:pt x="0" y="820"/>
                    <a:pt x="27" y="847"/>
                    <a:pt x="60" y="847"/>
                  </a:cubicBez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sv-SE" sz="300" dirty="0"/>
            </a:p>
          </p:txBody>
        </p:sp>
        <p:sp>
          <p:nvSpPr>
            <p:cNvPr id="47" name="Freeform 25"/>
            <p:cNvSpPr>
              <a:spLocks/>
            </p:cNvSpPr>
            <p:nvPr/>
          </p:nvSpPr>
          <p:spPr bwMode="auto">
            <a:xfrm>
              <a:off x="8736657" y="3864646"/>
              <a:ext cx="1602154" cy="460327"/>
            </a:xfrm>
            <a:custGeom>
              <a:avLst/>
              <a:gdLst>
                <a:gd name="T0" fmla="*/ 60 w 2777"/>
                <a:gd name="T1" fmla="*/ 847 h 847"/>
                <a:gd name="T2" fmla="*/ 2717 w 2777"/>
                <a:gd name="T3" fmla="*/ 847 h 847"/>
                <a:gd name="T4" fmla="*/ 2777 w 2777"/>
                <a:gd name="T5" fmla="*/ 786 h 847"/>
                <a:gd name="T6" fmla="*/ 2777 w 2777"/>
                <a:gd name="T7" fmla="*/ 786 h 847"/>
                <a:gd name="T8" fmla="*/ 2777 w 2777"/>
                <a:gd name="T9" fmla="*/ 61 h 847"/>
                <a:gd name="T10" fmla="*/ 2717 w 2777"/>
                <a:gd name="T11" fmla="*/ 0 h 847"/>
                <a:gd name="T12" fmla="*/ 60 w 2777"/>
                <a:gd name="T13" fmla="*/ 0 h 847"/>
                <a:gd name="T14" fmla="*/ 0 w 2777"/>
                <a:gd name="T15" fmla="*/ 61 h 847"/>
                <a:gd name="T16" fmla="*/ 0 w 2777"/>
                <a:gd name="T17" fmla="*/ 786 h 847"/>
                <a:gd name="T18" fmla="*/ 60 w 2777"/>
                <a:gd name="T19"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7" h="847">
                  <a:moveTo>
                    <a:pt x="60" y="847"/>
                  </a:moveTo>
                  <a:lnTo>
                    <a:pt x="2717" y="847"/>
                  </a:lnTo>
                  <a:cubicBezTo>
                    <a:pt x="2750" y="847"/>
                    <a:pt x="2777" y="820"/>
                    <a:pt x="2777" y="786"/>
                  </a:cubicBezTo>
                  <a:cubicBezTo>
                    <a:pt x="2777" y="786"/>
                    <a:pt x="2777" y="786"/>
                    <a:pt x="2777" y="786"/>
                  </a:cubicBezTo>
                  <a:lnTo>
                    <a:pt x="2777" y="61"/>
                  </a:lnTo>
                  <a:cubicBezTo>
                    <a:pt x="2777" y="27"/>
                    <a:pt x="2750" y="0"/>
                    <a:pt x="2717" y="0"/>
                  </a:cubicBezTo>
                  <a:lnTo>
                    <a:pt x="60" y="0"/>
                  </a:lnTo>
                  <a:cubicBezTo>
                    <a:pt x="27" y="0"/>
                    <a:pt x="0" y="27"/>
                    <a:pt x="0" y="61"/>
                  </a:cubicBezTo>
                  <a:lnTo>
                    <a:pt x="0" y="786"/>
                  </a:lnTo>
                  <a:cubicBezTo>
                    <a:pt x="0" y="820"/>
                    <a:pt x="27" y="847"/>
                    <a:pt x="60" y="847"/>
                  </a:cubicBezTo>
                  <a:close/>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48" name="Rectangle 26"/>
            <p:cNvSpPr>
              <a:spLocks noChangeArrowheads="1"/>
            </p:cNvSpPr>
            <p:nvPr/>
          </p:nvSpPr>
          <p:spPr bwMode="auto">
            <a:xfrm>
              <a:off x="8868467" y="3959163"/>
              <a:ext cx="1233703"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TechnicalSafetyConcept</a:t>
              </a:r>
              <a:endParaRPr lang="sv-SE" sz="300" dirty="0" smtClean="0">
                <a:latin typeface="Arial" pitchFamily="34" charset="0"/>
              </a:endParaRPr>
            </a:p>
          </p:txBody>
        </p:sp>
        <p:sp>
          <p:nvSpPr>
            <p:cNvPr id="49" name="Rectangle 27"/>
            <p:cNvSpPr>
              <a:spLocks noChangeArrowheads="1"/>
            </p:cNvSpPr>
            <p:nvPr/>
          </p:nvSpPr>
          <p:spPr bwMode="auto">
            <a:xfrm>
              <a:off x="9172931" y="4097435"/>
              <a:ext cx="676858"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ServiceBrake</a:t>
              </a:r>
              <a:endParaRPr lang="sv-SE" sz="300" dirty="0" smtClean="0">
                <a:latin typeface="Arial" pitchFamily="34" charset="0"/>
              </a:endParaRPr>
            </a:p>
          </p:txBody>
        </p:sp>
        <p:sp>
          <p:nvSpPr>
            <p:cNvPr id="50" name="Freeform 28"/>
            <p:cNvSpPr>
              <a:spLocks/>
            </p:cNvSpPr>
            <p:nvPr/>
          </p:nvSpPr>
          <p:spPr bwMode="auto">
            <a:xfrm>
              <a:off x="9050405" y="4324973"/>
              <a:ext cx="488258" cy="1132439"/>
            </a:xfrm>
            <a:custGeom>
              <a:avLst/>
              <a:gdLst>
                <a:gd name="T0" fmla="*/ 263 w 263"/>
                <a:gd name="T1" fmla="*/ 0 h 647"/>
                <a:gd name="T2" fmla="*/ 263 w 263"/>
                <a:gd name="T3" fmla="*/ 647 h 647"/>
                <a:gd name="T4" fmla="*/ 0 w 263"/>
                <a:gd name="T5" fmla="*/ 647 h 647"/>
              </a:gdLst>
              <a:ahLst/>
              <a:cxnLst>
                <a:cxn ang="0">
                  <a:pos x="T0" y="T1"/>
                </a:cxn>
                <a:cxn ang="0">
                  <a:pos x="T2" y="T3"/>
                </a:cxn>
                <a:cxn ang="0">
                  <a:pos x="T4" y="T5"/>
                </a:cxn>
              </a:cxnLst>
              <a:rect l="0" t="0" r="r" b="b"/>
              <a:pathLst>
                <a:path w="263" h="647">
                  <a:moveTo>
                    <a:pt x="263" y="0"/>
                  </a:moveTo>
                  <a:lnTo>
                    <a:pt x="263" y="647"/>
                  </a:lnTo>
                  <a:lnTo>
                    <a:pt x="0" y="647"/>
                  </a:lnTo>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51" name="Freeform 29"/>
            <p:cNvSpPr>
              <a:spLocks/>
            </p:cNvSpPr>
            <p:nvPr/>
          </p:nvSpPr>
          <p:spPr bwMode="auto">
            <a:xfrm>
              <a:off x="9050405" y="5425907"/>
              <a:ext cx="35273" cy="63011"/>
            </a:xfrm>
            <a:custGeom>
              <a:avLst/>
              <a:gdLst>
                <a:gd name="T0" fmla="*/ 19 w 19"/>
                <a:gd name="T1" fmla="*/ 0 h 36"/>
                <a:gd name="T2" fmla="*/ 0 w 19"/>
                <a:gd name="T3" fmla="*/ 18 h 36"/>
                <a:gd name="T4" fmla="*/ 19 w 19"/>
                <a:gd name="T5" fmla="*/ 36 h 36"/>
              </a:gdLst>
              <a:ahLst/>
              <a:cxnLst>
                <a:cxn ang="0">
                  <a:pos x="T0" y="T1"/>
                </a:cxn>
                <a:cxn ang="0">
                  <a:pos x="T2" y="T3"/>
                </a:cxn>
                <a:cxn ang="0">
                  <a:pos x="T4" y="T5"/>
                </a:cxn>
              </a:cxnLst>
              <a:rect l="0" t="0" r="r" b="b"/>
              <a:pathLst>
                <a:path w="19" h="36">
                  <a:moveTo>
                    <a:pt x="19" y="0"/>
                  </a:moveTo>
                  <a:lnTo>
                    <a:pt x="0" y="18"/>
                  </a:lnTo>
                  <a:lnTo>
                    <a:pt x="19" y="36"/>
                  </a:lnTo>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52" name="Rectangle 30"/>
            <p:cNvSpPr>
              <a:spLocks noChangeArrowheads="1"/>
            </p:cNvSpPr>
            <p:nvPr/>
          </p:nvSpPr>
          <p:spPr bwMode="auto">
            <a:xfrm>
              <a:off x="8816486" y="4984833"/>
              <a:ext cx="1579876" cy="13827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sz="300" dirty="0"/>
            </a:p>
          </p:txBody>
        </p:sp>
        <p:sp>
          <p:nvSpPr>
            <p:cNvPr id="53" name="Rectangle 31"/>
            <p:cNvSpPr>
              <a:spLocks noChangeArrowheads="1"/>
            </p:cNvSpPr>
            <p:nvPr/>
          </p:nvSpPr>
          <p:spPr bwMode="auto">
            <a:xfrm>
              <a:off x="8814630" y="4984834"/>
              <a:ext cx="1459321"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TechnicalSafetyRequirement</a:t>
              </a:r>
              <a:endParaRPr lang="sv-SE" sz="300" dirty="0" smtClean="0">
                <a:latin typeface="Arial" pitchFamily="34" charset="0"/>
              </a:endParaRPr>
            </a:p>
          </p:txBody>
        </p:sp>
        <p:sp>
          <p:nvSpPr>
            <p:cNvPr id="54" name="Freeform 32"/>
            <p:cNvSpPr>
              <a:spLocks/>
            </p:cNvSpPr>
            <p:nvPr/>
          </p:nvSpPr>
          <p:spPr bwMode="auto">
            <a:xfrm>
              <a:off x="7448251" y="5147610"/>
              <a:ext cx="1602154" cy="621354"/>
            </a:xfrm>
            <a:custGeom>
              <a:avLst/>
              <a:gdLst>
                <a:gd name="T0" fmla="*/ 61 w 2778"/>
                <a:gd name="T1" fmla="*/ 1143 h 1143"/>
                <a:gd name="T2" fmla="*/ 2718 w 2778"/>
                <a:gd name="T3" fmla="*/ 1143 h 1143"/>
                <a:gd name="T4" fmla="*/ 2778 w 2778"/>
                <a:gd name="T5" fmla="*/ 1083 h 1143"/>
                <a:gd name="T6" fmla="*/ 2778 w 2778"/>
                <a:gd name="T7" fmla="*/ 1083 h 1143"/>
                <a:gd name="T8" fmla="*/ 2778 w 2778"/>
                <a:gd name="T9" fmla="*/ 1083 h 1143"/>
                <a:gd name="T10" fmla="*/ 2778 w 2778"/>
                <a:gd name="T11" fmla="*/ 60 h 1143"/>
                <a:gd name="T12" fmla="*/ 2718 w 2778"/>
                <a:gd name="T13" fmla="*/ 0 h 1143"/>
                <a:gd name="T14" fmla="*/ 2718 w 2778"/>
                <a:gd name="T15" fmla="*/ 0 h 1143"/>
                <a:gd name="T16" fmla="*/ 61 w 2778"/>
                <a:gd name="T17" fmla="*/ 0 h 1143"/>
                <a:gd name="T18" fmla="*/ 0 w 2778"/>
                <a:gd name="T19" fmla="*/ 60 h 1143"/>
                <a:gd name="T20" fmla="*/ 0 w 2778"/>
                <a:gd name="T21" fmla="*/ 60 h 1143"/>
                <a:gd name="T22" fmla="*/ 0 w 2778"/>
                <a:gd name="T23" fmla="*/ 1083 h 1143"/>
                <a:gd name="T24" fmla="*/ 61 w 2778"/>
                <a:gd name="T25"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8" h="1143">
                  <a:moveTo>
                    <a:pt x="61" y="1143"/>
                  </a:moveTo>
                  <a:lnTo>
                    <a:pt x="2718" y="1143"/>
                  </a:lnTo>
                  <a:cubicBezTo>
                    <a:pt x="2751" y="1143"/>
                    <a:pt x="2778" y="1116"/>
                    <a:pt x="2778" y="1083"/>
                  </a:cubicBezTo>
                  <a:cubicBezTo>
                    <a:pt x="2778" y="1083"/>
                    <a:pt x="2778" y="1083"/>
                    <a:pt x="2778" y="1083"/>
                  </a:cubicBezTo>
                  <a:lnTo>
                    <a:pt x="2778" y="1083"/>
                  </a:lnTo>
                  <a:lnTo>
                    <a:pt x="2778" y="60"/>
                  </a:lnTo>
                  <a:cubicBezTo>
                    <a:pt x="2778" y="27"/>
                    <a:pt x="2751" y="0"/>
                    <a:pt x="2718" y="0"/>
                  </a:cubicBezTo>
                  <a:lnTo>
                    <a:pt x="2718" y="0"/>
                  </a:lnTo>
                  <a:lnTo>
                    <a:pt x="61" y="0"/>
                  </a:lnTo>
                  <a:cubicBezTo>
                    <a:pt x="27" y="0"/>
                    <a:pt x="0" y="27"/>
                    <a:pt x="0" y="60"/>
                  </a:cubicBezTo>
                  <a:lnTo>
                    <a:pt x="0" y="60"/>
                  </a:lnTo>
                  <a:lnTo>
                    <a:pt x="0" y="1083"/>
                  </a:lnTo>
                  <a:cubicBezTo>
                    <a:pt x="0" y="1116"/>
                    <a:pt x="27" y="1143"/>
                    <a:pt x="61" y="1143"/>
                  </a:cubicBez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sv-SE" sz="300" dirty="0"/>
            </a:p>
          </p:txBody>
        </p:sp>
        <p:sp>
          <p:nvSpPr>
            <p:cNvPr id="55" name="Freeform 33"/>
            <p:cNvSpPr>
              <a:spLocks/>
            </p:cNvSpPr>
            <p:nvPr/>
          </p:nvSpPr>
          <p:spPr bwMode="auto">
            <a:xfrm>
              <a:off x="7448251" y="5147610"/>
              <a:ext cx="1602154" cy="621354"/>
            </a:xfrm>
            <a:custGeom>
              <a:avLst/>
              <a:gdLst>
                <a:gd name="T0" fmla="*/ 61 w 2778"/>
                <a:gd name="T1" fmla="*/ 1143 h 1143"/>
                <a:gd name="T2" fmla="*/ 2718 w 2778"/>
                <a:gd name="T3" fmla="*/ 1143 h 1143"/>
                <a:gd name="T4" fmla="*/ 2778 w 2778"/>
                <a:gd name="T5" fmla="*/ 1083 h 1143"/>
                <a:gd name="T6" fmla="*/ 2778 w 2778"/>
                <a:gd name="T7" fmla="*/ 1083 h 1143"/>
                <a:gd name="T8" fmla="*/ 2778 w 2778"/>
                <a:gd name="T9" fmla="*/ 1083 h 1143"/>
                <a:gd name="T10" fmla="*/ 2778 w 2778"/>
                <a:gd name="T11" fmla="*/ 60 h 1143"/>
                <a:gd name="T12" fmla="*/ 2718 w 2778"/>
                <a:gd name="T13" fmla="*/ 0 h 1143"/>
                <a:gd name="T14" fmla="*/ 2718 w 2778"/>
                <a:gd name="T15" fmla="*/ 0 h 1143"/>
                <a:gd name="T16" fmla="*/ 61 w 2778"/>
                <a:gd name="T17" fmla="*/ 0 h 1143"/>
                <a:gd name="T18" fmla="*/ 0 w 2778"/>
                <a:gd name="T19" fmla="*/ 60 h 1143"/>
                <a:gd name="T20" fmla="*/ 0 w 2778"/>
                <a:gd name="T21" fmla="*/ 60 h 1143"/>
                <a:gd name="T22" fmla="*/ 0 w 2778"/>
                <a:gd name="T23" fmla="*/ 1083 h 1143"/>
                <a:gd name="T24" fmla="*/ 61 w 2778"/>
                <a:gd name="T25"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8" h="1143">
                  <a:moveTo>
                    <a:pt x="61" y="1143"/>
                  </a:moveTo>
                  <a:lnTo>
                    <a:pt x="2718" y="1143"/>
                  </a:lnTo>
                  <a:cubicBezTo>
                    <a:pt x="2751" y="1143"/>
                    <a:pt x="2778" y="1116"/>
                    <a:pt x="2778" y="1083"/>
                  </a:cubicBezTo>
                  <a:cubicBezTo>
                    <a:pt x="2778" y="1083"/>
                    <a:pt x="2778" y="1083"/>
                    <a:pt x="2778" y="1083"/>
                  </a:cubicBezTo>
                  <a:lnTo>
                    <a:pt x="2778" y="1083"/>
                  </a:lnTo>
                  <a:lnTo>
                    <a:pt x="2778" y="60"/>
                  </a:lnTo>
                  <a:cubicBezTo>
                    <a:pt x="2778" y="27"/>
                    <a:pt x="2751" y="0"/>
                    <a:pt x="2718" y="0"/>
                  </a:cubicBezTo>
                  <a:lnTo>
                    <a:pt x="2718" y="0"/>
                  </a:lnTo>
                  <a:lnTo>
                    <a:pt x="61" y="0"/>
                  </a:lnTo>
                  <a:cubicBezTo>
                    <a:pt x="27" y="0"/>
                    <a:pt x="0" y="27"/>
                    <a:pt x="0" y="60"/>
                  </a:cubicBezTo>
                  <a:lnTo>
                    <a:pt x="0" y="60"/>
                  </a:lnTo>
                  <a:lnTo>
                    <a:pt x="0" y="1083"/>
                  </a:lnTo>
                  <a:cubicBezTo>
                    <a:pt x="0" y="1116"/>
                    <a:pt x="27" y="1143"/>
                    <a:pt x="61" y="1143"/>
                  </a:cubicBezTo>
                  <a:close/>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56" name="Rectangle 34"/>
            <p:cNvSpPr>
              <a:spLocks noChangeArrowheads="1"/>
            </p:cNvSpPr>
            <p:nvPr/>
          </p:nvSpPr>
          <p:spPr bwMode="auto">
            <a:xfrm>
              <a:off x="7901235" y="5245627"/>
              <a:ext cx="648056"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i="1" dirty="0" smtClean="0">
                  <a:solidFill>
                    <a:srgbClr val="000000"/>
                  </a:solidFill>
                  <a:latin typeface="Arial" pitchFamily="34" charset="0"/>
                </a:rPr>
                <a:t>Requirement</a:t>
              </a:r>
              <a:endParaRPr lang="sv-SE" sz="300" dirty="0" smtClean="0">
                <a:latin typeface="Arial" pitchFamily="34" charset="0"/>
              </a:endParaRPr>
            </a:p>
          </p:txBody>
        </p:sp>
        <p:sp>
          <p:nvSpPr>
            <p:cNvPr id="57" name="Rectangle 35"/>
            <p:cNvSpPr>
              <a:spLocks noChangeArrowheads="1"/>
            </p:cNvSpPr>
            <p:nvPr/>
          </p:nvSpPr>
          <p:spPr bwMode="auto">
            <a:xfrm>
              <a:off x="7559641" y="5385648"/>
              <a:ext cx="1300908"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BrakePedalSensors shall </a:t>
              </a:r>
              <a:endParaRPr lang="sv-SE" sz="300" dirty="0" smtClean="0">
                <a:latin typeface="Arial" pitchFamily="34" charset="0"/>
              </a:endParaRPr>
            </a:p>
          </p:txBody>
        </p:sp>
        <p:sp>
          <p:nvSpPr>
            <p:cNvPr id="58" name="Rectangle 36"/>
            <p:cNvSpPr>
              <a:spLocks noChangeArrowheads="1"/>
            </p:cNvSpPr>
            <p:nvPr/>
          </p:nvSpPr>
          <p:spPr bwMode="auto">
            <a:xfrm>
              <a:off x="7845541" y="5523923"/>
              <a:ext cx="739260"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be indipendent</a:t>
              </a:r>
              <a:endParaRPr lang="sv-SE" sz="300" dirty="0" smtClean="0">
                <a:latin typeface="Arial" pitchFamily="34" charset="0"/>
              </a:endParaRPr>
            </a:p>
          </p:txBody>
        </p:sp>
        <p:sp>
          <p:nvSpPr>
            <p:cNvPr id="59" name="Freeform 102"/>
            <p:cNvSpPr>
              <a:spLocks/>
            </p:cNvSpPr>
            <p:nvPr/>
          </p:nvSpPr>
          <p:spPr bwMode="auto">
            <a:xfrm>
              <a:off x="7936509" y="6085767"/>
              <a:ext cx="1602154" cy="621354"/>
            </a:xfrm>
            <a:custGeom>
              <a:avLst/>
              <a:gdLst>
                <a:gd name="T0" fmla="*/ 60 w 2778"/>
                <a:gd name="T1" fmla="*/ 1143 h 1143"/>
                <a:gd name="T2" fmla="*/ 2717 w 2778"/>
                <a:gd name="T3" fmla="*/ 1143 h 1143"/>
                <a:gd name="T4" fmla="*/ 2778 w 2778"/>
                <a:gd name="T5" fmla="*/ 1083 h 1143"/>
                <a:gd name="T6" fmla="*/ 2778 w 2778"/>
                <a:gd name="T7" fmla="*/ 1083 h 1143"/>
                <a:gd name="T8" fmla="*/ 2778 w 2778"/>
                <a:gd name="T9" fmla="*/ 60 h 1143"/>
                <a:gd name="T10" fmla="*/ 2717 w 2778"/>
                <a:gd name="T11" fmla="*/ 0 h 1143"/>
                <a:gd name="T12" fmla="*/ 2717 w 2778"/>
                <a:gd name="T13" fmla="*/ 0 h 1143"/>
                <a:gd name="T14" fmla="*/ 60 w 2778"/>
                <a:gd name="T15" fmla="*/ 0 h 1143"/>
                <a:gd name="T16" fmla="*/ 0 w 2778"/>
                <a:gd name="T17" fmla="*/ 60 h 1143"/>
                <a:gd name="T18" fmla="*/ 0 w 2778"/>
                <a:gd name="T19" fmla="*/ 1083 h 1143"/>
                <a:gd name="T20" fmla="*/ 60 w 2778"/>
                <a:gd name="T21"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8" h="1143">
                  <a:moveTo>
                    <a:pt x="60" y="1143"/>
                  </a:moveTo>
                  <a:lnTo>
                    <a:pt x="2717" y="1143"/>
                  </a:lnTo>
                  <a:cubicBezTo>
                    <a:pt x="2751" y="1143"/>
                    <a:pt x="2778" y="1116"/>
                    <a:pt x="2778" y="1083"/>
                  </a:cubicBezTo>
                  <a:cubicBezTo>
                    <a:pt x="2778" y="1083"/>
                    <a:pt x="2778" y="1083"/>
                    <a:pt x="2778" y="1083"/>
                  </a:cubicBezTo>
                  <a:lnTo>
                    <a:pt x="2778" y="60"/>
                  </a:lnTo>
                  <a:cubicBezTo>
                    <a:pt x="2778" y="27"/>
                    <a:pt x="2751" y="0"/>
                    <a:pt x="2717" y="0"/>
                  </a:cubicBezTo>
                  <a:lnTo>
                    <a:pt x="2717" y="0"/>
                  </a:lnTo>
                  <a:lnTo>
                    <a:pt x="60" y="0"/>
                  </a:lnTo>
                  <a:cubicBezTo>
                    <a:pt x="27" y="0"/>
                    <a:pt x="0" y="27"/>
                    <a:pt x="0" y="60"/>
                  </a:cubicBezTo>
                  <a:lnTo>
                    <a:pt x="0" y="1083"/>
                  </a:lnTo>
                  <a:cubicBezTo>
                    <a:pt x="0" y="1116"/>
                    <a:pt x="27" y="1143"/>
                    <a:pt x="60" y="1143"/>
                  </a:cubicBez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sv-SE" sz="300" dirty="0"/>
            </a:p>
          </p:txBody>
        </p:sp>
        <p:sp>
          <p:nvSpPr>
            <p:cNvPr id="60" name="Freeform 103"/>
            <p:cNvSpPr>
              <a:spLocks/>
            </p:cNvSpPr>
            <p:nvPr/>
          </p:nvSpPr>
          <p:spPr bwMode="auto">
            <a:xfrm>
              <a:off x="7936509" y="6085767"/>
              <a:ext cx="1602154" cy="621354"/>
            </a:xfrm>
            <a:custGeom>
              <a:avLst/>
              <a:gdLst>
                <a:gd name="T0" fmla="*/ 60 w 2778"/>
                <a:gd name="T1" fmla="*/ 1143 h 1143"/>
                <a:gd name="T2" fmla="*/ 2717 w 2778"/>
                <a:gd name="T3" fmla="*/ 1143 h 1143"/>
                <a:gd name="T4" fmla="*/ 2778 w 2778"/>
                <a:gd name="T5" fmla="*/ 1083 h 1143"/>
                <a:gd name="T6" fmla="*/ 2778 w 2778"/>
                <a:gd name="T7" fmla="*/ 1083 h 1143"/>
                <a:gd name="T8" fmla="*/ 2778 w 2778"/>
                <a:gd name="T9" fmla="*/ 60 h 1143"/>
                <a:gd name="T10" fmla="*/ 2717 w 2778"/>
                <a:gd name="T11" fmla="*/ 0 h 1143"/>
                <a:gd name="T12" fmla="*/ 2717 w 2778"/>
                <a:gd name="T13" fmla="*/ 0 h 1143"/>
                <a:gd name="T14" fmla="*/ 60 w 2778"/>
                <a:gd name="T15" fmla="*/ 0 h 1143"/>
                <a:gd name="T16" fmla="*/ 0 w 2778"/>
                <a:gd name="T17" fmla="*/ 60 h 1143"/>
                <a:gd name="T18" fmla="*/ 0 w 2778"/>
                <a:gd name="T19" fmla="*/ 1083 h 1143"/>
                <a:gd name="T20" fmla="*/ 60 w 2778"/>
                <a:gd name="T21"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8" h="1143">
                  <a:moveTo>
                    <a:pt x="60" y="1143"/>
                  </a:moveTo>
                  <a:lnTo>
                    <a:pt x="2717" y="1143"/>
                  </a:lnTo>
                  <a:cubicBezTo>
                    <a:pt x="2751" y="1143"/>
                    <a:pt x="2778" y="1116"/>
                    <a:pt x="2778" y="1083"/>
                  </a:cubicBezTo>
                  <a:cubicBezTo>
                    <a:pt x="2778" y="1083"/>
                    <a:pt x="2778" y="1083"/>
                    <a:pt x="2778" y="1083"/>
                  </a:cubicBezTo>
                  <a:lnTo>
                    <a:pt x="2778" y="60"/>
                  </a:lnTo>
                  <a:cubicBezTo>
                    <a:pt x="2778" y="27"/>
                    <a:pt x="2751" y="0"/>
                    <a:pt x="2717" y="0"/>
                  </a:cubicBezTo>
                  <a:lnTo>
                    <a:pt x="2717" y="0"/>
                  </a:lnTo>
                  <a:lnTo>
                    <a:pt x="60" y="0"/>
                  </a:lnTo>
                  <a:cubicBezTo>
                    <a:pt x="27" y="0"/>
                    <a:pt x="0" y="27"/>
                    <a:pt x="0" y="60"/>
                  </a:cubicBezTo>
                  <a:lnTo>
                    <a:pt x="0" y="1083"/>
                  </a:lnTo>
                  <a:cubicBezTo>
                    <a:pt x="0" y="1116"/>
                    <a:pt x="27" y="1143"/>
                    <a:pt x="60" y="1143"/>
                  </a:cubicBezTo>
                  <a:close/>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61" name="Rectangle 104"/>
            <p:cNvSpPr>
              <a:spLocks noChangeArrowheads="1"/>
            </p:cNvSpPr>
            <p:nvPr/>
          </p:nvSpPr>
          <p:spPr bwMode="auto">
            <a:xfrm>
              <a:off x="8380214" y="6115521"/>
              <a:ext cx="648056"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i="1" dirty="0" smtClean="0">
                  <a:solidFill>
                    <a:srgbClr val="000000"/>
                  </a:solidFill>
                  <a:latin typeface="Arial" pitchFamily="34" charset="0"/>
                </a:rPr>
                <a:t>Requirement</a:t>
              </a:r>
              <a:endParaRPr lang="sv-SE" sz="300" dirty="0" smtClean="0">
                <a:latin typeface="Arial" pitchFamily="34" charset="0"/>
              </a:endParaRPr>
            </a:p>
          </p:txBody>
        </p:sp>
        <p:sp>
          <p:nvSpPr>
            <p:cNvPr id="62" name="Rectangle 105"/>
            <p:cNvSpPr>
              <a:spLocks noChangeArrowheads="1"/>
            </p:cNvSpPr>
            <p:nvPr/>
          </p:nvSpPr>
          <p:spPr bwMode="auto">
            <a:xfrm>
              <a:off x="8205702" y="6255547"/>
              <a:ext cx="1027286"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Fault Tolerant Time </a:t>
              </a:r>
              <a:endParaRPr lang="sv-SE" sz="300" dirty="0" smtClean="0">
                <a:latin typeface="Arial" pitchFamily="34" charset="0"/>
              </a:endParaRPr>
            </a:p>
          </p:txBody>
        </p:sp>
        <p:sp>
          <p:nvSpPr>
            <p:cNvPr id="63" name="Rectangle 106"/>
            <p:cNvSpPr>
              <a:spLocks noChangeArrowheads="1"/>
            </p:cNvSpPr>
            <p:nvPr/>
          </p:nvSpPr>
          <p:spPr bwMode="auto">
            <a:xfrm>
              <a:off x="8094308" y="6393817"/>
              <a:ext cx="1233703"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Interval shall be at least </a:t>
              </a:r>
              <a:endParaRPr lang="sv-SE" sz="300" dirty="0" smtClean="0">
                <a:latin typeface="Arial" pitchFamily="34" charset="0"/>
              </a:endParaRPr>
            </a:p>
          </p:txBody>
        </p:sp>
        <p:sp>
          <p:nvSpPr>
            <p:cNvPr id="64" name="Rectangle 107"/>
            <p:cNvSpPr>
              <a:spLocks noChangeArrowheads="1"/>
            </p:cNvSpPr>
            <p:nvPr/>
          </p:nvSpPr>
          <p:spPr bwMode="auto">
            <a:xfrm>
              <a:off x="8536156" y="6533844"/>
              <a:ext cx="220818"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100 </a:t>
              </a:r>
              <a:endParaRPr lang="sv-SE" sz="300" dirty="0" smtClean="0">
                <a:latin typeface="Arial" pitchFamily="34" charset="0"/>
              </a:endParaRPr>
            </a:p>
          </p:txBody>
        </p:sp>
        <p:sp>
          <p:nvSpPr>
            <p:cNvPr id="65" name="Rectangle 108"/>
            <p:cNvSpPr>
              <a:spLocks noChangeArrowheads="1"/>
            </p:cNvSpPr>
            <p:nvPr/>
          </p:nvSpPr>
          <p:spPr bwMode="auto">
            <a:xfrm>
              <a:off x="8777499" y="6533844"/>
              <a:ext cx="153612"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ms</a:t>
              </a:r>
              <a:endParaRPr lang="sv-SE" sz="300" dirty="0" smtClean="0">
                <a:latin typeface="Arial" pitchFamily="34" charset="0"/>
              </a:endParaRPr>
            </a:p>
          </p:txBody>
        </p:sp>
        <p:sp>
          <p:nvSpPr>
            <p:cNvPr id="66" name="Freeform 109"/>
            <p:cNvSpPr>
              <a:spLocks/>
            </p:cNvSpPr>
            <p:nvPr/>
          </p:nvSpPr>
          <p:spPr bwMode="auto">
            <a:xfrm>
              <a:off x="8250256" y="5768964"/>
              <a:ext cx="486401" cy="316803"/>
            </a:xfrm>
            <a:custGeom>
              <a:avLst/>
              <a:gdLst>
                <a:gd name="T0" fmla="*/ 262 w 262"/>
                <a:gd name="T1" fmla="*/ 181 h 181"/>
                <a:gd name="T2" fmla="*/ 262 w 262"/>
                <a:gd name="T3" fmla="*/ 110 h 181"/>
                <a:gd name="T4" fmla="*/ 0 w 262"/>
                <a:gd name="T5" fmla="*/ 110 h 181"/>
                <a:gd name="T6" fmla="*/ 0 w 262"/>
                <a:gd name="T7" fmla="*/ 0 h 181"/>
              </a:gdLst>
              <a:ahLst/>
              <a:cxnLst>
                <a:cxn ang="0">
                  <a:pos x="T0" y="T1"/>
                </a:cxn>
                <a:cxn ang="0">
                  <a:pos x="T2" y="T3"/>
                </a:cxn>
                <a:cxn ang="0">
                  <a:pos x="T4" y="T5"/>
                </a:cxn>
                <a:cxn ang="0">
                  <a:pos x="T6" y="T7"/>
                </a:cxn>
              </a:cxnLst>
              <a:rect l="0" t="0" r="r" b="b"/>
              <a:pathLst>
                <a:path w="262" h="181">
                  <a:moveTo>
                    <a:pt x="262" y="181"/>
                  </a:moveTo>
                  <a:lnTo>
                    <a:pt x="262" y="110"/>
                  </a:lnTo>
                  <a:lnTo>
                    <a:pt x="0" y="110"/>
                  </a:lnTo>
                  <a:lnTo>
                    <a:pt x="0" y="0"/>
                  </a:lnTo>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67" name="Freeform 110"/>
            <p:cNvSpPr>
              <a:spLocks/>
            </p:cNvSpPr>
            <p:nvPr/>
          </p:nvSpPr>
          <p:spPr bwMode="auto">
            <a:xfrm>
              <a:off x="8214983" y="5768964"/>
              <a:ext cx="68690" cy="31505"/>
            </a:xfrm>
            <a:custGeom>
              <a:avLst/>
              <a:gdLst>
                <a:gd name="T0" fmla="*/ 37 w 37"/>
                <a:gd name="T1" fmla="*/ 18 h 18"/>
                <a:gd name="T2" fmla="*/ 19 w 37"/>
                <a:gd name="T3" fmla="*/ 0 h 18"/>
                <a:gd name="T4" fmla="*/ 0 w 37"/>
                <a:gd name="T5" fmla="*/ 18 h 18"/>
              </a:gdLst>
              <a:ahLst/>
              <a:cxnLst>
                <a:cxn ang="0">
                  <a:pos x="T0" y="T1"/>
                </a:cxn>
                <a:cxn ang="0">
                  <a:pos x="T2" y="T3"/>
                </a:cxn>
                <a:cxn ang="0">
                  <a:pos x="T4" y="T5"/>
                </a:cxn>
              </a:cxnLst>
              <a:rect l="0" t="0" r="r" b="b"/>
              <a:pathLst>
                <a:path w="37" h="18">
                  <a:moveTo>
                    <a:pt x="37" y="18"/>
                  </a:moveTo>
                  <a:lnTo>
                    <a:pt x="19" y="0"/>
                  </a:lnTo>
                  <a:lnTo>
                    <a:pt x="0" y="18"/>
                  </a:lnTo>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68" name="Rectangle 111"/>
            <p:cNvSpPr>
              <a:spLocks noChangeArrowheads="1"/>
            </p:cNvSpPr>
            <p:nvPr/>
          </p:nvSpPr>
          <p:spPr bwMode="auto">
            <a:xfrm>
              <a:off x="8072033" y="5910738"/>
              <a:ext cx="581082" cy="13827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sz="300" dirty="0"/>
            </a:p>
          </p:txBody>
        </p:sp>
        <p:sp>
          <p:nvSpPr>
            <p:cNvPr id="69" name="Rectangle 112"/>
            <p:cNvSpPr>
              <a:spLocks noChangeArrowheads="1"/>
            </p:cNvSpPr>
            <p:nvPr/>
          </p:nvSpPr>
          <p:spPr bwMode="auto">
            <a:xfrm>
              <a:off x="8066461" y="5907238"/>
              <a:ext cx="532846"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DeriveReq</a:t>
              </a:r>
              <a:endParaRPr lang="sv-SE" sz="300" dirty="0" smtClean="0">
                <a:latin typeface="Arial" pitchFamily="34" charset="0"/>
              </a:endParaRPr>
            </a:p>
          </p:txBody>
        </p:sp>
        <p:sp>
          <p:nvSpPr>
            <p:cNvPr id="70" name="Freeform 113"/>
            <p:cNvSpPr>
              <a:spLocks/>
            </p:cNvSpPr>
            <p:nvPr/>
          </p:nvSpPr>
          <p:spPr bwMode="auto">
            <a:xfrm>
              <a:off x="8705097" y="1892066"/>
              <a:ext cx="1600297" cy="460327"/>
            </a:xfrm>
            <a:custGeom>
              <a:avLst/>
              <a:gdLst>
                <a:gd name="T0" fmla="*/ 61 w 2778"/>
                <a:gd name="T1" fmla="*/ 846 h 846"/>
                <a:gd name="T2" fmla="*/ 2718 w 2778"/>
                <a:gd name="T3" fmla="*/ 846 h 846"/>
                <a:gd name="T4" fmla="*/ 2778 w 2778"/>
                <a:gd name="T5" fmla="*/ 786 h 846"/>
                <a:gd name="T6" fmla="*/ 2778 w 2778"/>
                <a:gd name="T7" fmla="*/ 786 h 846"/>
                <a:gd name="T8" fmla="*/ 2778 w 2778"/>
                <a:gd name="T9" fmla="*/ 60 h 846"/>
                <a:gd name="T10" fmla="*/ 2718 w 2778"/>
                <a:gd name="T11" fmla="*/ 0 h 846"/>
                <a:gd name="T12" fmla="*/ 61 w 2778"/>
                <a:gd name="T13" fmla="*/ 0 h 846"/>
                <a:gd name="T14" fmla="*/ 0 w 2778"/>
                <a:gd name="T15" fmla="*/ 60 h 846"/>
                <a:gd name="T16" fmla="*/ 0 w 2778"/>
                <a:gd name="T17" fmla="*/ 60 h 846"/>
                <a:gd name="T18" fmla="*/ 0 w 2778"/>
                <a:gd name="T19" fmla="*/ 786 h 846"/>
                <a:gd name="T20" fmla="*/ 61 w 2778"/>
                <a:gd name="T21"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8" h="846">
                  <a:moveTo>
                    <a:pt x="61" y="846"/>
                  </a:moveTo>
                  <a:lnTo>
                    <a:pt x="2718" y="846"/>
                  </a:lnTo>
                  <a:cubicBezTo>
                    <a:pt x="2751" y="846"/>
                    <a:pt x="2778" y="819"/>
                    <a:pt x="2778" y="786"/>
                  </a:cubicBezTo>
                  <a:cubicBezTo>
                    <a:pt x="2778" y="786"/>
                    <a:pt x="2778" y="786"/>
                    <a:pt x="2778" y="786"/>
                  </a:cubicBezTo>
                  <a:lnTo>
                    <a:pt x="2778" y="60"/>
                  </a:lnTo>
                  <a:cubicBezTo>
                    <a:pt x="2778" y="27"/>
                    <a:pt x="2751" y="0"/>
                    <a:pt x="2718" y="0"/>
                  </a:cubicBezTo>
                  <a:lnTo>
                    <a:pt x="61" y="0"/>
                  </a:lnTo>
                  <a:cubicBezTo>
                    <a:pt x="27" y="0"/>
                    <a:pt x="0" y="27"/>
                    <a:pt x="0" y="60"/>
                  </a:cubicBezTo>
                  <a:lnTo>
                    <a:pt x="0" y="60"/>
                  </a:lnTo>
                  <a:lnTo>
                    <a:pt x="0" y="786"/>
                  </a:lnTo>
                  <a:cubicBezTo>
                    <a:pt x="0" y="819"/>
                    <a:pt x="27" y="846"/>
                    <a:pt x="61" y="846"/>
                  </a:cubicBez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sv-SE" sz="300" dirty="0"/>
            </a:p>
          </p:txBody>
        </p:sp>
        <p:sp>
          <p:nvSpPr>
            <p:cNvPr id="71" name="Freeform 114"/>
            <p:cNvSpPr>
              <a:spLocks/>
            </p:cNvSpPr>
            <p:nvPr/>
          </p:nvSpPr>
          <p:spPr bwMode="auto">
            <a:xfrm>
              <a:off x="8705097" y="1892066"/>
              <a:ext cx="1600297" cy="460327"/>
            </a:xfrm>
            <a:custGeom>
              <a:avLst/>
              <a:gdLst>
                <a:gd name="T0" fmla="*/ 61 w 2778"/>
                <a:gd name="T1" fmla="*/ 846 h 846"/>
                <a:gd name="T2" fmla="*/ 2718 w 2778"/>
                <a:gd name="T3" fmla="*/ 846 h 846"/>
                <a:gd name="T4" fmla="*/ 2778 w 2778"/>
                <a:gd name="T5" fmla="*/ 786 h 846"/>
                <a:gd name="T6" fmla="*/ 2778 w 2778"/>
                <a:gd name="T7" fmla="*/ 786 h 846"/>
                <a:gd name="T8" fmla="*/ 2778 w 2778"/>
                <a:gd name="T9" fmla="*/ 60 h 846"/>
                <a:gd name="T10" fmla="*/ 2718 w 2778"/>
                <a:gd name="T11" fmla="*/ 0 h 846"/>
                <a:gd name="T12" fmla="*/ 61 w 2778"/>
                <a:gd name="T13" fmla="*/ 0 h 846"/>
                <a:gd name="T14" fmla="*/ 0 w 2778"/>
                <a:gd name="T15" fmla="*/ 60 h 846"/>
                <a:gd name="T16" fmla="*/ 0 w 2778"/>
                <a:gd name="T17" fmla="*/ 60 h 846"/>
                <a:gd name="T18" fmla="*/ 0 w 2778"/>
                <a:gd name="T19" fmla="*/ 786 h 846"/>
                <a:gd name="T20" fmla="*/ 61 w 2778"/>
                <a:gd name="T21" fmla="*/ 846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8" h="846">
                  <a:moveTo>
                    <a:pt x="61" y="846"/>
                  </a:moveTo>
                  <a:lnTo>
                    <a:pt x="2718" y="846"/>
                  </a:lnTo>
                  <a:cubicBezTo>
                    <a:pt x="2751" y="846"/>
                    <a:pt x="2778" y="819"/>
                    <a:pt x="2778" y="786"/>
                  </a:cubicBezTo>
                  <a:cubicBezTo>
                    <a:pt x="2778" y="786"/>
                    <a:pt x="2778" y="786"/>
                    <a:pt x="2778" y="786"/>
                  </a:cubicBezTo>
                  <a:lnTo>
                    <a:pt x="2778" y="60"/>
                  </a:lnTo>
                  <a:cubicBezTo>
                    <a:pt x="2778" y="27"/>
                    <a:pt x="2751" y="0"/>
                    <a:pt x="2718" y="0"/>
                  </a:cubicBezTo>
                  <a:lnTo>
                    <a:pt x="61" y="0"/>
                  </a:lnTo>
                  <a:cubicBezTo>
                    <a:pt x="27" y="0"/>
                    <a:pt x="0" y="27"/>
                    <a:pt x="0" y="60"/>
                  </a:cubicBezTo>
                  <a:lnTo>
                    <a:pt x="0" y="60"/>
                  </a:lnTo>
                  <a:lnTo>
                    <a:pt x="0" y="786"/>
                  </a:lnTo>
                  <a:cubicBezTo>
                    <a:pt x="0" y="819"/>
                    <a:pt x="27" y="846"/>
                    <a:pt x="61" y="846"/>
                  </a:cubicBezTo>
                  <a:close/>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72" name="Rectangle 115"/>
            <p:cNvSpPr>
              <a:spLocks noChangeArrowheads="1"/>
            </p:cNvSpPr>
            <p:nvPr/>
          </p:nvSpPr>
          <p:spPr bwMode="auto">
            <a:xfrm>
              <a:off x="8814630" y="1984833"/>
              <a:ext cx="1272106"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FunctionalSafetyConcept</a:t>
              </a:r>
              <a:endParaRPr lang="sv-SE" sz="300" dirty="0" smtClean="0">
                <a:latin typeface="Arial" pitchFamily="34" charset="0"/>
              </a:endParaRPr>
            </a:p>
          </p:txBody>
        </p:sp>
        <p:sp>
          <p:nvSpPr>
            <p:cNvPr id="73" name="Rectangle 116"/>
            <p:cNvSpPr>
              <a:spLocks noChangeArrowheads="1"/>
            </p:cNvSpPr>
            <p:nvPr/>
          </p:nvSpPr>
          <p:spPr bwMode="auto">
            <a:xfrm>
              <a:off x="9137660" y="2123106"/>
              <a:ext cx="676858"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ServiceBrake</a:t>
              </a:r>
              <a:endParaRPr lang="sv-SE" sz="300" dirty="0" smtClean="0">
                <a:latin typeface="Arial" pitchFamily="34" charset="0"/>
              </a:endParaRPr>
            </a:p>
          </p:txBody>
        </p:sp>
        <p:sp>
          <p:nvSpPr>
            <p:cNvPr id="74" name="Freeform 117"/>
            <p:cNvSpPr>
              <a:spLocks/>
            </p:cNvSpPr>
            <p:nvPr/>
          </p:nvSpPr>
          <p:spPr bwMode="auto">
            <a:xfrm>
              <a:off x="9262045" y="2352393"/>
              <a:ext cx="243201" cy="742124"/>
            </a:xfrm>
            <a:custGeom>
              <a:avLst/>
              <a:gdLst>
                <a:gd name="T0" fmla="*/ 131 w 131"/>
                <a:gd name="T1" fmla="*/ 0 h 424"/>
                <a:gd name="T2" fmla="*/ 131 w 131"/>
                <a:gd name="T3" fmla="*/ 424 h 424"/>
                <a:gd name="T4" fmla="*/ 0 w 131"/>
                <a:gd name="T5" fmla="*/ 424 h 424"/>
              </a:gdLst>
              <a:ahLst/>
              <a:cxnLst>
                <a:cxn ang="0">
                  <a:pos x="T0" y="T1"/>
                </a:cxn>
                <a:cxn ang="0">
                  <a:pos x="T2" y="T3"/>
                </a:cxn>
                <a:cxn ang="0">
                  <a:pos x="T4" y="T5"/>
                </a:cxn>
              </a:cxnLst>
              <a:rect l="0" t="0" r="r" b="b"/>
              <a:pathLst>
                <a:path w="131" h="424">
                  <a:moveTo>
                    <a:pt x="131" y="0"/>
                  </a:moveTo>
                  <a:lnTo>
                    <a:pt x="131" y="424"/>
                  </a:lnTo>
                  <a:lnTo>
                    <a:pt x="0" y="424"/>
                  </a:lnTo>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75" name="Freeform 118"/>
            <p:cNvSpPr>
              <a:spLocks/>
            </p:cNvSpPr>
            <p:nvPr/>
          </p:nvSpPr>
          <p:spPr bwMode="auto">
            <a:xfrm>
              <a:off x="9262045" y="3061262"/>
              <a:ext cx="35273" cy="64761"/>
            </a:xfrm>
            <a:custGeom>
              <a:avLst/>
              <a:gdLst>
                <a:gd name="T0" fmla="*/ 19 w 19"/>
                <a:gd name="T1" fmla="*/ 0 h 37"/>
                <a:gd name="T2" fmla="*/ 0 w 19"/>
                <a:gd name="T3" fmla="*/ 19 h 37"/>
                <a:gd name="T4" fmla="*/ 19 w 19"/>
                <a:gd name="T5" fmla="*/ 37 h 37"/>
              </a:gdLst>
              <a:ahLst/>
              <a:cxnLst>
                <a:cxn ang="0">
                  <a:pos x="T0" y="T1"/>
                </a:cxn>
                <a:cxn ang="0">
                  <a:pos x="T2" y="T3"/>
                </a:cxn>
                <a:cxn ang="0">
                  <a:pos x="T4" y="T5"/>
                </a:cxn>
              </a:cxnLst>
              <a:rect l="0" t="0" r="r" b="b"/>
              <a:pathLst>
                <a:path w="19" h="37">
                  <a:moveTo>
                    <a:pt x="19" y="0"/>
                  </a:moveTo>
                  <a:lnTo>
                    <a:pt x="0" y="19"/>
                  </a:lnTo>
                  <a:lnTo>
                    <a:pt x="19" y="37"/>
                  </a:lnTo>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76" name="Rectangle 119"/>
            <p:cNvSpPr>
              <a:spLocks noChangeArrowheads="1"/>
            </p:cNvSpPr>
            <p:nvPr/>
          </p:nvSpPr>
          <p:spPr bwMode="auto">
            <a:xfrm>
              <a:off x="8463753" y="2418904"/>
              <a:ext cx="1592871" cy="14002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sv-SE" sz="300" dirty="0"/>
            </a:p>
          </p:txBody>
        </p:sp>
        <p:sp>
          <p:nvSpPr>
            <p:cNvPr id="77" name="Rectangle 120"/>
            <p:cNvSpPr>
              <a:spLocks noChangeArrowheads="1"/>
            </p:cNvSpPr>
            <p:nvPr/>
          </p:nvSpPr>
          <p:spPr bwMode="auto">
            <a:xfrm>
              <a:off x="8463755" y="2418901"/>
              <a:ext cx="1473722"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FunctionaSafetyRequirement</a:t>
              </a:r>
              <a:endParaRPr lang="sv-SE" sz="300" dirty="0" smtClean="0">
                <a:latin typeface="Arial" pitchFamily="34" charset="0"/>
              </a:endParaRPr>
            </a:p>
          </p:txBody>
        </p:sp>
        <p:sp>
          <p:nvSpPr>
            <p:cNvPr id="78" name="Freeform 127"/>
            <p:cNvSpPr>
              <a:spLocks/>
            </p:cNvSpPr>
            <p:nvPr/>
          </p:nvSpPr>
          <p:spPr bwMode="auto">
            <a:xfrm>
              <a:off x="7451964" y="2782965"/>
              <a:ext cx="1810081" cy="621354"/>
            </a:xfrm>
            <a:custGeom>
              <a:avLst/>
              <a:gdLst>
                <a:gd name="T0" fmla="*/ 61 w 3141"/>
                <a:gd name="T1" fmla="*/ 1144 h 1144"/>
                <a:gd name="T2" fmla="*/ 3081 w 3141"/>
                <a:gd name="T3" fmla="*/ 1144 h 1144"/>
                <a:gd name="T4" fmla="*/ 3141 w 3141"/>
                <a:gd name="T5" fmla="*/ 1083 h 1144"/>
                <a:gd name="T6" fmla="*/ 3141 w 3141"/>
                <a:gd name="T7" fmla="*/ 1083 h 1144"/>
                <a:gd name="T8" fmla="*/ 3141 w 3141"/>
                <a:gd name="T9" fmla="*/ 61 h 1144"/>
                <a:gd name="T10" fmla="*/ 3081 w 3141"/>
                <a:gd name="T11" fmla="*/ 0 h 1144"/>
                <a:gd name="T12" fmla="*/ 3081 w 3141"/>
                <a:gd name="T13" fmla="*/ 0 h 1144"/>
                <a:gd name="T14" fmla="*/ 61 w 3141"/>
                <a:gd name="T15" fmla="*/ 0 h 1144"/>
                <a:gd name="T16" fmla="*/ 0 w 3141"/>
                <a:gd name="T17" fmla="*/ 61 h 1144"/>
                <a:gd name="T18" fmla="*/ 0 w 3141"/>
                <a:gd name="T19" fmla="*/ 61 h 1144"/>
                <a:gd name="T20" fmla="*/ 0 w 3141"/>
                <a:gd name="T21" fmla="*/ 1083 h 1144"/>
                <a:gd name="T22" fmla="*/ 61 w 3141"/>
                <a:gd name="T23" fmla="*/ 1144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1" h="1144">
                  <a:moveTo>
                    <a:pt x="61" y="1144"/>
                  </a:moveTo>
                  <a:lnTo>
                    <a:pt x="3081" y="1144"/>
                  </a:lnTo>
                  <a:cubicBezTo>
                    <a:pt x="3114" y="1144"/>
                    <a:pt x="3141" y="1117"/>
                    <a:pt x="3141" y="1083"/>
                  </a:cubicBezTo>
                  <a:cubicBezTo>
                    <a:pt x="3141" y="1083"/>
                    <a:pt x="3141" y="1083"/>
                    <a:pt x="3141" y="1083"/>
                  </a:cubicBezTo>
                  <a:lnTo>
                    <a:pt x="3141" y="61"/>
                  </a:lnTo>
                  <a:cubicBezTo>
                    <a:pt x="3141" y="27"/>
                    <a:pt x="3114" y="0"/>
                    <a:pt x="3081" y="0"/>
                  </a:cubicBezTo>
                  <a:lnTo>
                    <a:pt x="3081" y="0"/>
                  </a:lnTo>
                  <a:lnTo>
                    <a:pt x="61" y="0"/>
                  </a:lnTo>
                  <a:cubicBezTo>
                    <a:pt x="28" y="0"/>
                    <a:pt x="0" y="27"/>
                    <a:pt x="0" y="61"/>
                  </a:cubicBezTo>
                  <a:lnTo>
                    <a:pt x="0" y="61"/>
                  </a:lnTo>
                  <a:lnTo>
                    <a:pt x="0" y="1083"/>
                  </a:lnTo>
                  <a:cubicBezTo>
                    <a:pt x="0" y="1117"/>
                    <a:pt x="28" y="1144"/>
                    <a:pt x="61" y="1144"/>
                  </a:cubicBezTo>
                  <a:close/>
                </a:path>
              </a:pathLst>
            </a:custGeom>
            <a:solidFill>
              <a:srgbClr val="E6E6E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sv-SE" sz="300" dirty="0"/>
            </a:p>
          </p:txBody>
        </p:sp>
        <p:sp>
          <p:nvSpPr>
            <p:cNvPr id="79" name="Freeform 128"/>
            <p:cNvSpPr>
              <a:spLocks/>
            </p:cNvSpPr>
            <p:nvPr/>
          </p:nvSpPr>
          <p:spPr bwMode="auto">
            <a:xfrm>
              <a:off x="7451964" y="2782965"/>
              <a:ext cx="1810081" cy="621354"/>
            </a:xfrm>
            <a:custGeom>
              <a:avLst/>
              <a:gdLst>
                <a:gd name="T0" fmla="*/ 61 w 3141"/>
                <a:gd name="T1" fmla="*/ 1144 h 1144"/>
                <a:gd name="T2" fmla="*/ 3081 w 3141"/>
                <a:gd name="T3" fmla="*/ 1144 h 1144"/>
                <a:gd name="T4" fmla="*/ 3141 w 3141"/>
                <a:gd name="T5" fmla="*/ 1083 h 1144"/>
                <a:gd name="T6" fmla="*/ 3141 w 3141"/>
                <a:gd name="T7" fmla="*/ 1083 h 1144"/>
                <a:gd name="T8" fmla="*/ 3141 w 3141"/>
                <a:gd name="T9" fmla="*/ 61 h 1144"/>
                <a:gd name="T10" fmla="*/ 3081 w 3141"/>
                <a:gd name="T11" fmla="*/ 0 h 1144"/>
                <a:gd name="T12" fmla="*/ 3081 w 3141"/>
                <a:gd name="T13" fmla="*/ 0 h 1144"/>
                <a:gd name="T14" fmla="*/ 61 w 3141"/>
                <a:gd name="T15" fmla="*/ 0 h 1144"/>
                <a:gd name="T16" fmla="*/ 0 w 3141"/>
                <a:gd name="T17" fmla="*/ 61 h 1144"/>
                <a:gd name="T18" fmla="*/ 0 w 3141"/>
                <a:gd name="T19" fmla="*/ 61 h 1144"/>
                <a:gd name="T20" fmla="*/ 0 w 3141"/>
                <a:gd name="T21" fmla="*/ 1083 h 1144"/>
                <a:gd name="T22" fmla="*/ 61 w 3141"/>
                <a:gd name="T23" fmla="*/ 1144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1" h="1144">
                  <a:moveTo>
                    <a:pt x="61" y="1144"/>
                  </a:moveTo>
                  <a:lnTo>
                    <a:pt x="3081" y="1144"/>
                  </a:lnTo>
                  <a:cubicBezTo>
                    <a:pt x="3114" y="1144"/>
                    <a:pt x="3141" y="1117"/>
                    <a:pt x="3141" y="1083"/>
                  </a:cubicBezTo>
                  <a:cubicBezTo>
                    <a:pt x="3141" y="1083"/>
                    <a:pt x="3141" y="1083"/>
                    <a:pt x="3141" y="1083"/>
                  </a:cubicBezTo>
                  <a:lnTo>
                    <a:pt x="3141" y="61"/>
                  </a:lnTo>
                  <a:cubicBezTo>
                    <a:pt x="3141" y="27"/>
                    <a:pt x="3114" y="0"/>
                    <a:pt x="3081" y="0"/>
                  </a:cubicBezTo>
                  <a:lnTo>
                    <a:pt x="3081" y="0"/>
                  </a:lnTo>
                  <a:lnTo>
                    <a:pt x="61" y="0"/>
                  </a:lnTo>
                  <a:cubicBezTo>
                    <a:pt x="28" y="0"/>
                    <a:pt x="0" y="27"/>
                    <a:pt x="0" y="61"/>
                  </a:cubicBezTo>
                  <a:lnTo>
                    <a:pt x="0" y="61"/>
                  </a:lnTo>
                  <a:lnTo>
                    <a:pt x="0" y="1083"/>
                  </a:lnTo>
                  <a:cubicBezTo>
                    <a:pt x="0" y="1117"/>
                    <a:pt x="28" y="1144"/>
                    <a:pt x="61" y="1144"/>
                  </a:cubicBezTo>
                  <a:close/>
                </a:path>
              </a:pathLst>
            </a:custGeom>
            <a:noFill/>
            <a:ln w="2"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sz="300" dirty="0"/>
            </a:p>
          </p:txBody>
        </p:sp>
        <p:sp>
          <p:nvSpPr>
            <p:cNvPr id="80" name="Rectangle 129"/>
            <p:cNvSpPr>
              <a:spLocks noChangeArrowheads="1"/>
            </p:cNvSpPr>
            <p:nvPr/>
          </p:nvSpPr>
          <p:spPr bwMode="auto">
            <a:xfrm>
              <a:off x="8001486" y="2879232"/>
              <a:ext cx="648056"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i="1" dirty="0" smtClean="0">
                  <a:solidFill>
                    <a:srgbClr val="000000"/>
                  </a:solidFill>
                  <a:latin typeface="Arial" pitchFamily="34" charset="0"/>
                </a:rPr>
                <a:t>Requirement</a:t>
              </a:r>
              <a:endParaRPr lang="sv-SE" sz="300" dirty="0" smtClean="0">
                <a:latin typeface="Arial" pitchFamily="34" charset="0"/>
              </a:endParaRPr>
            </a:p>
          </p:txBody>
        </p:sp>
        <p:sp>
          <p:nvSpPr>
            <p:cNvPr id="81" name="Rectangle 130"/>
            <p:cNvSpPr>
              <a:spLocks noChangeArrowheads="1"/>
            </p:cNvSpPr>
            <p:nvPr/>
          </p:nvSpPr>
          <p:spPr bwMode="auto">
            <a:xfrm>
              <a:off x="7550357" y="3019253"/>
              <a:ext cx="1521726"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Brake Pedal shall not request </a:t>
              </a:r>
              <a:endParaRPr lang="sv-SE" sz="300" dirty="0" smtClean="0">
                <a:latin typeface="Arial" pitchFamily="34" charset="0"/>
              </a:endParaRPr>
            </a:p>
          </p:txBody>
        </p:sp>
        <p:sp>
          <p:nvSpPr>
            <p:cNvPr id="82" name="Rectangle 131"/>
            <p:cNvSpPr>
              <a:spLocks noChangeArrowheads="1"/>
            </p:cNvSpPr>
            <p:nvPr/>
          </p:nvSpPr>
          <p:spPr bwMode="auto">
            <a:xfrm>
              <a:off x="7743433" y="3159277"/>
              <a:ext cx="1152096" cy="141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defTabSz="914147"/>
              <a:r>
                <a:rPr lang="sv-SE" sz="300" dirty="0" smtClean="0">
                  <a:solidFill>
                    <a:srgbClr val="000000"/>
                  </a:solidFill>
                  <a:latin typeface="Arial" pitchFamily="34" charset="0"/>
                </a:rPr>
                <a:t>deviating braking level </a:t>
              </a:r>
              <a:endParaRPr lang="sv-SE" sz="300" dirty="0" smtClean="0">
                <a:latin typeface="Arial" pitchFamily="34" charset="0"/>
              </a:endParaRPr>
            </a:p>
          </p:txBody>
        </p:sp>
      </p:grpSp>
      <p:pic>
        <p:nvPicPr>
          <p:cNvPr id="83" name="Picture 6"/>
          <p:cNvPicPr>
            <a:picLocks noChangeAspect="1" noChangeArrowheads="1"/>
          </p:cNvPicPr>
          <p:nvPr/>
        </p:nvPicPr>
        <p:blipFill>
          <a:blip r:embed="rId10" cstate="print"/>
          <a:srcRect/>
          <a:stretch>
            <a:fillRect/>
          </a:stretch>
        </p:blipFill>
        <p:spPr bwMode="auto">
          <a:xfrm>
            <a:off x="7776629" y="4510532"/>
            <a:ext cx="1116918" cy="1838870"/>
          </a:xfrm>
          <a:prstGeom prst="rect">
            <a:avLst/>
          </a:prstGeom>
          <a:noFill/>
          <a:ln w="9525">
            <a:noFill/>
            <a:miter lim="800000"/>
            <a:headEnd/>
            <a:tailEnd/>
          </a:ln>
        </p:spPr>
      </p:pic>
      <p:sp>
        <p:nvSpPr>
          <p:cNvPr id="84" name="Nach oben gebogener Pfeil 83"/>
          <p:cNvSpPr/>
          <p:nvPr/>
        </p:nvSpPr>
        <p:spPr bwMode="auto">
          <a:xfrm rot="16200000" flipH="1">
            <a:off x="7590081" y="3373342"/>
            <a:ext cx="374548" cy="441402"/>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0139" tIns="40070" rIns="80139" bIns="40070" numCol="1" rtlCol="0" anchor="ctr" anchorCtr="0" compatLnSpc="1">
            <a:prstTxWarp prst="textNoShape">
              <a:avLst/>
            </a:prstTxWarp>
          </a:bodyPr>
          <a:lstStyle/>
          <a:p>
            <a:pPr defTabSz="873740"/>
            <a:endParaRPr lang="de-DE" dirty="0" smtClean="0"/>
          </a:p>
        </p:txBody>
      </p:sp>
      <p:sp>
        <p:nvSpPr>
          <p:cNvPr id="85" name="Textfeld 84"/>
          <p:cNvSpPr txBox="1"/>
          <p:nvPr/>
        </p:nvSpPr>
        <p:spPr>
          <a:xfrm>
            <a:off x="7946452" y="3386703"/>
            <a:ext cx="828693" cy="357922"/>
          </a:xfrm>
          <a:prstGeom prst="rect">
            <a:avLst/>
          </a:prstGeom>
          <a:noFill/>
        </p:spPr>
        <p:txBody>
          <a:bodyPr wrap="none" lIns="80139" tIns="40070" rIns="80139" bIns="40070" rtlCol="0">
            <a:spAutoFit/>
          </a:bodyPr>
          <a:lstStyle/>
          <a:p>
            <a:r>
              <a:rPr lang="de-DE" sz="1800" dirty="0" err="1" smtClean="0"/>
              <a:t>Derive</a:t>
            </a:r>
            <a:endParaRPr lang="de-DE" sz="1800" dirty="0"/>
          </a:p>
        </p:txBody>
      </p:sp>
      <p:sp>
        <p:nvSpPr>
          <p:cNvPr id="86" name="Nach oben gebogener Pfeil 85"/>
          <p:cNvSpPr/>
          <p:nvPr/>
        </p:nvSpPr>
        <p:spPr bwMode="auto">
          <a:xfrm rot="16200000" flipH="1" flipV="1">
            <a:off x="7269224" y="5105657"/>
            <a:ext cx="385694" cy="479234"/>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0139" tIns="40070" rIns="80139" bIns="40070" numCol="1" rtlCol="0" anchor="ctr" anchorCtr="0" compatLnSpc="1">
            <a:prstTxWarp prst="textNoShape">
              <a:avLst/>
            </a:prstTxWarp>
          </a:bodyPr>
          <a:lstStyle/>
          <a:p>
            <a:pPr defTabSz="873740"/>
            <a:endParaRPr lang="de-DE" dirty="0" smtClean="0"/>
          </a:p>
        </p:txBody>
      </p:sp>
      <p:sp>
        <p:nvSpPr>
          <p:cNvPr id="87" name="Textfeld 86"/>
          <p:cNvSpPr txBox="1"/>
          <p:nvPr/>
        </p:nvSpPr>
        <p:spPr>
          <a:xfrm>
            <a:off x="6916520" y="5558181"/>
            <a:ext cx="828693" cy="357922"/>
          </a:xfrm>
          <a:prstGeom prst="rect">
            <a:avLst/>
          </a:prstGeom>
          <a:noFill/>
        </p:spPr>
        <p:txBody>
          <a:bodyPr wrap="none" lIns="80139" tIns="40070" rIns="80139" bIns="40070" rtlCol="0">
            <a:spAutoFit/>
          </a:bodyPr>
          <a:lstStyle/>
          <a:p>
            <a:r>
              <a:rPr lang="de-DE" sz="1800" dirty="0" err="1" smtClean="0"/>
              <a:t>Refine</a:t>
            </a:r>
            <a:endParaRPr lang="de-DE" sz="1800" dirty="0"/>
          </a:p>
        </p:txBody>
      </p:sp>
      <p:sp>
        <p:nvSpPr>
          <p:cNvPr id="88" name="Rechteck 87"/>
          <p:cNvSpPr/>
          <p:nvPr/>
        </p:nvSpPr>
        <p:spPr>
          <a:xfrm>
            <a:off x="412273" y="1410266"/>
            <a:ext cx="7756038" cy="696476"/>
          </a:xfrm>
          <a:prstGeom prst="rect">
            <a:avLst/>
          </a:prstGeom>
        </p:spPr>
        <p:txBody>
          <a:bodyPr wrap="square" lIns="80139" tIns="40070" rIns="80139" bIns="40070">
            <a:spAutoFit/>
          </a:bodyPr>
          <a:lstStyle/>
          <a:p>
            <a:r>
              <a:rPr lang="en-GB" sz="2000" b="1" dirty="0" smtClean="0">
                <a:solidFill>
                  <a:srgbClr val="FF0000"/>
                </a:solidFill>
              </a:rPr>
              <a:t>Model Based</a:t>
            </a:r>
          </a:p>
          <a:p>
            <a:r>
              <a:rPr lang="en-GB" sz="2000" b="1" dirty="0" smtClean="0">
                <a:solidFill>
                  <a:srgbClr val="FF0000"/>
                </a:solidFill>
              </a:rPr>
              <a:t>Development                                       Safety Analysis</a:t>
            </a:r>
            <a:endParaRPr lang="de-DE" sz="2000" b="1" dirty="0"/>
          </a:p>
        </p:txBody>
      </p:sp>
      <p:cxnSp>
        <p:nvCxnSpPr>
          <p:cNvPr id="89" name="Gerade Verbindung 88"/>
          <p:cNvCxnSpPr/>
          <p:nvPr/>
        </p:nvCxnSpPr>
        <p:spPr bwMode="auto">
          <a:xfrm flipH="1">
            <a:off x="2934562" y="1768128"/>
            <a:ext cx="416178" cy="1070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Gerade Verbindung 89"/>
          <p:cNvCxnSpPr/>
          <p:nvPr/>
        </p:nvCxnSpPr>
        <p:spPr bwMode="auto">
          <a:xfrm>
            <a:off x="5166788" y="1754751"/>
            <a:ext cx="290063" cy="9363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r>
              <a:rPr lang="de-DE" dirty="0" smtClean="0">
                <a:solidFill>
                  <a:srgbClr val="FF0000"/>
                </a:solidFill>
              </a:rPr>
              <a:t/>
            </a:r>
            <a:br>
              <a:rPr lang="de-DE" dirty="0" smtClean="0">
                <a:solidFill>
                  <a:srgbClr val="FF0000"/>
                </a:solidFill>
              </a:rPr>
            </a:br>
            <a:r>
              <a:rPr lang="de-DE" dirty="0" err="1" smtClean="0">
                <a:solidFill>
                  <a:srgbClr val="FF0000"/>
                </a:solidFill>
              </a:rPr>
              <a:t>We</a:t>
            </a:r>
            <a:r>
              <a:rPr lang="de-DE" dirty="0" smtClean="0">
                <a:solidFill>
                  <a:srgbClr val="FF0000"/>
                </a:solidFill>
              </a:rPr>
              <a:t> </a:t>
            </a:r>
            <a:r>
              <a:rPr lang="de-DE" dirty="0" err="1" smtClean="0">
                <a:solidFill>
                  <a:srgbClr val="FF0000"/>
                </a:solidFill>
              </a:rPr>
              <a:t>are</a:t>
            </a:r>
            <a:r>
              <a:rPr lang="de-DE" dirty="0" smtClean="0">
                <a:solidFill>
                  <a:srgbClr val="FF0000"/>
                </a:solidFill>
              </a:rPr>
              <a:t> </a:t>
            </a:r>
            <a:r>
              <a:rPr lang="de-DE" dirty="0" err="1" smtClean="0">
                <a:solidFill>
                  <a:srgbClr val="FF0000"/>
                </a:solidFill>
              </a:rPr>
              <a:t>here</a:t>
            </a:r>
            <a:endParaRPr lang="de-DE" dirty="0"/>
          </a:p>
        </p:txBody>
      </p:sp>
      <p:sp>
        <p:nvSpPr>
          <p:cNvPr id="4" name="Abgerundetes Rechteck 3"/>
          <p:cNvSpPr/>
          <p:nvPr/>
        </p:nvSpPr>
        <p:spPr bwMode="auto">
          <a:xfrm>
            <a:off x="4844541" y="2879751"/>
            <a:ext cx="1258065"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a:t>
            </a:r>
            <a:endParaRPr kumimoji="0" lang="en-US" sz="1600" b="1" i="0" u="none" strike="noStrike" cap="none" normalizeH="0" baseline="0" dirty="0" smtClean="0">
              <a:ln>
                <a:noFill/>
              </a:ln>
              <a:solidFill>
                <a:schemeClr val="accent4"/>
              </a:solidFill>
              <a:effectLst/>
              <a:latin typeface="Arial" charset="0"/>
            </a:endParaRPr>
          </a:p>
        </p:txBody>
      </p:sp>
      <p:sp>
        <p:nvSpPr>
          <p:cNvPr id="5" name="Abgerundetes Rechteck 4"/>
          <p:cNvSpPr/>
          <p:nvPr/>
        </p:nvSpPr>
        <p:spPr bwMode="auto">
          <a:xfrm>
            <a:off x="4572694" y="3725350"/>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Functional Safety Requirement</a:t>
            </a:r>
            <a:endParaRPr lang="en-US" sz="1600" b="1" dirty="0">
              <a:solidFill>
                <a:schemeClr val="accent4"/>
              </a:solidFill>
              <a:latin typeface="Arial" charset="0"/>
            </a:endParaRPr>
          </a:p>
        </p:txBody>
      </p:sp>
      <p:sp>
        <p:nvSpPr>
          <p:cNvPr id="8" name="Abgerundetes Rechteck 7"/>
          <p:cNvSpPr/>
          <p:nvPr/>
        </p:nvSpPr>
        <p:spPr bwMode="auto">
          <a:xfrm>
            <a:off x="4726414" y="2058184"/>
            <a:ext cx="1480406"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a:t>
            </a:r>
            <a:r>
              <a:rPr lang="de-DE" sz="1600" b="1" dirty="0" smtClean="0">
                <a:solidFill>
                  <a:schemeClr val="accent4"/>
                </a:solidFill>
                <a:latin typeface="Arial" charset="0"/>
              </a:rPr>
              <a:t> &amp; </a:t>
            </a:r>
            <a:r>
              <a:rPr lang="de-DE" sz="1600" b="1" dirty="0" err="1" smtClean="0">
                <a:solidFill>
                  <a:schemeClr val="accent4"/>
                </a:solidFill>
                <a:latin typeface="Arial" charset="0"/>
              </a:rPr>
              <a:t>Risk</a:t>
            </a:r>
            <a:r>
              <a:rPr lang="de-DE" sz="1600" b="1" dirty="0" smtClean="0">
                <a:solidFill>
                  <a:schemeClr val="accent4"/>
                </a:solidFill>
                <a:latin typeface="Arial" charset="0"/>
              </a:rPr>
              <a:t> Analysis</a:t>
            </a:r>
            <a:endParaRPr lang="en-US" sz="1600" b="1" dirty="0">
              <a:solidFill>
                <a:schemeClr val="accent4"/>
              </a:solidFill>
              <a:latin typeface="Arial" charset="0"/>
            </a:endParaRPr>
          </a:p>
        </p:txBody>
      </p:sp>
      <p:cxnSp>
        <p:nvCxnSpPr>
          <p:cNvPr id="9" name="Gerade Verbindung 8"/>
          <p:cNvCxnSpPr>
            <a:stCxn id="8" idx="2"/>
            <a:endCxn id="4" idx="0"/>
          </p:cNvCxnSpPr>
          <p:nvPr/>
        </p:nvCxnSpPr>
        <p:spPr bwMode="auto">
          <a:xfrm>
            <a:off x="5466617" y="2553672"/>
            <a:ext cx="6957" cy="32607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0" name="Gerade Verbindung 9"/>
          <p:cNvCxnSpPr>
            <a:stCxn id="4" idx="2"/>
            <a:endCxn id="5" idx="0"/>
          </p:cNvCxnSpPr>
          <p:nvPr/>
        </p:nvCxnSpPr>
        <p:spPr bwMode="auto">
          <a:xfrm>
            <a:off x="5473574" y="3375239"/>
            <a:ext cx="3935" cy="350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2" name="Gerade Verbindung 11"/>
          <p:cNvCxnSpPr>
            <a:stCxn id="15" idx="2"/>
            <a:endCxn id="16" idx="0"/>
          </p:cNvCxnSpPr>
          <p:nvPr/>
        </p:nvCxnSpPr>
        <p:spPr bwMode="auto">
          <a:xfrm>
            <a:off x="3325370" y="2549054"/>
            <a:ext cx="4619" cy="1180880"/>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3" name="Gerade Verbindung 12"/>
          <p:cNvCxnSpPr>
            <a:stCxn id="18" idx="1"/>
            <a:endCxn id="8" idx="3"/>
          </p:cNvCxnSpPr>
          <p:nvPr/>
        </p:nvCxnSpPr>
        <p:spPr bwMode="auto">
          <a:xfrm flipH="1" flipV="1">
            <a:off x="6206820" y="2305928"/>
            <a:ext cx="1004178" cy="4"/>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14" name="Abgerundetes Rechteck 13"/>
          <p:cNvSpPr/>
          <p:nvPr/>
        </p:nvSpPr>
        <p:spPr bwMode="auto">
          <a:xfrm>
            <a:off x="482323" y="2053569"/>
            <a:ext cx="1558914"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Functional</a:t>
            </a:r>
            <a:endParaRPr lang="de-DE" sz="1600" b="1" dirty="0" smtClean="0">
              <a:solidFill>
                <a:schemeClr val="accent4"/>
              </a:solidFill>
              <a:latin typeface="Arial" charset="0"/>
            </a:endParaRPr>
          </a:p>
          <a:p>
            <a:pPr algn="ctr"/>
            <a:r>
              <a:rPr lang="de-DE" sz="1600" b="1" dirty="0" err="1" smtClean="0">
                <a:solidFill>
                  <a:schemeClr val="accent4"/>
                </a:solidFill>
                <a:latin typeface="Arial" charset="0"/>
              </a:rPr>
              <a:t>Requirements</a:t>
            </a:r>
            <a:endParaRPr lang="en-US" sz="1600" b="1" dirty="0">
              <a:solidFill>
                <a:schemeClr val="accent4"/>
              </a:solidFill>
              <a:latin typeface="Arial" charset="0"/>
            </a:endParaRPr>
          </a:p>
        </p:txBody>
      </p:sp>
      <p:sp>
        <p:nvSpPr>
          <p:cNvPr id="15" name="Abgerundetes Rechteck 14"/>
          <p:cNvSpPr/>
          <p:nvPr/>
        </p:nvSpPr>
        <p:spPr bwMode="auto">
          <a:xfrm>
            <a:off x="2699049" y="2053566"/>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Vehicle</a:t>
            </a:r>
            <a:endParaRPr lang="de-DE" sz="1600" b="1" dirty="0" smtClean="0">
              <a:solidFill>
                <a:schemeClr val="accent4"/>
              </a:solidFill>
              <a:latin typeface="Arial" charset="0"/>
            </a:endParaRPr>
          </a:p>
          <a:p>
            <a:pPr algn="ctr"/>
            <a:r>
              <a:rPr lang="de-DE" sz="1600" b="1" dirty="0" smtClean="0">
                <a:solidFill>
                  <a:schemeClr val="accent4"/>
                </a:solidFill>
                <a:latin typeface="Arial" charset="0"/>
              </a:rPr>
              <a:t>Model</a:t>
            </a:r>
            <a:endParaRPr lang="en-US" sz="1600" b="1" dirty="0">
              <a:solidFill>
                <a:schemeClr val="accent4"/>
              </a:solidFill>
              <a:latin typeface="Arial" charset="0"/>
            </a:endParaRPr>
          </a:p>
        </p:txBody>
      </p:sp>
      <p:sp>
        <p:nvSpPr>
          <p:cNvPr id="16" name="Abgerundetes Rechteck 15"/>
          <p:cNvSpPr/>
          <p:nvPr/>
        </p:nvSpPr>
        <p:spPr bwMode="auto">
          <a:xfrm>
            <a:off x="2703668" y="3729934"/>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Analysis</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7" name="Abgerundetes Rechteck 16"/>
          <p:cNvSpPr/>
          <p:nvPr/>
        </p:nvSpPr>
        <p:spPr bwMode="auto">
          <a:xfrm>
            <a:off x="2708286" y="4556593"/>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Design</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8" name="Abgerundetes Rechteck 17"/>
          <p:cNvSpPr/>
          <p:nvPr/>
        </p:nvSpPr>
        <p:spPr bwMode="auto">
          <a:xfrm>
            <a:off x="7210998" y="2058188"/>
            <a:ext cx="1267968"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eaLnBrk="0" hangingPunct="0">
              <a:lnSpc>
                <a:spcPct val="95000"/>
              </a:lnSpc>
            </a:pPr>
            <a:r>
              <a:rPr lang="de-DE" sz="1600" b="1" dirty="0" err="1" smtClean="0">
                <a:solidFill>
                  <a:schemeClr val="accent4"/>
                </a:solidFill>
                <a:latin typeface="Arial" charset="0"/>
              </a:rPr>
              <a:t>Behavior</a:t>
            </a:r>
            <a:endParaRPr lang="en-US" sz="1600" b="1" dirty="0">
              <a:solidFill>
                <a:schemeClr val="accent4"/>
              </a:solidFill>
              <a:latin typeface="Arial" charset="0"/>
            </a:endParaRPr>
          </a:p>
        </p:txBody>
      </p:sp>
      <p:cxnSp>
        <p:nvCxnSpPr>
          <p:cNvPr id="23" name="Gerade Verbindung 22"/>
          <p:cNvCxnSpPr>
            <a:stCxn id="16" idx="3"/>
            <a:endCxn id="5" idx="1"/>
          </p:cNvCxnSpPr>
          <p:nvPr/>
        </p:nvCxnSpPr>
        <p:spPr bwMode="auto">
          <a:xfrm flipV="1">
            <a:off x="3956309" y="3973094"/>
            <a:ext cx="616385" cy="4584"/>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26" name="Gerade Verbindung 25"/>
          <p:cNvCxnSpPr>
            <a:stCxn id="14" idx="3"/>
            <a:endCxn id="15" idx="1"/>
          </p:cNvCxnSpPr>
          <p:nvPr/>
        </p:nvCxnSpPr>
        <p:spPr bwMode="auto">
          <a:xfrm flipV="1">
            <a:off x="2041237" y="2301310"/>
            <a:ext cx="657812" cy="3"/>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5" name="Abgerundetes Rechteck 34"/>
          <p:cNvSpPr/>
          <p:nvPr/>
        </p:nvSpPr>
        <p:spPr bwMode="auto">
          <a:xfrm>
            <a:off x="4577311" y="4552006"/>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Technical Safety Requirement</a:t>
            </a:r>
            <a:endParaRPr lang="en-US" sz="1600" b="1" dirty="0">
              <a:solidFill>
                <a:schemeClr val="accent4"/>
              </a:solidFill>
              <a:latin typeface="Arial" charset="0"/>
            </a:endParaRPr>
          </a:p>
        </p:txBody>
      </p:sp>
      <p:cxnSp>
        <p:nvCxnSpPr>
          <p:cNvPr id="36" name="Gerade Verbindung 35"/>
          <p:cNvCxnSpPr>
            <a:stCxn id="5" idx="2"/>
            <a:endCxn id="35" idx="0"/>
          </p:cNvCxnSpPr>
          <p:nvPr/>
        </p:nvCxnSpPr>
        <p:spPr bwMode="auto">
          <a:xfrm>
            <a:off x="5477509" y="4220838"/>
            <a:ext cx="4617" cy="33116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9" name="Gerade Verbindung 38"/>
          <p:cNvCxnSpPr>
            <a:stCxn id="16" idx="2"/>
            <a:endCxn id="17" idx="0"/>
          </p:cNvCxnSpPr>
          <p:nvPr/>
        </p:nvCxnSpPr>
        <p:spPr bwMode="auto">
          <a:xfrm>
            <a:off x="3329989" y="4225422"/>
            <a:ext cx="4618" cy="33117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4" name="Gerade Verbindung 43"/>
          <p:cNvCxnSpPr>
            <a:stCxn id="17" idx="3"/>
            <a:endCxn id="35" idx="1"/>
          </p:cNvCxnSpPr>
          <p:nvPr/>
        </p:nvCxnSpPr>
        <p:spPr bwMode="auto">
          <a:xfrm flipV="1">
            <a:off x="3960927" y="4799750"/>
            <a:ext cx="616384" cy="4587"/>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47" name="Gerade Verbindung 46"/>
          <p:cNvCxnSpPr>
            <a:stCxn id="15" idx="3"/>
            <a:endCxn id="8" idx="1"/>
          </p:cNvCxnSpPr>
          <p:nvPr/>
        </p:nvCxnSpPr>
        <p:spPr bwMode="auto">
          <a:xfrm>
            <a:off x="3951690" y="2301310"/>
            <a:ext cx="774724" cy="4618"/>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br>
              <a:rPr lang="de-DE" dirty="0" smtClean="0"/>
            </a:br>
            <a:r>
              <a:rPr lang="de-DE" dirty="0" err="1" smtClean="0">
                <a:solidFill>
                  <a:srgbClr val="FF0000"/>
                </a:solidFill>
              </a:rPr>
              <a:t>Behavior</a:t>
            </a:r>
            <a:r>
              <a:rPr lang="de-DE" dirty="0" smtClean="0">
                <a:solidFill>
                  <a:srgbClr val="FF0000"/>
                </a:solidFill>
              </a:rPr>
              <a:t> </a:t>
            </a:r>
            <a:r>
              <a:rPr lang="de-DE" dirty="0" err="1" smtClean="0">
                <a:solidFill>
                  <a:srgbClr val="FF0000"/>
                </a:solidFill>
              </a:rPr>
              <a:t>Package</a:t>
            </a:r>
            <a:endParaRPr lang="de-DE" dirty="0">
              <a:solidFill>
                <a:srgbClr val="FF0000"/>
              </a:solidFill>
            </a:endParaRPr>
          </a:p>
        </p:txBody>
      </p:sp>
      <p:pic>
        <p:nvPicPr>
          <p:cNvPr id="45058" name="Picture 2"/>
          <p:cNvPicPr>
            <a:picLocks noChangeAspect="1" noChangeArrowheads="1"/>
          </p:cNvPicPr>
          <p:nvPr/>
        </p:nvPicPr>
        <p:blipFill>
          <a:blip r:embed="rId2" cstate="print"/>
          <a:srcRect/>
          <a:stretch>
            <a:fillRect/>
          </a:stretch>
        </p:blipFill>
        <p:spPr bwMode="auto">
          <a:xfrm>
            <a:off x="400258" y="1327497"/>
            <a:ext cx="4549430" cy="3502658"/>
          </a:xfrm>
          <a:prstGeom prst="rect">
            <a:avLst/>
          </a:prstGeom>
          <a:noFill/>
          <a:ln w="9525">
            <a:noFill/>
            <a:miter lim="800000"/>
            <a:headEnd/>
            <a:tailEnd/>
          </a:ln>
        </p:spPr>
      </p:pic>
      <p:sp>
        <p:nvSpPr>
          <p:cNvPr id="4" name="Textfeld 3"/>
          <p:cNvSpPr txBox="1"/>
          <p:nvPr/>
        </p:nvSpPr>
        <p:spPr>
          <a:xfrm>
            <a:off x="5477256" y="2351917"/>
            <a:ext cx="2889504" cy="1477328"/>
          </a:xfrm>
          <a:prstGeom prst="rect">
            <a:avLst/>
          </a:prstGeom>
          <a:solidFill>
            <a:schemeClr val="accent2">
              <a:lumMod val="20000"/>
              <a:lumOff val="80000"/>
            </a:schemeClr>
          </a:solidFill>
        </p:spPr>
        <p:txBody>
          <a:bodyPr wrap="square" rtlCol="0">
            <a:spAutoFit/>
          </a:bodyPr>
          <a:lstStyle/>
          <a:p>
            <a:pPr algn="l"/>
            <a:r>
              <a:rPr lang="de-DE" sz="1800" dirty="0" smtClean="0"/>
              <a:t>The </a:t>
            </a:r>
            <a:r>
              <a:rPr lang="de-DE" sz="1800" dirty="0" err="1" smtClean="0"/>
              <a:t>behavior</a:t>
            </a:r>
            <a:r>
              <a:rPr lang="de-DE" sz="1800" dirty="0" smtClean="0"/>
              <a:t> </a:t>
            </a:r>
            <a:r>
              <a:rPr lang="de-DE" sz="1800" dirty="0" err="1" smtClean="0"/>
              <a:t>package</a:t>
            </a:r>
            <a:r>
              <a:rPr lang="de-DE" sz="1800" dirty="0" smtClean="0"/>
              <a:t> </a:t>
            </a:r>
            <a:r>
              <a:rPr lang="de-DE" sz="1800" dirty="0" err="1" smtClean="0"/>
              <a:t>defines</a:t>
            </a:r>
            <a:r>
              <a:rPr lang="de-DE" sz="1800" dirty="0" smtClean="0"/>
              <a:t> </a:t>
            </a:r>
            <a:r>
              <a:rPr lang="de-DE" sz="1800" dirty="0" err="1" smtClean="0"/>
              <a:t>the</a:t>
            </a:r>
            <a:r>
              <a:rPr lang="de-DE" sz="1800" dirty="0" smtClean="0"/>
              <a:t> </a:t>
            </a:r>
            <a:r>
              <a:rPr lang="de-DE" sz="1800" dirty="0" err="1" smtClean="0"/>
              <a:t>modes</a:t>
            </a:r>
            <a:r>
              <a:rPr lang="de-DE" sz="1800" dirty="0" smtClean="0"/>
              <a:t> </a:t>
            </a:r>
            <a:r>
              <a:rPr lang="de-DE" sz="1800" dirty="0" err="1" smtClean="0"/>
              <a:t>which</a:t>
            </a:r>
            <a:r>
              <a:rPr lang="de-DE" sz="1800" dirty="0" smtClean="0"/>
              <a:t> will </a:t>
            </a:r>
            <a:r>
              <a:rPr lang="de-DE" sz="1800" dirty="0" err="1" smtClean="0"/>
              <a:t>be</a:t>
            </a:r>
            <a:r>
              <a:rPr lang="de-DE" sz="1800" dirty="0" smtClean="0"/>
              <a:t> </a:t>
            </a:r>
            <a:r>
              <a:rPr lang="de-DE" sz="1800" dirty="0" err="1" smtClean="0"/>
              <a:t>used</a:t>
            </a:r>
            <a:r>
              <a:rPr lang="de-DE" sz="1800" dirty="0" smtClean="0"/>
              <a:t> </a:t>
            </a:r>
            <a:r>
              <a:rPr lang="de-DE" sz="1800" dirty="0" err="1" smtClean="0"/>
              <a:t>to</a:t>
            </a:r>
            <a:r>
              <a:rPr lang="de-DE" sz="1800" dirty="0" smtClean="0"/>
              <a:t> </a:t>
            </a:r>
            <a:r>
              <a:rPr lang="de-DE" sz="1800" dirty="0" err="1" smtClean="0"/>
              <a:t>define</a:t>
            </a:r>
            <a:r>
              <a:rPr lang="de-DE" sz="1800" dirty="0" smtClean="0"/>
              <a:t> </a:t>
            </a:r>
            <a:r>
              <a:rPr lang="de-DE" sz="1800" dirty="0" err="1" smtClean="0"/>
              <a:t>scenarios</a:t>
            </a:r>
            <a:r>
              <a:rPr lang="de-DE" sz="1800" dirty="0" smtClean="0"/>
              <a:t> in </a:t>
            </a:r>
            <a:r>
              <a:rPr lang="de-DE" sz="1800" dirty="0" err="1" smtClean="0"/>
              <a:t>the</a:t>
            </a:r>
            <a:r>
              <a:rPr lang="de-DE" sz="1800" dirty="0" smtClean="0"/>
              <a:t> </a:t>
            </a:r>
            <a:r>
              <a:rPr lang="de-DE" sz="1800" dirty="0" err="1" smtClean="0"/>
              <a:t>hazard</a:t>
            </a:r>
            <a:r>
              <a:rPr lang="de-DE" sz="1800" dirty="0" smtClean="0"/>
              <a:t> </a:t>
            </a:r>
            <a:r>
              <a:rPr lang="de-DE" sz="1800" dirty="0" err="1" smtClean="0"/>
              <a:t>and</a:t>
            </a:r>
            <a:r>
              <a:rPr lang="de-DE" sz="1800" dirty="0" smtClean="0"/>
              <a:t> </a:t>
            </a:r>
            <a:r>
              <a:rPr lang="de-DE" sz="1800" dirty="0" err="1" smtClean="0"/>
              <a:t>risk</a:t>
            </a:r>
            <a:r>
              <a:rPr lang="de-DE" sz="1800" dirty="0" smtClean="0"/>
              <a:t> </a:t>
            </a:r>
            <a:r>
              <a:rPr lang="de-DE" sz="1800" dirty="0" err="1" smtClean="0"/>
              <a:t>analysis</a:t>
            </a:r>
            <a:r>
              <a:rPr lang="de-DE" sz="1800" dirty="0" smtClean="0"/>
              <a:t>.</a:t>
            </a:r>
            <a:endParaRPr lang="de-DE" sz="1800" dirty="0" smtClean="0"/>
          </a:p>
        </p:txBody>
      </p:sp>
      <p:sp>
        <p:nvSpPr>
          <p:cNvPr id="5" name="Gleichschenkliges Dreieck 4"/>
          <p:cNvSpPr/>
          <p:nvPr/>
        </p:nvSpPr>
        <p:spPr bwMode="auto">
          <a:xfrm>
            <a:off x="7849776" y="3372848"/>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r>
              <a:rPr lang="de-DE" dirty="0" smtClean="0">
                <a:solidFill>
                  <a:srgbClr val="FF0000"/>
                </a:solidFill>
              </a:rPr>
              <a:t/>
            </a:r>
            <a:br>
              <a:rPr lang="de-DE" dirty="0" smtClean="0">
                <a:solidFill>
                  <a:srgbClr val="FF0000"/>
                </a:solidFill>
              </a:rPr>
            </a:br>
            <a:r>
              <a:rPr lang="de-DE" dirty="0" err="1" smtClean="0">
                <a:solidFill>
                  <a:srgbClr val="FF0000"/>
                </a:solidFill>
              </a:rPr>
              <a:t>We</a:t>
            </a:r>
            <a:r>
              <a:rPr lang="de-DE" dirty="0" smtClean="0">
                <a:solidFill>
                  <a:srgbClr val="FF0000"/>
                </a:solidFill>
              </a:rPr>
              <a:t> </a:t>
            </a:r>
            <a:r>
              <a:rPr lang="de-DE" dirty="0" err="1" smtClean="0">
                <a:solidFill>
                  <a:srgbClr val="FF0000"/>
                </a:solidFill>
              </a:rPr>
              <a:t>are</a:t>
            </a:r>
            <a:r>
              <a:rPr lang="de-DE" dirty="0" smtClean="0">
                <a:solidFill>
                  <a:srgbClr val="FF0000"/>
                </a:solidFill>
              </a:rPr>
              <a:t> </a:t>
            </a:r>
            <a:r>
              <a:rPr lang="de-DE" dirty="0" err="1" smtClean="0">
                <a:solidFill>
                  <a:srgbClr val="FF0000"/>
                </a:solidFill>
              </a:rPr>
              <a:t>here</a:t>
            </a:r>
            <a:endParaRPr lang="de-DE" dirty="0"/>
          </a:p>
        </p:txBody>
      </p:sp>
      <p:sp>
        <p:nvSpPr>
          <p:cNvPr id="4" name="Abgerundetes Rechteck 3"/>
          <p:cNvSpPr/>
          <p:nvPr/>
        </p:nvSpPr>
        <p:spPr bwMode="auto">
          <a:xfrm>
            <a:off x="4844541" y="2879751"/>
            <a:ext cx="1258065"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defTabSz="914400" eaLnBrk="0" latinLnBrk="0" hangingPunct="0">
              <a:lnSpc>
                <a:spcPct val="95000"/>
              </a:lnSpc>
              <a:buClrTx/>
              <a:buSzTx/>
              <a:buFontTx/>
              <a:buNone/>
              <a:tabLst/>
            </a:pPr>
            <a:r>
              <a:rPr lang="de-DE" sz="1600" b="1" dirty="0" err="1" smtClean="0">
                <a:solidFill>
                  <a:schemeClr val="accent4"/>
                </a:solidFill>
                <a:latin typeface="Arial" charset="0"/>
              </a:rPr>
              <a:t>Safety</a:t>
            </a:r>
            <a:r>
              <a:rPr lang="de-DE" sz="1600" b="1" dirty="0" smtClean="0">
                <a:solidFill>
                  <a:schemeClr val="accent4"/>
                </a:solidFill>
                <a:latin typeface="Arial" charset="0"/>
              </a:rPr>
              <a:t> Goal</a:t>
            </a:r>
            <a:endParaRPr lang="en-US" sz="1600" b="1" dirty="0" smtClean="0">
              <a:solidFill>
                <a:schemeClr val="accent4"/>
              </a:solidFill>
              <a:latin typeface="Arial" charset="0"/>
            </a:endParaRPr>
          </a:p>
        </p:txBody>
      </p:sp>
      <p:sp>
        <p:nvSpPr>
          <p:cNvPr id="5" name="Abgerundetes Rechteck 4"/>
          <p:cNvSpPr/>
          <p:nvPr/>
        </p:nvSpPr>
        <p:spPr bwMode="auto">
          <a:xfrm>
            <a:off x="4572694" y="3725350"/>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Functional Safety Requirement</a:t>
            </a:r>
            <a:endParaRPr lang="en-US" sz="1600" b="1" dirty="0">
              <a:solidFill>
                <a:schemeClr val="accent4"/>
              </a:solidFill>
              <a:latin typeface="Arial" charset="0"/>
            </a:endParaRPr>
          </a:p>
        </p:txBody>
      </p:sp>
      <p:sp>
        <p:nvSpPr>
          <p:cNvPr id="8" name="Abgerundetes Rechteck 7"/>
          <p:cNvSpPr/>
          <p:nvPr/>
        </p:nvSpPr>
        <p:spPr bwMode="auto">
          <a:xfrm>
            <a:off x="4726414" y="2058184"/>
            <a:ext cx="1480406"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r>
              <a:rPr lang="de-DE" sz="1600" b="1" dirty="0" err="1" smtClean="0">
                <a:solidFill>
                  <a:schemeClr val="accent4"/>
                </a:solidFill>
                <a:latin typeface="Arial" charset="0"/>
              </a:rPr>
              <a:t>Hazard</a:t>
            </a:r>
            <a:r>
              <a:rPr lang="de-DE" sz="1600" b="1" dirty="0" smtClean="0">
                <a:solidFill>
                  <a:schemeClr val="accent4"/>
                </a:solidFill>
                <a:latin typeface="Arial" charset="0"/>
              </a:rPr>
              <a:t> &amp; </a:t>
            </a:r>
            <a:r>
              <a:rPr lang="de-DE" sz="1600" b="1" dirty="0" err="1" smtClean="0">
                <a:solidFill>
                  <a:schemeClr val="accent4"/>
                </a:solidFill>
                <a:latin typeface="Arial" charset="0"/>
              </a:rPr>
              <a:t>Risk</a:t>
            </a:r>
            <a:r>
              <a:rPr lang="de-DE" sz="1600" b="1" dirty="0" smtClean="0">
                <a:solidFill>
                  <a:schemeClr val="accent4"/>
                </a:solidFill>
                <a:latin typeface="Arial" charset="0"/>
              </a:rPr>
              <a:t> Analysis</a:t>
            </a:r>
            <a:endParaRPr lang="en-US" sz="1600" b="1" dirty="0">
              <a:solidFill>
                <a:schemeClr val="accent4"/>
              </a:solidFill>
              <a:latin typeface="Arial" charset="0"/>
            </a:endParaRPr>
          </a:p>
        </p:txBody>
      </p:sp>
      <p:cxnSp>
        <p:nvCxnSpPr>
          <p:cNvPr id="9" name="Gerade Verbindung 8"/>
          <p:cNvCxnSpPr>
            <a:stCxn id="8" idx="2"/>
            <a:endCxn id="4" idx="0"/>
          </p:cNvCxnSpPr>
          <p:nvPr/>
        </p:nvCxnSpPr>
        <p:spPr bwMode="auto">
          <a:xfrm>
            <a:off x="5466617" y="2553672"/>
            <a:ext cx="6957" cy="32607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0" name="Gerade Verbindung 9"/>
          <p:cNvCxnSpPr>
            <a:stCxn id="4" idx="2"/>
            <a:endCxn id="5" idx="0"/>
          </p:cNvCxnSpPr>
          <p:nvPr/>
        </p:nvCxnSpPr>
        <p:spPr bwMode="auto">
          <a:xfrm>
            <a:off x="5473574" y="3375239"/>
            <a:ext cx="3935" cy="350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2" name="Gerade Verbindung 11"/>
          <p:cNvCxnSpPr>
            <a:stCxn id="15" idx="2"/>
            <a:endCxn id="16" idx="0"/>
          </p:cNvCxnSpPr>
          <p:nvPr/>
        </p:nvCxnSpPr>
        <p:spPr bwMode="auto">
          <a:xfrm>
            <a:off x="3325370" y="2549054"/>
            <a:ext cx="4619" cy="1180880"/>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3" name="Gerade Verbindung 12"/>
          <p:cNvCxnSpPr>
            <a:stCxn id="18" idx="1"/>
            <a:endCxn id="8" idx="3"/>
          </p:cNvCxnSpPr>
          <p:nvPr/>
        </p:nvCxnSpPr>
        <p:spPr bwMode="auto">
          <a:xfrm flipH="1" flipV="1">
            <a:off x="6206820" y="2305928"/>
            <a:ext cx="1004178" cy="4"/>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14" name="Abgerundetes Rechteck 13"/>
          <p:cNvSpPr/>
          <p:nvPr/>
        </p:nvSpPr>
        <p:spPr bwMode="auto">
          <a:xfrm>
            <a:off x="482323" y="2053569"/>
            <a:ext cx="1558914"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Functional</a:t>
            </a:r>
            <a:endParaRPr lang="de-DE" sz="1600" b="1" dirty="0" smtClean="0">
              <a:solidFill>
                <a:schemeClr val="accent4"/>
              </a:solidFill>
              <a:latin typeface="Arial" charset="0"/>
            </a:endParaRPr>
          </a:p>
          <a:p>
            <a:pPr algn="ctr"/>
            <a:r>
              <a:rPr lang="de-DE" sz="1600" b="1" dirty="0" err="1" smtClean="0">
                <a:solidFill>
                  <a:schemeClr val="accent4"/>
                </a:solidFill>
                <a:latin typeface="Arial" charset="0"/>
              </a:rPr>
              <a:t>Requirements</a:t>
            </a:r>
            <a:endParaRPr lang="en-US" sz="1600" b="1" dirty="0">
              <a:solidFill>
                <a:schemeClr val="accent4"/>
              </a:solidFill>
              <a:latin typeface="Arial" charset="0"/>
            </a:endParaRPr>
          </a:p>
        </p:txBody>
      </p:sp>
      <p:sp>
        <p:nvSpPr>
          <p:cNvPr id="15" name="Abgerundetes Rechteck 14"/>
          <p:cNvSpPr/>
          <p:nvPr/>
        </p:nvSpPr>
        <p:spPr bwMode="auto">
          <a:xfrm>
            <a:off x="2699049" y="2053566"/>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Vehicle</a:t>
            </a:r>
            <a:endParaRPr lang="de-DE" sz="1600" b="1" dirty="0" smtClean="0">
              <a:solidFill>
                <a:schemeClr val="accent4"/>
              </a:solidFill>
              <a:latin typeface="Arial" charset="0"/>
            </a:endParaRPr>
          </a:p>
          <a:p>
            <a:pPr algn="ctr"/>
            <a:r>
              <a:rPr lang="de-DE" sz="1600" b="1" dirty="0" smtClean="0">
                <a:solidFill>
                  <a:schemeClr val="accent4"/>
                </a:solidFill>
                <a:latin typeface="Arial" charset="0"/>
              </a:rPr>
              <a:t>Model</a:t>
            </a:r>
            <a:endParaRPr lang="en-US" sz="1600" b="1" dirty="0">
              <a:solidFill>
                <a:schemeClr val="accent4"/>
              </a:solidFill>
              <a:latin typeface="Arial" charset="0"/>
            </a:endParaRPr>
          </a:p>
        </p:txBody>
      </p:sp>
      <p:sp>
        <p:nvSpPr>
          <p:cNvPr id="16" name="Abgerundetes Rechteck 15"/>
          <p:cNvSpPr/>
          <p:nvPr/>
        </p:nvSpPr>
        <p:spPr bwMode="auto">
          <a:xfrm>
            <a:off x="2703668" y="3729934"/>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Analysis</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7" name="Abgerundetes Rechteck 16"/>
          <p:cNvSpPr/>
          <p:nvPr/>
        </p:nvSpPr>
        <p:spPr bwMode="auto">
          <a:xfrm>
            <a:off x="2708286" y="4556593"/>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Design</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8" name="Abgerundetes Rechteck 17"/>
          <p:cNvSpPr/>
          <p:nvPr/>
        </p:nvSpPr>
        <p:spPr bwMode="auto">
          <a:xfrm>
            <a:off x="7210998" y="2058188"/>
            <a:ext cx="1267968"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Behavior</a:t>
            </a:r>
            <a:endParaRPr lang="en-US" sz="1600" b="1" dirty="0">
              <a:solidFill>
                <a:schemeClr val="accent4"/>
              </a:solidFill>
              <a:latin typeface="Arial" charset="0"/>
            </a:endParaRPr>
          </a:p>
        </p:txBody>
      </p:sp>
      <p:cxnSp>
        <p:nvCxnSpPr>
          <p:cNvPr id="23" name="Gerade Verbindung 22"/>
          <p:cNvCxnSpPr>
            <a:stCxn id="16" idx="3"/>
            <a:endCxn id="5" idx="1"/>
          </p:cNvCxnSpPr>
          <p:nvPr/>
        </p:nvCxnSpPr>
        <p:spPr bwMode="auto">
          <a:xfrm flipV="1">
            <a:off x="3956309" y="3973094"/>
            <a:ext cx="616385" cy="4584"/>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26" name="Gerade Verbindung 25"/>
          <p:cNvCxnSpPr>
            <a:stCxn id="14" idx="3"/>
            <a:endCxn id="15" idx="1"/>
          </p:cNvCxnSpPr>
          <p:nvPr/>
        </p:nvCxnSpPr>
        <p:spPr bwMode="auto">
          <a:xfrm flipV="1">
            <a:off x="2041237" y="2301310"/>
            <a:ext cx="657812" cy="3"/>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5" name="Abgerundetes Rechteck 34"/>
          <p:cNvSpPr/>
          <p:nvPr/>
        </p:nvSpPr>
        <p:spPr bwMode="auto">
          <a:xfrm>
            <a:off x="4577311" y="4552006"/>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Technical Safety Requirement</a:t>
            </a:r>
            <a:endParaRPr lang="en-US" sz="1600" b="1" dirty="0">
              <a:solidFill>
                <a:schemeClr val="accent4"/>
              </a:solidFill>
              <a:latin typeface="Arial" charset="0"/>
            </a:endParaRPr>
          </a:p>
        </p:txBody>
      </p:sp>
      <p:cxnSp>
        <p:nvCxnSpPr>
          <p:cNvPr id="36" name="Gerade Verbindung 35"/>
          <p:cNvCxnSpPr>
            <a:stCxn id="5" idx="2"/>
            <a:endCxn id="35" idx="0"/>
          </p:cNvCxnSpPr>
          <p:nvPr/>
        </p:nvCxnSpPr>
        <p:spPr bwMode="auto">
          <a:xfrm>
            <a:off x="5477509" y="4220838"/>
            <a:ext cx="4617" cy="33116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9" name="Gerade Verbindung 38"/>
          <p:cNvCxnSpPr>
            <a:stCxn id="16" idx="2"/>
            <a:endCxn id="17" idx="0"/>
          </p:cNvCxnSpPr>
          <p:nvPr/>
        </p:nvCxnSpPr>
        <p:spPr bwMode="auto">
          <a:xfrm>
            <a:off x="3329989" y="4225422"/>
            <a:ext cx="4618" cy="33117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4" name="Gerade Verbindung 43"/>
          <p:cNvCxnSpPr>
            <a:stCxn id="17" idx="3"/>
            <a:endCxn id="35" idx="1"/>
          </p:cNvCxnSpPr>
          <p:nvPr/>
        </p:nvCxnSpPr>
        <p:spPr bwMode="auto">
          <a:xfrm flipV="1">
            <a:off x="3960927" y="4799750"/>
            <a:ext cx="616384" cy="4587"/>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47" name="Gerade Verbindung 46"/>
          <p:cNvCxnSpPr>
            <a:stCxn id="15" idx="3"/>
            <a:endCxn id="8" idx="1"/>
          </p:cNvCxnSpPr>
          <p:nvPr/>
        </p:nvCxnSpPr>
        <p:spPr bwMode="auto">
          <a:xfrm>
            <a:off x="3951690" y="2301310"/>
            <a:ext cx="774724" cy="4618"/>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br>
              <a:rPr lang="de-DE" dirty="0" smtClean="0"/>
            </a:br>
            <a:r>
              <a:rPr lang="de-DE" dirty="0" err="1" smtClean="0">
                <a:solidFill>
                  <a:srgbClr val="FF0000"/>
                </a:solidFill>
              </a:rPr>
              <a:t>Hazard</a:t>
            </a:r>
            <a:r>
              <a:rPr lang="de-DE" dirty="0" smtClean="0">
                <a:solidFill>
                  <a:srgbClr val="FF0000"/>
                </a:solidFill>
              </a:rPr>
              <a:t> </a:t>
            </a:r>
            <a:r>
              <a:rPr lang="de-DE" dirty="0" err="1" smtClean="0">
                <a:solidFill>
                  <a:srgbClr val="FF0000"/>
                </a:solidFill>
              </a:rPr>
              <a:t>and</a:t>
            </a:r>
            <a:r>
              <a:rPr lang="de-DE" dirty="0" smtClean="0">
                <a:solidFill>
                  <a:srgbClr val="FF0000"/>
                </a:solidFill>
              </a:rPr>
              <a:t> </a:t>
            </a:r>
            <a:r>
              <a:rPr lang="de-DE" dirty="0" err="1" smtClean="0">
                <a:solidFill>
                  <a:srgbClr val="FF0000"/>
                </a:solidFill>
              </a:rPr>
              <a:t>Risk</a:t>
            </a:r>
            <a:r>
              <a:rPr lang="de-DE" dirty="0" smtClean="0">
                <a:solidFill>
                  <a:srgbClr val="FF0000"/>
                </a:solidFill>
              </a:rPr>
              <a:t> Analysis</a:t>
            </a:r>
            <a:endParaRPr lang="de-DE" dirty="0"/>
          </a:p>
        </p:txBody>
      </p:sp>
      <p:pic>
        <p:nvPicPr>
          <p:cNvPr id="55298" name="Picture 2"/>
          <p:cNvPicPr>
            <a:picLocks noChangeAspect="1" noChangeArrowheads="1"/>
          </p:cNvPicPr>
          <p:nvPr/>
        </p:nvPicPr>
        <p:blipFill>
          <a:blip r:embed="rId2" cstate="print"/>
          <a:srcRect/>
          <a:stretch>
            <a:fillRect/>
          </a:stretch>
        </p:blipFill>
        <p:spPr bwMode="auto">
          <a:xfrm>
            <a:off x="-1" y="1289710"/>
            <a:ext cx="4303227" cy="2833254"/>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a:stretch>
            <a:fillRect/>
          </a:stretch>
        </p:blipFill>
        <p:spPr bwMode="auto">
          <a:xfrm>
            <a:off x="4298715" y="1652585"/>
            <a:ext cx="4773406" cy="2530928"/>
          </a:xfrm>
          <a:prstGeom prst="rect">
            <a:avLst/>
          </a:prstGeom>
          <a:noFill/>
          <a:ln w="9525">
            <a:noFill/>
            <a:miter lim="800000"/>
            <a:headEnd/>
            <a:tailEnd/>
          </a:ln>
        </p:spPr>
      </p:pic>
      <p:sp>
        <p:nvSpPr>
          <p:cNvPr id="5" name="Textfeld 4"/>
          <p:cNvSpPr txBox="1"/>
          <p:nvPr/>
        </p:nvSpPr>
        <p:spPr>
          <a:xfrm>
            <a:off x="554182" y="5148411"/>
            <a:ext cx="3519055" cy="1200329"/>
          </a:xfrm>
          <a:prstGeom prst="rect">
            <a:avLst/>
          </a:prstGeom>
          <a:solidFill>
            <a:schemeClr val="accent2">
              <a:lumMod val="20000"/>
              <a:lumOff val="80000"/>
            </a:schemeClr>
          </a:solidFill>
        </p:spPr>
        <p:txBody>
          <a:bodyPr wrap="square" rtlCol="0">
            <a:spAutoFit/>
          </a:bodyPr>
          <a:lstStyle/>
          <a:p>
            <a:pPr algn="l"/>
            <a:r>
              <a:rPr lang="de-DE" sz="1800" dirty="0" err="1" smtClean="0"/>
              <a:t>From</a:t>
            </a:r>
            <a:r>
              <a:rPr lang="de-DE" sz="1800" dirty="0" smtClean="0"/>
              <a:t> </a:t>
            </a:r>
            <a:r>
              <a:rPr lang="de-DE" sz="1800" dirty="0" err="1" smtClean="0"/>
              <a:t>the</a:t>
            </a:r>
            <a:r>
              <a:rPr lang="de-DE" sz="1800" dirty="0" smtClean="0"/>
              <a:t> item „</a:t>
            </a:r>
            <a:r>
              <a:rPr lang="de-DE" sz="1800" dirty="0" err="1" smtClean="0"/>
              <a:t>service</a:t>
            </a:r>
            <a:r>
              <a:rPr lang="de-DE" sz="1800" dirty="0" smtClean="0"/>
              <a:t> </a:t>
            </a:r>
            <a:r>
              <a:rPr lang="de-DE" sz="1800" dirty="0" err="1" smtClean="0"/>
              <a:t>brake</a:t>
            </a:r>
            <a:r>
              <a:rPr lang="de-DE" sz="1800" dirty="0" smtClean="0"/>
              <a:t>“ </a:t>
            </a:r>
            <a:r>
              <a:rPr lang="de-DE" sz="1800" dirty="0" err="1" smtClean="0"/>
              <a:t>the</a:t>
            </a:r>
            <a:r>
              <a:rPr lang="de-DE" sz="1800" dirty="0" smtClean="0"/>
              <a:t> </a:t>
            </a:r>
            <a:r>
              <a:rPr lang="de-DE" sz="1800" dirty="0" err="1" smtClean="0"/>
              <a:t>safety</a:t>
            </a:r>
            <a:r>
              <a:rPr lang="de-DE" sz="1800" dirty="0" smtClean="0"/>
              <a:t> </a:t>
            </a:r>
            <a:r>
              <a:rPr lang="de-DE" sz="1800" dirty="0" err="1" smtClean="0"/>
              <a:t>goal</a:t>
            </a:r>
            <a:r>
              <a:rPr lang="de-DE" sz="1800" dirty="0" smtClean="0"/>
              <a:t> „Do not </a:t>
            </a:r>
            <a:r>
              <a:rPr lang="de-DE" sz="1800" dirty="0" err="1" smtClean="0"/>
              <a:t>apply</a:t>
            </a:r>
            <a:r>
              <a:rPr lang="de-DE" sz="1800" dirty="0" smtClean="0"/>
              <a:t> </a:t>
            </a:r>
            <a:r>
              <a:rPr lang="de-DE" sz="1800" dirty="0" err="1" smtClean="0"/>
              <a:t>brake</a:t>
            </a:r>
            <a:r>
              <a:rPr lang="de-DE" sz="1800" dirty="0" smtClean="0"/>
              <a:t> </a:t>
            </a:r>
            <a:r>
              <a:rPr lang="de-DE" sz="1800" dirty="0" err="1" smtClean="0"/>
              <a:t>force</a:t>
            </a:r>
            <a:r>
              <a:rPr lang="de-DE" sz="1800" dirty="0" smtClean="0"/>
              <a:t> </a:t>
            </a:r>
            <a:r>
              <a:rPr lang="de-DE" sz="1800" dirty="0" err="1" smtClean="0"/>
              <a:t>unless</a:t>
            </a:r>
            <a:r>
              <a:rPr lang="de-DE" sz="1800" dirty="0" smtClean="0"/>
              <a:t> </a:t>
            </a:r>
            <a:r>
              <a:rPr lang="de-DE" sz="1800" dirty="0" err="1" smtClean="0"/>
              <a:t>driver</a:t>
            </a:r>
            <a:r>
              <a:rPr lang="de-DE" sz="1800" dirty="0" smtClean="0"/>
              <a:t> </a:t>
            </a:r>
            <a:r>
              <a:rPr lang="de-DE" sz="1800" dirty="0" err="1" smtClean="0"/>
              <a:t>brakes</a:t>
            </a:r>
            <a:r>
              <a:rPr lang="de-DE" sz="1800" dirty="0" smtClean="0"/>
              <a:t> </a:t>
            </a:r>
            <a:r>
              <a:rPr lang="de-DE" sz="1800" dirty="0" err="1" smtClean="0"/>
              <a:t>is</a:t>
            </a:r>
            <a:r>
              <a:rPr lang="de-DE" sz="1800" dirty="0" smtClean="0"/>
              <a:t> </a:t>
            </a:r>
            <a:r>
              <a:rPr lang="de-DE" sz="1800" dirty="0" err="1" smtClean="0"/>
              <a:t>derived</a:t>
            </a:r>
            <a:r>
              <a:rPr lang="de-DE" sz="1800" dirty="0" smtClean="0"/>
              <a:t>.</a:t>
            </a:r>
          </a:p>
        </p:txBody>
      </p:sp>
      <p:sp>
        <p:nvSpPr>
          <p:cNvPr id="6" name="Gleichschenkliges Dreieck 5"/>
          <p:cNvSpPr/>
          <p:nvPr/>
        </p:nvSpPr>
        <p:spPr bwMode="auto">
          <a:xfrm>
            <a:off x="3727673" y="5972325"/>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
        <p:nvSpPr>
          <p:cNvPr id="7" name="Textfeld 6"/>
          <p:cNvSpPr txBox="1"/>
          <p:nvPr/>
        </p:nvSpPr>
        <p:spPr>
          <a:xfrm>
            <a:off x="5717310" y="4922981"/>
            <a:ext cx="2336800" cy="1200329"/>
          </a:xfrm>
          <a:prstGeom prst="rect">
            <a:avLst/>
          </a:prstGeom>
          <a:solidFill>
            <a:schemeClr val="accent2">
              <a:lumMod val="20000"/>
              <a:lumOff val="80000"/>
            </a:schemeClr>
          </a:solidFill>
        </p:spPr>
        <p:txBody>
          <a:bodyPr wrap="square" rtlCol="0">
            <a:spAutoFit/>
          </a:bodyPr>
          <a:lstStyle/>
          <a:p>
            <a:pPr algn="l"/>
            <a:r>
              <a:rPr lang="de-DE" sz="1800" dirty="0" err="1" smtClean="0"/>
              <a:t>From</a:t>
            </a:r>
            <a:r>
              <a:rPr lang="de-DE" sz="1800" dirty="0" smtClean="0"/>
              <a:t> </a:t>
            </a:r>
            <a:r>
              <a:rPr lang="de-DE" sz="1800" dirty="0" err="1" smtClean="0"/>
              <a:t>the</a:t>
            </a:r>
            <a:r>
              <a:rPr lang="de-DE" sz="1800" dirty="0" smtClean="0"/>
              <a:t> item „</a:t>
            </a:r>
            <a:r>
              <a:rPr lang="de-DE" sz="1800" dirty="0" err="1" smtClean="0"/>
              <a:t>parking</a:t>
            </a:r>
            <a:r>
              <a:rPr lang="de-DE" sz="1800" dirty="0" smtClean="0"/>
              <a:t> </a:t>
            </a:r>
            <a:r>
              <a:rPr lang="de-DE" sz="1800" dirty="0" err="1" smtClean="0"/>
              <a:t>brake</a:t>
            </a:r>
            <a:r>
              <a:rPr lang="de-DE" sz="1800" dirty="0" smtClean="0"/>
              <a:t>“ 8 </a:t>
            </a:r>
            <a:r>
              <a:rPr lang="de-DE" sz="1800" dirty="0" err="1" smtClean="0"/>
              <a:t>safety</a:t>
            </a:r>
            <a:r>
              <a:rPr lang="de-DE" sz="1800" dirty="0" smtClean="0"/>
              <a:t> </a:t>
            </a:r>
            <a:r>
              <a:rPr lang="de-DE" sz="1800" dirty="0" err="1" smtClean="0"/>
              <a:t>goals</a:t>
            </a:r>
            <a:r>
              <a:rPr lang="de-DE" sz="1800" dirty="0" smtClean="0"/>
              <a:t> </a:t>
            </a:r>
            <a:r>
              <a:rPr lang="de-DE" sz="1800" dirty="0" err="1" smtClean="0"/>
              <a:t>are</a:t>
            </a:r>
            <a:r>
              <a:rPr lang="de-DE" sz="1800" dirty="0" smtClean="0"/>
              <a:t> </a:t>
            </a:r>
            <a:r>
              <a:rPr lang="de-DE" sz="1800" dirty="0" err="1" smtClean="0"/>
              <a:t>derived</a:t>
            </a:r>
            <a:endParaRPr lang="de-DE" sz="1800" dirty="0" smtClean="0"/>
          </a:p>
        </p:txBody>
      </p:sp>
      <p:sp>
        <p:nvSpPr>
          <p:cNvPr id="8" name="Gleichschenkliges Dreieck 7"/>
          <p:cNvSpPr/>
          <p:nvPr/>
        </p:nvSpPr>
        <p:spPr bwMode="auto">
          <a:xfrm>
            <a:off x="7556153" y="5662902"/>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cxnSp>
        <p:nvCxnSpPr>
          <p:cNvPr id="10" name="Gerade Verbindung mit Pfeil 9"/>
          <p:cNvCxnSpPr>
            <a:stCxn id="5" idx="0"/>
          </p:cNvCxnSpPr>
          <p:nvPr/>
        </p:nvCxnSpPr>
        <p:spPr bwMode="auto">
          <a:xfrm flipH="1" flipV="1">
            <a:off x="1219200" y="2161309"/>
            <a:ext cx="1094510" cy="2987102"/>
          </a:xfrm>
          <a:prstGeom prst="straightConnector1">
            <a:avLst/>
          </a:prstGeom>
          <a:solidFill>
            <a:schemeClr val="hlink"/>
          </a:solidFill>
          <a:ln w="9525" cap="flat" cmpd="sng" algn="ctr">
            <a:solidFill>
              <a:schemeClr val="tx1"/>
            </a:solidFill>
            <a:prstDash val="solid"/>
            <a:round/>
            <a:headEnd type="none" w="med" len="med"/>
            <a:tailEnd type="arrow"/>
          </a:ln>
          <a:effectLst/>
        </p:spPr>
      </p:cxnSp>
      <p:cxnSp>
        <p:nvCxnSpPr>
          <p:cNvPr id="12" name="Gerade Verbindung mit Pfeil 11"/>
          <p:cNvCxnSpPr>
            <a:stCxn id="7" idx="0"/>
            <a:endCxn id="13" idx="2"/>
          </p:cNvCxnSpPr>
          <p:nvPr/>
        </p:nvCxnSpPr>
        <p:spPr bwMode="auto">
          <a:xfrm flipH="1" flipV="1">
            <a:off x="6793345" y="4341091"/>
            <a:ext cx="92365" cy="581890"/>
          </a:xfrm>
          <a:prstGeom prst="straightConnector1">
            <a:avLst/>
          </a:prstGeom>
          <a:solidFill>
            <a:schemeClr val="hlink"/>
          </a:solidFill>
          <a:ln w="9525" cap="flat" cmpd="sng" algn="ctr">
            <a:solidFill>
              <a:schemeClr val="tx1"/>
            </a:solidFill>
            <a:prstDash val="solid"/>
            <a:round/>
            <a:headEnd type="none" w="med" len="med"/>
            <a:tailEnd type="arrow"/>
          </a:ln>
          <a:effectLst/>
        </p:spPr>
      </p:cxnSp>
      <p:sp>
        <p:nvSpPr>
          <p:cNvPr id="13" name="Rechteck 12"/>
          <p:cNvSpPr/>
          <p:nvPr/>
        </p:nvSpPr>
        <p:spPr bwMode="auto">
          <a:xfrm>
            <a:off x="6539345" y="1570182"/>
            <a:ext cx="508000" cy="2770909"/>
          </a:xfrm>
          <a:prstGeom prst="rect">
            <a:avLst/>
          </a:prstGeom>
          <a:noFill/>
          <a:ln w="25400"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a:t>
            </a:r>
            <a:r>
              <a:rPr lang="de-DE" dirty="0" smtClean="0"/>
              <a:t>Modeling</a:t>
            </a:r>
            <a:r>
              <a:rPr lang="en-GB" dirty="0" smtClean="0"/>
              <a:t/>
            </a:r>
            <a:br>
              <a:rPr lang="en-GB" dirty="0" smtClean="0"/>
            </a:br>
            <a:r>
              <a:rPr lang="en-GB" dirty="0" smtClean="0">
                <a:solidFill>
                  <a:srgbClr val="FF0000"/>
                </a:solidFill>
              </a:rPr>
              <a:t>Functional safety concept</a:t>
            </a:r>
            <a:endParaRPr lang="de-DE" dirty="0"/>
          </a:p>
        </p:txBody>
      </p:sp>
      <p:sp>
        <p:nvSpPr>
          <p:cNvPr id="52" name="Rechteck 51"/>
          <p:cNvSpPr/>
          <p:nvPr/>
        </p:nvSpPr>
        <p:spPr bwMode="auto">
          <a:xfrm>
            <a:off x="882697" y="2263371"/>
            <a:ext cx="1840873" cy="706166"/>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3-7 </a:t>
            </a:r>
            <a:r>
              <a:rPr kumimoji="0" lang="de-DE" sz="1600" b="0" i="0" u="none" strike="noStrike" cap="none" normalizeH="0" baseline="0" dirty="0" err="1" smtClean="0">
                <a:ln>
                  <a:noFill/>
                </a:ln>
                <a:solidFill>
                  <a:schemeClr val="tx1"/>
                </a:solidFill>
                <a:effectLst/>
                <a:latin typeface="Arial" charset="0"/>
              </a:rPr>
              <a:t>Hazard</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analysis</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and</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risk</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assessment</a:t>
            </a:r>
            <a:endParaRPr kumimoji="0" lang="de-DE" sz="1600" b="0" i="0" u="none" strike="noStrike" cap="none" normalizeH="0" baseline="0" dirty="0" smtClean="0">
              <a:ln>
                <a:noFill/>
              </a:ln>
              <a:solidFill>
                <a:schemeClr val="tx1"/>
              </a:solidFill>
              <a:effectLst/>
              <a:latin typeface="Arial" charset="0"/>
            </a:endParaRPr>
          </a:p>
        </p:txBody>
      </p:sp>
      <p:sp>
        <p:nvSpPr>
          <p:cNvPr id="53" name="Rechteck 52"/>
          <p:cNvSpPr/>
          <p:nvPr/>
        </p:nvSpPr>
        <p:spPr bwMode="auto">
          <a:xfrm>
            <a:off x="881174" y="3248657"/>
            <a:ext cx="1840873" cy="60809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3-8 </a:t>
            </a:r>
            <a:r>
              <a:rPr kumimoji="0" lang="de-DE" sz="1600" b="0" i="0" u="none" strike="noStrike" cap="none" normalizeH="0" baseline="0" dirty="0" err="1" smtClean="0">
                <a:ln>
                  <a:noFill/>
                </a:ln>
                <a:solidFill>
                  <a:schemeClr val="tx1"/>
                </a:solidFill>
                <a:effectLst/>
                <a:latin typeface="Arial" charset="0"/>
              </a:rPr>
              <a:t>Functional</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safety</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concept</a:t>
            </a:r>
            <a:endParaRPr kumimoji="0" lang="de-DE" sz="1600" b="0" i="0" u="none" strike="noStrike" cap="none" normalizeH="0" baseline="0" dirty="0" smtClean="0">
              <a:ln>
                <a:noFill/>
              </a:ln>
              <a:solidFill>
                <a:schemeClr val="tx1"/>
              </a:solidFill>
              <a:effectLst/>
              <a:latin typeface="Arial" charset="0"/>
            </a:endParaRPr>
          </a:p>
        </p:txBody>
      </p:sp>
      <p:sp>
        <p:nvSpPr>
          <p:cNvPr id="54" name="Rechteck 53"/>
          <p:cNvSpPr/>
          <p:nvPr/>
        </p:nvSpPr>
        <p:spPr bwMode="auto">
          <a:xfrm>
            <a:off x="879678" y="4243037"/>
            <a:ext cx="1840873" cy="7091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4-6 </a:t>
            </a:r>
            <a:r>
              <a:rPr lang="de-DE" sz="1600" dirty="0" err="1" smtClean="0"/>
              <a:t>Specification</a:t>
            </a:r>
            <a:r>
              <a:rPr lang="de-DE" sz="1600" dirty="0" smtClean="0"/>
              <a:t> </a:t>
            </a:r>
            <a:r>
              <a:rPr lang="de-DE" sz="1600" dirty="0" err="1" smtClean="0"/>
              <a:t>of</a:t>
            </a:r>
            <a:r>
              <a:rPr lang="de-DE" sz="1600" dirty="0" smtClean="0"/>
              <a:t> </a:t>
            </a:r>
            <a:r>
              <a:rPr lang="de-DE" sz="1600" dirty="0" err="1" smtClean="0"/>
              <a:t>technical</a:t>
            </a:r>
            <a:r>
              <a:rPr lang="de-DE" sz="1600" dirty="0" smtClean="0"/>
              <a:t> </a:t>
            </a:r>
            <a:r>
              <a:rPr lang="de-DE" sz="1600" dirty="0" err="1" smtClean="0"/>
              <a:t>safety</a:t>
            </a:r>
            <a:r>
              <a:rPr lang="de-DE" sz="1600" dirty="0" smtClean="0"/>
              <a:t> </a:t>
            </a:r>
            <a:r>
              <a:rPr lang="de-DE" sz="1600" dirty="0" err="1" smtClean="0"/>
              <a:t>requirements</a:t>
            </a:r>
            <a:endParaRPr kumimoji="0" lang="de-DE" sz="1600" b="0" i="0" u="none" strike="noStrike" cap="none" normalizeH="0" baseline="0" dirty="0" smtClean="0">
              <a:ln>
                <a:noFill/>
              </a:ln>
              <a:solidFill>
                <a:schemeClr val="tx1"/>
              </a:solidFill>
              <a:effectLst/>
              <a:latin typeface="Arial" charset="0"/>
            </a:endParaRPr>
          </a:p>
        </p:txBody>
      </p:sp>
      <p:sp>
        <p:nvSpPr>
          <p:cNvPr id="55" name="Rechteck 54"/>
          <p:cNvSpPr/>
          <p:nvPr/>
        </p:nvSpPr>
        <p:spPr bwMode="auto">
          <a:xfrm>
            <a:off x="126742" y="5291720"/>
            <a:ext cx="1644711" cy="10275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5-6 </a:t>
            </a:r>
            <a:r>
              <a:rPr lang="de-DE" sz="1600" dirty="0" err="1" smtClean="0"/>
              <a:t>Specification</a:t>
            </a:r>
            <a:r>
              <a:rPr lang="de-DE" sz="1600" dirty="0" smtClean="0"/>
              <a:t> </a:t>
            </a:r>
            <a:r>
              <a:rPr lang="de-DE" sz="1600" dirty="0" err="1" smtClean="0"/>
              <a:t>of</a:t>
            </a:r>
            <a:r>
              <a:rPr lang="de-DE" sz="1600" dirty="0" smtClean="0"/>
              <a:t> </a:t>
            </a:r>
            <a:r>
              <a:rPr lang="de-DE" sz="1600" dirty="0" err="1" smtClean="0"/>
              <a:t>hardware</a:t>
            </a:r>
            <a:r>
              <a:rPr lang="de-DE" sz="1600" dirty="0" smtClean="0"/>
              <a:t> </a:t>
            </a:r>
            <a:r>
              <a:rPr lang="de-DE" sz="1600" dirty="0" err="1" smtClean="0"/>
              <a:t>safety</a:t>
            </a:r>
            <a:r>
              <a:rPr lang="de-DE" sz="1600" dirty="0" smtClean="0"/>
              <a:t> </a:t>
            </a:r>
            <a:r>
              <a:rPr lang="de-DE" sz="1600" dirty="0" err="1" smtClean="0"/>
              <a:t>requirements</a:t>
            </a:r>
            <a:endParaRPr kumimoji="0" lang="de-DE" sz="1600" b="0" i="0" u="none" strike="noStrike" cap="none" normalizeH="0" baseline="0" dirty="0" smtClean="0">
              <a:ln>
                <a:noFill/>
              </a:ln>
              <a:solidFill>
                <a:schemeClr val="tx1"/>
              </a:solidFill>
              <a:effectLst/>
              <a:latin typeface="Arial" charset="0"/>
            </a:endParaRPr>
          </a:p>
        </p:txBody>
      </p:sp>
      <p:sp>
        <p:nvSpPr>
          <p:cNvPr id="56" name="Rechteck 55"/>
          <p:cNvSpPr/>
          <p:nvPr/>
        </p:nvSpPr>
        <p:spPr bwMode="auto">
          <a:xfrm>
            <a:off x="1818236" y="5290211"/>
            <a:ext cx="1644711" cy="10275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6-6 </a:t>
            </a:r>
            <a:r>
              <a:rPr lang="de-DE" sz="1600" dirty="0" err="1" smtClean="0"/>
              <a:t>Specification</a:t>
            </a:r>
            <a:r>
              <a:rPr lang="de-DE" sz="1600" dirty="0" smtClean="0"/>
              <a:t> </a:t>
            </a:r>
            <a:r>
              <a:rPr lang="de-DE" sz="1600" dirty="0" err="1" smtClean="0"/>
              <a:t>of</a:t>
            </a:r>
            <a:r>
              <a:rPr lang="de-DE" sz="1600" dirty="0" smtClean="0"/>
              <a:t> </a:t>
            </a:r>
            <a:r>
              <a:rPr lang="de-DE" sz="1600" dirty="0" err="1" smtClean="0"/>
              <a:t>software</a:t>
            </a:r>
            <a:r>
              <a:rPr lang="de-DE" sz="1600" dirty="0" smtClean="0"/>
              <a:t> </a:t>
            </a:r>
            <a:r>
              <a:rPr lang="de-DE" sz="1600" dirty="0" err="1" smtClean="0"/>
              <a:t>safety</a:t>
            </a:r>
            <a:r>
              <a:rPr lang="de-DE" sz="1600" dirty="0" smtClean="0"/>
              <a:t> </a:t>
            </a:r>
            <a:r>
              <a:rPr lang="de-DE" sz="1600" dirty="0" err="1" smtClean="0"/>
              <a:t>requirements</a:t>
            </a:r>
            <a:endParaRPr kumimoji="0" lang="de-DE" sz="1600" b="0" i="0" u="none" strike="noStrike" cap="none" normalizeH="0" baseline="0" dirty="0" smtClean="0">
              <a:ln>
                <a:noFill/>
              </a:ln>
              <a:solidFill>
                <a:schemeClr val="tx1"/>
              </a:solidFill>
              <a:effectLst/>
              <a:latin typeface="Arial" charset="0"/>
            </a:endParaRPr>
          </a:p>
        </p:txBody>
      </p:sp>
      <p:cxnSp>
        <p:nvCxnSpPr>
          <p:cNvPr id="57" name="Gerade Verbindung mit Pfeil 56"/>
          <p:cNvCxnSpPr>
            <a:stCxn id="54" idx="2"/>
            <a:endCxn id="55" idx="0"/>
          </p:cNvCxnSpPr>
          <p:nvPr/>
        </p:nvCxnSpPr>
        <p:spPr bwMode="auto">
          <a:xfrm flipH="1">
            <a:off x="949098" y="4952227"/>
            <a:ext cx="851017" cy="339493"/>
          </a:xfrm>
          <a:prstGeom prst="straightConnector1">
            <a:avLst/>
          </a:prstGeom>
          <a:solidFill>
            <a:schemeClr val="hlink"/>
          </a:solidFill>
          <a:ln w="19050" cap="flat" cmpd="sng" algn="ctr">
            <a:solidFill>
              <a:schemeClr val="tx1"/>
            </a:solidFill>
            <a:prstDash val="solid"/>
            <a:round/>
            <a:headEnd type="none" w="med" len="med"/>
            <a:tailEnd type="arrow"/>
          </a:ln>
          <a:effectLst/>
        </p:spPr>
      </p:cxnSp>
      <p:cxnSp>
        <p:nvCxnSpPr>
          <p:cNvPr id="58" name="Gerade Verbindung mit Pfeil 57"/>
          <p:cNvCxnSpPr>
            <a:stCxn id="54" idx="2"/>
            <a:endCxn id="56" idx="0"/>
          </p:cNvCxnSpPr>
          <p:nvPr/>
        </p:nvCxnSpPr>
        <p:spPr bwMode="auto">
          <a:xfrm>
            <a:off x="1800115" y="4952227"/>
            <a:ext cx="840477" cy="337984"/>
          </a:xfrm>
          <a:prstGeom prst="straightConnector1">
            <a:avLst/>
          </a:prstGeom>
          <a:solidFill>
            <a:schemeClr val="hlink"/>
          </a:solidFill>
          <a:ln w="19050" cap="flat" cmpd="sng" algn="ctr">
            <a:solidFill>
              <a:schemeClr val="tx1"/>
            </a:solidFill>
            <a:prstDash val="solid"/>
            <a:round/>
            <a:headEnd type="none" w="med" len="med"/>
            <a:tailEnd type="arrow"/>
          </a:ln>
          <a:effectLst/>
        </p:spPr>
      </p:cxnSp>
      <p:cxnSp>
        <p:nvCxnSpPr>
          <p:cNvPr id="59" name="Gerade Verbindung mit Pfeil 58"/>
          <p:cNvCxnSpPr>
            <a:stCxn id="52" idx="2"/>
            <a:endCxn id="53" idx="0"/>
          </p:cNvCxnSpPr>
          <p:nvPr/>
        </p:nvCxnSpPr>
        <p:spPr bwMode="auto">
          <a:xfrm flipH="1">
            <a:off x="1801611" y="2969537"/>
            <a:ext cx="1523" cy="279120"/>
          </a:xfrm>
          <a:prstGeom prst="straightConnector1">
            <a:avLst/>
          </a:prstGeom>
          <a:solidFill>
            <a:schemeClr val="hlink"/>
          </a:solidFill>
          <a:ln w="19050" cap="flat" cmpd="sng" algn="ctr">
            <a:solidFill>
              <a:schemeClr val="tx1"/>
            </a:solidFill>
            <a:prstDash val="solid"/>
            <a:round/>
            <a:headEnd type="none" w="med" len="med"/>
            <a:tailEnd type="arrow"/>
          </a:ln>
          <a:effectLst/>
        </p:spPr>
      </p:cxnSp>
      <p:cxnSp>
        <p:nvCxnSpPr>
          <p:cNvPr id="60" name="Gerade Verbindung mit Pfeil 59"/>
          <p:cNvCxnSpPr>
            <a:stCxn id="53" idx="2"/>
            <a:endCxn id="54" idx="0"/>
          </p:cNvCxnSpPr>
          <p:nvPr/>
        </p:nvCxnSpPr>
        <p:spPr bwMode="auto">
          <a:xfrm flipH="1">
            <a:off x="1800115" y="3856749"/>
            <a:ext cx="1496" cy="386288"/>
          </a:xfrm>
          <a:prstGeom prst="straightConnector1">
            <a:avLst/>
          </a:prstGeom>
          <a:solidFill>
            <a:schemeClr val="hlink"/>
          </a:solidFill>
          <a:ln w="19050" cap="flat" cmpd="sng" algn="ctr">
            <a:solidFill>
              <a:schemeClr val="tx1"/>
            </a:solidFill>
            <a:prstDash val="solid"/>
            <a:round/>
            <a:headEnd type="none" w="med" len="med"/>
            <a:tailEnd type="arrow"/>
          </a:ln>
          <a:effectLst/>
        </p:spPr>
      </p:cxnSp>
      <p:sp>
        <p:nvSpPr>
          <p:cNvPr id="61" name="Rechteck 60"/>
          <p:cNvSpPr/>
          <p:nvPr/>
        </p:nvSpPr>
        <p:spPr bwMode="auto">
          <a:xfrm>
            <a:off x="4182620" y="2263357"/>
            <a:ext cx="4237022" cy="404689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Arial" charset="0"/>
              </a:rPr>
              <a:t>SAFE - </a:t>
            </a:r>
            <a:r>
              <a:rPr kumimoji="0" lang="de-DE" sz="1800" b="0" i="0" u="none" strike="noStrike" cap="none" normalizeH="0" baseline="0" dirty="0" err="1" smtClean="0">
                <a:ln>
                  <a:noFill/>
                </a:ln>
                <a:solidFill>
                  <a:schemeClr val="tx1"/>
                </a:solidFill>
                <a:effectLst/>
                <a:latin typeface="Arial" charset="0"/>
              </a:rPr>
              <a:t>Functional</a:t>
            </a:r>
            <a:r>
              <a:rPr kumimoji="0" lang="de-DE" sz="1800" b="0" i="0" u="none" strike="noStrike" cap="none" normalizeH="0" baseline="0" dirty="0" smtClean="0">
                <a:ln>
                  <a:noFill/>
                </a:ln>
                <a:solidFill>
                  <a:schemeClr val="tx1"/>
                </a:solidFill>
                <a:effectLst/>
                <a:latin typeface="Arial" charset="0"/>
              </a:rPr>
              <a:t> </a:t>
            </a:r>
            <a:r>
              <a:rPr kumimoji="0" lang="de-DE" sz="1800" b="0" i="0" u="none" strike="noStrike" cap="none" normalizeH="0" baseline="0" dirty="0" err="1" smtClean="0">
                <a:ln>
                  <a:noFill/>
                </a:ln>
                <a:solidFill>
                  <a:schemeClr val="tx1"/>
                </a:solidFill>
                <a:effectLst/>
                <a:latin typeface="Arial" charset="0"/>
              </a:rPr>
              <a:t>safety</a:t>
            </a:r>
            <a:r>
              <a:rPr kumimoji="0" lang="de-DE" sz="1800" b="0" i="0" u="none" strike="noStrike" cap="none" normalizeH="0" baseline="0" dirty="0" smtClean="0">
                <a:ln>
                  <a:noFill/>
                </a:ln>
                <a:solidFill>
                  <a:schemeClr val="tx1"/>
                </a:solidFill>
                <a:effectLst/>
                <a:latin typeface="Arial" charset="0"/>
              </a:rPr>
              <a:t> </a:t>
            </a:r>
            <a:r>
              <a:rPr kumimoji="0" lang="de-DE" sz="1800" b="0" i="0" u="none" strike="noStrike" cap="none" normalizeH="0" baseline="0" dirty="0" err="1" smtClean="0">
                <a:ln>
                  <a:noFill/>
                </a:ln>
                <a:solidFill>
                  <a:schemeClr val="tx1"/>
                </a:solidFill>
                <a:effectLst/>
                <a:latin typeface="Arial" charset="0"/>
              </a:rPr>
              <a:t>concept</a:t>
            </a:r>
            <a:endParaRPr kumimoji="0" lang="de-DE" sz="1800" b="0" i="0" u="none" strike="noStrike" cap="none" normalizeH="0" baseline="0" dirty="0" smtClean="0">
              <a:ln>
                <a:noFill/>
              </a:ln>
              <a:solidFill>
                <a:schemeClr val="tx1"/>
              </a:solidFill>
              <a:effectLst/>
              <a:latin typeface="Arial" charset="0"/>
            </a:endParaRPr>
          </a:p>
        </p:txBody>
      </p:sp>
      <p:grpSp>
        <p:nvGrpSpPr>
          <p:cNvPr id="3" name="Gruppieren 68"/>
          <p:cNvGrpSpPr/>
          <p:nvPr/>
        </p:nvGrpSpPr>
        <p:grpSpPr>
          <a:xfrm>
            <a:off x="1207495" y="1323636"/>
            <a:ext cx="1223412" cy="874272"/>
            <a:chOff x="1207495" y="1477537"/>
            <a:chExt cx="1223412" cy="874272"/>
          </a:xfrm>
        </p:grpSpPr>
        <p:pic>
          <p:nvPicPr>
            <p:cNvPr id="70" name="Picture 45" descr="iso-logo"/>
            <p:cNvPicPr>
              <a:picLocks noChangeAspect="1" noChangeArrowheads="1"/>
            </p:cNvPicPr>
            <p:nvPr/>
          </p:nvPicPr>
          <p:blipFill>
            <a:blip r:embed="rId2" cstate="print"/>
            <a:srcRect/>
            <a:stretch>
              <a:fillRect/>
            </a:stretch>
          </p:blipFill>
          <p:spPr bwMode="auto">
            <a:xfrm>
              <a:off x="1480908" y="1477537"/>
              <a:ext cx="671410" cy="582212"/>
            </a:xfrm>
            <a:prstGeom prst="rect">
              <a:avLst/>
            </a:prstGeom>
            <a:noFill/>
            <a:ln w="9525">
              <a:noFill/>
              <a:miter lim="800000"/>
              <a:headEnd/>
              <a:tailEnd/>
            </a:ln>
          </p:spPr>
        </p:pic>
        <p:sp>
          <p:nvSpPr>
            <p:cNvPr id="71" name="Textfeld 70"/>
            <p:cNvSpPr txBox="1"/>
            <p:nvPr/>
          </p:nvSpPr>
          <p:spPr>
            <a:xfrm>
              <a:off x="1207495" y="1982477"/>
              <a:ext cx="1223412" cy="369332"/>
            </a:xfrm>
            <a:prstGeom prst="rect">
              <a:avLst/>
            </a:prstGeom>
            <a:noFill/>
          </p:spPr>
          <p:txBody>
            <a:bodyPr wrap="none" rtlCol="0">
              <a:spAutoFit/>
            </a:bodyPr>
            <a:lstStyle/>
            <a:p>
              <a:pPr algn="l"/>
              <a:r>
                <a:rPr lang="de-DE" sz="1800" dirty="0" smtClean="0"/>
                <a:t>ISO26262</a:t>
              </a:r>
              <a:endParaRPr lang="de-DE" sz="1800" dirty="0"/>
            </a:p>
          </p:txBody>
        </p:sp>
      </p:grpSp>
      <p:sp>
        <p:nvSpPr>
          <p:cNvPr id="17" name="Freihandform 16"/>
          <p:cNvSpPr/>
          <p:nvPr/>
        </p:nvSpPr>
        <p:spPr bwMode="auto">
          <a:xfrm>
            <a:off x="2706986" y="2272409"/>
            <a:ext cx="1484768" cy="4037845"/>
          </a:xfrm>
          <a:custGeom>
            <a:avLst/>
            <a:gdLst>
              <a:gd name="connsiteX0" fmla="*/ 9054 w 1484768"/>
              <a:gd name="connsiteY0" fmla="*/ 986827 h 4037845"/>
              <a:gd name="connsiteX1" fmla="*/ 1475715 w 1484768"/>
              <a:gd name="connsiteY1" fmla="*/ 0 h 4037845"/>
              <a:gd name="connsiteX2" fmla="*/ 1484768 w 1484768"/>
              <a:gd name="connsiteY2" fmla="*/ 4037845 h 4037845"/>
              <a:gd name="connsiteX3" fmla="*/ 0 w 1484768"/>
              <a:gd name="connsiteY3" fmla="*/ 1584356 h 4037845"/>
              <a:gd name="connsiteX4" fmla="*/ 9054 w 1484768"/>
              <a:gd name="connsiteY4" fmla="*/ 986827 h 4037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4768" h="4037845">
                <a:moveTo>
                  <a:pt x="9054" y="986827"/>
                </a:moveTo>
                <a:lnTo>
                  <a:pt x="1475715" y="0"/>
                </a:lnTo>
                <a:cubicBezTo>
                  <a:pt x="1478733" y="1345948"/>
                  <a:pt x="1481750" y="2691897"/>
                  <a:pt x="1484768" y="4037845"/>
                </a:cubicBezTo>
                <a:lnTo>
                  <a:pt x="0" y="1584356"/>
                </a:lnTo>
                <a:lnTo>
                  <a:pt x="9054" y="986827"/>
                </a:ln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endParaRPr lang="de-DE" smtClean="0"/>
          </a:p>
        </p:txBody>
      </p:sp>
      <p:sp>
        <p:nvSpPr>
          <p:cNvPr id="18" name="Abgerundetes Rechteck 17"/>
          <p:cNvSpPr/>
          <p:nvPr/>
        </p:nvSpPr>
        <p:spPr bwMode="auto">
          <a:xfrm>
            <a:off x="5664532" y="3070676"/>
            <a:ext cx="1258065" cy="495488"/>
          </a:xfrm>
          <a:prstGeom prst="roundRect">
            <a:avLst/>
          </a:prstGeom>
          <a:gradFill>
            <a:gsLst>
              <a:gs pos="0">
                <a:schemeClr val="bg1">
                  <a:lumMod val="95000"/>
                </a:schemeClr>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a:t>
            </a:r>
            <a:endParaRPr kumimoji="0" lang="en-US" sz="1600" b="1" i="0" u="none" strike="noStrike" cap="none" normalizeH="0" baseline="0" dirty="0" smtClean="0">
              <a:ln>
                <a:noFill/>
              </a:ln>
              <a:solidFill>
                <a:schemeClr val="accent4"/>
              </a:solidFill>
              <a:effectLst/>
              <a:latin typeface="Arial" charset="0"/>
            </a:endParaRPr>
          </a:p>
        </p:txBody>
      </p:sp>
      <p:sp>
        <p:nvSpPr>
          <p:cNvPr id="19" name="Abgerundetes Rechteck 18"/>
          <p:cNvSpPr/>
          <p:nvPr/>
        </p:nvSpPr>
        <p:spPr bwMode="auto">
          <a:xfrm>
            <a:off x="4406874" y="4165050"/>
            <a:ext cx="1258065"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smtClean="0">
                <a:ln>
                  <a:noFill/>
                </a:ln>
                <a:solidFill>
                  <a:schemeClr val="accent4"/>
                </a:solidFill>
                <a:effectLst/>
                <a:latin typeface="Arial" charset="0"/>
              </a:rPr>
              <a:t>Safe</a:t>
            </a:r>
            <a:r>
              <a:rPr kumimoji="0" lang="de-DE" sz="1600" b="1" i="0" u="none" strike="noStrike" cap="none" normalizeH="0" dirty="0" smtClean="0">
                <a:ln>
                  <a:noFill/>
                </a:ln>
                <a:solidFill>
                  <a:schemeClr val="accent4"/>
                </a:solidFill>
                <a:effectLst/>
                <a:latin typeface="Arial" charset="0"/>
              </a:rPr>
              <a:t> State</a:t>
            </a:r>
            <a:endParaRPr kumimoji="0" lang="en-US" sz="1600" b="1" i="0" u="none" strike="noStrike" cap="none" normalizeH="0" baseline="0" dirty="0" smtClean="0">
              <a:ln>
                <a:noFill/>
              </a:ln>
              <a:solidFill>
                <a:schemeClr val="accent4"/>
              </a:solidFill>
              <a:effectLst/>
              <a:latin typeface="Arial" charset="0"/>
            </a:endParaRPr>
          </a:p>
        </p:txBody>
      </p:sp>
      <p:sp>
        <p:nvSpPr>
          <p:cNvPr id="20" name="Abgerundetes Rechteck 19"/>
          <p:cNvSpPr/>
          <p:nvPr/>
        </p:nvSpPr>
        <p:spPr bwMode="auto">
          <a:xfrm>
            <a:off x="4312555" y="5493104"/>
            <a:ext cx="1432223" cy="6986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lang="de-DE" sz="1600" b="1" dirty="0" err="1" smtClean="0">
                <a:solidFill>
                  <a:schemeClr val="accent4"/>
                </a:solidFill>
                <a:latin typeface="Arial" charset="0"/>
              </a:rPr>
              <a:t>Functional</a:t>
            </a:r>
            <a:r>
              <a:rPr lang="de-DE" sz="1600" b="1" dirty="0" smtClean="0">
                <a:solidFill>
                  <a:schemeClr val="accent4"/>
                </a:solidFill>
                <a:latin typeface="Arial" charset="0"/>
              </a:rPr>
              <a:t> </a:t>
            </a:r>
            <a:r>
              <a:rPr lang="de-DE" sz="1600" b="1" dirty="0" err="1" smtClean="0">
                <a:solidFill>
                  <a:schemeClr val="accent4"/>
                </a:solidFill>
                <a:latin typeface="Arial" charset="0"/>
              </a:rPr>
              <a:t>Safety</a:t>
            </a:r>
            <a:r>
              <a:rPr lang="de-DE" sz="1600" b="1" dirty="0" smtClean="0">
                <a:solidFill>
                  <a:schemeClr val="accent4"/>
                </a:solidFill>
                <a:latin typeface="Arial" charset="0"/>
              </a:rPr>
              <a:t> </a:t>
            </a:r>
            <a:r>
              <a:rPr lang="de-DE" sz="1600" b="1" dirty="0" err="1" smtClean="0">
                <a:solidFill>
                  <a:schemeClr val="accent4"/>
                </a:solidFill>
                <a:latin typeface="Arial" charset="0"/>
              </a:rPr>
              <a:t>Requirement</a:t>
            </a:r>
            <a:endParaRPr kumimoji="0" lang="en-US" sz="1600" b="1" i="0" u="none" strike="noStrike" cap="none" normalizeH="0" baseline="0" dirty="0" smtClean="0">
              <a:ln>
                <a:noFill/>
              </a:ln>
              <a:solidFill>
                <a:schemeClr val="accent4"/>
              </a:solidFill>
              <a:effectLst/>
              <a:latin typeface="Arial" charset="0"/>
            </a:endParaRPr>
          </a:p>
        </p:txBody>
      </p:sp>
      <p:cxnSp>
        <p:nvCxnSpPr>
          <p:cNvPr id="21" name="Gerade Verbindung 20"/>
          <p:cNvCxnSpPr>
            <a:endCxn id="18" idx="0"/>
          </p:cNvCxnSpPr>
          <p:nvPr/>
        </p:nvCxnSpPr>
        <p:spPr bwMode="auto">
          <a:xfrm flipH="1">
            <a:off x="6293565" y="2651760"/>
            <a:ext cx="555" cy="418916"/>
          </a:xfrm>
          <a:prstGeom prst="line">
            <a:avLst/>
          </a:prstGeom>
          <a:solidFill>
            <a:schemeClr val="hlink"/>
          </a:solidFill>
          <a:ln w="25400" cap="flat" cmpd="sng" algn="ctr">
            <a:solidFill>
              <a:schemeClr val="tx1"/>
            </a:solidFill>
            <a:prstDash val="solid"/>
            <a:round/>
            <a:headEnd type="none" w="med" len="med"/>
            <a:tailEnd type="triangle" w="lg" len="lg"/>
          </a:ln>
          <a:effectLst/>
        </p:spPr>
      </p:cxnSp>
      <p:cxnSp>
        <p:nvCxnSpPr>
          <p:cNvPr id="24" name="Gerade Verbindung 23"/>
          <p:cNvCxnSpPr>
            <a:stCxn id="18" idx="2"/>
            <a:endCxn id="19" idx="0"/>
          </p:cNvCxnSpPr>
          <p:nvPr/>
        </p:nvCxnSpPr>
        <p:spPr bwMode="auto">
          <a:xfrm flipH="1">
            <a:off x="5035907" y="3566164"/>
            <a:ext cx="1257658" cy="598886"/>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27" name="Gerade Verbindung 26"/>
          <p:cNvCxnSpPr>
            <a:stCxn id="19" idx="2"/>
            <a:endCxn id="20" idx="0"/>
          </p:cNvCxnSpPr>
          <p:nvPr/>
        </p:nvCxnSpPr>
        <p:spPr bwMode="auto">
          <a:xfrm flipH="1">
            <a:off x="5028667" y="4660538"/>
            <a:ext cx="7240" cy="832566"/>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0" name="Textfeld 29"/>
          <p:cNvSpPr txBox="1"/>
          <p:nvPr/>
        </p:nvSpPr>
        <p:spPr>
          <a:xfrm>
            <a:off x="4135725" y="1320801"/>
            <a:ext cx="4297075" cy="923330"/>
          </a:xfrm>
          <a:prstGeom prst="rect">
            <a:avLst/>
          </a:prstGeom>
          <a:noFill/>
        </p:spPr>
        <p:txBody>
          <a:bodyPr wrap="square" rtlCol="0">
            <a:spAutoFit/>
          </a:bodyPr>
          <a:lstStyle/>
          <a:p>
            <a:r>
              <a:rPr lang="en-US" sz="1800" dirty="0" smtClean="0"/>
              <a:t>Specification of the functional safety requirements … and their interaction necessary to achieve the safety goals.</a:t>
            </a:r>
            <a:endParaRPr lang="en-US" sz="1800" dirty="0"/>
          </a:p>
        </p:txBody>
      </p:sp>
      <p:grpSp>
        <p:nvGrpSpPr>
          <p:cNvPr id="4" name="Gruppieren 44"/>
          <p:cNvGrpSpPr/>
          <p:nvPr/>
        </p:nvGrpSpPr>
        <p:grpSpPr>
          <a:xfrm>
            <a:off x="6893589" y="4064237"/>
            <a:ext cx="1077189" cy="637583"/>
            <a:chOff x="6893589" y="4064237"/>
            <a:chExt cx="1077189" cy="637583"/>
          </a:xfrm>
        </p:grpSpPr>
        <p:sp>
          <p:nvSpPr>
            <p:cNvPr id="36" name="Rechteck 35"/>
            <p:cNvSpPr/>
            <p:nvPr/>
          </p:nvSpPr>
          <p:spPr bwMode="auto">
            <a:xfrm>
              <a:off x="6897511" y="4064237"/>
              <a:ext cx="1073267" cy="637583"/>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Arial" charset="0"/>
                </a:rPr>
                <a:t>ASIL</a:t>
              </a:r>
            </a:p>
          </p:txBody>
        </p:sp>
        <p:sp>
          <p:nvSpPr>
            <p:cNvPr id="38" name="Rechteck 37"/>
            <p:cNvSpPr/>
            <p:nvPr/>
          </p:nvSpPr>
          <p:spPr bwMode="auto">
            <a:xfrm>
              <a:off x="7430491" y="4360571"/>
              <a:ext cx="268513" cy="34108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800" dirty="0" smtClean="0"/>
                <a:t>C</a:t>
              </a:r>
              <a:endParaRPr kumimoji="0" lang="de-DE" sz="1800" b="0" i="0" u="none" strike="noStrike" cap="none" normalizeH="0" baseline="0" dirty="0" smtClean="0">
                <a:ln>
                  <a:noFill/>
                </a:ln>
                <a:solidFill>
                  <a:schemeClr val="tx1"/>
                </a:solidFill>
                <a:effectLst/>
                <a:latin typeface="Arial" charset="0"/>
              </a:endParaRPr>
            </a:p>
          </p:txBody>
        </p:sp>
        <p:sp>
          <p:nvSpPr>
            <p:cNvPr id="39" name="Rechteck 38"/>
            <p:cNvSpPr/>
            <p:nvPr/>
          </p:nvSpPr>
          <p:spPr bwMode="auto">
            <a:xfrm>
              <a:off x="7701157" y="4360566"/>
              <a:ext cx="268513" cy="34108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800" dirty="0" smtClean="0"/>
                <a:t>D</a:t>
              </a:r>
              <a:endParaRPr kumimoji="0" lang="de-DE" sz="1800" b="0" i="0" u="none" strike="noStrike" cap="none" normalizeH="0" baseline="0" dirty="0" smtClean="0">
                <a:ln>
                  <a:noFill/>
                </a:ln>
                <a:solidFill>
                  <a:schemeClr val="tx1"/>
                </a:solidFill>
                <a:effectLst/>
                <a:latin typeface="Arial" charset="0"/>
              </a:endParaRPr>
            </a:p>
          </p:txBody>
        </p:sp>
        <p:sp>
          <p:nvSpPr>
            <p:cNvPr id="40" name="Rechteck 39"/>
            <p:cNvSpPr/>
            <p:nvPr/>
          </p:nvSpPr>
          <p:spPr bwMode="auto">
            <a:xfrm>
              <a:off x="7159831" y="4360567"/>
              <a:ext cx="268513" cy="34108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800" dirty="0" smtClean="0"/>
                <a:t>B</a:t>
              </a:r>
              <a:endParaRPr kumimoji="0" lang="de-DE" sz="1800" b="0" i="0" u="none" strike="noStrike" cap="none" normalizeH="0" baseline="0" dirty="0" smtClean="0">
                <a:ln>
                  <a:noFill/>
                </a:ln>
                <a:solidFill>
                  <a:schemeClr val="tx1"/>
                </a:solidFill>
                <a:effectLst/>
                <a:latin typeface="Arial" charset="0"/>
              </a:endParaRPr>
            </a:p>
          </p:txBody>
        </p:sp>
        <p:sp>
          <p:nvSpPr>
            <p:cNvPr id="41" name="Rechteck 40"/>
            <p:cNvSpPr/>
            <p:nvPr/>
          </p:nvSpPr>
          <p:spPr bwMode="auto">
            <a:xfrm>
              <a:off x="6893589" y="4360560"/>
              <a:ext cx="268513" cy="341085"/>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Arial" charset="0"/>
                </a:rPr>
                <a:t>A</a:t>
              </a:r>
            </a:p>
          </p:txBody>
        </p:sp>
      </p:grpSp>
      <p:cxnSp>
        <p:nvCxnSpPr>
          <p:cNvPr id="44" name="Gerade Verbindung 43"/>
          <p:cNvCxnSpPr>
            <a:stCxn id="36" idx="0"/>
            <a:endCxn id="18" idx="2"/>
          </p:cNvCxnSpPr>
          <p:nvPr/>
        </p:nvCxnSpPr>
        <p:spPr bwMode="auto">
          <a:xfrm flipH="1" flipV="1">
            <a:off x="6293565" y="3566164"/>
            <a:ext cx="1140580" cy="498073"/>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7" name="Gerade Verbindung 46"/>
          <p:cNvCxnSpPr>
            <a:stCxn id="40" idx="2"/>
            <a:endCxn id="20" idx="0"/>
          </p:cNvCxnSpPr>
          <p:nvPr/>
        </p:nvCxnSpPr>
        <p:spPr bwMode="auto">
          <a:xfrm flipH="1">
            <a:off x="5028667" y="4701652"/>
            <a:ext cx="2265421" cy="791452"/>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50" name="Abgerundetes Rechteck 49"/>
          <p:cNvSpPr/>
          <p:nvPr/>
        </p:nvSpPr>
        <p:spPr bwMode="auto">
          <a:xfrm>
            <a:off x="6845274" y="5485847"/>
            <a:ext cx="1432223" cy="6986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lang="de-DE" sz="1600" b="1" dirty="0" err="1" smtClean="0">
                <a:solidFill>
                  <a:schemeClr val="accent4"/>
                </a:solidFill>
                <a:latin typeface="Arial" charset="0"/>
              </a:rPr>
              <a:t>Functional</a:t>
            </a:r>
            <a:r>
              <a:rPr lang="de-DE" sz="1600" b="1" dirty="0" smtClean="0">
                <a:solidFill>
                  <a:schemeClr val="accent4"/>
                </a:solidFill>
                <a:latin typeface="Arial" charset="0"/>
              </a:rPr>
              <a:t> </a:t>
            </a:r>
            <a:r>
              <a:rPr lang="de-DE" sz="1600" b="1" dirty="0" err="1" smtClean="0">
                <a:solidFill>
                  <a:schemeClr val="accent4"/>
                </a:solidFill>
                <a:latin typeface="Arial" charset="0"/>
              </a:rPr>
              <a:t>Architecture</a:t>
            </a:r>
            <a:r>
              <a:rPr lang="de-DE" sz="1600" b="1" dirty="0" smtClean="0">
                <a:solidFill>
                  <a:schemeClr val="accent4"/>
                </a:solidFill>
                <a:latin typeface="Arial" charset="0"/>
              </a:rPr>
              <a:t> Item</a:t>
            </a:r>
            <a:endParaRPr kumimoji="0" lang="en-US" sz="1600" b="1" i="0" u="none" strike="noStrike" cap="none" normalizeH="0" baseline="0" dirty="0" smtClean="0">
              <a:ln>
                <a:noFill/>
              </a:ln>
              <a:solidFill>
                <a:schemeClr val="accent4"/>
              </a:solidFill>
              <a:effectLst/>
              <a:latin typeface="Arial" charset="0"/>
            </a:endParaRPr>
          </a:p>
        </p:txBody>
      </p:sp>
      <p:cxnSp>
        <p:nvCxnSpPr>
          <p:cNvPr id="51" name="Gerade Verbindung 50"/>
          <p:cNvCxnSpPr>
            <a:stCxn id="20" idx="3"/>
            <a:endCxn id="50" idx="1"/>
          </p:cNvCxnSpPr>
          <p:nvPr/>
        </p:nvCxnSpPr>
        <p:spPr bwMode="auto">
          <a:xfrm flipV="1">
            <a:off x="5744778" y="5835191"/>
            <a:ext cx="1100496" cy="7257"/>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2" name="Gerade Verbindung mit Pfeil 41"/>
          <p:cNvCxnSpPr/>
          <p:nvPr/>
        </p:nvCxnSpPr>
        <p:spPr bwMode="auto">
          <a:xfrm>
            <a:off x="2789853" y="3573624"/>
            <a:ext cx="1296955" cy="606490"/>
          </a:xfrm>
          <a:prstGeom prst="straightConnector1">
            <a:avLst/>
          </a:prstGeom>
          <a:solidFill>
            <a:schemeClr val="hlink"/>
          </a:solidFill>
          <a:ln w="25400" cap="flat" cmpd="sng" algn="ctr">
            <a:solidFill>
              <a:schemeClr val="tx1"/>
            </a:solidFill>
            <a:prstDash val="solid"/>
            <a:round/>
            <a:headEnd type="none" w="med" len="med"/>
            <a:tailEnd type="arrow" w="lg" len="lg"/>
          </a:ln>
          <a:effectLst/>
        </p:spPr>
      </p:cxn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r>
              <a:rPr lang="de-DE" dirty="0" smtClean="0">
                <a:solidFill>
                  <a:srgbClr val="FF0000"/>
                </a:solidFill>
              </a:rPr>
              <a:t/>
            </a:r>
            <a:br>
              <a:rPr lang="de-DE" dirty="0" smtClean="0">
                <a:solidFill>
                  <a:srgbClr val="FF0000"/>
                </a:solidFill>
              </a:rPr>
            </a:br>
            <a:r>
              <a:rPr lang="de-DE" dirty="0" err="1" smtClean="0">
                <a:solidFill>
                  <a:srgbClr val="FF0000"/>
                </a:solidFill>
              </a:rPr>
              <a:t>We</a:t>
            </a:r>
            <a:r>
              <a:rPr lang="de-DE" dirty="0" smtClean="0">
                <a:solidFill>
                  <a:srgbClr val="FF0000"/>
                </a:solidFill>
              </a:rPr>
              <a:t> </a:t>
            </a:r>
            <a:r>
              <a:rPr lang="de-DE" dirty="0" err="1" smtClean="0">
                <a:solidFill>
                  <a:srgbClr val="FF0000"/>
                </a:solidFill>
              </a:rPr>
              <a:t>are</a:t>
            </a:r>
            <a:r>
              <a:rPr lang="de-DE" dirty="0" smtClean="0">
                <a:solidFill>
                  <a:srgbClr val="FF0000"/>
                </a:solidFill>
              </a:rPr>
              <a:t> </a:t>
            </a:r>
            <a:r>
              <a:rPr lang="de-DE" dirty="0" err="1" smtClean="0">
                <a:solidFill>
                  <a:srgbClr val="FF0000"/>
                </a:solidFill>
              </a:rPr>
              <a:t>here</a:t>
            </a:r>
            <a:endParaRPr lang="de-DE" dirty="0"/>
          </a:p>
        </p:txBody>
      </p:sp>
      <p:sp>
        <p:nvSpPr>
          <p:cNvPr id="4" name="Abgerundetes Rechteck 3"/>
          <p:cNvSpPr/>
          <p:nvPr/>
        </p:nvSpPr>
        <p:spPr bwMode="auto">
          <a:xfrm>
            <a:off x="4844541" y="2879751"/>
            <a:ext cx="1258065"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a:t>
            </a:r>
            <a:endParaRPr kumimoji="0" lang="en-US" sz="1600" b="1" i="0" u="none" strike="noStrike" cap="none" normalizeH="0" baseline="0" dirty="0" smtClean="0">
              <a:ln>
                <a:noFill/>
              </a:ln>
              <a:solidFill>
                <a:schemeClr val="accent4"/>
              </a:solidFill>
              <a:effectLst/>
              <a:latin typeface="Arial" charset="0"/>
            </a:endParaRPr>
          </a:p>
        </p:txBody>
      </p:sp>
      <p:sp>
        <p:nvSpPr>
          <p:cNvPr id="5" name="Abgerundetes Rechteck 4"/>
          <p:cNvSpPr/>
          <p:nvPr/>
        </p:nvSpPr>
        <p:spPr bwMode="auto">
          <a:xfrm>
            <a:off x="4572694" y="3725350"/>
            <a:ext cx="1809629"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eaLnBrk="0" hangingPunct="0">
              <a:lnSpc>
                <a:spcPct val="95000"/>
              </a:lnSpc>
            </a:pPr>
            <a:r>
              <a:rPr lang="en-US" sz="1600" b="1" dirty="0" smtClean="0">
                <a:solidFill>
                  <a:schemeClr val="accent4"/>
                </a:solidFill>
                <a:latin typeface="Arial" charset="0"/>
              </a:rPr>
              <a:t>Functional Safety Requirement</a:t>
            </a:r>
            <a:endParaRPr lang="en-US" sz="1600" b="1" dirty="0">
              <a:solidFill>
                <a:schemeClr val="accent4"/>
              </a:solidFill>
              <a:latin typeface="Arial" charset="0"/>
            </a:endParaRPr>
          </a:p>
        </p:txBody>
      </p:sp>
      <p:sp>
        <p:nvSpPr>
          <p:cNvPr id="8" name="Abgerundetes Rechteck 7"/>
          <p:cNvSpPr/>
          <p:nvPr/>
        </p:nvSpPr>
        <p:spPr bwMode="auto">
          <a:xfrm>
            <a:off x="4726414" y="2058184"/>
            <a:ext cx="1480406"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a:t>
            </a:r>
            <a:r>
              <a:rPr lang="de-DE" sz="1600" b="1" dirty="0" smtClean="0">
                <a:solidFill>
                  <a:schemeClr val="accent4"/>
                </a:solidFill>
                <a:latin typeface="Arial" charset="0"/>
              </a:rPr>
              <a:t> &amp; </a:t>
            </a:r>
            <a:r>
              <a:rPr lang="de-DE" sz="1600" b="1" dirty="0" err="1" smtClean="0">
                <a:solidFill>
                  <a:schemeClr val="accent4"/>
                </a:solidFill>
                <a:latin typeface="Arial" charset="0"/>
              </a:rPr>
              <a:t>Risk</a:t>
            </a:r>
            <a:r>
              <a:rPr lang="de-DE" sz="1600" b="1" dirty="0" smtClean="0">
                <a:solidFill>
                  <a:schemeClr val="accent4"/>
                </a:solidFill>
                <a:latin typeface="Arial" charset="0"/>
              </a:rPr>
              <a:t> Analysis</a:t>
            </a:r>
            <a:endParaRPr lang="en-US" sz="1600" b="1" dirty="0">
              <a:solidFill>
                <a:schemeClr val="accent4"/>
              </a:solidFill>
              <a:latin typeface="Arial" charset="0"/>
            </a:endParaRPr>
          </a:p>
        </p:txBody>
      </p:sp>
      <p:cxnSp>
        <p:nvCxnSpPr>
          <p:cNvPr id="9" name="Gerade Verbindung 8"/>
          <p:cNvCxnSpPr>
            <a:stCxn id="8" idx="2"/>
            <a:endCxn id="4" idx="0"/>
          </p:cNvCxnSpPr>
          <p:nvPr/>
        </p:nvCxnSpPr>
        <p:spPr bwMode="auto">
          <a:xfrm>
            <a:off x="5466617" y="2553672"/>
            <a:ext cx="6957" cy="32607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0" name="Gerade Verbindung 9"/>
          <p:cNvCxnSpPr>
            <a:stCxn id="4" idx="2"/>
            <a:endCxn id="5" idx="0"/>
          </p:cNvCxnSpPr>
          <p:nvPr/>
        </p:nvCxnSpPr>
        <p:spPr bwMode="auto">
          <a:xfrm>
            <a:off x="5473574" y="3375239"/>
            <a:ext cx="3935" cy="350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2" name="Gerade Verbindung 11"/>
          <p:cNvCxnSpPr>
            <a:stCxn id="15" idx="2"/>
            <a:endCxn id="16" idx="0"/>
          </p:cNvCxnSpPr>
          <p:nvPr/>
        </p:nvCxnSpPr>
        <p:spPr bwMode="auto">
          <a:xfrm>
            <a:off x="3325370" y="2549054"/>
            <a:ext cx="4619" cy="1180880"/>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3" name="Gerade Verbindung 12"/>
          <p:cNvCxnSpPr>
            <a:stCxn id="18" idx="1"/>
            <a:endCxn id="8" idx="3"/>
          </p:cNvCxnSpPr>
          <p:nvPr/>
        </p:nvCxnSpPr>
        <p:spPr bwMode="auto">
          <a:xfrm flipH="1" flipV="1">
            <a:off x="6206820" y="2305928"/>
            <a:ext cx="1004178" cy="4"/>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14" name="Abgerundetes Rechteck 13"/>
          <p:cNvSpPr/>
          <p:nvPr/>
        </p:nvSpPr>
        <p:spPr bwMode="auto">
          <a:xfrm>
            <a:off x="482323" y="2053569"/>
            <a:ext cx="1558914"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Functional</a:t>
            </a:r>
            <a:endParaRPr lang="de-DE" sz="1600" b="1" dirty="0" smtClean="0">
              <a:solidFill>
                <a:schemeClr val="accent4"/>
              </a:solidFill>
              <a:latin typeface="Arial" charset="0"/>
            </a:endParaRPr>
          </a:p>
          <a:p>
            <a:pPr algn="ctr"/>
            <a:r>
              <a:rPr lang="de-DE" sz="1600" b="1" dirty="0" err="1" smtClean="0">
                <a:solidFill>
                  <a:schemeClr val="accent4"/>
                </a:solidFill>
                <a:latin typeface="Arial" charset="0"/>
              </a:rPr>
              <a:t>Requirements</a:t>
            </a:r>
            <a:endParaRPr lang="en-US" sz="1600" b="1" dirty="0">
              <a:solidFill>
                <a:schemeClr val="accent4"/>
              </a:solidFill>
              <a:latin typeface="Arial" charset="0"/>
            </a:endParaRPr>
          </a:p>
        </p:txBody>
      </p:sp>
      <p:sp>
        <p:nvSpPr>
          <p:cNvPr id="15" name="Abgerundetes Rechteck 14"/>
          <p:cNvSpPr/>
          <p:nvPr/>
        </p:nvSpPr>
        <p:spPr bwMode="auto">
          <a:xfrm>
            <a:off x="2699049" y="2053566"/>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Vehicle</a:t>
            </a:r>
            <a:endParaRPr lang="de-DE" sz="1600" b="1" dirty="0" smtClean="0">
              <a:solidFill>
                <a:schemeClr val="accent4"/>
              </a:solidFill>
              <a:latin typeface="Arial" charset="0"/>
            </a:endParaRPr>
          </a:p>
          <a:p>
            <a:pPr algn="ctr"/>
            <a:r>
              <a:rPr lang="de-DE" sz="1600" b="1" dirty="0" smtClean="0">
                <a:solidFill>
                  <a:schemeClr val="accent4"/>
                </a:solidFill>
                <a:latin typeface="Arial" charset="0"/>
              </a:rPr>
              <a:t>Model</a:t>
            </a:r>
            <a:endParaRPr lang="en-US" sz="1600" b="1" dirty="0">
              <a:solidFill>
                <a:schemeClr val="accent4"/>
              </a:solidFill>
              <a:latin typeface="Arial" charset="0"/>
            </a:endParaRPr>
          </a:p>
        </p:txBody>
      </p:sp>
      <p:sp>
        <p:nvSpPr>
          <p:cNvPr id="16" name="Abgerundetes Rechteck 15"/>
          <p:cNvSpPr/>
          <p:nvPr/>
        </p:nvSpPr>
        <p:spPr bwMode="auto">
          <a:xfrm>
            <a:off x="2703668" y="3729934"/>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Analysis</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7" name="Abgerundetes Rechteck 16"/>
          <p:cNvSpPr/>
          <p:nvPr/>
        </p:nvSpPr>
        <p:spPr bwMode="auto">
          <a:xfrm>
            <a:off x="2708286" y="4556593"/>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Design</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8" name="Abgerundetes Rechteck 17"/>
          <p:cNvSpPr/>
          <p:nvPr/>
        </p:nvSpPr>
        <p:spPr bwMode="auto">
          <a:xfrm>
            <a:off x="7210998" y="2058188"/>
            <a:ext cx="1267968"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Behavior</a:t>
            </a:r>
            <a:endParaRPr lang="en-US" sz="1600" b="1" dirty="0">
              <a:solidFill>
                <a:schemeClr val="accent4"/>
              </a:solidFill>
              <a:latin typeface="Arial" charset="0"/>
            </a:endParaRPr>
          </a:p>
        </p:txBody>
      </p:sp>
      <p:cxnSp>
        <p:nvCxnSpPr>
          <p:cNvPr id="23" name="Gerade Verbindung 22"/>
          <p:cNvCxnSpPr>
            <a:stCxn id="16" idx="3"/>
            <a:endCxn id="5" idx="1"/>
          </p:cNvCxnSpPr>
          <p:nvPr/>
        </p:nvCxnSpPr>
        <p:spPr bwMode="auto">
          <a:xfrm flipV="1">
            <a:off x="3956309" y="3973094"/>
            <a:ext cx="616385" cy="4584"/>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26" name="Gerade Verbindung 25"/>
          <p:cNvCxnSpPr>
            <a:stCxn id="14" idx="3"/>
            <a:endCxn id="15" idx="1"/>
          </p:cNvCxnSpPr>
          <p:nvPr/>
        </p:nvCxnSpPr>
        <p:spPr bwMode="auto">
          <a:xfrm flipV="1">
            <a:off x="2041237" y="2301310"/>
            <a:ext cx="657812" cy="3"/>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5" name="Abgerundetes Rechteck 34"/>
          <p:cNvSpPr/>
          <p:nvPr/>
        </p:nvSpPr>
        <p:spPr bwMode="auto">
          <a:xfrm>
            <a:off x="4577311" y="4552006"/>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Technical Safety Requirement</a:t>
            </a:r>
            <a:endParaRPr lang="en-US" sz="1600" b="1" dirty="0">
              <a:solidFill>
                <a:schemeClr val="accent4"/>
              </a:solidFill>
              <a:latin typeface="Arial" charset="0"/>
            </a:endParaRPr>
          </a:p>
        </p:txBody>
      </p:sp>
      <p:cxnSp>
        <p:nvCxnSpPr>
          <p:cNvPr id="36" name="Gerade Verbindung 35"/>
          <p:cNvCxnSpPr>
            <a:stCxn id="5" idx="2"/>
            <a:endCxn id="35" idx="0"/>
          </p:cNvCxnSpPr>
          <p:nvPr/>
        </p:nvCxnSpPr>
        <p:spPr bwMode="auto">
          <a:xfrm>
            <a:off x="5477509" y="4220838"/>
            <a:ext cx="4617" cy="33116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9" name="Gerade Verbindung 38"/>
          <p:cNvCxnSpPr>
            <a:stCxn id="16" idx="2"/>
            <a:endCxn id="17" idx="0"/>
          </p:cNvCxnSpPr>
          <p:nvPr/>
        </p:nvCxnSpPr>
        <p:spPr bwMode="auto">
          <a:xfrm>
            <a:off x="3329989" y="4225422"/>
            <a:ext cx="4618" cy="33117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4" name="Gerade Verbindung 43"/>
          <p:cNvCxnSpPr>
            <a:stCxn id="17" idx="3"/>
            <a:endCxn id="35" idx="1"/>
          </p:cNvCxnSpPr>
          <p:nvPr/>
        </p:nvCxnSpPr>
        <p:spPr bwMode="auto">
          <a:xfrm flipV="1">
            <a:off x="3960927" y="4799750"/>
            <a:ext cx="616384" cy="4587"/>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47" name="Gerade Verbindung 46"/>
          <p:cNvCxnSpPr>
            <a:stCxn id="15" idx="3"/>
            <a:endCxn id="8" idx="1"/>
          </p:cNvCxnSpPr>
          <p:nvPr/>
        </p:nvCxnSpPr>
        <p:spPr bwMode="auto">
          <a:xfrm>
            <a:off x="3951690" y="2301310"/>
            <a:ext cx="774724" cy="4618"/>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r>
              <a:rPr lang="en-GB" dirty="0" smtClean="0"/>
              <a:t/>
            </a:r>
            <a:br>
              <a:rPr lang="en-GB" dirty="0" smtClean="0"/>
            </a:br>
            <a:r>
              <a:rPr lang="en-GB" dirty="0" smtClean="0">
                <a:solidFill>
                  <a:srgbClr val="FF0000"/>
                </a:solidFill>
              </a:rPr>
              <a:t>Derived safety requirements</a:t>
            </a:r>
            <a:endParaRPr lang="de-DE" dirty="0"/>
          </a:p>
        </p:txBody>
      </p:sp>
      <p:pic>
        <p:nvPicPr>
          <p:cNvPr id="44034" name="Picture 2"/>
          <p:cNvPicPr>
            <a:picLocks noChangeAspect="1" noChangeArrowheads="1"/>
          </p:cNvPicPr>
          <p:nvPr/>
        </p:nvPicPr>
        <p:blipFill>
          <a:blip r:embed="rId2" cstate="print"/>
          <a:srcRect/>
          <a:stretch>
            <a:fillRect/>
          </a:stretch>
        </p:blipFill>
        <p:spPr bwMode="auto">
          <a:xfrm>
            <a:off x="235732" y="1349806"/>
            <a:ext cx="8727798" cy="5041055"/>
          </a:xfrm>
          <a:prstGeom prst="rect">
            <a:avLst/>
          </a:prstGeom>
          <a:noFill/>
          <a:ln w="9525">
            <a:noFill/>
            <a:miter lim="800000"/>
            <a:headEnd/>
            <a:tailEnd/>
          </a:ln>
        </p:spPr>
      </p:pic>
      <p:sp>
        <p:nvSpPr>
          <p:cNvPr id="4" name="Textfeld 3"/>
          <p:cNvSpPr txBox="1"/>
          <p:nvPr/>
        </p:nvSpPr>
        <p:spPr>
          <a:xfrm>
            <a:off x="5948239" y="2211271"/>
            <a:ext cx="2493820" cy="3693319"/>
          </a:xfrm>
          <a:prstGeom prst="rect">
            <a:avLst/>
          </a:prstGeom>
          <a:solidFill>
            <a:schemeClr val="accent2">
              <a:lumMod val="20000"/>
              <a:lumOff val="80000"/>
            </a:schemeClr>
          </a:solidFill>
        </p:spPr>
        <p:txBody>
          <a:bodyPr wrap="square" rtlCol="0">
            <a:spAutoFit/>
          </a:bodyPr>
          <a:lstStyle/>
          <a:p>
            <a:pPr algn="l"/>
            <a:r>
              <a:rPr lang="de-DE" sz="1800" dirty="0" err="1" smtClean="0"/>
              <a:t>Safety</a:t>
            </a:r>
            <a:r>
              <a:rPr lang="de-DE" sz="1800" dirty="0" smtClean="0"/>
              <a:t> </a:t>
            </a:r>
            <a:r>
              <a:rPr lang="de-DE" sz="1800" dirty="0" err="1" smtClean="0"/>
              <a:t>goals</a:t>
            </a:r>
            <a:r>
              <a:rPr lang="de-DE" sz="1800" dirty="0" smtClean="0"/>
              <a:t> </a:t>
            </a:r>
            <a:r>
              <a:rPr lang="de-DE" sz="1800" dirty="0" err="1" smtClean="0"/>
              <a:t>are</a:t>
            </a:r>
            <a:r>
              <a:rPr lang="de-DE" sz="1800" dirty="0" smtClean="0"/>
              <a:t> top </a:t>
            </a:r>
            <a:r>
              <a:rPr lang="de-DE" sz="1800" dirty="0" err="1" smtClean="0"/>
              <a:t>level</a:t>
            </a:r>
            <a:r>
              <a:rPr lang="de-DE" sz="1800" dirty="0" smtClean="0"/>
              <a:t> </a:t>
            </a:r>
            <a:r>
              <a:rPr lang="de-DE" sz="1800" dirty="0" err="1" smtClean="0"/>
              <a:t>safety</a:t>
            </a:r>
            <a:r>
              <a:rPr lang="de-DE" sz="1800" dirty="0" smtClean="0"/>
              <a:t> </a:t>
            </a:r>
            <a:r>
              <a:rPr lang="de-DE" sz="1800" dirty="0" err="1" smtClean="0"/>
              <a:t>requirements</a:t>
            </a:r>
            <a:r>
              <a:rPr lang="de-DE" sz="1800" dirty="0" smtClean="0"/>
              <a:t>. </a:t>
            </a:r>
            <a:endParaRPr lang="de-DE" sz="1800" dirty="0" smtClean="0"/>
          </a:p>
          <a:p>
            <a:pPr algn="l"/>
            <a:endParaRPr lang="de-DE" sz="1800" dirty="0" smtClean="0"/>
          </a:p>
          <a:p>
            <a:pPr algn="l"/>
            <a:r>
              <a:rPr lang="de-DE" sz="1800" dirty="0" err="1" smtClean="0"/>
              <a:t>They</a:t>
            </a:r>
            <a:r>
              <a:rPr lang="de-DE" sz="1800" dirty="0" smtClean="0"/>
              <a:t> </a:t>
            </a:r>
            <a:r>
              <a:rPr lang="de-DE" sz="1800" dirty="0" err="1" smtClean="0"/>
              <a:t>are</a:t>
            </a:r>
            <a:r>
              <a:rPr lang="de-DE" sz="1800" dirty="0" smtClean="0"/>
              <a:t> </a:t>
            </a:r>
            <a:r>
              <a:rPr lang="de-DE" sz="1800" dirty="0" err="1" smtClean="0"/>
              <a:t>derived</a:t>
            </a:r>
            <a:r>
              <a:rPr lang="de-DE" sz="1800" dirty="0" smtClean="0"/>
              <a:t> </a:t>
            </a:r>
            <a:r>
              <a:rPr lang="de-DE" sz="1800" dirty="0" err="1" smtClean="0"/>
              <a:t>by</a:t>
            </a:r>
            <a:r>
              <a:rPr lang="de-DE" sz="1800" dirty="0" smtClean="0"/>
              <a:t> </a:t>
            </a:r>
            <a:r>
              <a:rPr lang="de-DE" sz="1800" dirty="0" err="1" smtClean="0"/>
              <a:t>safety</a:t>
            </a:r>
            <a:r>
              <a:rPr lang="de-DE" sz="1800" dirty="0" smtClean="0"/>
              <a:t> </a:t>
            </a:r>
            <a:r>
              <a:rPr lang="de-DE" sz="1800" dirty="0" err="1" smtClean="0"/>
              <a:t>requirements</a:t>
            </a:r>
            <a:r>
              <a:rPr lang="de-DE" sz="1800" dirty="0" smtClean="0"/>
              <a:t> on </a:t>
            </a:r>
            <a:r>
              <a:rPr lang="de-DE" sz="1800" dirty="0" err="1" smtClean="0"/>
              <a:t>analysis</a:t>
            </a:r>
            <a:r>
              <a:rPr lang="de-DE" sz="1800" dirty="0" smtClean="0"/>
              <a:t> </a:t>
            </a:r>
            <a:r>
              <a:rPr lang="de-DE" sz="1800" dirty="0" err="1" smtClean="0"/>
              <a:t>level</a:t>
            </a:r>
            <a:r>
              <a:rPr lang="de-DE" sz="1800" dirty="0" smtClean="0"/>
              <a:t>.</a:t>
            </a:r>
          </a:p>
          <a:p>
            <a:pPr algn="l"/>
            <a:endParaRPr lang="de-DE" sz="1800" dirty="0" smtClean="0"/>
          </a:p>
          <a:p>
            <a:pPr algn="l"/>
            <a:r>
              <a:rPr lang="de-DE" sz="1800" dirty="0" smtClean="0"/>
              <a:t>These </a:t>
            </a:r>
            <a:r>
              <a:rPr lang="de-DE" sz="1800" dirty="0" err="1" smtClean="0"/>
              <a:t>analysis</a:t>
            </a:r>
            <a:r>
              <a:rPr lang="de-DE" sz="1800" dirty="0" smtClean="0"/>
              <a:t> </a:t>
            </a:r>
            <a:r>
              <a:rPr lang="de-DE" sz="1800" dirty="0" err="1" smtClean="0"/>
              <a:t>level</a:t>
            </a:r>
            <a:r>
              <a:rPr lang="de-DE" sz="1800" dirty="0" smtClean="0"/>
              <a:t> </a:t>
            </a:r>
            <a:r>
              <a:rPr lang="de-DE" sz="1800" dirty="0" err="1" smtClean="0"/>
              <a:t>safety</a:t>
            </a:r>
            <a:r>
              <a:rPr lang="de-DE" sz="1800" dirty="0" smtClean="0"/>
              <a:t> </a:t>
            </a:r>
            <a:r>
              <a:rPr lang="de-DE" sz="1800" dirty="0" err="1" smtClean="0"/>
              <a:t>requirements</a:t>
            </a:r>
            <a:r>
              <a:rPr lang="de-DE" sz="1800" dirty="0" smtClean="0"/>
              <a:t> </a:t>
            </a:r>
            <a:r>
              <a:rPr lang="de-DE" sz="1800" dirty="0" err="1" smtClean="0"/>
              <a:t>are</a:t>
            </a:r>
            <a:r>
              <a:rPr lang="de-DE" sz="1800" dirty="0" smtClean="0"/>
              <a:t> </a:t>
            </a:r>
            <a:r>
              <a:rPr lang="de-DE" sz="1800" dirty="0" err="1" smtClean="0"/>
              <a:t>derived</a:t>
            </a:r>
            <a:r>
              <a:rPr lang="de-DE" sz="1800" dirty="0" smtClean="0"/>
              <a:t> </a:t>
            </a:r>
            <a:r>
              <a:rPr lang="de-DE" sz="1800" dirty="0" err="1" smtClean="0"/>
              <a:t>by</a:t>
            </a:r>
            <a:r>
              <a:rPr lang="de-DE" sz="1800" dirty="0" smtClean="0"/>
              <a:t> </a:t>
            </a:r>
            <a:r>
              <a:rPr lang="de-DE" sz="1800" dirty="0" err="1" smtClean="0"/>
              <a:t>safety</a:t>
            </a:r>
            <a:r>
              <a:rPr lang="de-DE" sz="1800" dirty="0" smtClean="0"/>
              <a:t> </a:t>
            </a:r>
            <a:r>
              <a:rPr lang="de-DE" sz="1800" dirty="0" err="1" smtClean="0"/>
              <a:t>requirements</a:t>
            </a:r>
            <a:r>
              <a:rPr lang="de-DE" sz="1800" dirty="0" smtClean="0"/>
              <a:t> on design </a:t>
            </a:r>
            <a:r>
              <a:rPr lang="de-DE" sz="1800" dirty="0" err="1" smtClean="0"/>
              <a:t>level</a:t>
            </a:r>
            <a:r>
              <a:rPr lang="de-DE" sz="1800" dirty="0" smtClean="0"/>
              <a:t>.</a:t>
            </a:r>
            <a:endParaRPr lang="de-DE" sz="1800" dirty="0" smtClean="0"/>
          </a:p>
        </p:txBody>
      </p:sp>
      <p:sp>
        <p:nvSpPr>
          <p:cNvPr id="5" name="Gleichschenkliges Dreieck 4"/>
          <p:cNvSpPr/>
          <p:nvPr/>
        </p:nvSpPr>
        <p:spPr bwMode="auto">
          <a:xfrm>
            <a:off x="7925629" y="5441254"/>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
        <p:nvSpPr>
          <p:cNvPr id="40" name="Freihandform 39"/>
          <p:cNvSpPr/>
          <p:nvPr/>
        </p:nvSpPr>
        <p:spPr bwMode="auto">
          <a:xfrm>
            <a:off x="4775200" y="1893455"/>
            <a:ext cx="1154545" cy="1928860"/>
          </a:xfrm>
          <a:custGeom>
            <a:avLst/>
            <a:gdLst>
              <a:gd name="connsiteX0" fmla="*/ 1154545 w 1154545"/>
              <a:gd name="connsiteY0" fmla="*/ 1874981 h 1928860"/>
              <a:gd name="connsiteX1" fmla="*/ 849745 w 1154545"/>
              <a:gd name="connsiteY1" fmla="*/ 1745672 h 1928860"/>
              <a:gd name="connsiteX2" fmla="*/ 221673 w 1154545"/>
              <a:gd name="connsiteY2" fmla="*/ 775854 h 1928860"/>
              <a:gd name="connsiteX3" fmla="*/ 0 w 1154545"/>
              <a:gd name="connsiteY3" fmla="*/ 0 h 1928860"/>
            </a:gdLst>
            <a:ahLst/>
            <a:cxnLst>
              <a:cxn ang="0">
                <a:pos x="connsiteX0" y="connsiteY0"/>
              </a:cxn>
              <a:cxn ang="0">
                <a:pos x="connsiteX1" y="connsiteY1"/>
              </a:cxn>
              <a:cxn ang="0">
                <a:pos x="connsiteX2" y="connsiteY2"/>
              </a:cxn>
              <a:cxn ang="0">
                <a:pos x="connsiteX3" y="connsiteY3"/>
              </a:cxn>
            </a:cxnLst>
            <a:rect l="l" t="t" r="r" b="b"/>
            <a:pathLst>
              <a:path w="1154545" h="1928860">
                <a:moveTo>
                  <a:pt x="1154545" y="1874981"/>
                </a:moveTo>
                <a:cubicBezTo>
                  <a:pt x="1079884" y="1901920"/>
                  <a:pt x="1005224" y="1928860"/>
                  <a:pt x="849745" y="1745672"/>
                </a:cubicBezTo>
                <a:cubicBezTo>
                  <a:pt x="694266" y="1562484"/>
                  <a:pt x="363297" y="1066799"/>
                  <a:pt x="221673" y="775854"/>
                </a:cubicBezTo>
                <a:cubicBezTo>
                  <a:pt x="80049" y="484909"/>
                  <a:pt x="0" y="0"/>
                  <a:pt x="0" y="0"/>
                </a:cubicBezTo>
              </a:path>
            </a:pathLst>
          </a:custGeom>
          <a:noFill/>
          <a:ln w="12700" cap="flat" cmpd="sng" algn="ctr">
            <a:solidFill>
              <a:schemeClr val="tx1"/>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
        <p:nvSpPr>
          <p:cNvPr id="42" name="Freihandform 41"/>
          <p:cNvSpPr/>
          <p:nvPr/>
        </p:nvSpPr>
        <p:spPr bwMode="auto">
          <a:xfrm>
            <a:off x="7730837" y="1856509"/>
            <a:ext cx="1180714" cy="2743200"/>
          </a:xfrm>
          <a:custGeom>
            <a:avLst/>
            <a:gdLst>
              <a:gd name="connsiteX0" fmla="*/ 701963 w 1180714"/>
              <a:gd name="connsiteY0" fmla="*/ 2743200 h 2743200"/>
              <a:gd name="connsiteX1" fmla="*/ 997527 w 1180714"/>
              <a:gd name="connsiteY1" fmla="*/ 2660073 h 2743200"/>
              <a:gd name="connsiteX2" fmla="*/ 1126836 w 1180714"/>
              <a:gd name="connsiteY2" fmla="*/ 2364509 h 2743200"/>
              <a:gd name="connsiteX3" fmla="*/ 1136072 w 1180714"/>
              <a:gd name="connsiteY3" fmla="*/ 960582 h 2743200"/>
              <a:gd name="connsiteX4" fmla="*/ 858981 w 1180714"/>
              <a:gd name="connsiteY4" fmla="*/ 314036 h 2743200"/>
              <a:gd name="connsiteX5" fmla="*/ 138545 w 1180714"/>
              <a:gd name="connsiteY5" fmla="*/ 129309 h 2743200"/>
              <a:gd name="connsiteX6" fmla="*/ 27708 w 1180714"/>
              <a:gd name="connsiteY6"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0714" h="2743200">
                <a:moveTo>
                  <a:pt x="701963" y="2743200"/>
                </a:moveTo>
                <a:cubicBezTo>
                  <a:pt x="814339" y="2733194"/>
                  <a:pt x="926715" y="2723188"/>
                  <a:pt x="997527" y="2660073"/>
                </a:cubicBezTo>
                <a:cubicBezTo>
                  <a:pt x="1068339" y="2596958"/>
                  <a:pt x="1103745" y="2647757"/>
                  <a:pt x="1126836" y="2364509"/>
                </a:cubicBezTo>
                <a:cubicBezTo>
                  <a:pt x="1149927" y="2081261"/>
                  <a:pt x="1180714" y="1302327"/>
                  <a:pt x="1136072" y="960582"/>
                </a:cubicBezTo>
                <a:cubicBezTo>
                  <a:pt x="1091430" y="618837"/>
                  <a:pt x="1025236" y="452582"/>
                  <a:pt x="858981" y="314036"/>
                </a:cubicBezTo>
                <a:cubicBezTo>
                  <a:pt x="692727" y="175491"/>
                  <a:pt x="277091" y="181648"/>
                  <a:pt x="138545" y="129309"/>
                </a:cubicBezTo>
                <a:cubicBezTo>
                  <a:pt x="0" y="76970"/>
                  <a:pt x="13854" y="38485"/>
                  <a:pt x="27708" y="0"/>
                </a:cubicBezTo>
              </a:path>
            </a:pathLst>
          </a:custGeom>
          <a:noFill/>
          <a:ln w="12700" cap="flat" cmpd="sng" algn="ctr">
            <a:solidFill>
              <a:schemeClr val="tx1"/>
            </a:solidFill>
            <a:prstDash val="solid"/>
            <a:round/>
            <a:headEnd type="none" w="med" len="med"/>
            <a:tailEnd type="arrow"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r>
              <a:rPr lang="de-DE" dirty="0" smtClean="0">
                <a:solidFill>
                  <a:srgbClr val="FF0000"/>
                </a:solidFill>
              </a:rPr>
              <a:t/>
            </a:r>
            <a:br>
              <a:rPr lang="de-DE" dirty="0" smtClean="0">
                <a:solidFill>
                  <a:srgbClr val="FF0000"/>
                </a:solidFill>
              </a:rPr>
            </a:br>
            <a:r>
              <a:rPr lang="de-DE" dirty="0" err="1" smtClean="0">
                <a:solidFill>
                  <a:srgbClr val="FF0000"/>
                </a:solidFill>
              </a:rPr>
              <a:t>Functional</a:t>
            </a:r>
            <a:r>
              <a:rPr lang="de-DE" dirty="0" smtClean="0">
                <a:solidFill>
                  <a:srgbClr val="FF0000"/>
                </a:solidFill>
              </a:rPr>
              <a:t> </a:t>
            </a:r>
            <a:r>
              <a:rPr lang="de-DE" dirty="0" err="1" smtClean="0">
                <a:solidFill>
                  <a:srgbClr val="FF0000"/>
                </a:solidFill>
              </a:rPr>
              <a:t>Safety</a:t>
            </a:r>
            <a:r>
              <a:rPr lang="de-DE" dirty="0" smtClean="0">
                <a:solidFill>
                  <a:srgbClr val="FF0000"/>
                </a:solidFill>
              </a:rPr>
              <a:t> </a:t>
            </a:r>
            <a:r>
              <a:rPr lang="de-DE" dirty="0" err="1" smtClean="0">
                <a:solidFill>
                  <a:srgbClr val="FF0000"/>
                </a:solidFill>
              </a:rPr>
              <a:t>Concept</a:t>
            </a:r>
            <a:endParaRPr lang="de-DE" dirty="0"/>
          </a:p>
        </p:txBody>
      </p:sp>
      <p:pic>
        <p:nvPicPr>
          <p:cNvPr id="56322" name="Picture 2"/>
          <p:cNvPicPr>
            <a:picLocks noChangeAspect="1" noChangeArrowheads="1"/>
          </p:cNvPicPr>
          <p:nvPr/>
        </p:nvPicPr>
        <p:blipFill>
          <a:blip r:embed="rId2" cstate="print"/>
          <a:srcRect/>
          <a:stretch>
            <a:fillRect/>
          </a:stretch>
        </p:blipFill>
        <p:spPr bwMode="auto">
          <a:xfrm>
            <a:off x="398940" y="1400678"/>
            <a:ext cx="4246548" cy="3700902"/>
          </a:xfrm>
          <a:prstGeom prst="rect">
            <a:avLst/>
          </a:prstGeom>
          <a:noFill/>
          <a:ln w="9525">
            <a:noFill/>
            <a:miter lim="800000"/>
            <a:headEnd/>
            <a:tailEnd/>
          </a:ln>
        </p:spPr>
      </p:pic>
      <p:sp>
        <p:nvSpPr>
          <p:cNvPr id="4" name="Textfeld 3"/>
          <p:cNvSpPr txBox="1"/>
          <p:nvPr/>
        </p:nvSpPr>
        <p:spPr>
          <a:xfrm>
            <a:off x="5717330" y="1924939"/>
            <a:ext cx="2493820" cy="3139321"/>
          </a:xfrm>
          <a:prstGeom prst="rect">
            <a:avLst/>
          </a:prstGeom>
          <a:solidFill>
            <a:schemeClr val="accent2">
              <a:lumMod val="20000"/>
              <a:lumOff val="80000"/>
            </a:schemeClr>
          </a:solidFill>
        </p:spPr>
        <p:txBody>
          <a:bodyPr wrap="square" rtlCol="0">
            <a:spAutoFit/>
          </a:bodyPr>
          <a:lstStyle/>
          <a:p>
            <a:pPr algn="l"/>
            <a:r>
              <a:rPr lang="de-DE" sz="1800" dirty="0" smtClean="0"/>
              <a:t>On </a:t>
            </a:r>
            <a:r>
              <a:rPr lang="de-DE" sz="1800" dirty="0" err="1" smtClean="0"/>
              <a:t>analysis</a:t>
            </a:r>
            <a:r>
              <a:rPr lang="de-DE" sz="1800" dirty="0" smtClean="0"/>
              <a:t> </a:t>
            </a:r>
            <a:r>
              <a:rPr lang="de-DE" sz="1800" dirty="0" err="1" smtClean="0"/>
              <a:t>level</a:t>
            </a:r>
            <a:r>
              <a:rPr lang="de-DE" sz="1800" dirty="0" smtClean="0"/>
              <a:t>, </a:t>
            </a:r>
            <a:r>
              <a:rPr lang="de-DE" sz="1800" dirty="0" err="1" smtClean="0"/>
              <a:t>the</a:t>
            </a:r>
            <a:r>
              <a:rPr lang="de-DE" sz="1800" dirty="0" smtClean="0"/>
              <a:t> </a:t>
            </a:r>
            <a:r>
              <a:rPr lang="de-DE" sz="1800" dirty="0" err="1" smtClean="0"/>
              <a:t>functional</a:t>
            </a:r>
            <a:r>
              <a:rPr lang="de-DE" sz="1800" dirty="0" smtClean="0"/>
              <a:t> </a:t>
            </a:r>
            <a:r>
              <a:rPr lang="de-DE" sz="1800" dirty="0" err="1" smtClean="0"/>
              <a:t>safety</a:t>
            </a:r>
            <a:r>
              <a:rPr lang="de-DE" sz="1800" dirty="0" smtClean="0"/>
              <a:t> </a:t>
            </a:r>
            <a:r>
              <a:rPr lang="de-DE" sz="1800" dirty="0" err="1" smtClean="0"/>
              <a:t>concept</a:t>
            </a:r>
            <a:r>
              <a:rPr lang="de-DE" sz="1800" dirty="0" smtClean="0"/>
              <a:t> </a:t>
            </a:r>
            <a:r>
              <a:rPr lang="de-DE" sz="1800" dirty="0" err="1" smtClean="0"/>
              <a:t>contains</a:t>
            </a:r>
            <a:r>
              <a:rPr lang="de-DE" sz="1800" dirty="0" smtClean="0"/>
              <a:t> </a:t>
            </a:r>
            <a:r>
              <a:rPr lang="de-DE" sz="1800" dirty="0" err="1" smtClean="0"/>
              <a:t>the</a:t>
            </a:r>
            <a:r>
              <a:rPr lang="de-DE" sz="1800" dirty="0" smtClean="0"/>
              <a:t> </a:t>
            </a:r>
            <a:r>
              <a:rPr lang="de-DE" sz="1800" dirty="0" err="1" smtClean="0"/>
              <a:t>safety</a:t>
            </a:r>
            <a:r>
              <a:rPr lang="de-DE" sz="1800" dirty="0" smtClean="0"/>
              <a:t> </a:t>
            </a:r>
            <a:r>
              <a:rPr lang="de-DE" sz="1800" dirty="0" err="1" smtClean="0"/>
              <a:t>requirements</a:t>
            </a:r>
            <a:r>
              <a:rPr lang="de-DE" sz="1800" dirty="0" smtClean="0"/>
              <a:t> </a:t>
            </a:r>
            <a:r>
              <a:rPr lang="de-DE" sz="1800" dirty="0" err="1" smtClean="0"/>
              <a:t>derived</a:t>
            </a:r>
            <a:r>
              <a:rPr lang="de-DE" sz="1800" dirty="0" smtClean="0"/>
              <a:t> </a:t>
            </a:r>
            <a:r>
              <a:rPr lang="de-DE" sz="1800" dirty="0" err="1" smtClean="0"/>
              <a:t>from</a:t>
            </a:r>
            <a:r>
              <a:rPr lang="de-DE" sz="1800" dirty="0" smtClean="0"/>
              <a:t> </a:t>
            </a:r>
            <a:r>
              <a:rPr lang="de-DE" sz="1800" dirty="0" err="1" smtClean="0"/>
              <a:t>the</a:t>
            </a:r>
            <a:r>
              <a:rPr lang="de-DE" sz="1800" dirty="0" smtClean="0"/>
              <a:t> </a:t>
            </a:r>
            <a:r>
              <a:rPr lang="de-DE" sz="1800" dirty="0" err="1" smtClean="0"/>
              <a:t>safety</a:t>
            </a:r>
            <a:r>
              <a:rPr lang="de-DE" sz="1800" dirty="0" smtClean="0"/>
              <a:t> </a:t>
            </a:r>
            <a:r>
              <a:rPr lang="de-DE" sz="1800" dirty="0" err="1" smtClean="0"/>
              <a:t>goal</a:t>
            </a:r>
            <a:r>
              <a:rPr lang="de-DE" sz="1800" dirty="0" smtClean="0"/>
              <a:t>. </a:t>
            </a:r>
          </a:p>
          <a:p>
            <a:pPr algn="l"/>
            <a:endParaRPr lang="de-DE" sz="1800" dirty="0" smtClean="0"/>
          </a:p>
          <a:p>
            <a:pPr algn="l"/>
            <a:r>
              <a:rPr lang="de-DE" sz="1800" dirty="0" smtClean="0"/>
              <a:t>The </a:t>
            </a:r>
            <a:r>
              <a:rPr lang="de-DE" sz="1800" dirty="0" err="1" smtClean="0"/>
              <a:t>satisfy</a:t>
            </a:r>
            <a:r>
              <a:rPr lang="de-DE" sz="1800" dirty="0" smtClean="0"/>
              <a:t> </a:t>
            </a:r>
            <a:r>
              <a:rPr lang="de-DE" sz="1800" dirty="0" err="1" smtClean="0"/>
              <a:t>relationship</a:t>
            </a:r>
            <a:r>
              <a:rPr lang="de-DE" sz="1800" dirty="0" smtClean="0"/>
              <a:t> </a:t>
            </a:r>
            <a:r>
              <a:rPr lang="de-DE" sz="1800" dirty="0" err="1" smtClean="0"/>
              <a:t>traces</a:t>
            </a:r>
            <a:r>
              <a:rPr lang="de-DE" sz="1800" dirty="0" smtClean="0"/>
              <a:t> </a:t>
            </a:r>
            <a:r>
              <a:rPr lang="de-DE" sz="1800" dirty="0" err="1" smtClean="0"/>
              <a:t>their</a:t>
            </a:r>
            <a:r>
              <a:rPr lang="de-DE" sz="1800" dirty="0" smtClean="0"/>
              <a:t> </a:t>
            </a:r>
            <a:r>
              <a:rPr lang="de-DE" sz="1800" dirty="0" err="1" smtClean="0"/>
              <a:t>fulfillment</a:t>
            </a:r>
            <a:r>
              <a:rPr lang="de-DE" sz="1800" dirty="0" smtClean="0"/>
              <a:t> on horizontal </a:t>
            </a:r>
            <a:r>
              <a:rPr lang="de-DE" sz="1800" dirty="0" err="1" smtClean="0"/>
              <a:t>level</a:t>
            </a:r>
            <a:r>
              <a:rPr lang="de-DE" sz="1800" dirty="0" smtClean="0"/>
              <a:t>.</a:t>
            </a:r>
          </a:p>
        </p:txBody>
      </p:sp>
      <p:sp>
        <p:nvSpPr>
          <p:cNvPr id="5" name="Gleichschenkliges Dreieck 4"/>
          <p:cNvSpPr/>
          <p:nvPr/>
        </p:nvSpPr>
        <p:spPr bwMode="auto">
          <a:xfrm>
            <a:off x="7694720" y="4600740"/>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cxnSp>
        <p:nvCxnSpPr>
          <p:cNvPr id="7" name="Gerade Verbindung mit Pfeil 6"/>
          <p:cNvCxnSpPr/>
          <p:nvPr/>
        </p:nvCxnSpPr>
        <p:spPr bwMode="auto">
          <a:xfrm flipH="1" flipV="1">
            <a:off x="2715491" y="3084942"/>
            <a:ext cx="3001818" cy="951345"/>
          </a:xfrm>
          <a:prstGeom prst="straightConnector1">
            <a:avLst/>
          </a:prstGeom>
          <a:solidFill>
            <a:schemeClr val="hlink"/>
          </a:solidFill>
          <a:ln w="9525" cap="flat" cmpd="sng" algn="ctr">
            <a:solidFill>
              <a:schemeClr val="tx1"/>
            </a:solidFill>
            <a:prstDash val="solid"/>
            <a:round/>
            <a:headEnd type="none" w="med" len="med"/>
            <a:tailEnd type="arrow"/>
          </a:ln>
          <a:effectLst/>
        </p:spPr>
      </p:cxnSp>
      <p:cxnSp>
        <p:nvCxnSpPr>
          <p:cNvPr id="10" name="Gerade Verbindung mit Pfeil 9"/>
          <p:cNvCxnSpPr/>
          <p:nvPr/>
        </p:nvCxnSpPr>
        <p:spPr bwMode="auto">
          <a:xfrm flipH="1" flipV="1">
            <a:off x="3408218" y="1717959"/>
            <a:ext cx="2318327" cy="415637"/>
          </a:xfrm>
          <a:prstGeom prst="straightConnector1">
            <a:avLst/>
          </a:prstGeom>
          <a:solidFill>
            <a:schemeClr val="hlink"/>
          </a:solidFill>
          <a:ln w="9525" cap="flat" cmpd="sng" algn="ctr">
            <a:solidFill>
              <a:schemeClr val="tx1"/>
            </a:solidFill>
            <a:prstDash val="solid"/>
            <a:round/>
            <a:headEnd type="none" w="med" len="med"/>
            <a:tailEnd type="arrow"/>
          </a:ln>
          <a:effectLst/>
        </p:spPr>
      </p:cxn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r>
              <a:rPr lang="de-DE" dirty="0" smtClean="0">
                <a:solidFill>
                  <a:srgbClr val="FF0000"/>
                </a:solidFill>
              </a:rPr>
              <a:t/>
            </a:r>
            <a:br>
              <a:rPr lang="de-DE" dirty="0" smtClean="0">
                <a:solidFill>
                  <a:srgbClr val="FF0000"/>
                </a:solidFill>
              </a:rPr>
            </a:br>
            <a:r>
              <a:rPr lang="de-DE" dirty="0" err="1" smtClean="0">
                <a:solidFill>
                  <a:srgbClr val="FF0000"/>
                </a:solidFill>
              </a:rPr>
              <a:t>We</a:t>
            </a:r>
            <a:r>
              <a:rPr lang="de-DE" dirty="0" smtClean="0">
                <a:solidFill>
                  <a:srgbClr val="FF0000"/>
                </a:solidFill>
              </a:rPr>
              <a:t> </a:t>
            </a:r>
            <a:r>
              <a:rPr lang="de-DE" dirty="0" err="1" smtClean="0">
                <a:solidFill>
                  <a:srgbClr val="FF0000"/>
                </a:solidFill>
              </a:rPr>
              <a:t>are</a:t>
            </a:r>
            <a:r>
              <a:rPr lang="de-DE" dirty="0" smtClean="0">
                <a:solidFill>
                  <a:srgbClr val="FF0000"/>
                </a:solidFill>
              </a:rPr>
              <a:t> </a:t>
            </a:r>
            <a:r>
              <a:rPr lang="de-DE" dirty="0" err="1" smtClean="0">
                <a:solidFill>
                  <a:srgbClr val="FF0000"/>
                </a:solidFill>
              </a:rPr>
              <a:t>here</a:t>
            </a:r>
            <a:endParaRPr lang="de-DE" dirty="0"/>
          </a:p>
        </p:txBody>
      </p:sp>
      <p:sp>
        <p:nvSpPr>
          <p:cNvPr id="4" name="Abgerundetes Rechteck 3"/>
          <p:cNvSpPr/>
          <p:nvPr/>
        </p:nvSpPr>
        <p:spPr bwMode="auto">
          <a:xfrm>
            <a:off x="4844541" y="2879751"/>
            <a:ext cx="1258065"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a:t>
            </a:r>
            <a:endParaRPr kumimoji="0" lang="en-US" sz="1600" b="1" i="0" u="none" strike="noStrike" cap="none" normalizeH="0" baseline="0" dirty="0" smtClean="0">
              <a:ln>
                <a:noFill/>
              </a:ln>
              <a:solidFill>
                <a:schemeClr val="accent4"/>
              </a:solidFill>
              <a:effectLst/>
              <a:latin typeface="Arial" charset="0"/>
            </a:endParaRPr>
          </a:p>
        </p:txBody>
      </p:sp>
      <p:sp>
        <p:nvSpPr>
          <p:cNvPr id="5" name="Abgerundetes Rechteck 4"/>
          <p:cNvSpPr/>
          <p:nvPr/>
        </p:nvSpPr>
        <p:spPr bwMode="auto">
          <a:xfrm>
            <a:off x="4572694" y="3725350"/>
            <a:ext cx="1809629"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Functional Safety Requirement</a:t>
            </a:r>
            <a:endParaRPr lang="en-US" sz="1600" b="1" dirty="0">
              <a:solidFill>
                <a:schemeClr val="accent4"/>
              </a:solidFill>
              <a:latin typeface="Arial" charset="0"/>
            </a:endParaRPr>
          </a:p>
        </p:txBody>
      </p:sp>
      <p:sp>
        <p:nvSpPr>
          <p:cNvPr id="8" name="Abgerundetes Rechteck 7"/>
          <p:cNvSpPr/>
          <p:nvPr/>
        </p:nvSpPr>
        <p:spPr bwMode="auto">
          <a:xfrm>
            <a:off x="4726414" y="2058184"/>
            <a:ext cx="1480406"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a:t>
            </a:r>
            <a:r>
              <a:rPr lang="de-DE" sz="1600" b="1" dirty="0" smtClean="0">
                <a:solidFill>
                  <a:schemeClr val="accent4"/>
                </a:solidFill>
                <a:latin typeface="Arial" charset="0"/>
              </a:rPr>
              <a:t> &amp; </a:t>
            </a:r>
            <a:r>
              <a:rPr lang="de-DE" sz="1600" b="1" dirty="0" err="1" smtClean="0">
                <a:solidFill>
                  <a:schemeClr val="accent4"/>
                </a:solidFill>
                <a:latin typeface="Arial" charset="0"/>
              </a:rPr>
              <a:t>Risk</a:t>
            </a:r>
            <a:r>
              <a:rPr lang="de-DE" sz="1600" b="1" dirty="0" smtClean="0">
                <a:solidFill>
                  <a:schemeClr val="accent4"/>
                </a:solidFill>
                <a:latin typeface="Arial" charset="0"/>
              </a:rPr>
              <a:t> Analysis</a:t>
            </a:r>
            <a:endParaRPr lang="en-US" sz="1600" b="1" dirty="0">
              <a:solidFill>
                <a:schemeClr val="accent4"/>
              </a:solidFill>
              <a:latin typeface="Arial" charset="0"/>
            </a:endParaRPr>
          </a:p>
        </p:txBody>
      </p:sp>
      <p:cxnSp>
        <p:nvCxnSpPr>
          <p:cNvPr id="9" name="Gerade Verbindung 8"/>
          <p:cNvCxnSpPr>
            <a:stCxn id="8" idx="2"/>
            <a:endCxn id="4" idx="0"/>
          </p:cNvCxnSpPr>
          <p:nvPr/>
        </p:nvCxnSpPr>
        <p:spPr bwMode="auto">
          <a:xfrm>
            <a:off x="5466617" y="2553672"/>
            <a:ext cx="6957" cy="32607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0" name="Gerade Verbindung 9"/>
          <p:cNvCxnSpPr>
            <a:stCxn id="4" idx="2"/>
            <a:endCxn id="5" idx="0"/>
          </p:cNvCxnSpPr>
          <p:nvPr/>
        </p:nvCxnSpPr>
        <p:spPr bwMode="auto">
          <a:xfrm>
            <a:off x="5473574" y="3375239"/>
            <a:ext cx="3935" cy="350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2" name="Gerade Verbindung 11"/>
          <p:cNvCxnSpPr>
            <a:stCxn id="15" idx="2"/>
            <a:endCxn id="16" idx="0"/>
          </p:cNvCxnSpPr>
          <p:nvPr/>
        </p:nvCxnSpPr>
        <p:spPr bwMode="auto">
          <a:xfrm>
            <a:off x="3325370" y="2549054"/>
            <a:ext cx="4619" cy="1180880"/>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3" name="Gerade Verbindung 12"/>
          <p:cNvCxnSpPr>
            <a:stCxn id="18" idx="1"/>
            <a:endCxn id="8" idx="3"/>
          </p:cNvCxnSpPr>
          <p:nvPr/>
        </p:nvCxnSpPr>
        <p:spPr bwMode="auto">
          <a:xfrm flipH="1" flipV="1">
            <a:off x="6206820" y="2305928"/>
            <a:ext cx="1004178" cy="4"/>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14" name="Abgerundetes Rechteck 13"/>
          <p:cNvSpPr/>
          <p:nvPr/>
        </p:nvSpPr>
        <p:spPr bwMode="auto">
          <a:xfrm>
            <a:off x="482323" y="2053569"/>
            <a:ext cx="1558914"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Functional</a:t>
            </a:r>
            <a:endParaRPr lang="de-DE" sz="1600" b="1" dirty="0" smtClean="0">
              <a:solidFill>
                <a:schemeClr val="accent4"/>
              </a:solidFill>
              <a:latin typeface="Arial" charset="0"/>
            </a:endParaRPr>
          </a:p>
          <a:p>
            <a:pPr algn="ctr"/>
            <a:r>
              <a:rPr lang="de-DE" sz="1600" b="1" dirty="0" err="1" smtClean="0">
                <a:solidFill>
                  <a:schemeClr val="accent4"/>
                </a:solidFill>
                <a:latin typeface="Arial" charset="0"/>
              </a:rPr>
              <a:t>Requirements</a:t>
            </a:r>
            <a:endParaRPr lang="en-US" sz="1600" b="1" dirty="0">
              <a:solidFill>
                <a:schemeClr val="accent4"/>
              </a:solidFill>
              <a:latin typeface="Arial" charset="0"/>
            </a:endParaRPr>
          </a:p>
        </p:txBody>
      </p:sp>
      <p:sp>
        <p:nvSpPr>
          <p:cNvPr id="15" name="Abgerundetes Rechteck 14"/>
          <p:cNvSpPr/>
          <p:nvPr/>
        </p:nvSpPr>
        <p:spPr bwMode="auto">
          <a:xfrm>
            <a:off x="2699049" y="2053566"/>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Vehicle</a:t>
            </a:r>
            <a:endParaRPr lang="de-DE" sz="1600" b="1" dirty="0" smtClean="0">
              <a:solidFill>
                <a:schemeClr val="accent4"/>
              </a:solidFill>
              <a:latin typeface="Arial" charset="0"/>
            </a:endParaRPr>
          </a:p>
          <a:p>
            <a:pPr algn="ctr"/>
            <a:r>
              <a:rPr lang="de-DE" sz="1600" b="1" dirty="0" smtClean="0">
                <a:solidFill>
                  <a:schemeClr val="accent4"/>
                </a:solidFill>
                <a:latin typeface="Arial" charset="0"/>
              </a:rPr>
              <a:t>Model</a:t>
            </a:r>
            <a:endParaRPr lang="en-US" sz="1600" b="1" dirty="0">
              <a:solidFill>
                <a:schemeClr val="accent4"/>
              </a:solidFill>
              <a:latin typeface="Arial" charset="0"/>
            </a:endParaRPr>
          </a:p>
        </p:txBody>
      </p:sp>
      <p:sp>
        <p:nvSpPr>
          <p:cNvPr id="16" name="Abgerundetes Rechteck 15"/>
          <p:cNvSpPr/>
          <p:nvPr/>
        </p:nvSpPr>
        <p:spPr bwMode="auto">
          <a:xfrm>
            <a:off x="2703668" y="3729934"/>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Analysis</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7" name="Abgerundetes Rechteck 16"/>
          <p:cNvSpPr/>
          <p:nvPr/>
        </p:nvSpPr>
        <p:spPr bwMode="auto">
          <a:xfrm>
            <a:off x="2708286" y="4556593"/>
            <a:ext cx="1252641"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Design</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8" name="Abgerundetes Rechteck 17"/>
          <p:cNvSpPr/>
          <p:nvPr/>
        </p:nvSpPr>
        <p:spPr bwMode="auto">
          <a:xfrm>
            <a:off x="7210998" y="2058188"/>
            <a:ext cx="1267968"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Behavior</a:t>
            </a:r>
            <a:endParaRPr lang="en-US" sz="1600" b="1" dirty="0">
              <a:solidFill>
                <a:schemeClr val="accent4"/>
              </a:solidFill>
              <a:latin typeface="Arial" charset="0"/>
            </a:endParaRPr>
          </a:p>
        </p:txBody>
      </p:sp>
      <p:cxnSp>
        <p:nvCxnSpPr>
          <p:cNvPr id="23" name="Gerade Verbindung 22"/>
          <p:cNvCxnSpPr>
            <a:stCxn id="16" idx="3"/>
            <a:endCxn id="5" idx="1"/>
          </p:cNvCxnSpPr>
          <p:nvPr/>
        </p:nvCxnSpPr>
        <p:spPr bwMode="auto">
          <a:xfrm flipV="1">
            <a:off x="3956309" y="3973094"/>
            <a:ext cx="616385" cy="4584"/>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26" name="Gerade Verbindung 25"/>
          <p:cNvCxnSpPr>
            <a:stCxn id="14" idx="3"/>
            <a:endCxn id="15" idx="1"/>
          </p:cNvCxnSpPr>
          <p:nvPr/>
        </p:nvCxnSpPr>
        <p:spPr bwMode="auto">
          <a:xfrm flipV="1">
            <a:off x="2041237" y="2301310"/>
            <a:ext cx="657812" cy="3"/>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5" name="Abgerundetes Rechteck 34"/>
          <p:cNvSpPr/>
          <p:nvPr/>
        </p:nvSpPr>
        <p:spPr bwMode="auto">
          <a:xfrm>
            <a:off x="4577311" y="4552006"/>
            <a:ext cx="1809629"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eaLnBrk="0" hangingPunct="0">
              <a:lnSpc>
                <a:spcPct val="95000"/>
              </a:lnSpc>
            </a:pPr>
            <a:r>
              <a:rPr lang="en-US" sz="1600" b="1" dirty="0" smtClean="0">
                <a:solidFill>
                  <a:schemeClr val="accent4"/>
                </a:solidFill>
                <a:latin typeface="Arial" charset="0"/>
              </a:rPr>
              <a:t>Technical Safety Requirement</a:t>
            </a:r>
            <a:endParaRPr lang="en-US" sz="1600" b="1" dirty="0">
              <a:solidFill>
                <a:schemeClr val="accent4"/>
              </a:solidFill>
              <a:latin typeface="Arial" charset="0"/>
            </a:endParaRPr>
          </a:p>
        </p:txBody>
      </p:sp>
      <p:cxnSp>
        <p:nvCxnSpPr>
          <p:cNvPr id="36" name="Gerade Verbindung 35"/>
          <p:cNvCxnSpPr>
            <a:stCxn id="5" idx="2"/>
            <a:endCxn id="35" idx="0"/>
          </p:cNvCxnSpPr>
          <p:nvPr/>
        </p:nvCxnSpPr>
        <p:spPr bwMode="auto">
          <a:xfrm>
            <a:off x="5477509" y="4220838"/>
            <a:ext cx="4617" cy="33116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9" name="Gerade Verbindung 38"/>
          <p:cNvCxnSpPr>
            <a:stCxn id="16" idx="2"/>
            <a:endCxn id="17" idx="0"/>
          </p:cNvCxnSpPr>
          <p:nvPr/>
        </p:nvCxnSpPr>
        <p:spPr bwMode="auto">
          <a:xfrm>
            <a:off x="3329989" y="4225422"/>
            <a:ext cx="4618" cy="33117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4" name="Gerade Verbindung 43"/>
          <p:cNvCxnSpPr>
            <a:stCxn id="17" idx="3"/>
            <a:endCxn id="35" idx="1"/>
          </p:cNvCxnSpPr>
          <p:nvPr/>
        </p:nvCxnSpPr>
        <p:spPr bwMode="auto">
          <a:xfrm flipV="1">
            <a:off x="3960927" y="4799750"/>
            <a:ext cx="616384" cy="4587"/>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47" name="Gerade Verbindung 46"/>
          <p:cNvCxnSpPr>
            <a:stCxn id="15" idx="3"/>
            <a:endCxn id="8" idx="1"/>
          </p:cNvCxnSpPr>
          <p:nvPr/>
        </p:nvCxnSpPr>
        <p:spPr bwMode="auto">
          <a:xfrm>
            <a:off x="3951690" y="2301310"/>
            <a:ext cx="774724" cy="4618"/>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ihandform 17"/>
          <p:cNvSpPr/>
          <p:nvPr/>
        </p:nvSpPr>
        <p:spPr bwMode="auto">
          <a:xfrm>
            <a:off x="2697933" y="2263366"/>
            <a:ext cx="1493821" cy="4037846"/>
          </a:xfrm>
          <a:custGeom>
            <a:avLst/>
            <a:gdLst>
              <a:gd name="connsiteX0" fmla="*/ 0 w 1493821"/>
              <a:gd name="connsiteY0" fmla="*/ 1991763 h 4037846"/>
              <a:gd name="connsiteX1" fmla="*/ 1493821 w 1493821"/>
              <a:gd name="connsiteY1" fmla="*/ 0 h 4037846"/>
              <a:gd name="connsiteX2" fmla="*/ 1493821 w 1493821"/>
              <a:gd name="connsiteY2" fmla="*/ 4037846 h 4037846"/>
              <a:gd name="connsiteX3" fmla="*/ 9053 w 1493821"/>
              <a:gd name="connsiteY3" fmla="*/ 2679826 h 4037846"/>
              <a:gd name="connsiteX4" fmla="*/ 0 w 1493821"/>
              <a:gd name="connsiteY4" fmla="*/ 1991763 h 403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821" h="4037846">
                <a:moveTo>
                  <a:pt x="0" y="1991763"/>
                </a:moveTo>
                <a:lnTo>
                  <a:pt x="1493821" y="0"/>
                </a:lnTo>
                <a:lnTo>
                  <a:pt x="1493821" y="4037846"/>
                </a:lnTo>
                <a:lnTo>
                  <a:pt x="9053" y="2679826"/>
                </a:lnTo>
                <a:lnTo>
                  <a:pt x="0" y="1991763"/>
                </a:lnTo>
                <a:close/>
              </a:path>
            </a:pathLst>
          </a:custGeom>
          <a:solidFill>
            <a:schemeClr val="tx1">
              <a:lumMod val="65000"/>
              <a:lumOff val="3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defTabSz="914400" eaLnBrk="1" latinLnBrk="0" hangingPunct="1">
              <a:lnSpc>
                <a:spcPct val="100000"/>
              </a:lnSpc>
              <a:buClrTx/>
              <a:buSzTx/>
              <a:buFontTx/>
              <a:buNone/>
              <a:tabLst/>
            </a:pPr>
            <a:endParaRPr lang="de-DE" smtClean="0"/>
          </a:p>
        </p:txBody>
      </p:sp>
      <p:sp>
        <p:nvSpPr>
          <p:cNvPr id="2" name="Titel 1"/>
          <p:cNvSpPr>
            <a:spLocks noGrp="1"/>
          </p:cNvSpPr>
          <p:nvPr>
            <p:ph type="title"/>
          </p:nvPr>
        </p:nvSpPr>
        <p:spPr/>
        <p:txBody>
          <a:bodyPr/>
          <a:lstStyle/>
          <a:p>
            <a:r>
              <a:rPr lang="de-DE" dirty="0" err="1" smtClean="0"/>
              <a:t>Safety</a:t>
            </a:r>
            <a:r>
              <a:rPr lang="de-DE" dirty="0" smtClean="0"/>
              <a:t> Modeling</a:t>
            </a:r>
            <a:r>
              <a:rPr lang="de-DE" dirty="0" smtClean="0">
                <a:solidFill>
                  <a:srgbClr val="FF0000"/>
                </a:solidFill>
              </a:rPr>
              <a:t/>
            </a:r>
            <a:br>
              <a:rPr lang="de-DE" dirty="0" smtClean="0">
                <a:solidFill>
                  <a:srgbClr val="FF0000"/>
                </a:solidFill>
              </a:rPr>
            </a:br>
            <a:r>
              <a:rPr lang="de-DE" dirty="0" smtClean="0">
                <a:solidFill>
                  <a:srgbClr val="FF0000"/>
                </a:solidFill>
              </a:rPr>
              <a:t>Technical </a:t>
            </a:r>
            <a:r>
              <a:rPr lang="de-DE" dirty="0" err="1" smtClean="0">
                <a:solidFill>
                  <a:srgbClr val="FF0000"/>
                </a:solidFill>
              </a:rPr>
              <a:t>Safety</a:t>
            </a:r>
            <a:r>
              <a:rPr lang="de-DE" dirty="0" smtClean="0">
                <a:solidFill>
                  <a:srgbClr val="FF0000"/>
                </a:solidFill>
              </a:rPr>
              <a:t> </a:t>
            </a:r>
            <a:r>
              <a:rPr lang="de-DE" dirty="0" err="1" smtClean="0">
                <a:solidFill>
                  <a:srgbClr val="FF0000"/>
                </a:solidFill>
              </a:rPr>
              <a:t>Concept</a:t>
            </a:r>
            <a:endParaRPr lang="de-DE" dirty="0"/>
          </a:p>
        </p:txBody>
      </p:sp>
      <p:sp>
        <p:nvSpPr>
          <p:cNvPr id="52" name="Rechteck 51"/>
          <p:cNvSpPr/>
          <p:nvPr/>
        </p:nvSpPr>
        <p:spPr bwMode="auto">
          <a:xfrm>
            <a:off x="882697" y="2263370"/>
            <a:ext cx="1840873" cy="724273"/>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3-7 </a:t>
            </a:r>
            <a:r>
              <a:rPr kumimoji="0" lang="de-DE" sz="1600" b="0" i="0" u="none" strike="noStrike" cap="none" normalizeH="0" baseline="0" dirty="0" err="1" smtClean="0">
                <a:ln>
                  <a:noFill/>
                </a:ln>
                <a:solidFill>
                  <a:schemeClr val="tx1"/>
                </a:solidFill>
                <a:effectLst/>
                <a:latin typeface="Arial" charset="0"/>
              </a:rPr>
              <a:t>Hazard</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analysis</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and</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risk</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assessment</a:t>
            </a:r>
            <a:endParaRPr kumimoji="0" lang="de-DE" sz="1600" b="0" i="0" u="none" strike="noStrike" cap="none" normalizeH="0" baseline="0" dirty="0" smtClean="0">
              <a:ln>
                <a:noFill/>
              </a:ln>
              <a:solidFill>
                <a:schemeClr val="tx1"/>
              </a:solidFill>
              <a:effectLst/>
              <a:latin typeface="Arial" charset="0"/>
            </a:endParaRPr>
          </a:p>
        </p:txBody>
      </p:sp>
      <p:sp>
        <p:nvSpPr>
          <p:cNvPr id="53" name="Rechteck 52"/>
          <p:cNvSpPr/>
          <p:nvPr/>
        </p:nvSpPr>
        <p:spPr bwMode="auto">
          <a:xfrm>
            <a:off x="881174" y="3248657"/>
            <a:ext cx="1840873" cy="608092"/>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0" i="0" u="none" strike="noStrike" cap="none" normalizeH="0" baseline="0" dirty="0" smtClean="0">
                <a:ln>
                  <a:noFill/>
                </a:ln>
                <a:solidFill>
                  <a:schemeClr val="tx1"/>
                </a:solidFill>
                <a:effectLst/>
                <a:latin typeface="Arial" charset="0"/>
              </a:rPr>
              <a:t>3-8 </a:t>
            </a:r>
            <a:r>
              <a:rPr kumimoji="0" lang="de-DE" sz="1600" b="0" i="0" u="none" strike="noStrike" cap="none" normalizeH="0" baseline="0" dirty="0" err="1" smtClean="0">
                <a:ln>
                  <a:noFill/>
                </a:ln>
                <a:solidFill>
                  <a:schemeClr val="tx1"/>
                </a:solidFill>
                <a:effectLst/>
                <a:latin typeface="Arial" charset="0"/>
              </a:rPr>
              <a:t>Functional</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safety</a:t>
            </a:r>
            <a:r>
              <a:rPr kumimoji="0" lang="de-DE" sz="1600" b="0" i="0" u="none" strike="noStrike" cap="none" normalizeH="0" baseline="0" dirty="0" smtClean="0">
                <a:ln>
                  <a:noFill/>
                </a:ln>
                <a:solidFill>
                  <a:schemeClr val="tx1"/>
                </a:solidFill>
                <a:effectLst/>
                <a:latin typeface="Arial" charset="0"/>
              </a:rPr>
              <a:t> </a:t>
            </a:r>
            <a:r>
              <a:rPr kumimoji="0" lang="de-DE" sz="1600" b="0" i="0" u="none" strike="noStrike" cap="none" normalizeH="0" baseline="0" dirty="0" err="1" smtClean="0">
                <a:ln>
                  <a:noFill/>
                </a:ln>
                <a:solidFill>
                  <a:schemeClr val="tx1"/>
                </a:solidFill>
                <a:effectLst/>
                <a:latin typeface="Arial" charset="0"/>
              </a:rPr>
              <a:t>concept</a:t>
            </a:r>
            <a:endParaRPr kumimoji="0" lang="de-DE" sz="1600" b="0" i="0" u="none" strike="noStrike" cap="none" normalizeH="0" baseline="0" dirty="0" smtClean="0">
              <a:ln>
                <a:noFill/>
              </a:ln>
              <a:solidFill>
                <a:schemeClr val="tx1"/>
              </a:solidFill>
              <a:effectLst/>
              <a:latin typeface="Arial" charset="0"/>
            </a:endParaRPr>
          </a:p>
        </p:txBody>
      </p:sp>
      <p:sp>
        <p:nvSpPr>
          <p:cNvPr id="54" name="Rechteck 53"/>
          <p:cNvSpPr/>
          <p:nvPr/>
        </p:nvSpPr>
        <p:spPr bwMode="auto">
          <a:xfrm>
            <a:off x="879678" y="4243037"/>
            <a:ext cx="1840873" cy="70919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4-6 </a:t>
            </a:r>
            <a:r>
              <a:rPr lang="de-DE" sz="1600" dirty="0" err="1" smtClean="0"/>
              <a:t>Specification</a:t>
            </a:r>
            <a:r>
              <a:rPr lang="de-DE" sz="1600" dirty="0" smtClean="0"/>
              <a:t> </a:t>
            </a:r>
            <a:r>
              <a:rPr lang="de-DE" sz="1600" dirty="0" err="1" smtClean="0"/>
              <a:t>of</a:t>
            </a:r>
            <a:r>
              <a:rPr lang="de-DE" sz="1600" dirty="0" smtClean="0"/>
              <a:t> </a:t>
            </a:r>
            <a:r>
              <a:rPr lang="de-DE" sz="1600" dirty="0" err="1" smtClean="0"/>
              <a:t>technical</a:t>
            </a:r>
            <a:r>
              <a:rPr lang="de-DE" sz="1600" dirty="0" smtClean="0"/>
              <a:t> </a:t>
            </a:r>
            <a:r>
              <a:rPr lang="de-DE" sz="1600" dirty="0" err="1" smtClean="0"/>
              <a:t>safety</a:t>
            </a:r>
            <a:r>
              <a:rPr lang="de-DE" sz="1600" dirty="0" smtClean="0"/>
              <a:t> </a:t>
            </a:r>
            <a:r>
              <a:rPr lang="de-DE" sz="1600" dirty="0" err="1" smtClean="0"/>
              <a:t>requirements</a:t>
            </a:r>
            <a:endParaRPr kumimoji="0" lang="de-DE" sz="1600" b="0" i="0" u="none" strike="noStrike" cap="none" normalizeH="0" baseline="0" dirty="0" smtClean="0">
              <a:ln>
                <a:noFill/>
              </a:ln>
              <a:solidFill>
                <a:schemeClr val="tx1"/>
              </a:solidFill>
              <a:effectLst/>
              <a:latin typeface="Arial" charset="0"/>
            </a:endParaRPr>
          </a:p>
        </p:txBody>
      </p:sp>
      <p:sp>
        <p:nvSpPr>
          <p:cNvPr id="55" name="Rechteck 54"/>
          <p:cNvSpPr/>
          <p:nvPr/>
        </p:nvSpPr>
        <p:spPr bwMode="auto">
          <a:xfrm>
            <a:off x="126742" y="5291720"/>
            <a:ext cx="1644711" cy="10275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5-6 </a:t>
            </a:r>
            <a:r>
              <a:rPr lang="de-DE" sz="1600" dirty="0" err="1" smtClean="0"/>
              <a:t>Specification</a:t>
            </a:r>
            <a:r>
              <a:rPr lang="de-DE" sz="1600" dirty="0" smtClean="0"/>
              <a:t> </a:t>
            </a:r>
            <a:r>
              <a:rPr lang="de-DE" sz="1600" dirty="0" err="1" smtClean="0"/>
              <a:t>of</a:t>
            </a:r>
            <a:r>
              <a:rPr lang="de-DE" sz="1600" dirty="0" smtClean="0"/>
              <a:t> </a:t>
            </a:r>
            <a:r>
              <a:rPr lang="de-DE" sz="1600" dirty="0" err="1" smtClean="0"/>
              <a:t>hardware</a:t>
            </a:r>
            <a:r>
              <a:rPr lang="de-DE" sz="1600" dirty="0" smtClean="0"/>
              <a:t> </a:t>
            </a:r>
            <a:r>
              <a:rPr lang="de-DE" sz="1600" dirty="0" err="1" smtClean="0"/>
              <a:t>safety</a:t>
            </a:r>
            <a:r>
              <a:rPr lang="de-DE" sz="1600" dirty="0" smtClean="0"/>
              <a:t> </a:t>
            </a:r>
            <a:r>
              <a:rPr lang="de-DE" sz="1600" dirty="0" err="1" smtClean="0"/>
              <a:t>requirements</a:t>
            </a:r>
            <a:endParaRPr kumimoji="0" lang="de-DE" sz="1600" b="0" i="0" u="none" strike="noStrike" cap="none" normalizeH="0" baseline="0" dirty="0" smtClean="0">
              <a:ln>
                <a:noFill/>
              </a:ln>
              <a:solidFill>
                <a:schemeClr val="tx1"/>
              </a:solidFill>
              <a:effectLst/>
              <a:latin typeface="Arial" charset="0"/>
            </a:endParaRPr>
          </a:p>
        </p:txBody>
      </p:sp>
      <p:sp>
        <p:nvSpPr>
          <p:cNvPr id="56" name="Rechteck 55"/>
          <p:cNvSpPr/>
          <p:nvPr/>
        </p:nvSpPr>
        <p:spPr bwMode="auto">
          <a:xfrm>
            <a:off x="1818236" y="5290211"/>
            <a:ext cx="1644711" cy="102757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dirty="0" smtClean="0"/>
              <a:t>6-6 </a:t>
            </a:r>
            <a:r>
              <a:rPr lang="de-DE" sz="1600" dirty="0" err="1" smtClean="0"/>
              <a:t>Specification</a:t>
            </a:r>
            <a:r>
              <a:rPr lang="de-DE" sz="1600" dirty="0" smtClean="0"/>
              <a:t> </a:t>
            </a:r>
            <a:r>
              <a:rPr lang="de-DE" sz="1600" dirty="0" err="1" smtClean="0"/>
              <a:t>of</a:t>
            </a:r>
            <a:r>
              <a:rPr lang="de-DE" sz="1600" dirty="0" smtClean="0"/>
              <a:t> </a:t>
            </a:r>
            <a:r>
              <a:rPr lang="de-DE" sz="1600" dirty="0" err="1" smtClean="0"/>
              <a:t>software</a:t>
            </a:r>
            <a:r>
              <a:rPr lang="de-DE" sz="1600" dirty="0" smtClean="0"/>
              <a:t> </a:t>
            </a:r>
            <a:r>
              <a:rPr lang="de-DE" sz="1600" dirty="0" err="1" smtClean="0"/>
              <a:t>safety</a:t>
            </a:r>
            <a:r>
              <a:rPr lang="de-DE" sz="1600" dirty="0" smtClean="0"/>
              <a:t> </a:t>
            </a:r>
            <a:r>
              <a:rPr lang="de-DE" sz="1600" dirty="0" err="1" smtClean="0"/>
              <a:t>requirements</a:t>
            </a:r>
            <a:endParaRPr kumimoji="0" lang="de-DE" sz="1600" b="0" i="0" u="none" strike="noStrike" cap="none" normalizeH="0" baseline="0" dirty="0" smtClean="0">
              <a:ln>
                <a:noFill/>
              </a:ln>
              <a:solidFill>
                <a:schemeClr val="tx1"/>
              </a:solidFill>
              <a:effectLst/>
              <a:latin typeface="Arial" charset="0"/>
            </a:endParaRPr>
          </a:p>
        </p:txBody>
      </p:sp>
      <p:cxnSp>
        <p:nvCxnSpPr>
          <p:cNvPr id="57" name="Gerade Verbindung mit Pfeil 56"/>
          <p:cNvCxnSpPr>
            <a:stCxn id="54" idx="2"/>
            <a:endCxn id="55" idx="0"/>
          </p:cNvCxnSpPr>
          <p:nvPr/>
        </p:nvCxnSpPr>
        <p:spPr bwMode="auto">
          <a:xfrm flipH="1">
            <a:off x="949098" y="4952227"/>
            <a:ext cx="851017" cy="339493"/>
          </a:xfrm>
          <a:prstGeom prst="straightConnector1">
            <a:avLst/>
          </a:prstGeom>
          <a:solidFill>
            <a:schemeClr val="hlink"/>
          </a:solidFill>
          <a:ln w="19050" cap="flat" cmpd="sng" algn="ctr">
            <a:solidFill>
              <a:schemeClr val="tx1"/>
            </a:solidFill>
            <a:prstDash val="solid"/>
            <a:round/>
            <a:headEnd type="none" w="med" len="med"/>
            <a:tailEnd type="arrow"/>
          </a:ln>
          <a:effectLst/>
        </p:spPr>
      </p:cxnSp>
      <p:cxnSp>
        <p:nvCxnSpPr>
          <p:cNvPr id="58" name="Gerade Verbindung mit Pfeil 57"/>
          <p:cNvCxnSpPr>
            <a:stCxn id="54" idx="2"/>
            <a:endCxn id="56" idx="0"/>
          </p:cNvCxnSpPr>
          <p:nvPr/>
        </p:nvCxnSpPr>
        <p:spPr bwMode="auto">
          <a:xfrm>
            <a:off x="1800115" y="4952227"/>
            <a:ext cx="840477" cy="337984"/>
          </a:xfrm>
          <a:prstGeom prst="straightConnector1">
            <a:avLst/>
          </a:prstGeom>
          <a:solidFill>
            <a:schemeClr val="hlink"/>
          </a:solidFill>
          <a:ln w="19050" cap="flat" cmpd="sng" algn="ctr">
            <a:solidFill>
              <a:schemeClr val="tx1"/>
            </a:solidFill>
            <a:prstDash val="solid"/>
            <a:round/>
            <a:headEnd type="none" w="med" len="med"/>
            <a:tailEnd type="arrow"/>
          </a:ln>
          <a:effectLst/>
        </p:spPr>
      </p:cxnSp>
      <p:cxnSp>
        <p:nvCxnSpPr>
          <p:cNvPr id="59" name="Gerade Verbindung mit Pfeil 58"/>
          <p:cNvCxnSpPr>
            <a:stCxn id="52" idx="2"/>
            <a:endCxn id="53" idx="0"/>
          </p:cNvCxnSpPr>
          <p:nvPr/>
        </p:nvCxnSpPr>
        <p:spPr bwMode="auto">
          <a:xfrm flipH="1">
            <a:off x="1801611" y="2987643"/>
            <a:ext cx="1523" cy="261014"/>
          </a:xfrm>
          <a:prstGeom prst="straightConnector1">
            <a:avLst/>
          </a:prstGeom>
          <a:solidFill>
            <a:schemeClr val="hlink"/>
          </a:solidFill>
          <a:ln w="19050" cap="flat" cmpd="sng" algn="ctr">
            <a:solidFill>
              <a:schemeClr val="tx1"/>
            </a:solidFill>
            <a:prstDash val="solid"/>
            <a:round/>
            <a:headEnd type="none" w="med" len="med"/>
            <a:tailEnd type="arrow"/>
          </a:ln>
          <a:effectLst/>
        </p:spPr>
      </p:cxnSp>
      <p:cxnSp>
        <p:nvCxnSpPr>
          <p:cNvPr id="60" name="Gerade Verbindung mit Pfeil 59"/>
          <p:cNvCxnSpPr>
            <a:stCxn id="53" idx="2"/>
            <a:endCxn id="54" idx="0"/>
          </p:cNvCxnSpPr>
          <p:nvPr/>
        </p:nvCxnSpPr>
        <p:spPr bwMode="auto">
          <a:xfrm flipH="1">
            <a:off x="1800115" y="3856749"/>
            <a:ext cx="1496" cy="386288"/>
          </a:xfrm>
          <a:prstGeom prst="straightConnector1">
            <a:avLst/>
          </a:prstGeom>
          <a:solidFill>
            <a:schemeClr val="hlink"/>
          </a:solidFill>
          <a:ln w="19050" cap="flat" cmpd="sng" algn="ctr">
            <a:solidFill>
              <a:schemeClr val="tx1"/>
            </a:solidFill>
            <a:prstDash val="solid"/>
            <a:round/>
            <a:headEnd type="none" w="med" len="med"/>
            <a:tailEnd type="arrow"/>
          </a:ln>
          <a:effectLst/>
        </p:spPr>
      </p:cxnSp>
      <p:sp>
        <p:nvSpPr>
          <p:cNvPr id="61" name="Rechteck 60"/>
          <p:cNvSpPr/>
          <p:nvPr/>
        </p:nvSpPr>
        <p:spPr bwMode="auto">
          <a:xfrm>
            <a:off x="4182620" y="2263357"/>
            <a:ext cx="4237022" cy="4046898"/>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800" dirty="0" smtClean="0"/>
              <a:t>SAFE – Technical </a:t>
            </a:r>
            <a:r>
              <a:rPr lang="de-DE" sz="1800" dirty="0" err="1" smtClean="0"/>
              <a:t>safety</a:t>
            </a:r>
            <a:r>
              <a:rPr lang="de-DE" sz="1800" dirty="0" smtClean="0"/>
              <a:t> </a:t>
            </a:r>
            <a:r>
              <a:rPr lang="de-DE" sz="1800" dirty="0" err="1" smtClean="0"/>
              <a:t>concept</a:t>
            </a:r>
            <a:endParaRPr kumimoji="0" lang="de-DE" sz="1800" b="0" i="0" u="none" strike="noStrike" cap="none" normalizeH="0" baseline="0" dirty="0" smtClean="0">
              <a:ln>
                <a:noFill/>
              </a:ln>
              <a:solidFill>
                <a:schemeClr val="tx1"/>
              </a:solidFill>
              <a:effectLst/>
              <a:latin typeface="Arial" charset="0"/>
            </a:endParaRPr>
          </a:p>
        </p:txBody>
      </p:sp>
      <p:grpSp>
        <p:nvGrpSpPr>
          <p:cNvPr id="3" name="Gruppieren 68"/>
          <p:cNvGrpSpPr/>
          <p:nvPr/>
        </p:nvGrpSpPr>
        <p:grpSpPr>
          <a:xfrm>
            <a:off x="1207495" y="1323636"/>
            <a:ext cx="1223412" cy="874272"/>
            <a:chOff x="1207495" y="1477537"/>
            <a:chExt cx="1223412" cy="874272"/>
          </a:xfrm>
        </p:grpSpPr>
        <p:pic>
          <p:nvPicPr>
            <p:cNvPr id="70" name="Picture 45" descr="iso-logo"/>
            <p:cNvPicPr>
              <a:picLocks noChangeAspect="1" noChangeArrowheads="1"/>
            </p:cNvPicPr>
            <p:nvPr/>
          </p:nvPicPr>
          <p:blipFill>
            <a:blip r:embed="rId2" cstate="print"/>
            <a:srcRect/>
            <a:stretch>
              <a:fillRect/>
            </a:stretch>
          </p:blipFill>
          <p:spPr bwMode="auto">
            <a:xfrm>
              <a:off x="1480908" y="1477537"/>
              <a:ext cx="671410" cy="582212"/>
            </a:xfrm>
            <a:prstGeom prst="rect">
              <a:avLst/>
            </a:prstGeom>
            <a:noFill/>
            <a:ln w="9525">
              <a:noFill/>
              <a:miter lim="800000"/>
              <a:headEnd/>
              <a:tailEnd/>
            </a:ln>
          </p:spPr>
        </p:pic>
        <p:sp>
          <p:nvSpPr>
            <p:cNvPr id="71" name="Textfeld 70"/>
            <p:cNvSpPr txBox="1"/>
            <p:nvPr/>
          </p:nvSpPr>
          <p:spPr>
            <a:xfrm>
              <a:off x="1207495" y="1982477"/>
              <a:ext cx="1223412" cy="369332"/>
            </a:xfrm>
            <a:prstGeom prst="rect">
              <a:avLst/>
            </a:prstGeom>
            <a:noFill/>
          </p:spPr>
          <p:txBody>
            <a:bodyPr wrap="none" rtlCol="0">
              <a:spAutoFit/>
            </a:bodyPr>
            <a:lstStyle/>
            <a:p>
              <a:pPr algn="l"/>
              <a:r>
                <a:rPr lang="de-DE" sz="1800" dirty="0" smtClean="0"/>
                <a:t>ISO26262</a:t>
              </a:r>
              <a:endParaRPr lang="de-DE" sz="1800" dirty="0"/>
            </a:p>
          </p:txBody>
        </p:sp>
      </p:grpSp>
      <p:sp>
        <p:nvSpPr>
          <p:cNvPr id="17" name="Textfeld 16"/>
          <p:cNvSpPr txBox="1"/>
          <p:nvPr/>
        </p:nvSpPr>
        <p:spPr>
          <a:xfrm>
            <a:off x="3618682" y="1320801"/>
            <a:ext cx="5339406" cy="923330"/>
          </a:xfrm>
          <a:prstGeom prst="rect">
            <a:avLst/>
          </a:prstGeom>
          <a:noFill/>
        </p:spPr>
        <p:txBody>
          <a:bodyPr wrap="square" rtlCol="0">
            <a:spAutoFit/>
          </a:bodyPr>
          <a:lstStyle/>
          <a:p>
            <a:r>
              <a:rPr lang="en-US" sz="1800" dirty="0" smtClean="0"/>
              <a:t>Specification of the technical safety requirements and their allocation to system elements for implementation by the system design.</a:t>
            </a:r>
            <a:endParaRPr lang="en-US" sz="1800" dirty="0"/>
          </a:p>
        </p:txBody>
      </p:sp>
      <p:sp>
        <p:nvSpPr>
          <p:cNvPr id="19" name="Abgerundetes Rechteck 18"/>
          <p:cNvSpPr/>
          <p:nvPr/>
        </p:nvSpPr>
        <p:spPr bwMode="auto">
          <a:xfrm>
            <a:off x="4282075" y="3374744"/>
            <a:ext cx="1432223" cy="698688"/>
          </a:xfrm>
          <a:prstGeom prst="roundRect">
            <a:avLst/>
          </a:prstGeom>
          <a:gradFill>
            <a:gsLst>
              <a:gs pos="0">
                <a:schemeClr val="bg1">
                  <a:lumMod val="95000"/>
                </a:schemeClr>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lang="de-DE" sz="1600" b="1" dirty="0" err="1" smtClean="0">
                <a:solidFill>
                  <a:schemeClr val="accent4"/>
                </a:solidFill>
                <a:latin typeface="Arial" charset="0"/>
              </a:rPr>
              <a:t>Functional</a:t>
            </a:r>
            <a:r>
              <a:rPr lang="de-DE" sz="1600" b="1" dirty="0" smtClean="0">
                <a:solidFill>
                  <a:schemeClr val="accent4"/>
                </a:solidFill>
                <a:latin typeface="Arial" charset="0"/>
              </a:rPr>
              <a:t> </a:t>
            </a:r>
            <a:r>
              <a:rPr lang="de-DE" sz="1600" b="1" dirty="0" err="1" smtClean="0">
                <a:solidFill>
                  <a:schemeClr val="accent4"/>
                </a:solidFill>
                <a:latin typeface="Arial" charset="0"/>
              </a:rPr>
              <a:t>Safety</a:t>
            </a:r>
            <a:r>
              <a:rPr lang="de-DE" sz="1600" b="1" dirty="0" smtClean="0">
                <a:solidFill>
                  <a:schemeClr val="accent4"/>
                </a:solidFill>
                <a:latin typeface="Arial" charset="0"/>
              </a:rPr>
              <a:t> </a:t>
            </a:r>
            <a:r>
              <a:rPr lang="de-DE" sz="1600" b="1" dirty="0" err="1" smtClean="0">
                <a:solidFill>
                  <a:schemeClr val="accent4"/>
                </a:solidFill>
                <a:latin typeface="Arial" charset="0"/>
              </a:rPr>
              <a:t>Requirement</a:t>
            </a:r>
            <a:endParaRPr kumimoji="0" lang="en-US" sz="1600" b="1" i="0" u="none" strike="noStrike" cap="none" normalizeH="0" baseline="0" dirty="0" smtClean="0">
              <a:ln>
                <a:noFill/>
              </a:ln>
              <a:solidFill>
                <a:schemeClr val="accent4"/>
              </a:solidFill>
              <a:effectLst/>
              <a:latin typeface="Arial" charset="0"/>
            </a:endParaRPr>
          </a:p>
        </p:txBody>
      </p:sp>
      <p:sp>
        <p:nvSpPr>
          <p:cNvPr id="20" name="Abgerundetes Rechteck 19"/>
          <p:cNvSpPr/>
          <p:nvPr/>
        </p:nvSpPr>
        <p:spPr bwMode="auto">
          <a:xfrm>
            <a:off x="6814794" y="3367487"/>
            <a:ext cx="1432223" cy="698688"/>
          </a:xfrm>
          <a:prstGeom prst="roundRect">
            <a:avLst/>
          </a:prstGeom>
          <a:gradFill>
            <a:gsLst>
              <a:gs pos="0">
                <a:schemeClr val="bg1">
                  <a:lumMod val="95000"/>
                </a:schemeClr>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lang="de-DE" sz="1600" b="1" dirty="0" err="1" smtClean="0">
                <a:solidFill>
                  <a:schemeClr val="accent4"/>
                </a:solidFill>
                <a:latin typeface="Arial" charset="0"/>
              </a:rPr>
              <a:t>Functional</a:t>
            </a:r>
            <a:r>
              <a:rPr lang="de-DE" sz="1600" b="1" dirty="0" smtClean="0">
                <a:solidFill>
                  <a:schemeClr val="accent4"/>
                </a:solidFill>
                <a:latin typeface="Arial" charset="0"/>
              </a:rPr>
              <a:t> </a:t>
            </a:r>
            <a:r>
              <a:rPr lang="de-DE" sz="1600" b="1" dirty="0" err="1" smtClean="0">
                <a:solidFill>
                  <a:schemeClr val="accent4"/>
                </a:solidFill>
                <a:latin typeface="Arial" charset="0"/>
              </a:rPr>
              <a:t>Architecture</a:t>
            </a:r>
            <a:r>
              <a:rPr lang="de-DE" sz="1600" b="1" dirty="0" smtClean="0">
                <a:solidFill>
                  <a:schemeClr val="accent4"/>
                </a:solidFill>
                <a:latin typeface="Arial" charset="0"/>
              </a:rPr>
              <a:t> Item</a:t>
            </a:r>
            <a:endParaRPr kumimoji="0" lang="en-US" sz="1600" b="1" i="0" u="none" strike="noStrike" cap="none" normalizeH="0" baseline="0" dirty="0" smtClean="0">
              <a:ln>
                <a:noFill/>
              </a:ln>
              <a:solidFill>
                <a:schemeClr val="accent4"/>
              </a:solidFill>
              <a:effectLst/>
              <a:latin typeface="Arial" charset="0"/>
            </a:endParaRPr>
          </a:p>
        </p:txBody>
      </p:sp>
      <p:cxnSp>
        <p:nvCxnSpPr>
          <p:cNvPr id="21" name="Gerade Verbindung 20"/>
          <p:cNvCxnSpPr>
            <a:stCxn id="19" idx="3"/>
            <a:endCxn id="20" idx="1"/>
          </p:cNvCxnSpPr>
          <p:nvPr/>
        </p:nvCxnSpPr>
        <p:spPr bwMode="auto">
          <a:xfrm flipV="1">
            <a:off x="5714298" y="3716831"/>
            <a:ext cx="1100496" cy="7257"/>
          </a:xfrm>
          <a:prstGeom prst="line">
            <a:avLst/>
          </a:prstGeom>
          <a:solidFill>
            <a:schemeClr val="hlink"/>
          </a:solidFill>
          <a:ln w="25400" cap="flat" cmpd="sng" algn="ctr">
            <a:solidFill>
              <a:schemeClr val="tx1"/>
            </a:solidFill>
            <a:prstDash val="solid"/>
            <a:round/>
            <a:headEnd type="none" w="med" len="med"/>
            <a:tailEnd type="triangle" w="lg" len="lg"/>
          </a:ln>
          <a:effectLst/>
        </p:spPr>
      </p:cxnSp>
      <p:sp>
        <p:nvSpPr>
          <p:cNvPr id="22" name="Abgerundetes Rechteck 21"/>
          <p:cNvSpPr/>
          <p:nvPr/>
        </p:nvSpPr>
        <p:spPr bwMode="auto">
          <a:xfrm>
            <a:off x="4297315" y="4532984"/>
            <a:ext cx="1432223" cy="6986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lang="de-DE" sz="1600" b="1" dirty="0" smtClean="0">
                <a:solidFill>
                  <a:schemeClr val="accent4"/>
                </a:solidFill>
                <a:latin typeface="Arial" charset="0"/>
              </a:rPr>
              <a:t>Technical </a:t>
            </a:r>
            <a:r>
              <a:rPr lang="de-DE" sz="1600" b="1" dirty="0" err="1" smtClean="0">
                <a:solidFill>
                  <a:schemeClr val="accent4"/>
                </a:solidFill>
                <a:latin typeface="Arial" charset="0"/>
              </a:rPr>
              <a:t>Safety</a:t>
            </a:r>
            <a:r>
              <a:rPr lang="de-DE" sz="1600" b="1" dirty="0" smtClean="0">
                <a:solidFill>
                  <a:schemeClr val="accent4"/>
                </a:solidFill>
                <a:latin typeface="Arial" charset="0"/>
              </a:rPr>
              <a:t> </a:t>
            </a:r>
            <a:r>
              <a:rPr lang="de-DE" sz="1600" b="1" dirty="0" err="1" smtClean="0">
                <a:solidFill>
                  <a:schemeClr val="accent4"/>
                </a:solidFill>
                <a:latin typeface="Arial" charset="0"/>
              </a:rPr>
              <a:t>Requirement</a:t>
            </a:r>
            <a:endParaRPr kumimoji="0" lang="en-US" sz="1600" b="1" i="0" u="none" strike="noStrike" cap="none" normalizeH="0" baseline="0" dirty="0" smtClean="0">
              <a:ln>
                <a:noFill/>
              </a:ln>
              <a:solidFill>
                <a:schemeClr val="accent4"/>
              </a:solidFill>
              <a:effectLst/>
              <a:latin typeface="Arial" charset="0"/>
            </a:endParaRPr>
          </a:p>
        </p:txBody>
      </p:sp>
      <p:sp>
        <p:nvSpPr>
          <p:cNvPr id="23" name="Abgerundetes Rechteck 22"/>
          <p:cNvSpPr/>
          <p:nvPr/>
        </p:nvSpPr>
        <p:spPr bwMode="auto">
          <a:xfrm>
            <a:off x="6830034" y="4525727"/>
            <a:ext cx="1432223" cy="6986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lang="de-DE" sz="1600" b="1" dirty="0" smtClean="0">
                <a:solidFill>
                  <a:schemeClr val="accent4"/>
                </a:solidFill>
                <a:latin typeface="Arial" charset="0"/>
              </a:rPr>
              <a:t>Technical </a:t>
            </a:r>
            <a:r>
              <a:rPr lang="de-DE" sz="1600" b="1" dirty="0" err="1" smtClean="0">
                <a:solidFill>
                  <a:schemeClr val="accent4"/>
                </a:solidFill>
                <a:latin typeface="Arial" charset="0"/>
              </a:rPr>
              <a:t>Architecture</a:t>
            </a:r>
            <a:r>
              <a:rPr lang="de-DE" sz="1600" b="1" dirty="0" smtClean="0">
                <a:solidFill>
                  <a:schemeClr val="accent4"/>
                </a:solidFill>
                <a:latin typeface="Arial" charset="0"/>
              </a:rPr>
              <a:t> Item</a:t>
            </a:r>
            <a:endParaRPr kumimoji="0" lang="en-US" sz="1600" b="1" i="0" u="none" strike="noStrike" cap="none" normalizeH="0" baseline="0" dirty="0" smtClean="0">
              <a:ln>
                <a:noFill/>
              </a:ln>
              <a:solidFill>
                <a:schemeClr val="accent4"/>
              </a:solidFill>
              <a:effectLst/>
              <a:latin typeface="Arial" charset="0"/>
            </a:endParaRPr>
          </a:p>
        </p:txBody>
      </p:sp>
      <p:cxnSp>
        <p:nvCxnSpPr>
          <p:cNvPr id="24" name="Gerade Verbindung 23"/>
          <p:cNvCxnSpPr>
            <a:stCxn id="22" idx="3"/>
            <a:endCxn id="23" idx="1"/>
          </p:cNvCxnSpPr>
          <p:nvPr/>
        </p:nvCxnSpPr>
        <p:spPr bwMode="auto">
          <a:xfrm flipV="1">
            <a:off x="5729538" y="4875071"/>
            <a:ext cx="1100496" cy="7257"/>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25" name="Gerade Verbindung 24"/>
          <p:cNvCxnSpPr>
            <a:stCxn id="19" idx="2"/>
            <a:endCxn id="22" idx="0"/>
          </p:cNvCxnSpPr>
          <p:nvPr/>
        </p:nvCxnSpPr>
        <p:spPr bwMode="auto">
          <a:xfrm>
            <a:off x="4998187" y="4073432"/>
            <a:ext cx="15240" cy="459552"/>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28" name="Gerade Verbindung 27"/>
          <p:cNvCxnSpPr>
            <a:stCxn id="20" idx="2"/>
            <a:endCxn id="23" idx="0"/>
          </p:cNvCxnSpPr>
          <p:nvPr/>
        </p:nvCxnSpPr>
        <p:spPr bwMode="auto">
          <a:xfrm>
            <a:off x="7530906" y="4066175"/>
            <a:ext cx="15240" cy="459552"/>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1" name="Gerade Verbindung 30"/>
          <p:cNvCxnSpPr>
            <a:stCxn id="22" idx="2"/>
          </p:cNvCxnSpPr>
          <p:nvPr/>
        </p:nvCxnSpPr>
        <p:spPr bwMode="auto">
          <a:xfrm>
            <a:off x="5013427" y="5231672"/>
            <a:ext cx="533" cy="48332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4" name="Gerade Verbindung 33"/>
          <p:cNvCxnSpPr>
            <a:endCxn id="19" idx="0"/>
          </p:cNvCxnSpPr>
          <p:nvPr/>
        </p:nvCxnSpPr>
        <p:spPr bwMode="auto">
          <a:xfrm>
            <a:off x="4998187" y="2884712"/>
            <a:ext cx="0" cy="490032"/>
          </a:xfrm>
          <a:prstGeom prst="line">
            <a:avLst/>
          </a:prstGeom>
          <a:solidFill>
            <a:schemeClr val="hlink"/>
          </a:solidFill>
          <a:ln w="25400" cap="flat" cmpd="sng" algn="ctr">
            <a:solidFill>
              <a:schemeClr val="tx1"/>
            </a:solidFill>
            <a:prstDash val="solid"/>
            <a:round/>
            <a:headEnd type="none" w="med" len="med"/>
            <a:tailEnd type="triangle" w="lg" len="lg"/>
          </a:ln>
          <a:effectLst/>
        </p:spPr>
      </p:cxnSp>
      <p:cxnSp>
        <p:nvCxnSpPr>
          <p:cNvPr id="29" name="Gerade Verbindung mit Pfeil 28"/>
          <p:cNvCxnSpPr/>
          <p:nvPr/>
        </p:nvCxnSpPr>
        <p:spPr bwMode="auto">
          <a:xfrm flipV="1">
            <a:off x="2808514" y="4180114"/>
            <a:ext cx="1278294" cy="419878"/>
          </a:xfrm>
          <a:prstGeom prst="straightConnector1">
            <a:avLst/>
          </a:prstGeom>
          <a:solidFill>
            <a:schemeClr val="hlink"/>
          </a:solidFill>
          <a:ln w="25400" cap="flat" cmpd="sng" algn="ctr">
            <a:solidFill>
              <a:schemeClr val="tx1"/>
            </a:solidFill>
            <a:prstDash val="solid"/>
            <a:round/>
            <a:headEnd type="none" w="med" len="med"/>
            <a:tailEnd type="arrow" w="lg" len="lg"/>
          </a:ln>
          <a:effectLst/>
        </p:spPr>
      </p:cxn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Story</a:t>
            </a:r>
            <a:br>
              <a:rPr lang="en-US" dirty="0" smtClean="0"/>
            </a:br>
            <a:r>
              <a:rPr lang="en-GB" dirty="0" smtClean="0">
                <a:solidFill>
                  <a:srgbClr val="FF0000"/>
                </a:solidFill>
              </a:rPr>
              <a:t>From Requirement to Implementation</a:t>
            </a:r>
            <a:endParaRPr lang="de-DE" dirty="0"/>
          </a:p>
        </p:txBody>
      </p:sp>
      <p:sp>
        <p:nvSpPr>
          <p:cNvPr id="4" name="Abgerundetes Rechteck 3"/>
          <p:cNvSpPr/>
          <p:nvPr/>
        </p:nvSpPr>
        <p:spPr bwMode="auto">
          <a:xfrm>
            <a:off x="4844541" y="2879751"/>
            <a:ext cx="1258065"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50000"/>
              </a:spcBef>
              <a:spcAft>
                <a:spcPct val="0"/>
              </a:spcAft>
              <a:buClrTx/>
              <a:buSzTx/>
              <a:buFontTx/>
              <a:buNone/>
              <a:tabLst/>
            </a:pPr>
            <a:r>
              <a:rPr kumimoji="0" lang="de-DE" sz="1600" b="1" i="0" u="none" strike="noStrike" cap="none" normalizeH="0" baseline="0" dirty="0" err="1" smtClean="0">
                <a:ln>
                  <a:noFill/>
                </a:ln>
                <a:solidFill>
                  <a:schemeClr val="accent4"/>
                </a:solidFill>
                <a:effectLst/>
                <a:latin typeface="Arial" charset="0"/>
              </a:rPr>
              <a:t>Safety</a:t>
            </a:r>
            <a:r>
              <a:rPr kumimoji="0" lang="de-DE" sz="1600" b="1" i="0" u="none" strike="noStrike" cap="none" normalizeH="0" baseline="0" dirty="0" smtClean="0">
                <a:ln>
                  <a:noFill/>
                </a:ln>
                <a:solidFill>
                  <a:schemeClr val="accent4"/>
                </a:solidFill>
                <a:effectLst/>
                <a:latin typeface="Arial" charset="0"/>
              </a:rPr>
              <a:t> Goals</a:t>
            </a:r>
            <a:endParaRPr kumimoji="0" lang="en-US" sz="1600" b="1" i="0" u="none" strike="noStrike" cap="none" normalizeH="0" baseline="0" dirty="0" smtClean="0">
              <a:ln>
                <a:noFill/>
              </a:ln>
              <a:solidFill>
                <a:schemeClr val="accent4"/>
              </a:solidFill>
              <a:effectLst/>
              <a:latin typeface="Arial" charset="0"/>
            </a:endParaRPr>
          </a:p>
        </p:txBody>
      </p:sp>
      <p:sp>
        <p:nvSpPr>
          <p:cNvPr id="5" name="Abgerundetes Rechteck 4"/>
          <p:cNvSpPr/>
          <p:nvPr/>
        </p:nvSpPr>
        <p:spPr bwMode="auto">
          <a:xfrm>
            <a:off x="4572694" y="3725350"/>
            <a:ext cx="1809629"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Functional Safety Requirements</a:t>
            </a:r>
            <a:endParaRPr lang="en-US" sz="1600" b="1" dirty="0">
              <a:solidFill>
                <a:schemeClr val="accent4"/>
              </a:solidFill>
              <a:latin typeface="Arial" charset="0"/>
            </a:endParaRPr>
          </a:p>
        </p:txBody>
      </p:sp>
      <p:sp>
        <p:nvSpPr>
          <p:cNvPr id="8" name="Abgerundetes Rechteck 7"/>
          <p:cNvSpPr/>
          <p:nvPr/>
        </p:nvSpPr>
        <p:spPr bwMode="auto">
          <a:xfrm>
            <a:off x="4726414" y="2058184"/>
            <a:ext cx="1480406"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Hazard</a:t>
            </a:r>
            <a:r>
              <a:rPr lang="de-DE" sz="1600" b="1" dirty="0" smtClean="0">
                <a:solidFill>
                  <a:schemeClr val="accent4"/>
                </a:solidFill>
                <a:latin typeface="Arial" charset="0"/>
              </a:rPr>
              <a:t> &amp; </a:t>
            </a:r>
            <a:r>
              <a:rPr lang="de-DE" sz="1600" b="1" dirty="0" err="1" smtClean="0">
                <a:solidFill>
                  <a:schemeClr val="accent4"/>
                </a:solidFill>
                <a:latin typeface="Arial" charset="0"/>
              </a:rPr>
              <a:t>Risk</a:t>
            </a:r>
            <a:r>
              <a:rPr lang="de-DE" sz="1600" b="1" dirty="0" smtClean="0">
                <a:solidFill>
                  <a:schemeClr val="accent4"/>
                </a:solidFill>
                <a:latin typeface="Arial" charset="0"/>
              </a:rPr>
              <a:t> Analysis</a:t>
            </a:r>
            <a:endParaRPr lang="en-US" sz="1600" b="1" dirty="0">
              <a:solidFill>
                <a:schemeClr val="accent4"/>
              </a:solidFill>
              <a:latin typeface="Arial" charset="0"/>
            </a:endParaRPr>
          </a:p>
        </p:txBody>
      </p:sp>
      <p:cxnSp>
        <p:nvCxnSpPr>
          <p:cNvPr id="9" name="Gerade Verbindung 8"/>
          <p:cNvCxnSpPr>
            <a:stCxn id="8" idx="2"/>
            <a:endCxn id="4" idx="0"/>
          </p:cNvCxnSpPr>
          <p:nvPr/>
        </p:nvCxnSpPr>
        <p:spPr bwMode="auto">
          <a:xfrm>
            <a:off x="5466617" y="2553672"/>
            <a:ext cx="6957" cy="326079"/>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0" name="Gerade Verbindung 9"/>
          <p:cNvCxnSpPr>
            <a:stCxn id="4" idx="2"/>
            <a:endCxn id="5" idx="0"/>
          </p:cNvCxnSpPr>
          <p:nvPr/>
        </p:nvCxnSpPr>
        <p:spPr bwMode="auto">
          <a:xfrm>
            <a:off x="5473574" y="3375239"/>
            <a:ext cx="3935" cy="35011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2" name="Gerade Verbindung 11"/>
          <p:cNvCxnSpPr>
            <a:stCxn id="15" idx="2"/>
            <a:endCxn id="16" idx="0"/>
          </p:cNvCxnSpPr>
          <p:nvPr/>
        </p:nvCxnSpPr>
        <p:spPr bwMode="auto">
          <a:xfrm>
            <a:off x="3325370" y="2549054"/>
            <a:ext cx="4619" cy="1180880"/>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13" name="Gerade Verbindung 12"/>
          <p:cNvCxnSpPr>
            <a:stCxn id="18" idx="1"/>
            <a:endCxn id="8" idx="3"/>
          </p:cNvCxnSpPr>
          <p:nvPr/>
        </p:nvCxnSpPr>
        <p:spPr bwMode="auto">
          <a:xfrm flipH="1" flipV="1">
            <a:off x="6206820" y="2305928"/>
            <a:ext cx="1004178" cy="4"/>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14" name="Abgerundetes Rechteck 13"/>
          <p:cNvSpPr/>
          <p:nvPr/>
        </p:nvSpPr>
        <p:spPr bwMode="auto">
          <a:xfrm>
            <a:off x="482323" y="2053569"/>
            <a:ext cx="1558914"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Functional</a:t>
            </a:r>
            <a:endParaRPr lang="de-DE" sz="1600" b="1" dirty="0" smtClean="0">
              <a:solidFill>
                <a:schemeClr val="accent4"/>
              </a:solidFill>
              <a:latin typeface="Arial" charset="0"/>
            </a:endParaRPr>
          </a:p>
          <a:p>
            <a:pPr algn="ctr"/>
            <a:r>
              <a:rPr lang="de-DE" sz="1600" b="1" dirty="0" err="1" smtClean="0">
                <a:solidFill>
                  <a:schemeClr val="accent4"/>
                </a:solidFill>
                <a:latin typeface="Arial" charset="0"/>
              </a:rPr>
              <a:t>Requirements</a:t>
            </a:r>
            <a:endParaRPr lang="en-US" sz="1600" b="1" dirty="0">
              <a:solidFill>
                <a:schemeClr val="accent4"/>
              </a:solidFill>
              <a:latin typeface="Arial" charset="0"/>
            </a:endParaRPr>
          </a:p>
        </p:txBody>
      </p:sp>
      <p:sp>
        <p:nvSpPr>
          <p:cNvPr id="15" name="Abgerundetes Rechteck 14"/>
          <p:cNvSpPr/>
          <p:nvPr/>
        </p:nvSpPr>
        <p:spPr bwMode="auto">
          <a:xfrm>
            <a:off x="2699049" y="2053566"/>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Vehicle</a:t>
            </a:r>
            <a:endParaRPr lang="de-DE" sz="1600" b="1" dirty="0" smtClean="0">
              <a:solidFill>
                <a:schemeClr val="accent4"/>
              </a:solidFill>
              <a:latin typeface="Arial" charset="0"/>
            </a:endParaRPr>
          </a:p>
          <a:p>
            <a:pPr algn="ctr"/>
            <a:r>
              <a:rPr lang="de-DE" sz="1600" b="1" dirty="0" smtClean="0">
                <a:solidFill>
                  <a:schemeClr val="accent4"/>
                </a:solidFill>
                <a:latin typeface="Arial" charset="0"/>
              </a:rPr>
              <a:t>Model</a:t>
            </a:r>
            <a:endParaRPr lang="en-US" sz="1600" b="1" dirty="0">
              <a:solidFill>
                <a:schemeClr val="accent4"/>
              </a:solidFill>
              <a:latin typeface="Arial" charset="0"/>
            </a:endParaRPr>
          </a:p>
        </p:txBody>
      </p:sp>
      <p:sp>
        <p:nvSpPr>
          <p:cNvPr id="16" name="Abgerundetes Rechteck 15"/>
          <p:cNvSpPr/>
          <p:nvPr/>
        </p:nvSpPr>
        <p:spPr bwMode="auto">
          <a:xfrm>
            <a:off x="2703668" y="3729934"/>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Analysis</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7" name="Abgerundetes Rechteck 16"/>
          <p:cNvSpPr/>
          <p:nvPr/>
        </p:nvSpPr>
        <p:spPr bwMode="auto">
          <a:xfrm>
            <a:off x="2708286" y="4556593"/>
            <a:ext cx="1252641"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accent4"/>
                </a:solidFill>
                <a:latin typeface="Arial" charset="0"/>
              </a:rPr>
              <a:t>Design</a:t>
            </a:r>
          </a:p>
          <a:p>
            <a:pPr algn="ctr"/>
            <a:r>
              <a:rPr lang="de-DE" sz="1600" b="1" dirty="0" smtClean="0">
                <a:solidFill>
                  <a:schemeClr val="accent4"/>
                </a:solidFill>
                <a:latin typeface="Arial" charset="0"/>
              </a:rPr>
              <a:t>Level</a:t>
            </a:r>
            <a:endParaRPr lang="en-US" sz="1600" b="1" dirty="0">
              <a:solidFill>
                <a:schemeClr val="accent4"/>
              </a:solidFill>
              <a:latin typeface="Arial" charset="0"/>
            </a:endParaRPr>
          </a:p>
        </p:txBody>
      </p:sp>
      <p:sp>
        <p:nvSpPr>
          <p:cNvPr id="18" name="Abgerundetes Rechteck 17"/>
          <p:cNvSpPr/>
          <p:nvPr/>
        </p:nvSpPr>
        <p:spPr bwMode="auto">
          <a:xfrm>
            <a:off x="7210998" y="2058188"/>
            <a:ext cx="1267968"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accent4"/>
                </a:solidFill>
                <a:latin typeface="Arial" charset="0"/>
              </a:rPr>
              <a:t>Behavior</a:t>
            </a:r>
            <a:endParaRPr lang="en-US" sz="1600" b="1" dirty="0">
              <a:solidFill>
                <a:schemeClr val="accent4"/>
              </a:solidFill>
              <a:latin typeface="Arial" charset="0"/>
            </a:endParaRPr>
          </a:p>
        </p:txBody>
      </p:sp>
      <p:cxnSp>
        <p:nvCxnSpPr>
          <p:cNvPr id="23" name="Gerade Verbindung 22"/>
          <p:cNvCxnSpPr>
            <a:stCxn id="16" idx="3"/>
            <a:endCxn id="5" idx="1"/>
          </p:cNvCxnSpPr>
          <p:nvPr/>
        </p:nvCxnSpPr>
        <p:spPr bwMode="auto">
          <a:xfrm flipV="1">
            <a:off x="3956309" y="3973094"/>
            <a:ext cx="616385" cy="4584"/>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26" name="Gerade Verbindung 25"/>
          <p:cNvCxnSpPr>
            <a:stCxn id="14" idx="3"/>
            <a:endCxn id="15" idx="1"/>
          </p:cNvCxnSpPr>
          <p:nvPr/>
        </p:nvCxnSpPr>
        <p:spPr bwMode="auto">
          <a:xfrm flipV="1">
            <a:off x="2041237" y="2301310"/>
            <a:ext cx="657812" cy="3"/>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35" name="Abgerundetes Rechteck 34"/>
          <p:cNvSpPr/>
          <p:nvPr/>
        </p:nvSpPr>
        <p:spPr bwMode="auto">
          <a:xfrm>
            <a:off x="4577311" y="4552006"/>
            <a:ext cx="1809629" cy="495488"/>
          </a:xfrm>
          <a:prstGeom prst="roundRect">
            <a:avLst/>
          </a:prstGeom>
          <a:gradFill>
            <a:gsLst>
              <a:gs pos="0">
                <a:srgbClr val="FF0000"/>
              </a:gs>
              <a:gs pos="75000">
                <a:schemeClr val="accent2">
                  <a:lumMod val="20000"/>
                  <a:lumOff val="80000"/>
                </a:schemeClr>
              </a:gs>
              <a:gs pos="100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en-US" sz="1600" b="1" dirty="0" smtClean="0">
                <a:solidFill>
                  <a:schemeClr val="accent4"/>
                </a:solidFill>
                <a:latin typeface="Arial" charset="0"/>
              </a:rPr>
              <a:t>Technical Safety Requirements</a:t>
            </a:r>
            <a:endParaRPr lang="en-US" sz="1600" b="1" dirty="0">
              <a:solidFill>
                <a:schemeClr val="accent4"/>
              </a:solidFill>
              <a:latin typeface="Arial" charset="0"/>
            </a:endParaRPr>
          </a:p>
        </p:txBody>
      </p:sp>
      <p:cxnSp>
        <p:nvCxnSpPr>
          <p:cNvPr id="36" name="Gerade Verbindung 35"/>
          <p:cNvCxnSpPr>
            <a:stCxn id="5" idx="2"/>
            <a:endCxn id="35" idx="0"/>
          </p:cNvCxnSpPr>
          <p:nvPr/>
        </p:nvCxnSpPr>
        <p:spPr bwMode="auto">
          <a:xfrm>
            <a:off x="5477509" y="4220838"/>
            <a:ext cx="4617" cy="331168"/>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9" name="Gerade Verbindung 38"/>
          <p:cNvCxnSpPr>
            <a:stCxn id="16" idx="2"/>
            <a:endCxn id="17" idx="0"/>
          </p:cNvCxnSpPr>
          <p:nvPr/>
        </p:nvCxnSpPr>
        <p:spPr bwMode="auto">
          <a:xfrm>
            <a:off x="3329989" y="4225422"/>
            <a:ext cx="4618" cy="331171"/>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44" name="Gerade Verbindung 43"/>
          <p:cNvCxnSpPr>
            <a:stCxn id="17" idx="3"/>
            <a:endCxn id="35" idx="1"/>
          </p:cNvCxnSpPr>
          <p:nvPr/>
        </p:nvCxnSpPr>
        <p:spPr bwMode="auto">
          <a:xfrm flipV="1">
            <a:off x="3960927" y="4799750"/>
            <a:ext cx="616384" cy="4587"/>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cxnSp>
        <p:nvCxnSpPr>
          <p:cNvPr id="47" name="Gerade Verbindung 46"/>
          <p:cNvCxnSpPr>
            <a:stCxn id="15" idx="3"/>
            <a:endCxn id="8" idx="1"/>
          </p:cNvCxnSpPr>
          <p:nvPr/>
        </p:nvCxnSpPr>
        <p:spPr bwMode="auto">
          <a:xfrm>
            <a:off x="3951690" y="2301310"/>
            <a:ext cx="774724" cy="4618"/>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22" name="Abgerundetes Rechteck 21"/>
          <p:cNvSpPr/>
          <p:nvPr/>
        </p:nvSpPr>
        <p:spPr bwMode="auto">
          <a:xfrm>
            <a:off x="2466111" y="5429436"/>
            <a:ext cx="1748818"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err="1" smtClean="0">
                <a:solidFill>
                  <a:schemeClr val="tx1">
                    <a:lumMod val="50000"/>
                    <a:lumOff val="50000"/>
                  </a:schemeClr>
                </a:solidFill>
                <a:latin typeface="Arial" charset="0"/>
              </a:rPr>
              <a:t>Implementation</a:t>
            </a:r>
            <a:r>
              <a:rPr lang="de-DE" sz="1600" b="1" dirty="0" smtClean="0">
                <a:solidFill>
                  <a:schemeClr val="tx1">
                    <a:lumMod val="50000"/>
                    <a:lumOff val="50000"/>
                  </a:schemeClr>
                </a:solidFill>
                <a:latin typeface="Arial" charset="0"/>
              </a:rPr>
              <a:t> Level (HW/SW)</a:t>
            </a:r>
            <a:endParaRPr lang="en-US" sz="1600" b="1" dirty="0">
              <a:solidFill>
                <a:schemeClr val="tx1">
                  <a:lumMod val="50000"/>
                  <a:lumOff val="50000"/>
                </a:schemeClr>
              </a:solidFill>
              <a:latin typeface="Arial" charset="0"/>
            </a:endParaRPr>
          </a:p>
        </p:txBody>
      </p:sp>
      <p:cxnSp>
        <p:nvCxnSpPr>
          <p:cNvPr id="25" name="Gerade Verbindung 24"/>
          <p:cNvCxnSpPr>
            <a:stCxn id="17" idx="2"/>
            <a:endCxn id="22" idx="0"/>
          </p:cNvCxnSpPr>
          <p:nvPr/>
        </p:nvCxnSpPr>
        <p:spPr bwMode="auto">
          <a:xfrm>
            <a:off x="3334607" y="5052081"/>
            <a:ext cx="5913" cy="377355"/>
          </a:xfrm>
          <a:prstGeom prst="line">
            <a:avLst/>
          </a:prstGeom>
          <a:solidFill>
            <a:schemeClr val="hlink"/>
          </a:solidFill>
          <a:ln w="25400" cap="flat" cmpd="sng" algn="ctr">
            <a:solidFill>
              <a:srgbClr val="FF0000"/>
            </a:solidFill>
            <a:prstDash val="solid"/>
            <a:round/>
            <a:headEnd type="none" w="med" len="med"/>
            <a:tailEnd type="triangle" w="lg" len="lg"/>
          </a:ln>
          <a:effectLst/>
        </p:spPr>
      </p:cxnSp>
      <p:sp>
        <p:nvSpPr>
          <p:cNvPr id="29" name="Abgerundetes Rechteck 28"/>
          <p:cNvSpPr/>
          <p:nvPr/>
        </p:nvSpPr>
        <p:spPr bwMode="auto">
          <a:xfrm>
            <a:off x="4613565" y="5424818"/>
            <a:ext cx="1748818" cy="495488"/>
          </a:xfrm>
          <a:prstGeom prst="roundRect">
            <a:avLst/>
          </a:prstGeom>
          <a:solidFill>
            <a:schemeClr val="bg1">
              <a:lumMod val="85000"/>
            </a:schemeClr>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0" bIns="0" numCol="1" rtlCol="0" anchor="ctr" anchorCtr="0" compatLnSpc="1">
            <a:prstTxWarp prst="textNoShape">
              <a:avLst/>
            </a:prstTxWarp>
          </a:bodyPr>
          <a:lstStyle/>
          <a:p>
            <a:pPr algn="ctr"/>
            <a:r>
              <a:rPr lang="de-DE" sz="1600" b="1" dirty="0" smtClean="0">
                <a:solidFill>
                  <a:schemeClr val="tx1">
                    <a:lumMod val="50000"/>
                    <a:lumOff val="50000"/>
                  </a:schemeClr>
                </a:solidFill>
                <a:latin typeface="Arial" charset="0"/>
              </a:rPr>
              <a:t>HW/SW </a:t>
            </a:r>
            <a:r>
              <a:rPr lang="de-DE" sz="1600" b="1" dirty="0" err="1" smtClean="0">
                <a:solidFill>
                  <a:schemeClr val="tx1">
                    <a:lumMod val="50000"/>
                    <a:lumOff val="50000"/>
                  </a:schemeClr>
                </a:solidFill>
                <a:latin typeface="Arial" charset="0"/>
              </a:rPr>
              <a:t>Safety</a:t>
            </a:r>
            <a:r>
              <a:rPr lang="de-DE" sz="1600" b="1" dirty="0" smtClean="0">
                <a:solidFill>
                  <a:schemeClr val="tx1">
                    <a:lumMod val="50000"/>
                    <a:lumOff val="50000"/>
                  </a:schemeClr>
                </a:solidFill>
                <a:latin typeface="Arial" charset="0"/>
              </a:rPr>
              <a:t> </a:t>
            </a:r>
            <a:r>
              <a:rPr lang="de-DE" sz="1600" b="1" dirty="0" err="1" smtClean="0">
                <a:solidFill>
                  <a:schemeClr val="tx1">
                    <a:lumMod val="50000"/>
                    <a:lumOff val="50000"/>
                  </a:schemeClr>
                </a:solidFill>
                <a:latin typeface="Arial" charset="0"/>
              </a:rPr>
              <a:t>Requirements</a:t>
            </a:r>
            <a:endParaRPr lang="en-US" sz="1600" b="1" dirty="0">
              <a:solidFill>
                <a:schemeClr val="tx1">
                  <a:lumMod val="50000"/>
                  <a:lumOff val="50000"/>
                </a:schemeClr>
              </a:solidFill>
              <a:latin typeface="Arial" charset="0"/>
            </a:endParaRPr>
          </a:p>
        </p:txBody>
      </p:sp>
      <p:cxnSp>
        <p:nvCxnSpPr>
          <p:cNvPr id="30" name="Gerade Verbindung 29"/>
          <p:cNvCxnSpPr>
            <a:stCxn id="35" idx="2"/>
            <a:endCxn id="29" idx="0"/>
          </p:cNvCxnSpPr>
          <p:nvPr/>
        </p:nvCxnSpPr>
        <p:spPr bwMode="auto">
          <a:xfrm>
            <a:off x="5482126" y="5047494"/>
            <a:ext cx="5848" cy="377324"/>
          </a:xfrm>
          <a:prstGeom prst="line">
            <a:avLst/>
          </a:prstGeom>
          <a:solidFill>
            <a:schemeClr val="hlink"/>
          </a:solidFill>
          <a:ln w="25400" cap="flat" cmpd="sng" algn="ctr">
            <a:solidFill>
              <a:srgbClr val="FF0000"/>
            </a:solidFill>
            <a:prstDash val="solid"/>
            <a:round/>
            <a:headEnd type="none" w="med" len="med"/>
            <a:tailEnd type="triangle" w="lg" len="lg"/>
          </a:ln>
          <a:effectLst/>
        </p:spPr>
      </p:cxnSp>
      <p:cxnSp>
        <p:nvCxnSpPr>
          <p:cNvPr id="33" name="Gerade Verbindung 32"/>
          <p:cNvCxnSpPr>
            <a:stCxn id="22" idx="3"/>
            <a:endCxn id="29" idx="1"/>
          </p:cNvCxnSpPr>
          <p:nvPr/>
        </p:nvCxnSpPr>
        <p:spPr bwMode="auto">
          <a:xfrm flipV="1">
            <a:off x="4214929" y="5672562"/>
            <a:ext cx="398636" cy="4618"/>
          </a:xfrm>
          <a:prstGeom prst="line">
            <a:avLst/>
          </a:prstGeom>
          <a:solidFill>
            <a:schemeClr val="hlink"/>
          </a:solidFill>
          <a:ln w="25400" cap="flat" cmpd="sng" algn="ctr">
            <a:solidFill>
              <a:srgbClr val="FF0000"/>
            </a:solidFill>
            <a:prstDash val="solid"/>
            <a:round/>
            <a:headEnd type="triangle" w="lg" len="lg"/>
            <a:tailEnd type="triangle" w="lg" len="lg"/>
          </a:ln>
          <a:effectLst/>
        </p:spPr>
      </p:cxnSp>
      <p:sp>
        <p:nvSpPr>
          <p:cNvPr id="38" name="Rechteck 37"/>
          <p:cNvSpPr/>
          <p:nvPr/>
        </p:nvSpPr>
        <p:spPr bwMode="auto">
          <a:xfrm>
            <a:off x="2299855" y="1440881"/>
            <a:ext cx="2105890" cy="4618182"/>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smtClean="0">
                <a:ln>
                  <a:noFill/>
                </a:ln>
                <a:solidFill>
                  <a:schemeClr val="tx1"/>
                </a:solidFill>
                <a:effectLst/>
                <a:latin typeface="Arial" charset="0"/>
              </a:rPr>
              <a:t>System</a:t>
            </a:r>
            <a:r>
              <a:rPr kumimoji="0" lang="de-DE" sz="2000" b="0" i="0" u="none" strike="noStrike" cap="none" normalizeH="0" dirty="0" smtClean="0">
                <a:ln>
                  <a:noFill/>
                </a:ln>
                <a:solidFill>
                  <a:schemeClr val="tx1"/>
                </a:solidFill>
                <a:effectLst/>
                <a:latin typeface="Arial" charset="0"/>
              </a:rPr>
              <a:t> Model</a:t>
            </a:r>
            <a:endParaRPr kumimoji="0" lang="de-DE" sz="2000" b="0" i="0" u="none" strike="noStrike" cap="none" normalizeH="0" baseline="0" dirty="0" smtClean="0">
              <a:ln>
                <a:noFill/>
              </a:ln>
              <a:solidFill>
                <a:schemeClr val="tx1"/>
              </a:solidFill>
              <a:effectLst/>
              <a:latin typeface="Arial" charset="0"/>
            </a:endParaRPr>
          </a:p>
        </p:txBody>
      </p:sp>
      <p:sp>
        <p:nvSpPr>
          <p:cNvPr id="40" name="Rechteck 39"/>
          <p:cNvSpPr/>
          <p:nvPr/>
        </p:nvSpPr>
        <p:spPr bwMode="auto">
          <a:xfrm>
            <a:off x="4410287" y="1436269"/>
            <a:ext cx="2105890" cy="4618182"/>
          </a:xfrm>
          <a:prstGeom prst="rect">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smtClean="0">
                <a:ln>
                  <a:noFill/>
                </a:ln>
                <a:solidFill>
                  <a:schemeClr val="tx1"/>
                </a:solidFill>
                <a:effectLst/>
                <a:latin typeface="Arial" charset="0"/>
              </a:rPr>
              <a:t>Safety</a:t>
            </a:r>
            <a:r>
              <a:rPr kumimoji="0" lang="de-DE" sz="2000" b="0" i="0" u="none" strike="noStrike" cap="none" normalizeH="0" baseline="0" dirty="0" smtClean="0">
                <a:ln>
                  <a:noFill/>
                </a:ln>
                <a:solidFill>
                  <a:schemeClr val="tx1"/>
                </a:solidFill>
                <a:effectLst/>
                <a:latin typeface="Arial" charset="0"/>
              </a:rPr>
              <a:t> Modeling</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r>
              <a:rPr lang="de-DE" dirty="0" smtClean="0">
                <a:solidFill>
                  <a:srgbClr val="FF0000"/>
                </a:solidFill>
              </a:rPr>
              <a:t/>
            </a:r>
            <a:br>
              <a:rPr lang="de-DE" dirty="0" smtClean="0">
                <a:solidFill>
                  <a:srgbClr val="FF0000"/>
                </a:solidFill>
              </a:rPr>
            </a:br>
            <a:r>
              <a:rPr lang="de-DE" dirty="0" smtClean="0">
                <a:solidFill>
                  <a:srgbClr val="FF0000"/>
                </a:solidFill>
              </a:rPr>
              <a:t>Technical </a:t>
            </a:r>
            <a:r>
              <a:rPr lang="de-DE" dirty="0" err="1" smtClean="0">
                <a:solidFill>
                  <a:srgbClr val="FF0000"/>
                </a:solidFill>
              </a:rPr>
              <a:t>Safety</a:t>
            </a:r>
            <a:r>
              <a:rPr lang="de-DE" dirty="0" smtClean="0">
                <a:solidFill>
                  <a:srgbClr val="FF0000"/>
                </a:solidFill>
              </a:rPr>
              <a:t> </a:t>
            </a:r>
            <a:r>
              <a:rPr lang="de-DE" dirty="0" err="1" smtClean="0">
                <a:solidFill>
                  <a:srgbClr val="FF0000"/>
                </a:solidFill>
              </a:rPr>
              <a:t>Concept</a:t>
            </a:r>
            <a:endParaRPr lang="de-DE" dirty="0"/>
          </a:p>
        </p:txBody>
      </p:sp>
      <p:pic>
        <p:nvPicPr>
          <p:cNvPr id="57346" name="Picture 2"/>
          <p:cNvPicPr>
            <a:picLocks noChangeAspect="1" noChangeArrowheads="1"/>
          </p:cNvPicPr>
          <p:nvPr/>
        </p:nvPicPr>
        <p:blipFill>
          <a:blip r:embed="rId2" cstate="print"/>
          <a:srcRect/>
          <a:stretch>
            <a:fillRect/>
          </a:stretch>
        </p:blipFill>
        <p:spPr bwMode="auto">
          <a:xfrm>
            <a:off x="402092" y="1736792"/>
            <a:ext cx="4202566" cy="3308235"/>
          </a:xfrm>
          <a:prstGeom prst="rect">
            <a:avLst/>
          </a:prstGeom>
          <a:noFill/>
          <a:ln w="9525">
            <a:noFill/>
            <a:miter lim="800000"/>
            <a:headEnd/>
            <a:tailEnd/>
          </a:ln>
        </p:spPr>
      </p:pic>
      <p:sp>
        <p:nvSpPr>
          <p:cNvPr id="4" name="Textfeld 3"/>
          <p:cNvSpPr txBox="1"/>
          <p:nvPr/>
        </p:nvSpPr>
        <p:spPr>
          <a:xfrm>
            <a:off x="5717330" y="1924939"/>
            <a:ext cx="2493820" cy="3416320"/>
          </a:xfrm>
          <a:prstGeom prst="rect">
            <a:avLst/>
          </a:prstGeom>
          <a:solidFill>
            <a:schemeClr val="accent2">
              <a:lumMod val="20000"/>
              <a:lumOff val="80000"/>
            </a:schemeClr>
          </a:solidFill>
        </p:spPr>
        <p:txBody>
          <a:bodyPr wrap="square" rtlCol="0">
            <a:spAutoFit/>
          </a:bodyPr>
          <a:lstStyle/>
          <a:p>
            <a:pPr algn="l"/>
            <a:r>
              <a:rPr lang="de-DE" sz="1800" dirty="0" smtClean="0"/>
              <a:t>On design </a:t>
            </a:r>
            <a:r>
              <a:rPr lang="de-DE" sz="1800" dirty="0" err="1" smtClean="0"/>
              <a:t>level</a:t>
            </a:r>
            <a:r>
              <a:rPr lang="de-DE" sz="1800" dirty="0" smtClean="0"/>
              <a:t>, </a:t>
            </a:r>
            <a:r>
              <a:rPr lang="de-DE" sz="1800" dirty="0" err="1" smtClean="0"/>
              <a:t>the</a:t>
            </a:r>
            <a:r>
              <a:rPr lang="de-DE" sz="1800" dirty="0" smtClean="0"/>
              <a:t> </a:t>
            </a:r>
            <a:r>
              <a:rPr lang="de-DE" sz="1800" dirty="0" err="1" smtClean="0"/>
              <a:t>technic</a:t>
            </a:r>
            <a:r>
              <a:rPr lang="de-DE" sz="1800" dirty="0" err="1" smtClean="0"/>
              <a:t>al</a:t>
            </a:r>
            <a:r>
              <a:rPr lang="de-DE" sz="1800" dirty="0" smtClean="0"/>
              <a:t> </a:t>
            </a:r>
            <a:r>
              <a:rPr lang="de-DE" sz="1800" dirty="0" err="1" smtClean="0"/>
              <a:t>safety</a:t>
            </a:r>
            <a:r>
              <a:rPr lang="de-DE" sz="1800" dirty="0" smtClean="0"/>
              <a:t> </a:t>
            </a:r>
            <a:r>
              <a:rPr lang="de-DE" sz="1800" dirty="0" err="1" smtClean="0"/>
              <a:t>concept</a:t>
            </a:r>
            <a:r>
              <a:rPr lang="de-DE" sz="1800" dirty="0" smtClean="0"/>
              <a:t> </a:t>
            </a:r>
            <a:r>
              <a:rPr lang="de-DE" sz="1800" dirty="0" err="1" smtClean="0"/>
              <a:t>contains</a:t>
            </a:r>
            <a:r>
              <a:rPr lang="de-DE" sz="1800" dirty="0" smtClean="0"/>
              <a:t> </a:t>
            </a:r>
            <a:r>
              <a:rPr lang="de-DE" sz="1800" dirty="0" err="1" smtClean="0"/>
              <a:t>the</a:t>
            </a:r>
            <a:r>
              <a:rPr lang="de-DE" sz="1800" dirty="0" smtClean="0"/>
              <a:t> </a:t>
            </a:r>
            <a:r>
              <a:rPr lang="de-DE" sz="1800" dirty="0" err="1" smtClean="0"/>
              <a:t>safety</a:t>
            </a:r>
            <a:r>
              <a:rPr lang="de-DE" sz="1800" dirty="0" smtClean="0"/>
              <a:t> </a:t>
            </a:r>
            <a:r>
              <a:rPr lang="de-DE" sz="1800" dirty="0" err="1" smtClean="0"/>
              <a:t>requirements</a:t>
            </a:r>
            <a:r>
              <a:rPr lang="de-DE" sz="1800" dirty="0" smtClean="0"/>
              <a:t> </a:t>
            </a:r>
            <a:r>
              <a:rPr lang="de-DE" sz="1800" dirty="0" err="1" smtClean="0"/>
              <a:t>derived</a:t>
            </a:r>
            <a:r>
              <a:rPr lang="de-DE" sz="1800" dirty="0" smtClean="0"/>
              <a:t> </a:t>
            </a:r>
            <a:r>
              <a:rPr lang="de-DE" sz="1800" dirty="0" err="1" smtClean="0"/>
              <a:t>from</a:t>
            </a:r>
            <a:r>
              <a:rPr lang="de-DE" sz="1800" dirty="0" smtClean="0"/>
              <a:t> </a:t>
            </a:r>
            <a:r>
              <a:rPr lang="de-DE" sz="1800" dirty="0" err="1" smtClean="0"/>
              <a:t>the</a:t>
            </a:r>
            <a:r>
              <a:rPr lang="de-DE" sz="1800" dirty="0" smtClean="0"/>
              <a:t> </a:t>
            </a:r>
            <a:r>
              <a:rPr lang="de-DE" sz="1800" dirty="0" err="1" smtClean="0"/>
              <a:t>safety</a:t>
            </a:r>
            <a:r>
              <a:rPr lang="de-DE" sz="1800" dirty="0" smtClean="0"/>
              <a:t> </a:t>
            </a:r>
            <a:r>
              <a:rPr lang="de-DE" sz="1800" dirty="0" err="1" smtClean="0"/>
              <a:t>requirements</a:t>
            </a:r>
            <a:r>
              <a:rPr lang="de-DE" sz="1800" dirty="0" smtClean="0"/>
              <a:t> on </a:t>
            </a:r>
            <a:r>
              <a:rPr lang="de-DE" sz="1800" dirty="0" err="1" smtClean="0"/>
              <a:t>analysis</a:t>
            </a:r>
            <a:r>
              <a:rPr lang="de-DE" sz="1800" dirty="0" smtClean="0"/>
              <a:t> </a:t>
            </a:r>
            <a:r>
              <a:rPr lang="de-DE" sz="1800" dirty="0" err="1" smtClean="0"/>
              <a:t>level</a:t>
            </a:r>
            <a:r>
              <a:rPr lang="de-DE" sz="1800" dirty="0" smtClean="0"/>
              <a:t>. </a:t>
            </a:r>
          </a:p>
          <a:p>
            <a:pPr algn="l"/>
            <a:endParaRPr lang="de-DE" sz="1800" dirty="0" smtClean="0"/>
          </a:p>
          <a:p>
            <a:pPr algn="l"/>
            <a:r>
              <a:rPr lang="de-DE" sz="1800" dirty="0" smtClean="0"/>
              <a:t>The </a:t>
            </a:r>
            <a:r>
              <a:rPr lang="de-DE" sz="1800" dirty="0" err="1" smtClean="0"/>
              <a:t>satisfy</a:t>
            </a:r>
            <a:r>
              <a:rPr lang="de-DE" sz="1800" dirty="0" smtClean="0"/>
              <a:t> </a:t>
            </a:r>
            <a:r>
              <a:rPr lang="de-DE" sz="1800" dirty="0" err="1" smtClean="0"/>
              <a:t>relationship</a:t>
            </a:r>
            <a:r>
              <a:rPr lang="de-DE" sz="1800" dirty="0" smtClean="0"/>
              <a:t> </a:t>
            </a:r>
            <a:r>
              <a:rPr lang="de-DE" sz="1800" dirty="0" err="1" smtClean="0"/>
              <a:t>traces</a:t>
            </a:r>
            <a:r>
              <a:rPr lang="de-DE" sz="1800" dirty="0" smtClean="0"/>
              <a:t> </a:t>
            </a:r>
            <a:r>
              <a:rPr lang="de-DE" sz="1800" dirty="0" err="1" smtClean="0"/>
              <a:t>their</a:t>
            </a:r>
            <a:r>
              <a:rPr lang="de-DE" sz="1800" dirty="0" smtClean="0"/>
              <a:t> </a:t>
            </a:r>
            <a:r>
              <a:rPr lang="de-DE" sz="1800" dirty="0" err="1" smtClean="0"/>
              <a:t>fulfillment</a:t>
            </a:r>
            <a:r>
              <a:rPr lang="de-DE" sz="1800" dirty="0" smtClean="0"/>
              <a:t> on horizontal </a:t>
            </a:r>
            <a:r>
              <a:rPr lang="de-DE" sz="1800" dirty="0" err="1" smtClean="0"/>
              <a:t>level</a:t>
            </a:r>
            <a:r>
              <a:rPr lang="de-DE" sz="1800" dirty="0" smtClean="0"/>
              <a:t>.</a:t>
            </a:r>
          </a:p>
        </p:txBody>
      </p:sp>
      <p:sp>
        <p:nvSpPr>
          <p:cNvPr id="5" name="Gleichschenkliges Dreieck 4"/>
          <p:cNvSpPr/>
          <p:nvPr/>
        </p:nvSpPr>
        <p:spPr bwMode="auto">
          <a:xfrm>
            <a:off x="7685483" y="4887067"/>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cxnSp>
        <p:nvCxnSpPr>
          <p:cNvPr id="6" name="Gerade Verbindung mit Pfeil 5"/>
          <p:cNvCxnSpPr/>
          <p:nvPr/>
        </p:nvCxnSpPr>
        <p:spPr bwMode="auto">
          <a:xfrm flipH="1" flipV="1">
            <a:off x="2854036" y="3823855"/>
            <a:ext cx="2872509" cy="443346"/>
          </a:xfrm>
          <a:prstGeom prst="straightConnector1">
            <a:avLst/>
          </a:prstGeom>
          <a:solidFill>
            <a:schemeClr val="hlink"/>
          </a:solidFill>
          <a:ln w="9525" cap="flat" cmpd="sng" algn="ctr">
            <a:solidFill>
              <a:schemeClr val="tx1"/>
            </a:solidFill>
            <a:prstDash val="solid"/>
            <a:round/>
            <a:headEnd type="none" w="med" len="med"/>
            <a:tailEnd type="arrow"/>
          </a:ln>
          <a:effectLst/>
        </p:spPr>
      </p:cxnSp>
      <p:cxnSp>
        <p:nvCxnSpPr>
          <p:cNvPr id="7" name="Gerade Verbindung mit Pfeil 6"/>
          <p:cNvCxnSpPr/>
          <p:nvPr/>
        </p:nvCxnSpPr>
        <p:spPr bwMode="auto">
          <a:xfrm flipH="1" flipV="1">
            <a:off x="3371273" y="2096655"/>
            <a:ext cx="2355273" cy="36942"/>
          </a:xfrm>
          <a:prstGeom prst="straightConnector1">
            <a:avLst/>
          </a:prstGeom>
          <a:solidFill>
            <a:schemeClr val="hlink"/>
          </a:solidFill>
          <a:ln w="9525" cap="flat" cmpd="sng" algn="ctr">
            <a:solidFill>
              <a:schemeClr val="tx1"/>
            </a:solidFill>
            <a:prstDash val="solid"/>
            <a:round/>
            <a:headEnd type="none" w="med" len="med"/>
            <a:tailEnd type="arrow"/>
          </a:ln>
          <a:effectLst/>
        </p:spPr>
      </p:cxn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Safety</a:t>
            </a:r>
            <a:r>
              <a:rPr lang="de-DE" dirty="0" smtClean="0"/>
              <a:t> Modeling</a:t>
            </a:r>
            <a:r>
              <a:rPr lang="de-DE" dirty="0" smtClean="0">
                <a:solidFill>
                  <a:srgbClr val="FF0000"/>
                </a:solidFill>
              </a:rPr>
              <a:t/>
            </a:r>
            <a:br>
              <a:rPr lang="de-DE" dirty="0" smtClean="0">
                <a:solidFill>
                  <a:srgbClr val="FF0000"/>
                </a:solidFill>
              </a:rPr>
            </a:br>
            <a:r>
              <a:rPr lang="de-DE" dirty="0" err="1" smtClean="0">
                <a:solidFill>
                  <a:srgbClr val="FF0000"/>
                </a:solidFill>
              </a:rPr>
              <a:t>Safety</a:t>
            </a:r>
            <a:r>
              <a:rPr lang="de-DE" dirty="0" smtClean="0">
                <a:solidFill>
                  <a:srgbClr val="FF0000"/>
                </a:solidFill>
              </a:rPr>
              <a:t> Goal Fulfillment</a:t>
            </a:r>
            <a:endParaRPr lang="de-DE" dirty="0"/>
          </a:p>
        </p:txBody>
      </p:sp>
      <p:pic>
        <p:nvPicPr>
          <p:cNvPr id="58370" name="Picture 2"/>
          <p:cNvPicPr>
            <a:picLocks noChangeAspect="1" noChangeArrowheads="1"/>
          </p:cNvPicPr>
          <p:nvPr/>
        </p:nvPicPr>
        <p:blipFill>
          <a:blip r:embed="rId2" cstate="print"/>
          <a:srcRect/>
          <a:stretch>
            <a:fillRect/>
          </a:stretch>
        </p:blipFill>
        <p:spPr bwMode="auto">
          <a:xfrm>
            <a:off x="396938" y="1482402"/>
            <a:ext cx="4417023" cy="2378397"/>
          </a:xfrm>
          <a:prstGeom prst="rect">
            <a:avLst/>
          </a:prstGeom>
          <a:noFill/>
          <a:ln w="9525">
            <a:noFill/>
            <a:miter lim="800000"/>
            <a:headEnd/>
            <a:tailEnd/>
          </a:ln>
        </p:spPr>
      </p:pic>
      <p:pic>
        <p:nvPicPr>
          <p:cNvPr id="58371" name="Picture 3"/>
          <p:cNvPicPr>
            <a:picLocks noChangeAspect="1" noChangeArrowheads="1"/>
          </p:cNvPicPr>
          <p:nvPr/>
        </p:nvPicPr>
        <p:blipFill>
          <a:blip r:embed="rId3" cstate="print"/>
          <a:srcRect/>
          <a:stretch>
            <a:fillRect/>
          </a:stretch>
        </p:blipFill>
        <p:spPr bwMode="auto">
          <a:xfrm>
            <a:off x="375611" y="4277207"/>
            <a:ext cx="4448684" cy="1855737"/>
          </a:xfrm>
          <a:prstGeom prst="rect">
            <a:avLst/>
          </a:prstGeom>
          <a:noFill/>
          <a:ln w="9525">
            <a:noFill/>
            <a:miter lim="800000"/>
            <a:headEnd/>
            <a:tailEnd/>
          </a:ln>
        </p:spPr>
      </p:pic>
      <p:sp>
        <p:nvSpPr>
          <p:cNvPr id="5" name="Textfeld 4"/>
          <p:cNvSpPr txBox="1"/>
          <p:nvPr/>
        </p:nvSpPr>
        <p:spPr>
          <a:xfrm>
            <a:off x="4941460" y="1887977"/>
            <a:ext cx="4073235" cy="3970318"/>
          </a:xfrm>
          <a:prstGeom prst="rect">
            <a:avLst/>
          </a:prstGeom>
          <a:solidFill>
            <a:schemeClr val="accent2">
              <a:lumMod val="20000"/>
              <a:lumOff val="80000"/>
            </a:schemeClr>
          </a:solidFill>
        </p:spPr>
        <p:txBody>
          <a:bodyPr wrap="square" rtlCol="0">
            <a:spAutoFit/>
          </a:bodyPr>
          <a:lstStyle/>
          <a:p>
            <a:pPr algn="l"/>
            <a:r>
              <a:rPr lang="de-DE" sz="1800" dirty="0" smtClean="0"/>
              <a:t>These </a:t>
            </a:r>
            <a:r>
              <a:rPr lang="de-DE" sz="1800" dirty="0" err="1" smtClean="0"/>
              <a:t>views</a:t>
            </a:r>
            <a:r>
              <a:rPr lang="de-DE" sz="1800" dirty="0" smtClean="0"/>
              <a:t> </a:t>
            </a:r>
            <a:r>
              <a:rPr lang="de-DE" sz="1800" dirty="0" err="1" smtClean="0"/>
              <a:t>show</a:t>
            </a:r>
            <a:r>
              <a:rPr lang="de-DE" sz="1800" dirty="0" smtClean="0"/>
              <a:t> </a:t>
            </a:r>
            <a:r>
              <a:rPr lang="de-DE" sz="1800" dirty="0" err="1" smtClean="0"/>
              <a:t>the</a:t>
            </a:r>
            <a:r>
              <a:rPr lang="de-DE" sz="1800" dirty="0" smtClean="0"/>
              <a:t> </a:t>
            </a:r>
            <a:r>
              <a:rPr lang="de-DE" sz="1800" dirty="0" err="1" smtClean="0"/>
              <a:t>safety</a:t>
            </a:r>
            <a:r>
              <a:rPr lang="de-DE" sz="1800" dirty="0" smtClean="0"/>
              <a:t> </a:t>
            </a:r>
            <a:r>
              <a:rPr lang="de-DE" sz="1800" dirty="0" err="1" smtClean="0"/>
              <a:t>requirements</a:t>
            </a:r>
            <a:r>
              <a:rPr lang="de-DE" sz="1800" dirty="0" smtClean="0"/>
              <a:t> </a:t>
            </a:r>
            <a:r>
              <a:rPr lang="de-DE" sz="1800" dirty="0" err="1" smtClean="0"/>
              <a:t>tracing</a:t>
            </a:r>
            <a:r>
              <a:rPr lang="de-DE" sz="1800" dirty="0" smtClean="0"/>
              <a:t> </a:t>
            </a:r>
            <a:r>
              <a:rPr lang="de-DE" sz="1800" dirty="0" err="1" smtClean="0"/>
              <a:t>tree</a:t>
            </a:r>
            <a:r>
              <a:rPr lang="de-DE" sz="1800" dirty="0" smtClean="0"/>
              <a:t>. The </a:t>
            </a:r>
            <a:r>
              <a:rPr lang="de-DE" sz="1800" dirty="0" err="1" smtClean="0"/>
              <a:t>satisfying</a:t>
            </a:r>
            <a:r>
              <a:rPr lang="de-DE" sz="1800" dirty="0" smtClean="0"/>
              <a:t> </a:t>
            </a:r>
            <a:r>
              <a:rPr lang="de-DE" sz="1800" dirty="0" err="1" smtClean="0"/>
              <a:t>architecture</a:t>
            </a:r>
            <a:r>
              <a:rPr lang="de-DE" sz="1800" dirty="0" smtClean="0"/>
              <a:t> </a:t>
            </a:r>
            <a:r>
              <a:rPr lang="de-DE" sz="1800" dirty="0" err="1" smtClean="0"/>
              <a:t>elements</a:t>
            </a:r>
            <a:r>
              <a:rPr lang="de-DE" sz="1800" dirty="0" smtClean="0"/>
              <a:t> </a:t>
            </a:r>
            <a:r>
              <a:rPr lang="de-DE" sz="1800" dirty="0" err="1" smtClean="0"/>
              <a:t>are</a:t>
            </a:r>
            <a:r>
              <a:rPr lang="de-DE" sz="1800" dirty="0" smtClean="0"/>
              <a:t> </a:t>
            </a:r>
            <a:r>
              <a:rPr lang="de-DE" sz="1800" dirty="0" err="1" smtClean="0"/>
              <a:t>shown</a:t>
            </a:r>
            <a:r>
              <a:rPr lang="de-DE" sz="1800" dirty="0" smtClean="0"/>
              <a:t> </a:t>
            </a:r>
            <a:r>
              <a:rPr lang="de-DE" sz="1800" dirty="0" err="1" smtClean="0"/>
              <a:t>as</a:t>
            </a:r>
            <a:r>
              <a:rPr lang="de-DE" sz="1800" dirty="0" smtClean="0"/>
              <a:t> </a:t>
            </a:r>
            <a:r>
              <a:rPr lang="de-DE" sz="1800" dirty="0" err="1" smtClean="0"/>
              <a:t>leaves</a:t>
            </a:r>
            <a:r>
              <a:rPr lang="de-DE" sz="1800" dirty="0" smtClean="0"/>
              <a:t> </a:t>
            </a:r>
            <a:r>
              <a:rPr lang="de-DE" sz="1800" dirty="0" err="1" smtClean="0"/>
              <a:t>of</a:t>
            </a:r>
            <a:r>
              <a:rPr lang="de-DE" sz="1800" dirty="0" smtClean="0"/>
              <a:t> </a:t>
            </a:r>
            <a:r>
              <a:rPr lang="de-DE" sz="1800" dirty="0" err="1" smtClean="0"/>
              <a:t>the</a:t>
            </a:r>
            <a:r>
              <a:rPr lang="de-DE" sz="1800" dirty="0" smtClean="0"/>
              <a:t> </a:t>
            </a:r>
            <a:r>
              <a:rPr lang="de-DE" sz="1800" dirty="0" err="1" smtClean="0"/>
              <a:t>tree</a:t>
            </a:r>
            <a:r>
              <a:rPr lang="de-DE" sz="1800" dirty="0" smtClean="0"/>
              <a:t>.</a:t>
            </a:r>
          </a:p>
          <a:p>
            <a:pPr algn="l"/>
            <a:endParaRPr lang="de-DE" sz="1800" dirty="0" smtClean="0"/>
          </a:p>
          <a:p>
            <a:pPr algn="l"/>
            <a:r>
              <a:rPr lang="de-DE" sz="1800" dirty="0" smtClean="0"/>
              <a:t>In </a:t>
            </a:r>
            <a:r>
              <a:rPr lang="de-DE" sz="1800" dirty="0" err="1" smtClean="0"/>
              <a:t>case</a:t>
            </a:r>
            <a:r>
              <a:rPr lang="de-DE" sz="1800" dirty="0" smtClean="0"/>
              <a:t> a </a:t>
            </a:r>
            <a:r>
              <a:rPr lang="de-DE" sz="1800" dirty="0" err="1" smtClean="0"/>
              <a:t>safety</a:t>
            </a:r>
            <a:r>
              <a:rPr lang="de-DE" sz="1800" dirty="0" smtClean="0"/>
              <a:t> </a:t>
            </a:r>
            <a:r>
              <a:rPr lang="de-DE" sz="1800" dirty="0" err="1" smtClean="0"/>
              <a:t>requirement</a:t>
            </a:r>
            <a:r>
              <a:rPr lang="de-DE" sz="1800" dirty="0" smtClean="0"/>
              <a:t> </a:t>
            </a:r>
            <a:r>
              <a:rPr lang="de-DE" sz="1800" dirty="0" err="1" smtClean="0"/>
              <a:t>is</a:t>
            </a:r>
            <a:r>
              <a:rPr lang="de-DE" sz="1800" dirty="0" smtClean="0"/>
              <a:t> </a:t>
            </a:r>
            <a:r>
              <a:rPr lang="de-DE" sz="1800" dirty="0" err="1" smtClean="0"/>
              <a:t>satisfied</a:t>
            </a:r>
            <a:r>
              <a:rPr lang="de-DE" sz="1800" dirty="0" smtClean="0"/>
              <a:t>, </a:t>
            </a:r>
            <a:r>
              <a:rPr lang="de-DE" sz="1800" dirty="0" err="1" smtClean="0"/>
              <a:t>it</a:t>
            </a:r>
            <a:r>
              <a:rPr lang="de-DE" sz="1800" dirty="0" smtClean="0"/>
              <a:t> </a:t>
            </a:r>
            <a:r>
              <a:rPr lang="de-DE" sz="1800" dirty="0" err="1" smtClean="0"/>
              <a:t>is</a:t>
            </a:r>
            <a:r>
              <a:rPr lang="de-DE" sz="1800" dirty="0" smtClean="0"/>
              <a:t> </a:t>
            </a:r>
            <a:r>
              <a:rPr lang="de-DE" sz="1800" dirty="0" err="1" smtClean="0"/>
              <a:t>shown</a:t>
            </a:r>
            <a:r>
              <a:rPr lang="de-DE" sz="1800" dirty="0" smtClean="0"/>
              <a:t> in </a:t>
            </a:r>
            <a:r>
              <a:rPr lang="de-DE" sz="1800" dirty="0" err="1" smtClean="0">
                <a:solidFill>
                  <a:schemeClr val="tx2">
                    <a:lumMod val="25000"/>
                  </a:schemeClr>
                </a:solidFill>
              </a:rPr>
              <a:t>green</a:t>
            </a:r>
            <a:r>
              <a:rPr lang="de-DE" sz="1800" dirty="0" smtClean="0"/>
              <a:t> </a:t>
            </a:r>
            <a:r>
              <a:rPr lang="de-DE" sz="1800" dirty="0" err="1" smtClean="0"/>
              <a:t>text</a:t>
            </a:r>
            <a:r>
              <a:rPr lang="de-DE" sz="1800" dirty="0" smtClean="0"/>
              <a:t> </a:t>
            </a:r>
            <a:r>
              <a:rPr lang="de-DE" sz="1800" dirty="0" err="1" smtClean="0"/>
              <a:t>color</a:t>
            </a:r>
            <a:r>
              <a:rPr lang="de-DE" sz="1800" dirty="0" smtClean="0"/>
              <a:t>, </a:t>
            </a:r>
            <a:r>
              <a:rPr lang="de-DE" sz="1800" dirty="0" err="1" smtClean="0"/>
              <a:t>otherwise</a:t>
            </a:r>
            <a:r>
              <a:rPr lang="de-DE" sz="1800" dirty="0" smtClean="0"/>
              <a:t> in </a:t>
            </a:r>
            <a:r>
              <a:rPr lang="de-DE" sz="1800" dirty="0" err="1" smtClean="0">
                <a:solidFill>
                  <a:schemeClr val="accent6">
                    <a:lumMod val="75000"/>
                  </a:schemeClr>
                </a:solidFill>
              </a:rPr>
              <a:t>red</a:t>
            </a:r>
            <a:r>
              <a:rPr lang="de-DE" sz="1800" dirty="0" smtClean="0"/>
              <a:t> </a:t>
            </a:r>
            <a:r>
              <a:rPr lang="de-DE" sz="1800" dirty="0" err="1" smtClean="0"/>
              <a:t>text</a:t>
            </a:r>
            <a:r>
              <a:rPr lang="de-DE" sz="1800" dirty="0" smtClean="0"/>
              <a:t> </a:t>
            </a:r>
            <a:r>
              <a:rPr lang="de-DE" sz="1800" dirty="0" err="1" smtClean="0"/>
              <a:t>color</a:t>
            </a:r>
            <a:r>
              <a:rPr lang="de-DE" sz="1800" dirty="0" smtClean="0"/>
              <a:t>.</a:t>
            </a:r>
          </a:p>
          <a:p>
            <a:pPr algn="l"/>
            <a:endParaRPr lang="de-DE" sz="1800" dirty="0" smtClean="0"/>
          </a:p>
          <a:p>
            <a:pPr algn="l"/>
            <a:r>
              <a:rPr lang="de-DE" sz="1800" dirty="0" err="1" smtClean="0"/>
              <a:t>Yellow</a:t>
            </a:r>
            <a:r>
              <a:rPr lang="de-DE" sz="1800" dirty="0" smtClean="0"/>
              <a:t> </a:t>
            </a:r>
            <a:r>
              <a:rPr lang="de-DE" sz="1800" dirty="0" err="1" smtClean="0"/>
              <a:t>icon</a:t>
            </a:r>
            <a:r>
              <a:rPr lang="de-DE" sz="1800" dirty="0" smtClean="0"/>
              <a:t>: </a:t>
            </a:r>
            <a:r>
              <a:rPr lang="de-DE" sz="1800" dirty="0" err="1" smtClean="0"/>
              <a:t>safety</a:t>
            </a:r>
            <a:r>
              <a:rPr lang="de-DE" sz="1800" dirty="0" smtClean="0"/>
              <a:t> </a:t>
            </a:r>
            <a:r>
              <a:rPr lang="de-DE" sz="1800" dirty="0" err="1" smtClean="0"/>
              <a:t>goal</a:t>
            </a:r>
            <a:endParaRPr lang="de-DE" sz="1800" dirty="0" smtClean="0"/>
          </a:p>
          <a:p>
            <a:pPr algn="l"/>
            <a:r>
              <a:rPr lang="de-DE" sz="1800" dirty="0" smtClean="0"/>
              <a:t>Blue </a:t>
            </a:r>
            <a:r>
              <a:rPr lang="de-DE" sz="1800" dirty="0" err="1" smtClean="0"/>
              <a:t>icon</a:t>
            </a:r>
            <a:r>
              <a:rPr lang="de-DE" sz="1800" dirty="0" smtClean="0"/>
              <a:t>: </a:t>
            </a:r>
            <a:r>
              <a:rPr lang="de-DE" sz="1800" dirty="0" err="1" smtClean="0"/>
              <a:t>derived</a:t>
            </a:r>
            <a:r>
              <a:rPr lang="de-DE" sz="1800" dirty="0" smtClean="0"/>
              <a:t> </a:t>
            </a:r>
            <a:r>
              <a:rPr lang="de-DE" sz="1800" dirty="0" err="1" smtClean="0"/>
              <a:t>safety</a:t>
            </a:r>
            <a:r>
              <a:rPr lang="de-DE" sz="1800" dirty="0" smtClean="0"/>
              <a:t> </a:t>
            </a:r>
            <a:r>
              <a:rPr lang="de-DE" sz="1800" dirty="0" err="1" smtClean="0"/>
              <a:t>requirement</a:t>
            </a:r>
            <a:endParaRPr lang="de-DE" sz="1800" dirty="0" smtClean="0"/>
          </a:p>
          <a:p>
            <a:pPr algn="l"/>
            <a:r>
              <a:rPr lang="de-DE" sz="1800" dirty="0" err="1" smtClean="0"/>
              <a:t>Red</a:t>
            </a:r>
            <a:r>
              <a:rPr lang="de-DE" sz="1800" dirty="0" smtClean="0"/>
              <a:t> </a:t>
            </a:r>
            <a:r>
              <a:rPr lang="de-DE" sz="1800" dirty="0" err="1" smtClean="0"/>
              <a:t>icon</a:t>
            </a:r>
            <a:r>
              <a:rPr lang="de-DE" sz="1800" dirty="0" smtClean="0"/>
              <a:t>: </a:t>
            </a:r>
            <a:r>
              <a:rPr lang="de-DE" sz="1800" dirty="0" err="1" smtClean="0"/>
              <a:t>analysis</a:t>
            </a:r>
            <a:r>
              <a:rPr lang="de-DE" sz="1800" dirty="0" smtClean="0"/>
              <a:t> </a:t>
            </a:r>
            <a:r>
              <a:rPr lang="de-DE" sz="1800" dirty="0" err="1" smtClean="0"/>
              <a:t>function</a:t>
            </a:r>
            <a:endParaRPr lang="de-DE" sz="1800" dirty="0" smtClean="0"/>
          </a:p>
          <a:p>
            <a:pPr algn="l"/>
            <a:r>
              <a:rPr lang="de-DE" sz="1800" dirty="0" smtClean="0"/>
              <a:t>Green </a:t>
            </a:r>
            <a:r>
              <a:rPr lang="de-DE" sz="1800" dirty="0" err="1" smtClean="0"/>
              <a:t>icon</a:t>
            </a:r>
            <a:r>
              <a:rPr lang="de-DE" sz="1800" dirty="0" smtClean="0"/>
              <a:t>: design </a:t>
            </a:r>
            <a:r>
              <a:rPr lang="de-DE" sz="1800" dirty="0" err="1" smtClean="0"/>
              <a:t>function</a:t>
            </a:r>
            <a:endParaRPr lang="de-DE" sz="1800" dirty="0" smtClean="0"/>
          </a:p>
          <a:p>
            <a:pPr algn="l"/>
            <a:endParaRPr lang="de-DE" sz="1800" dirty="0" smtClean="0"/>
          </a:p>
        </p:txBody>
      </p:sp>
      <p:sp>
        <p:nvSpPr>
          <p:cNvPr id="6" name="Gleichschenkliges Dreieck 5"/>
          <p:cNvSpPr/>
          <p:nvPr/>
        </p:nvSpPr>
        <p:spPr bwMode="auto">
          <a:xfrm>
            <a:off x="8536036" y="5404287"/>
            <a:ext cx="478660" cy="411480"/>
          </a:xfrm>
          <a:prstGeom prst="triangle">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ts val="1600"/>
              </a:lnSpc>
              <a:spcBef>
                <a:spcPct val="0"/>
              </a:spcBef>
              <a:spcAft>
                <a:spcPct val="0"/>
              </a:spcAft>
              <a:buClrTx/>
              <a:buSzTx/>
              <a:buFontTx/>
              <a:buNone/>
              <a:tabLst/>
            </a:pPr>
            <a:r>
              <a:rPr lang="de-DE" dirty="0" smtClean="0">
                <a:solidFill>
                  <a:schemeClr val="accent1">
                    <a:lumMod val="60000"/>
                    <a:lumOff val="40000"/>
                  </a:schemeClr>
                </a:solidFill>
              </a:rPr>
              <a:t>i</a:t>
            </a:r>
            <a:endParaRPr kumimoji="0" lang="de-DE" sz="2400" b="0" i="0" u="none" strike="noStrike" cap="none" normalizeH="0" baseline="0" dirty="0" smtClean="0">
              <a:ln>
                <a:noFill/>
              </a:ln>
              <a:solidFill>
                <a:schemeClr val="accent1">
                  <a:lumMod val="60000"/>
                  <a:lumOff val="40000"/>
                </a:schemeClr>
              </a:solidFill>
              <a:effectLst/>
              <a:latin typeface="Arial" charset="0"/>
            </a:endParaRPr>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68812" y="2746375"/>
            <a:ext cx="8764173" cy="1516136"/>
          </a:xfrm>
        </p:spPr>
        <p:txBody>
          <a:bodyPr/>
          <a:lstStyle/>
          <a:p>
            <a:r>
              <a:rPr lang="en-GB" dirty="0" smtClean="0"/>
              <a:t>Thank you </a:t>
            </a:r>
            <a:r>
              <a:rPr lang="en-GB" dirty="0" smtClean="0">
                <a:solidFill>
                  <a:srgbClr val="FF0000"/>
                </a:solidFill>
              </a:rPr>
              <a:t>for your attention</a:t>
            </a:r>
            <a:r>
              <a:rPr lang="en-GB" dirty="0" smtClean="0">
                <a:solidFill>
                  <a:schemeClr val="hlink"/>
                </a:solidFill>
              </a:rPr>
              <a:t/>
            </a:r>
            <a:br>
              <a:rPr lang="en-GB" dirty="0" smtClean="0">
                <a:solidFill>
                  <a:schemeClr val="hlink"/>
                </a:solidFill>
              </a:rPr>
            </a:br>
            <a:r>
              <a:rPr lang="en-GB" dirty="0" smtClean="0">
                <a:solidFill>
                  <a:schemeClr val="hlink"/>
                </a:solidFill>
              </a:rPr>
              <a:t/>
            </a:r>
            <a:br>
              <a:rPr lang="en-GB" dirty="0" smtClean="0">
                <a:solidFill>
                  <a:schemeClr val="hlink"/>
                </a:solidFill>
              </a:rPr>
            </a:br>
            <a:r>
              <a:rPr lang="en-US" sz="1200" dirty="0" smtClean="0"/>
              <a:t>This document is based on the SAFE project in the framework of the ITEA2, EUREKA cluster program  </a:t>
            </a:r>
            <a:r>
              <a:rPr lang="de-DE" sz="1200" dirty="0" smtClean="0"/>
              <a:t>Σ</a:t>
            </a:r>
            <a:r>
              <a:rPr lang="en-US" sz="1200" dirty="0" smtClean="0"/>
              <a:t>! 3674. The work has been funded by the German Ministry for Education and Research (BMBF) under the funding ID 01IS11019, and by the French Ministry of the Economy and Finance (DGCIS). The responsibility for the content rests with the authors.</a:t>
            </a:r>
            <a:endParaRPr lang="nl-NL" dirty="0" smtClean="0"/>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Story</a:t>
            </a:r>
            <a:r>
              <a:rPr lang="en-GB" dirty="0" smtClean="0"/>
              <a:t/>
            </a:r>
            <a:br>
              <a:rPr lang="en-GB" dirty="0" smtClean="0"/>
            </a:br>
            <a:r>
              <a:rPr lang="en-GB" dirty="0" smtClean="0">
                <a:solidFill>
                  <a:srgbClr val="FF0000"/>
                </a:solidFill>
              </a:rPr>
              <a:t>Distribution to meta-model standards</a:t>
            </a:r>
            <a:endParaRPr lang="de-DE" dirty="0"/>
          </a:p>
        </p:txBody>
      </p:sp>
      <p:sp>
        <p:nvSpPr>
          <p:cNvPr id="4" name="Rechteck 3"/>
          <p:cNvSpPr/>
          <p:nvPr/>
        </p:nvSpPr>
        <p:spPr>
          <a:xfrm>
            <a:off x="3984171" y="1807460"/>
            <a:ext cx="5031392" cy="4981295"/>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000" b="1" dirty="0" smtClean="0">
                <a:solidFill>
                  <a:schemeClr val="tx1"/>
                </a:solidFill>
              </a:rPr>
              <a:t>SAFE</a:t>
            </a:r>
            <a:endParaRPr lang="de-DE" sz="2000" b="1" dirty="0">
              <a:solidFill>
                <a:schemeClr val="tx1"/>
              </a:solidFill>
            </a:endParaRPr>
          </a:p>
        </p:txBody>
      </p:sp>
      <p:sp>
        <p:nvSpPr>
          <p:cNvPr id="5" name="Rechteck 4"/>
          <p:cNvSpPr/>
          <p:nvPr/>
        </p:nvSpPr>
        <p:spPr>
          <a:xfrm>
            <a:off x="117565" y="1807461"/>
            <a:ext cx="3866606" cy="345294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de-DE" sz="2000" b="1" dirty="0" smtClean="0">
                <a:solidFill>
                  <a:schemeClr val="tx1"/>
                </a:solidFill>
              </a:rPr>
              <a:t>EAST-ADL</a:t>
            </a:r>
            <a:endParaRPr lang="de-DE" sz="2000" b="1" dirty="0">
              <a:solidFill>
                <a:schemeClr val="tx1"/>
              </a:solidFill>
            </a:endParaRPr>
          </a:p>
        </p:txBody>
      </p:sp>
      <p:sp>
        <p:nvSpPr>
          <p:cNvPr id="6" name="Rechteck 5"/>
          <p:cNvSpPr/>
          <p:nvPr/>
        </p:nvSpPr>
        <p:spPr>
          <a:xfrm>
            <a:off x="117565" y="5247338"/>
            <a:ext cx="3866606" cy="154141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l"/>
            <a:r>
              <a:rPr lang="de-DE" sz="2000" b="1" dirty="0" smtClean="0">
                <a:solidFill>
                  <a:schemeClr val="tx1"/>
                </a:solidFill>
              </a:rPr>
              <a:t>AUTOSAR</a:t>
            </a:r>
            <a:endParaRPr lang="de-DE" sz="2000" b="1" dirty="0">
              <a:solidFill>
                <a:schemeClr val="tx1"/>
              </a:solidFill>
            </a:endParaRPr>
          </a:p>
        </p:txBody>
      </p:sp>
      <p:sp>
        <p:nvSpPr>
          <p:cNvPr id="7" name="Würfel 6"/>
          <p:cNvSpPr/>
          <p:nvPr/>
        </p:nvSpPr>
        <p:spPr>
          <a:xfrm>
            <a:off x="4604920" y="2285446"/>
            <a:ext cx="1615101" cy="4572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smtClean="0">
                <a:solidFill>
                  <a:schemeClr val="tx1"/>
                </a:solidFill>
                <a:latin typeface="Arial" pitchFamily="34" charset="0"/>
                <a:cs typeface="Arial" pitchFamily="34" charset="0"/>
              </a:rPr>
              <a:t>Item</a:t>
            </a:r>
            <a:endParaRPr lang="de-DE" sz="1800" dirty="0">
              <a:solidFill>
                <a:schemeClr val="tx1"/>
              </a:solidFill>
              <a:latin typeface="Arial" pitchFamily="34" charset="0"/>
              <a:cs typeface="Arial" pitchFamily="34" charset="0"/>
            </a:endParaRPr>
          </a:p>
        </p:txBody>
      </p:sp>
      <p:sp>
        <p:nvSpPr>
          <p:cNvPr id="8" name="Würfel 7"/>
          <p:cNvSpPr/>
          <p:nvPr/>
        </p:nvSpPr>
        <p:spPr>
          <a:xfrm>
            <a:off x="4618775" y="2929681"/>
            <a:ext cx="1600200" cy="4572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err="1" smtClean="0">
                <a:solidFill>
                  <a:schemeClr val="tx1"/>
                </a:solidFill>
                <a:latin typeface="Arial" pitchFamily="34" charset="0"/>
                <a:cs typeface="Arial" pitchFamily="34" charset="0"/>
              </a:rPr>
              <a:t>Safety</a:t>
            </a:r>
            <a:r>
              <a:rPr lang="de-DE" sz="1800" dirty="0" smtClean="0">
                <a:solidFill>
                  <a:schemeClr val="tx1"/>
                </a:solidFill>
                <a:latin typeface="Arial" pitchFamily="34" charset="0"/>
                <a:cs typeface="Arial" pitchFamily="34" charset="0"/>
              </a:rPr>
              <a:t> Goal</a:t>
            </a:r>
            <a:endParaRPr lang="de-DE" sz="1800" dirty="0">
              <a:solidFill>
                <a:schemeClr val="tx1"/>
              </a:solidFill>
              <a:latin typeface="Arial" pitchFamily="34" charset="0"/>
              <a:cs typeface="Arial" pitchFamily="34" charset="0"/>
            </a:endParaRPr>
          </a:p>
        </p:txBody>
      </p:sp>
      <p:sp>
        <p:nvSpPr>
          <p:cNvPr id="9" name="Würfel 8"/>
          <p:cNvSpPr/>
          <p:nvPr/>
        </p:nvSpPr>
        <p:spPr>
          <a:xfrm>
            <a:off x="4416642" y="3560061"/>
            <a:ext cx="2014562"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err="1" smtClean="0">
                <a:solidFill>
                  <a:schemeClr val="tx1"/>
                </a:solidFill>
                <a:latin typeface="Arial" pitchFamily="34" charset="0"/>
                <a:cs typeface="Arial" pitchFamily="34" charset="0"/>
              </a:rPr>
              <a:t>Functional</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Safety</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Requirement</a:t>
            </a:r>
            <a:endParaRPr lang="de-DE" sz="1800" dirty="0">
              <a:solidFill>
                <a:schemeClr val="tx1"/>
              </a:solidFill>
              <a:latin typeface="Arial" pitchFamily="34" charset="0"/>
              <a:cs typeface="Arial" pitchFamily="34" charset="0"/>
            </a:endParaRPr>
          </a:p>
        </p:txBody>
      </p:sp>
      <p:sp>
        <p:nvSpPr>
          <p:cNvPr id="10" name="Würfel 9"/>
          <p:cNvSpPr/>
          <p:nvPr/>
        </p:nvSpPr>
        <p:spPr>
          <a:xfrm>
            <a:off x="2127086" y="3560061"/>
            <a:ext cx="1295400"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smtClean="0">
                <a:solidFill>
                  <a:schemeClr val="tx1"/>
                </a:solidFill>
                <a:latin typeface="Arial" pitchFamily="34" charset="0"/>
                <a:cs typeface="Arial" pitchFamily="34" charset="0"/>
              </a:rPr>
              <a:t>Analysis</a:t>
            </a:r>
          </a:p>
          <a:p>
            <a:pPr algn="ctr"/>
            <a:r>
              <a:rPr lang="de-DE" sz="1800" dirty="0" err="1" smtClean="0">
                <a:solidFill>
                  <a:schemeClr val="tx1"/>
                </a:solidFill>
                <a:latin typeface="Arial" pitchFamily="34" charset="0"/>
                <a:cs typeface="Arial" pitchFamily="34" charset="0"/>
              </a:rPr>
              <a:t>Function</a:t>
            </a:r>
            <a:endParaRPr lang="de-DE" sz="1800" dirty="0">
              <a:solidFill>
                <a:schemeClr val="tx1"/>
              </a:solidFill>
              <a:latin typeface="Arial" pitchFamily="34" charset="0"/>
              <a:cs typeface="Arial" pitchFamily="34" charset="0"/>
            </a:endParaRPr>
          </a:p>
        </p:txBody>
      </p:sp>
      <p:sp>
        <p:nvSpPr>
          <p:cNvPr id="11" name="Würfel 10"/>
          <p:cNvSpPr/>
          <p:nvPr/>
        </p:nvSpPr>
        <p:spPr>
          <a:xfrm>
            <a:off x="2127086" y="4388736"/>
            <a:ext cx="1295400"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smtClean="0">
                <a:solidFill>
                  <a:schemeClr val="tx1"/>
                </a:solidFill>
                <a:latin typeface="Arial" pitchFamily="34" charset="0"/>
                <a:cs typeface="Arial" pitchFamily="34" charset="0"/>
              </a:rPr>
              <a:t>Design </a:t>
            </a:r>
            <a:r>
              <a:rPr lang="de-DE" sz="1800" dirty="0" err="1" smtClean="0">
                <a:solidFill>
                  <a:schemeClr val="tx1"/>
                </a:solidFill>
                <a:latin typeface="Arial" pitchFamily="34" charset="0"/>
                <a:cs typeface="Arial" pitchFamily="34" charset="0"/>
              </a:rPr>
              <a:t>Function</a:t>
            </a:r>
            <a:endParaRPr lang="de-DE" sz="1800" dirty="0">
              <a:solidFill>
                <a:schemeClr val="tx1"/>
              </a:solidFill>
              <a:latin typeface="Arial" pitchFamily="34" charset="0"/>
              <a:cs typeface="Arial" pitchFamily="34" charset="0"/>
            </a:endParaRPr>
          </a:p>
        </p:txBody>
      </p:sp>
      <p:cxnSp>
        <p:nvCxnSpPr>
          <p:cNvPr id="12" name="Gerade Verbindung mit Pfeil 11"/>
          <p:cNvCxnSpPr>
            <a:stCxn id="7" idx="3"/>
            <a:endCxn id="8" idx="1"/>
          </p:cNvCxnSpPr>
          <p:nvPr/>
        </p:nvCxnSpPr>
        <p:spPr>
          <a:xfrm>
            <a:off x="5399136" y="2742646"/>
            <a:ext cx="6405" cy="21370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8" idx="3"/>
            <a:endCxn id="9" idx="1"/>
          </p:cNvCxnSpPr>
          <p:nvPr/>
        </p:nvCxnSpPr>
        <p:spPr>
          <a:xfrm rot="16200000" flipH="1">
            <a:off x="5301473" y="3490948"/>
            <a:ext cx="208738" cy="603"/>
          </a:xfrm>
          <a:prstGeom prst="bentConnector3">
            <a:avLst>
              <a:gd name="adj1" fmla="val 50000"/>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 name="Gewinkelte Verbindung 13"/>
          <p:cNvCxnSpPr>
            <a:stCxn id="9" idx="3"/>
            <a:endCxn id="15" idx="1"/>
          </p:cNvCxnSpPr>
          <p:nvPr/>
        </p:nvCxnSpPr>
        <p:spPr>
          <a:xfrm rot="16200000" flipH="1">
            <a:off x="5283016" y="4292788"/>
            <a:ext cx="254633" cy="8377"/>
          </a:xfrm>
          <a:prstGeom prst="bentConnector3">
            <a:avLst>
              <a:gd name="adj1" fmla="val 50000"/>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5" name="Würfel 14"/>
          <p:cNvSpPr/>
          <p:nvPr/>
        </p:nvSpPr>
        <p:spPr>
          <a:xfrm>
            <a:off x="4469409" y="4388736"/>
            <a:ext cx="1925782"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smtClean="0">
                <a:solidFill>
                  <a:schemeClr val="tx1"/>
                </a:solidFill>
                <a:latin typeface="Arial" pitchFamily="34" charset="0"/>
                <a:cs typeface="Arial" pitchFamily="34" charset="0"/>
              </a:rPr>
              <a:t>Technical </a:t>
            </a:r>
            <a:r>
              <a:rPr lang="de-DE" sz="1800" dirty="0" err="1" smtClean="0">
                <a:solidFill>
                  <a:schemeClr val="tx1"/>
                </a:solidFill>
                <a:latin typeface="Arial" pitchFamily="34" charset="0"/>
                <a:cs typeface="Arial" pitchFamily="34" charset="0"/>
              </a:rPr>
              <a:t>Safety</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Requirement</a:t>
            </a:r>
            <a:endParaRPr lang="de-DE" sz="1800" dirty="0">
              <a:solidFill>
                <a:schemeClr val="tx1"/>
              </a:solidFill>
              <a:latin typeface="Arial" pitchFamily="34" charset="0"/>
              <a:cs typeface="Arial" pitchFamily="34" charset="0"/>
            </a:endParaRPr>
          </a:p>
        </p:txBody>
      </p:sp>
      <p:cxnSp>
        <p:nvCxnSpPr>
          <p:cNvPr id="16" name="Gerade Verbindung mit Pfeil 15"/>
          <p:cNvCxnSpPr>
            <a:stCxn id="11" idx="4"/>
            <a:endCxn id="15" idx="2"/>
          </p:cNvCxnSpPr>
          <p:nvPr/>
        </p:nvCxnSpPr>
        <p:spPr>
          <a:xfrm>
            <a:off x="3386928" y="4711315"/>
            <a:ext cx="1082481"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10" idx="4"/>
            <a:endCxn id="9" idx="2"/>
          </p:cNvCxnSpPr>
          <p:nvPr/>
        </p:nvCxnSpPr>
        <p:spPr>
          <a:xfrm>
            <a:off x="3386928" y="3882640"/>
            <a:ext cx="1029714"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8" name="Würfel 17"/>
          <p:cNvSpPr/>
          <p:nvPr/>
        </p:nvSpPr>
        <p:spPr>
          <a:xfrm>
            <a:off x="2001062" y="2285446"/>
            <a:ext cx="1524000" cy="4572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err="1" smtClean="0">
                <a:solidFill>
                  <a:schemeClr val="tx1"/>
                </a:solidFill>
                <a:latin typeface="Arial" pitchFamily="34" charset="0"/>
                <a:cs typeface="Arial" pitchFamily="34" charset="0"/>
              </a:rPr>
              <a:t>Requirement</a:t>
            </a:r>
            <a:endParaRPr lang="de-DE" sz="1800" dirty="0">
              <a:solidFill>
                <a:schemeClr val="tx1"/>
              </a:solidFill>
              <a:latin typeface="Arial" pitchFamily="34" charset="0"/>
              <a:cs typeface="Arial" pitchFamily="34" charset="0"/>
            </a:endParaRPr>
          </a:p>
        </p:txBody>
      </p:sp>
      <p:sp>
        <p:nvSpPr>
          <p:cNvPr id="19" name="Würfel 18"/>
          <p:cNvSpPr/>
          <p:nvPr/>
        </p:nvSpPr>
        <p:spPr>
          <a:xfrm>
            <a:off x="1974686" y="5416995"/>
            <a:ext cx="1600200"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smtClean="0">
                <a:solidFill>
                  <a:schemeClr val="tx1"/>
                </a:solidFill>
                <a:latin typeface="Arial" pitchFamily="34" charset="0"/>
                <a:cs typeface="Arial" pitchFamily="34" charset="0"/>
              </a:rPr>
              <a:t>SW</a:t>
            </a:r>
          </a:p>
          <a:p>
            <a:pPr algn="ctr"/>
            <a:r>
              <a:rPr lang="de-DE" sz="1800" dirty="0" err="1" smtClean="0">
                <a:solidFill>
                  <a:schemeClr val="tx1"/>
                </a:solidFill>
                <a:latin typeface="Arial" pitchFamily="34" charset="0"/>
                <a:cs typeface="Arial" pitchFamily="34" charset="0"/>
              </a:rPr>
              <a:t>Configuration</a:t>
            </a:r>
            <a:endParaRPr lang="de-DE" sz="1800" dirty="0">
              <a:solidFill>
                <a:schemeClr val="tx1"/>
              </a:solidFill>
              <a:latin typeface="Arial" pitchFamily="34" charset="0"/>
              <a:cs typeface="Arial" pitchFamily="34" charset="0"/>
            </a:endParaRPr>
          </a:p>
        </p:txBody>
      </p:sp>
      <p:cxnSp>
        <p:nvCxnSpPr>
          <p:cNvPr id="20" name="Gerade Verbindung mit Pfeil 19"/>
          <p:cNvCxnSpPr>
            <a:stCxn id="18" idx="3"/>
            <a:endCxn id="10" idx="1"/>
          </p:cNvCxnSpPr>
          <p:nvPr/>
        </p:nvCxnSpPr>
        <p:spPr>
          <a:xfrm>
            <a:off x="2749728" y="2742646"/>
            <a:ext cx="7279" cy="85297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a:stCxn id="10" idx="3"/>
            <a:endCxn id="11" idx="1"/>
          </p:cNvCxnSpPr>
          <p:nvPr/>
        </p:nvCxnSpPr>
        <p:spPr>
          <a:xfrm>
            <a:off x="2757007" y="4169661"/>
            <a:ext cx="0" cy="25463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8" idx="4"/>
            <a:endCxn id="7" idx="2"/>
          </p:cNvCxnSpPr>
          <p:nvPr/>
        </p:nvCxnSpPr>
        <p:spPr>
          <a:xfrm>
            <a:off x="3498394" y="2527380"/>
            <a:ext cx="1106526"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3" name="Flussdiagramm: Gespeicherte Daten 22"/>
          <p:cNvSpPr/>
          <p:nvPr/>
        </p:nvSpPr>
        <p:spPr>
          <a:xfrm>
            <a:off x="6483926" y="2417061"/>
            <a:ext cx="2517791" cy="609600"/>
          </a:xfrm>
          <a:prstGeom prst="flowChartOnlineStorage">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800" dirty="0" err="1" smtClean="0">
                <a:solidFill>
                  <a:schemeClr val="tx1"/>
                </a:solidFill>
                <a:latin typeface="Arial" pitchFamily="34" charset="0"/>
                <a:cs typeface="Arial" pitchFamily="34" charset="0"/>
              </a:rPr>
              <a:t>Hazard</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and</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Risk</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analysis</a:t>
            </a:r>
            <a:endParaRPr lang="de-DE" sz="1800" dirty="0" smtClean="0">
              <a:solidFill>
                <a:schemeClr val="tx1"/>
              </a:solidFill>
              <a:latin typeface="Arial" pitchFamily="34" charset="0"/>
              <a:cs typeface="Arial" pitchFamily="34" charset="0"/>
            </a:endParaRPr>
          </a:p>
        </p:txBody>
      </p:sp>
      <p:sp>
        <p:nvSpPr>
          <p:cNvPr id="24" name="Flussdiagramm: Gespeicherte Daten 23"/>
          <p:cNvSpPr/>
          <p:nvPr/>
        </p:nvSpPr>
        <p:spPr>
          <a:xfrm>
            <a:off x="6470073" y="3102861"/>
            <a:ext cx="2538565" cy="609600"/>
          </a:xfrm>
          <a:prstGeom prst="flowChartOnlineStorage">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800" dirty="0" err="1" smtClean="0">
                <a:solidFill>
                  <a:schemeClr val="tx1"/>
                </a:solidFill>
                <a:latin typeface="Arial" pitchFamily="34" charset="0"/>
                <a:cs typeface="Arial" pitchFamily="34" charset="0"/>
              </a:rPr>
              <a:t>Functional</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safety</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concept</a:t>
            </a:r>
            <a:endParaRPr lang="de-DE" sz="1800" dirty="0" smtClean="0">
              <a:solidFill>
                <a:schemeClr val="tx1"/>
              </a:solidFill>
              <a:latin typeface="Arial" pitchFamily="34" charset="0"/>
              <a:cs typeface="Arial" pitchFamily="34" charset="0"/>
            </a:endParaRPr>
          </a:p>
        </p:txBody>
      </p:sp>
      <p:sp>
        <p:nvSpPr>
          <p:cNvPr id="25" name="Flussdiagramm: Gespeicherte Daten 24"/>
          <p:cNvSpPr/>
          <p:nvPr/>
        </p:nvSpPr>
        <p:spPr>
          <a:xfrm>
            <a:off x="6470073" y="3941061"/>
            <a:ext cx="2538565" cy="609600"/>
          </a:xfrm>
          <a:prstGeom prst="flowChartOnlineStorage">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800" dirty="0" smtClean="0">
                <a:solidFill>
                  <a:schemeClr val="tx1"/>
                </a:solidFill>
                <a:latin typeface="Arial" pitchFamily="34" charset="0"/>
                <a:cs typeface="Arial" pitchFamily="34" charset="0"/>
              </a:rPr>
              <a:t>Technical </a:t>
            </a:r>
            <a:r>
              <a:rPr lang="de-DE" sz="1800" dirty="0" err="1" smtClean="0">
                <a:solidFill>
                  <a:schemeClr val="tx1"/>
                </a:solidFill>
                <a:latin typeface="Arial" pitchFamily="34" charset="0"/>
                <a:cs typeface="Arial" pitchFamily="34" charset="0"/>
              </a:rPr>
              <a:t>safety</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concept</a:t>
            </a:r>
            <a:endParaRPr lang="de-DE" sz="1800" dirty="0" smtClean="0">
              <a:solidFill>
                <a:schemeClr val="tx1"/>
              </a:solidFill>
              <a:latin typeface="Arial" pitchFamily="34" charset="0"/>
              <a:cs typeface="Arial" pitchFamily="34" charset="0"/>
            </a:endParaRPr>
          </a:p>
        </p:txBody>
      </p:sp>
      <p:sp>
        <p:nvSpPr>
          <p:cNvPr id="26" name="Würfel 25"/>
          <p:cNvSpPr/>
          <p:nvPr/>
        </p:nvSpPr>
        <p:spPr>
          <a:xfrm>
            <a:off x="4475019" y="5396479"/>
            <a:ext cx="1925782"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smtClean="0">
                <a:solidFill>
                  <a:schemeClr val="tx1"/>
                </a:solidFill>
                <a:latin typeface="Arial" pitchFamily="34" charset="0"/>
                <a:cs typeface="Arial" pitchFamily="34" charset="0"/>
              </a:rPr>
              <a:t>SW / HW </a:t>
            </a:r>
            <a:r>
              <a:rPr lang="de-DE" sz="1800" dirty="0" err="1" smtClean="0">
                <a:solidFill>
                  <a:schemeClr val="tx1"/>
                </a:solidFill>
                <a:latin typeface="Arial" pitchFamily="34" charset="0"/>
                <a:cs typeface="Arial" pitchFamily="34" charset="0"/>
              </a:rPr>
              <a:t>Safety</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Requirement</a:t>
            </a:r>
            <a:endParaRPr lang="de-DE" sz="1800" dirty="0">
              <a:solidFill>
                <a:schemeClr val="tx1"/>
              </a:solidFill>
              <a:latin typeface="Arial" pitchFamily="34" charset="0"/>
              <a:cs typeface="Arial" pitchFamily="34" charset="0"/>
            </a:endParaRPr>
          </a:p>
        </p:txBody>
      </p:sp>
      <p:cxnSp>
        <p:nvCxnSpPr>
          <p:cNvPr id="27" name="Gewinkelte Verbindung 26"/>
          <p:cNvCxnSpPr>
            <a:stCxn id="15" idx="3"/>
            <a:endCxn id="26" idx="1"/>
          </p:cNvCxnSpPr>
          <p:nvPr/>
        </p:nvCxnSpPr>
        <p:spPr>
          <a:xfrm rot="16200000" flipH="1">
            <a:off x="5200476" y="5212381"/>
            <a:ext cx="433701" cy="5610"/>
          </a:xfrm>
          <a:prstGeom prst="bentConnector3">
            <a:avLst>
              <a:gd name="adj1" fmla="val 50000"/>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a:stCxn id="11" idx="3"/>
            <a:endCxn id="19" idx="1"/>
          </p:cNvCxnSpPr>
          <p:nvPr/>
        </p:nvCxnSpPr>
        <p:spPr>
          <a:xfrm>
            <a:off x="2757007" y="4998336"/>
            <a:ext cx="0" cy="454217"/>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Gewinkelte Verbindung 28"/>
          <p:cNvCxnSpPr>
            <a:stCxn id="19" idx="4"/>
            <a:endCxn id="26" idx="2"/>
          </p:cNvCxnSpPr>
          <p:nvPr/>
        </p:nvCxnSpPr>
        <p:spPr>
          <a:xfrm flipV="1">
            <a:off x="3539328" y="5719058"/>
            <a:ext cx="935691" cy="20516"/>
          </a:xfrm>
          <a:prstGeom prst="bentConnector3">
            <a:avLst>
              <a:gd name="adj1" fmla="val 50000"/>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0" name="Flussdiagramm: Gespeicherte Daten 29"/>
          <p:cNvSpPr/>
          <p:nvPr/>
        </p:nvSpPr>
        <p:spPr>
          <a:xfrm>
            <a:off x="6470073" y="4931661"/>
            <a:ext cx="2538565" cy="609600"/>
          </a:xfrm>
          <a:prstGeom prst="flowChartOnlineStorage">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800" dirty="0" err="1" smtClean="0">
                <a:solidFill>
                  <a:schemeClr val="tx1"/>
                </a:solidFill>
                <a:latin typeface="Arial" pitchFamily="34" charset="0"/>
                <a:cs typeface="Arial" pitchFamily="34" charset="0"/>
              </a:rPr>
              <a:t>Refine</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safety</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concept</a:t>
            </a:r>
            <a:endParaRPr lang="de-DE" sz="1800" dirty="0" smtClean="0">
              <a:solidFill>
                <a:schemeClr val="tx1"/>
              </a:solidFill>
              <a:latin typeface="Arial" pitchFamily="34" charset="0"/>
              <a:cs typeface="Arial" pitchFamily="34" charset="0"/>
            </a:endParaRPr>
          </a:p>
        </p:txBody>
      </p:sp>
      <p:sp>
        <p:nvSpPr>
          <p:cNvPr id="31" name="Flussdiagramm: Gespeicherte Daten 30"/>
          <p:cNvSpPr/>
          <p:nvPr/>
        </p:nvSpPr>
        <p:spPr>
          <a:xfrm rot="16200000">
            <a:off x="2024447" y="4439127"/>
            <a:ext cx="3918298" cy="609600"/>
          </a:xfrm>
          <a:prstGeom prst="flowChartOnlineStorage">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de-DE" sz="1800" dirty="0" err="1" smtClean="0">
                <a:solidFill>
                  <a:schemeClr val="tx1"/>
                </a:solidFill>
                <a:latin typeface="Arial" pitchFamily="34" charset="0"/>
                <a:cs typeface="Arial" pitchFamily="34" charset="0"/>
              </a:rPr>
              <a:t>Satisfy</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analysis</a:t>
            </a:r>
            <a:r>
              <a:rPr lang="de-DE" sz="1800" dirty="0" smtClean="0">
                <a:solidFill>
                  <a:schemeClr val="tx1"/>
                </a:solidFill>
                <a:latin typeface="Arial" pitchFamily="34" charset="0"/>
                <a:cs typeface="Arial" pitchFamily="34" charset="0"/>
              </a:rPr>
              <a:t> (Error model, FMEA, FTA, …)</a:t>
            </a:r>
          </a:p>
        </p:txBody>
      </p:sp>
      <p:sp>
        <p:nvSpPr>
          <p:cNvPr id="32" name="Würfel 31"/>
          <p:cNvSpPr/>
          <p:nvPr/>
        </p:nvSpPr>
        <p:spPr>
          <a:xfrm>
            <a:off x="163200" y="2204890"/>
            <a:ext cx="1600200"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err="1" smtClean="0">
                <a:solidFill>
                  <a:schemeClr val="tx1"/>
                </a:solidFill>
                <a:latin typeface="Arial" pitchFamily="34" charset="0"/>
                <a:cs typeface="Arial" pitchFamily="34" charset="0"/>
              </a:rPr>
              <a:t>Functional</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Requirement</a:t>
            </a:r>
            <a:endParaRPr lang="de-DE" sz="1800" dirty="0">
              <a:solidFill>
                <a:schemeClr val="tx1"/>
              </a:solidFill>
              <a:latin typeface="Arial" pitchFamily="34" charset="0"/>
              <a:cs typeface="Arial" pitchFamily="34" charset="0"/>
            </a:endParaRPr>
          </a:p>
        </p:txBody>
      </p:sp>
      <p:sp>
        <p:nvSpPr>
          <p:cNvPr id="33" name="Würfel 32"/>
          <p:cNvSpPr/>
          <p:nvPr/>
        </p:nvSpPr>
        <p:spPr>
          <a:xfrm>
            <a:off x="156001" y="3562159"/>
            <a:ext cx="1600200"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err="1" smtClean="0">
                <a:solidFill>
                  <a:schemeClr val="tx1"/>
                </a:solidFill>
                <a:latin typeface="Arial" pitchFamily="34" charset="0"/>
                <a:cs typeface="Arial" pitchFamily="34" charset="0"/>
              </a:rPr>
              <a:t>Derived</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Requirement</a:t>
            </a:r>
            <a:endParaRPr lang="de-DE" sz="1800" dirty="0">
              <a:solidFill>
                <a:schemeClr val="tx1"/>
              </a:solidFill>
              <a:latin typeface="Arial" pitchFamily="34" charset="0"/>
              <a:cs typeface="Arial" pitchFamily="34" charset="0"/>
            </a:endParaRPr>
          </a:p>
        </p:txBody>
      </p:sp>
      <p:sp>
        <p:nvSpPr>
          <p:cNvPr id="34" name="Würfel 33"/>
          <p:cNvSpPr/>
          <p:nvPr/>
        </p:nvSpPr>
        <p:spPr>
          <a:xfrm>
            <a:off x="163200" y="4389469"/>
            <a:ext cx="1600200"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err="1" smtClean="0">
                <a:solidFill>
                  <a:schemeClr val="tx1"/>
                </a:solidFill>
                <a:latin typeface="Arial" pitchFamily="34" charset="0"/>
                <a:cs typeface="Arial" pitchFamily="34" charset="0"/>
              </a:rPr>
              <a:t>Derived</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Requirement</a:t>
            </a:r>
            <a:endParaRPr lang="de-DE" sz="1800" dirty="0">
              <a:solidFill>
                <a:schemeClr val="tx1"/>
              </a:solidFill>
              <a:latin typeface="Arial" pitchFamily="34" charset="0"/>
              <a:cs typeface="Arial" pitchFamily="34" charset="0"/>
            </a:endParaRPr>
          </a:p>
        </p:txBody>
      </p:sp>
      <p:sp>
        <p:nvSpPr>
          <p:cNvPr id="35" name="Würfel 34"/>
          <p:cNvSpPr/>
          <p:nvPr/>
        </p:nvSpPr>
        <p:spPr>
          <a:xfrm>
            <a:off x="163200" y="5399746"/>
            <a:ext cx="1600200" cy="6096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err="1" smtClean="0">
                <a:solidFill>
                  <a:schemeClr val="tx1"/>
                </a:solidFill>
                <a:latin typeface="Arial" pitchFamily="34" charset="0"/>
                <a:cs typeface="Arial" pitchFamily="34" charset="0"/>
              </a:rPr>
              <a:t>Derived</a:t>
            </a:r>
            <a:r>
              <a:rPr lang="de-DE" sz="1800" dirty="0" smtClean="0">
                <a:solidFill>
                  <a:schemeClr val="tx1"/>
                </a:solidFill>
                <a:latin typeface="Arial" pitchFamily="34" charset="0"/>
                <a:cs typeface="Arial" pitchFamily="34" charset="0"/>
              </a:rPr>
              <a:t> </a:t>
            </a:r>
            <a:r>
              <a:rPr lang="de-DE" sz="1800" dirty="0" err="1" smtClean="0">
                <a:solidFill>
                  <a:schemeClr val="tx1"/>
                </a:solidFill>
                <a:latin typeface="Arial" pitchFamily="34" charset="0"/>
                <a:cs typeface="Arial" pitchFamily="34" charset="0"/>
              </a:rPr>
              <a:t>Requirement</a:t>
            </a:r>
            <a:endParaRPr lang="de-DE" sz="1800" dirty="0">
              <a:solidFill>
                <a:schemeClr val="tx1"/>
              </a:solidFill>
              <a:latin typeface="Arial" pitchFamily="34" charset="0"/>
              <a:cs typeface="Arial" pitchFamily="34" charset="0"/>
            </a:endParaRPr>
          </a:p>
        </p:txBody>
      </p:sp>
      <p:cxnSp>
        <p:nvCxnSpPr>
          <p:cNvPr id="36" name="Gerade Verbindung mit Pfeil 35"/>
          <p:cNvCxnSpPr>
            <a:stCxn id="32" idx="4"/>
            <a:endCxn id="18" idx="2"/>
          </p:cNvCxnSpPr>
          <p:nvPr/>
        </p:nvCxnSpPr>
        <p:spPr>
          <a:xfrm flipV="1">
            <a:off x="1727842" y="2527380"/>
            <a:ext cx="273220" cy="89"/>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a:stCxn id="33" idx="3"/>
            <a:endCxn id="34" idx="1"/>
          </p:cNvCxnSpPr>
          <p:nvPr/>
        </p:nvCxnSpPr>
        <p:spPr>
          <a:xfrm>
            <a:off x="938322" y="4171759"/>
            <a:ext cx="7199" cy="253268"/>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stCxn id="32" idx="3"/>
            <a:endCxn id="33" idx="1"/>
          </p:cNvCxnSpPr>
          <p:nvPr/>
        </p:nvCxnSpPr>
        <p:spPr>
          <a:xfrm flipH="1">
            <a:off x="938322" y="2814490"/>
            <a:ext cx="7199" cy="783227"/>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a:stCxn id="33" idx="4"/>
            <a:endCxn id="10" idx="2"/>
          </p:cNvCxnSpPr>
          <p:nvPr/>
        </p:nvCxnSpPr>
        <p:spPr>
          <a:xfrm flipV="1">
            <a:off x="1720643" y="3882640"/>
            <a:ext cx="406443" cy="2098"/>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Gerade Verbindung mit Pfeil 39"/>
          <p:cNvCxnSpPr>
            <a:stCxn id="34" idx="4"/>
            <a:endCxn id="11" idx="2"/>
          </p:cNvCxnSpPr>
          <p:nvPr/>
        </p:nvCxnSpPr>
        <p:spPr>
          <a:xfrm flipV="1">
            <a:off x="1727842" y="4711315"/>
            <a:ext cx="399244" cy="73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a:stCxn id="34" idx="3"/>
            <a:endCxn id="35" idx="1"/>
          </p:cNvCxnSpPr>
          <p:nvPr/>
        </p:nvCxnSpPr>
        <p:spPr>
          <a:xfrm>
            <a:off x="945521" y="4999069"/>
            <a:ext cx="0" cy="43623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35" idx="4"/>
            <a:endCxn id="19" idx="2"/>
          </p:cNvCxnSpPr>
          <p:nvPr/>
        </p:nvCxnSpPr>
        <p:spPr>
          <a:xfrm>
            <a:off x="1727842" y="5722325"/>
            <a:ext cx="246844" cy="17249"/>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3" name="Würfel 42"/>
          <p:cNvSpPr/>
          <p:nvPr/>
        </p:nvSpPr>
        <p:spPr>
          <a:xfrm>
            <a:off x="2336489" y="6237946"/>
            <a:ext cx="853101" cy="457200"/>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smtClean="0">
                <a:solidFill>
                  <a:schemeClr val="tx1"/>
                </a:solidFill>
                <a:latin typeface="Arial" pitchFamily="34" charset="0"/>
                <a:cs typeface="Arial" pitchFamily="34" charset="0"/>
              </a:rPr>
              <a:t>Code</a:t>
            </a:r>
          </a:p>
        </p:txBody>
      </p:sp>
      <p:cxnSp>
        <p:nvCxnSpPr>
          <p:cNvPr id="44" name="Gerade Verbindung mit Pfeil 43"/>
          <p:cNvCxnSpPr>
            <a:stCxn id="19" idx="3"/>
            <a:endCxn id="43" idx="1"/>
          </p:cNvCxnSpPr>
          <p:nvPr/>
        </p:nvCxnSpPr>
        <p:spPr>
          <a:xfrm flipH="1">
            <a:off x="2749705" y="6026595"/>
            <a:ext cx="7302" cy="238019"/>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0" name="Rechteck 59"/>
          <p:cNvSpPr/>
          <p:nvPr/>
        </p:nvSpPr>
        <p:spPr>
          <a:xfrm>
            <a:off x="117560" y="1322531"/>
            <a:ext cx="3866606" cy="478560"/>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de-DE" sz="2000" b="1" dirty="0" err="1" smtClean="0">
                <a:solidFill>
                  <a:schemeClr val="tx1"/>
                </a:solidFill>
              </a:rPr>
              <a:t>ReqIF</a:t>
            </a:r>
            <a:endParaRPr lang="de-DE" sz="2000" b="1" dirty="0">
              <a:solidFill>
                <a:schemeClr val="tx1"/>
              </a:solidFill>
            </a:endParaRPr>
          </a:p>
        </p:txBody>
      </p:sp>
      <p:sp>
        <p:nvSpPr>
          <p:cNvPr id="61" name="Würfel 60"/>
          <p:cNvSpPr/>
          <p:nvPr/>
        </p:nvSpPr>
        <p:spPr>
          <a:xfrm>
            <a:off x="1987202" y="1371011"/>
            <a:ext cx="1524000" cy="360809"/>
          </a:xfrm>
          <a:prstGeom prst="cube">
            <a:avLst>
              <a:gd name="adj" fmla="val 5833"/>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err="1" smtClean="0">
                <a:solidFill>
                  <a:schemeClr val="tx1"/>
                </a:solidFill>
                <a:latin typeface="Arial" pitchFamily="34" charset="0"/>
                <a:cs typeface="Arial" pitchFamily="34" charset="0"/>
              </a:rPr>
              <a:t>Requirement</a:t>
            </a:r>
            <a:endParaRPr lang="de-DE" sz="1800" dirty="0">
              <a:solidFill>
                <a:schemeClr val="tx1"/>
              </a:solidFill>
              <a:latin typeface="Arial" pitchFamily="34" charset="0"/>
              <a:cs typeface="Arial" pitchFamily="34" charset="0"/>
            </a:endParaRPr>
          </a:p>
        </p:txBody>
      </p:sp>
      <p:cxnSp>
        <p:nvCxnSpPr>
          <p:cNvPr id="66" name="Gerade Verbindung mit Pfeil 65"/>
          <p:cNvCxnSpPr>
            <a:stCxn id="61" idx="3"/>
            <a:endCxn id="18" idx="1"/>
          </p:cNvCxnSpPr>
          <p:nvPr/>
        </p:nvCxnSpPr>
        <p:spPr>
          <a:xfrm>
            <a:off x="2738679" y="1731820"/>
            <a:ext cx="11049" cy="580294"/>
          </a:xfrm>
          <a:prstGeom prst="straightConnector1">
            <a:avLst/>
          </a:prstGeom>
          <a:ln w="254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Content</a:t>
            </a:r>
            <a:endParaRPr lang="de-DE" dirty="0"/>
          </a:p>
        </p:txBody>
      </p:sp>
      <p:sp>
        <p:nvSpPr>
          <p:cNvPr id="3" name="Inhaltsplatzhalter 2"/>
          <p:cNvSpPr>
            <a:spLocks noGrp="1"/>
          </p:cNvSpPr>
          <p:nvPr>
            <p:ph idx="1"/>
          </p:nvPr>
        </p:nvSpPr>
        <p:spPr/>
        <p:txBody>
          <a:bodyPr/>
          <a:lstStyle/>
          <a:p>
            <a:r>
              <a:rPr lang="de-DE" dirty="0" smtClean="0">
                <a:solidFill>
                  <a:schemeClr val="tx1">
                    <a:lumMod val="50000"/>
                    <a:lumOff val="50000"/>
                  </a:schemeClr>
                </a:solidFill>
                <a:latin typeface="+mj-lt"/>
                <a:ea typeface="+mj-ea"/>
                <a:cs typeface="+mj-cs"/>
              </a:rPr>
              <a:t>The Story</a:t>
            </a:r>
          </a:p>
          <a:p>
            <a:r>
              <a:rPr lang="de-DE" b="1" dirty="0" smtClean="0">
                <a:solidFill>
                  <a:srgbClr val="FF0000"/>
                </a:solidFill>
                <a:latin typeface="+mj-lt"/>
                <a:ea typeface="+mj-ea"/>
                <a:cs typeface="+mj-cs"/>
              </a:rPr>
              <a:t>The </a:t>
            </a:r>
            <a:r>
              <a:rPr lang="de-DE" b="1" dirty="0" err="1" smtClean="0">
                <a:solidFill>
                  <a:srgbClr val="FF0000"/>
                </a:solidFill>
                <a:latin typeface="+mj-lt"/>
                <a:ea typeface="+mj-ea"/>
                <a:cs typeface="+mj-cs"/>
              </a:rPr>
              <a:t>Example</a:t>
            </a:r>
            <a:endParaRPr lang="de-DE" b="1" dirty="0" smtClean="0">
              <a:solidFill>
                <a:srgbClr val="FF0000"/>
              </a:solidFill>
              <a:latin typeface="+mj-lt"/>
              <a:ea typeface="+mj-ea"/>
              <a:cs typeface="+mj-cs"/>
            </a:endParaRPr>
          </a:p>
          <a:p>
            <a:endParaRPr lang="de-DE" b="1" dirty="0" smtClean="0">
              <a:solidFill>
                <a:srgbClr val="FF0000"/>
              </a:solidFill>
              <a:latin typeface="+mj-lt"/>
              <a:ea typeface="+mj-ea"/>
              <a:cs typeface="+mj-cs"/>
            </a:endParaRPr>
          </a:p>
          <a:p>
            <a:r>
              <a:rPr lang="de-DE" dirty="0" err="1" smtClean="0">
                <a:solidFill>
                  <a:schemeClr val="tx1">
                    <a:lumMod val="50000"/>
                    <a:lumOff val="50000"/>
                  </a:schemeClr>
                </a:solidFill>
                <a:latin typeface="+mj-lt"/>
                <a:ea typeface="+mj-ea"/>
                <a:cs typeface="+mj-cs"/>
              </a:rPr>
              <a:t>Architecture</a:t>
            </a:r>
            <a:r>
              <a:rPr lang="de-DE" dirty="0" smtClean="0">
                <a:solidFill>
                  <a:schemeClr val="tx1">
                    <a:lumMod val="50000"/>
                    <a:lumOff val="50000"/>
                  </a:schemeClr>
                </a:solidFill>
                <a:latin typeface="+mj-lt"/>
                <a:ea typeface="+mj-ea"/>
                <a:cs typeface="+mj-cs"/>
              </a:rPr>
              <a:t> </a:t>
            </a:r>
            <a:r>
              <a:rPr lang="de-DE" dirty="0" err="1" smtClean="0">
                <a:solidFill>
                  <a:schemeClr val="tx1">
                    <a:lumMod val="50000"/>
                    <a:lumOff val="50000"/>
                  </a:schemeClr>
                </a:solidFill>
                <a:latin typeface="+mj-lt"/>
                <a:ea typeface="+mj-ea"/>
                <a:cs typeface="+mj-cs"/>
              </a:rPr>
              <a:t>Overview</a:t>
            </a:r>
            <a:endParaRPr lang="de-DE" dirty="0" smtClean="0">
              <a:solidFill>
                <a:schemeClr val="tx1">
                  <a:lumMod val="50000"/>
                  <a:lumOff val="50000"/>
                </a:schemeClr>
              </a:solidFill>
              <a:latin typeface="+mj-lt"/>
              <a:ea typeface="+mj-ea"/>
              <a:cs typeface="+mj-cs"/>
            </a:endParaRPr>
          </a:p>
          <a:p>
            <a:r>
              <a:rPr lang="de-DE" dirty="0" smtClean="0">
                <a:solidFill>
                  <a:schemeClr val="tx1">
                    <a:lumMod val="50000"/>
                    <a:lumOff val="50000"/>
                  </a:schemeClr>
                </a:solidFill>
                <a:latin typeface="+mj-lt"/>
                <a:ea typeface="+mj-ea"/>
                <a:cs typeface="+mj-cs"/>
              </a:rPr>
              <a:t>System Model</a:t>
            </a:r>
          </a:p>
          <a:p>
            <a:r>
              <a:rPr lang="de-DE" dirty="0" err="1" smtClean="0">
                <a:solidFill>
                  <a:schemeClr val="tx1">
                    <a:lumMod val="50000"/>
                    <a:lumOff val="50000"/>
                  </a:schemeClr>
                </a:solidFill>
                <a:latin typeface="+mj-lt"/>
                <a:ea typeface="+mj-ea"/>
                <a:cs typeface="+mj-cs"/>
              </a:rPr>
              <a:t>Safety</a:t>
            </a:r>
            <a:r>
              <a:rPr lang="de-DE" dirty="0" smtClean="0">
                <a:solidFill>
                  <a:schemeClr val="tx1">
                    <a:lumMod val="50000"/>
                    <a:lumOff val="50000"/>
                  </a:schemeClr>
                </a:solidFill>
                <a:latin typeface="+mj-lt"/>
                <a:ea typeface="+mj-ea"/>
                <a:cs typeface="+mj-cs"/>
              </a:rPr>
              <a:t> Modeling</a:t>
            </a:r>
          </a:p>
          <a:p>
            <a:endParaRPr lang="de-DE" dirty="0">
              <a:latin typeface="+mj-lt"/>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The </a:t>
            </a:r>
            <a:r>
              <a:rPr lang="de-DE" dirty="0" err="1" smtClean="0"/>
              <a:t>Example</a:t>
            </a:r>
            <a:r>
              <a:rPr lang="de-DE" dirty="0" smtClean="0"/>
              <a:t/>
            </a:r>
            <a:br>
              <a:rPr lang="de-DE" dirty="0" smtClean="0"/>
            </a:br>
            <a:r>
              <a:rPr lang="de-DE" dirty="0" smtClean="0">
                <a:solidFill>
                  <a:srgbClr val="FF0000"/>
                </a:solidFill>
              </a:rPr>
              <a:t>References</a:t>
            </a:r>
            <a:endParaRPr lang="de-DE" dirty="0">
              <a:solidFill>
                <a:srgbClr val="FF0000"/>
              </a:solidFill>
            </a:endParaRPr>
          </a:p>
        </p:txBody>
      </p:sp>
      <p:sp>
        <p:nvSpPr>
          <p:cNvPr id="3" name="Inhaltsplatzhalter 2"/>
          <p:cNvSpPr>
            <a:spLocks noGrp="1"/>
          </p:cNvSpPr>
          <p:nvPr>
            <p:ph idx="1"/>
          </p:nvPr>
        </p:nvSpPr>
        <p:spPr/>
        <p:txBody>
          <a:bodyPr/>
          <a:lstStyle/>
          <a:p>
            <a:pPr marL="1588" indent="-1588">
              <a:buNone/>
            </a:pPr>
            <a:r>
              <a:rPr lang="de-DE" sz="1400" dirty="0" err="1" smtClean="0"/>
              <a:t>This</a:t>
            </a:r>
            <a:r>
              <a:rPr lang="de-DE" sz="1400" dirty="0" smtClean="0"/>
              <a:t> </a:t>
            </a:r>
            <a:r>
              <a:rPr lang="de-DE" sz="1400" dirty="0" err="1" smtClean="0"/>
              <a:t>presentation</a:t>
            </a:r>
            <a:r>
              <a:rPr lang="de-DE" sz="1400" dirty="0" smtClean="0"/>
              <a:t> will </a:t>
            </a:r>
            <a:r>
              <a:rPr lang="de-DE" sz="1400" dirty="0" err="1" smtClean="0"/>
              <a:t>show</a:t>
            </a:r>
            <a:r>
              <a:rPr lang="de-DE" sz="1400" dirty="0" smtClean="0"/>
              <a:t> </a:t>
            </a:r>
            <a:r>
              <a:rPr lang="de-DE" sz="1400" dirty="0" err="1" smtClean="0"/>
              <a:t>extracts</a:t>
            </a:r>
            <a:r>
              <a:rPr lang="de-DE" sz="1400" dirty="0" smtClean="0"/>
              <a:t> out </a:t>
            </a:r>
            <a:r>
              <a:rPr lang="de-DE" sz="1400" dirty="0" err="1" smtClean="0"/>
              <a:t>of</a:t>
            </a:r>
            <a:r>
              <a:rPr lang="de-DE" sz="1400" dirty="0" smtClean="0"/>
              <a:t> a </a:t>
            </a:r>
            <a:r>
              <a:rPr lang="de-DE" sz="1400" dirty="0" err="1" smtClean="0"/>
              <a:t>brake</a:t>
            </a:r>
            <a:r>
              <a:rPr lang="de-DE" sz="1400" dirty="0" smtClean="0"/>
              <a:t> </a:t>
            </a:r>
            <a:r>
              <a:rPr lang="de-DE" sz="1400" dirty="0" err="1" smtClean="0"/>
              <a:t>system</a:t>
            </a:r>
            <a:r>
              <a:rPr lang="de-DE" sz="1400" dirty="0" smtClean="0"/>
              <a:t>. </a:t>
            </a:r>
            <a:r>
              <a:rPr lang="de-DE" sz="1400" dirty="0" err="1" smtClean="0"/>
              <a:t>This</a:t>
            </a:r>
            <a:r>
              <a:rPr lang="de-DE" sz="1400" dirty="0" smtClean="0"/>
              <a:t> </a:t>
            </a:r>
            <a:r>
              <a:rPr lang="de-DE" sz="1400" dirty="0" err="1" smtClean="0"/>
              <a:t>example</a:t>
            </a:r>
            <a:r>
              <a:rPr lang="de-DE" sz="1400" dirty="0" smtClean="0"/>
              <a:t> </a:t>
            </a:r>
            <a:r>
              <a:rPr lang="de-DE" sz="1400" dirty="0" err="1" smtClean="0"/>
              <a:t>has</a:t>
            </a:r>
            <a:r>
              <a:rPr lang="de-DE" sz="1400" dirty="0" smtClean="0"/>
              <a:t> </a:t>
            </a:r>
            <a:r>
              <a:rPr lang="de-DE" sz="1400" dirty="0" err="1" smtClean="0"/>
              <a:t>already</a:t>
            </a:r>
            <a:r>
              <a:rPr lang="de-DE" sz="1400" dirty="0" smtClean="0"/>
              <a:t> </a:t>
            </a:r>
            <a:r>
              <a:rPr lang="de-DE" sz="1400" dirty="0" err="1" smtClean="0"/>
              <a:t>been</a:t>
            </a:r>
            <a:r>
              <a:rPr lang="de-DE" sz="1400" dirty="0" smtClean="0"/>
              <a:t> </a:t>
            </a:r>
            <a:r>
              <a:rPr lang="de-DE" sz="1400" dirty="0" err="1" smtClean="0"/>
              <a:t>published</a:t>
            </a:r>
            <a:r>
              <a:rPr lang="de-DE" sz="1400" dirty="0" smtClean="0"/>
              <a:t> </a:t>
            </a:r>
            <a:r>
              <a:rPr lang="de-DE" sz="1400" dirty="0" err="1" smtClean="0"/>
              <a:t>several</a:t>
            </a:r>
            <a:r>
              <a:rPr lang="de-DE" sz="1400" dirty="0" smtClean="0"/>
              <a:t> </a:t>
            </a:r>
            <a:r>
              <a:rPr lang="de-DE" sz="1400" dirty="0" err="1" smtClean="0"/>
              <a:t>times</a:t>
            </a:r>
            <a:r>
              <a:rPr lang="de-DE" sz="1400" dirty="0" smtClean="0"/>
              <a:t> </a:t>
            </a:r>
            <a:r>
              <a:rPr lang="de-DE" sz="1400" dirty="0" err="1" smtClean="0"/>
              <a:t>to</a:t>
            </a:r>
            <a:r>
              <a:rPr lang="de-DE" sz="1400" dirty="0" smtClean="0"/>
              <a:t> </a:t>
            </a:r>
            <a:r>
              <a:rPr lang="de-DE" sz="1400" dirty="0" err="1" smtClean="0"/>
              <a:t>illustrate</a:t>
            </a:r>
            <a:r>
              <a:rPr lang="de-DE" sz="1400" dirty="0" smtClean="0"/>
              <a:t> </a:t>
            </a:r>
            <a:r>
              <a:rPr lang="de-DE" sz="1400" dirty="0" err="1" smtClean="0"/>
              <a:t>the</a:t>
            </a:r>
            <a:r>
              <a:rPr lang="de-DE" sz="1400" dirty="0" smtClean="0"/>
              <a:t> </a:t>
            </a:r>
            <a:r>
              <a:rPr lang="de-DE" sz="1400" dirty="0" err="1" smtClean="0"/>
              <a:t>use</a:t>
            </a:r>
            <a:r>
              <a:rPr lang="de-DE" sz="1400" dirty="0" smtClean="0"/>
              <a:t> </a:t>
            </a:r>
            <a:r>
              <a:rPr lang="de-DE" sz="1400" dirty="0" err="1" smtClean="0"/>
              <a:t>of</a:t>
            </a:r>
            <a:r>
              <a:rPr lang="de-DE" sz="1400" dirty="0" smtClean="0"/>
              <a:t> EAST-ADL.</a:t>
            </a:r>
          </a:p>
          <a:p>
            <a:pPr>
              <a:buNone/>
            </a:pPr>
            <a:endParaRPr lang="de-DE" sz="1400" dirty="0" smtClean="0"/>
          </a:p>
          <a:p>
            <a:pPr>
              <a:buNone/>
            </a:pPr>
            <a:r>
              <a:rPr lang="de-DE" sz="1400" dirty="0" err="1" smtClean="0"/>
              <a:t>To</a:t>
            </a:r>
            <a:r>
              <a:rPr lang="de-DE" sz="1400" dirty="0" smtClean="0"/>
              <a:t> </a:t>
            </a:r>
            <a:r>
              <a:rPr lang="de-DE" sz="1400" dirty="0" err="1" smtClean="0"/>
              <a:t>get</a:t>
            </a:r>
            <a:r>
              <a:rPr lang="de-DE" sz="1400" dirty="0" smtClean="0"/>
              <a:t> </a:t>
            </a:r>
            <a:r>
              <a:rPr lang="de-DE" sz="1400" dirty="0" err="1" smtClean="0"/>
              <a:t>more</a:t>
            </a:r>
            <a:r>
              <a:rPr lang="de-DE" sz="1400" dirty="0" smtClean="0"/>
              <a:t> </a:t>
            </a:r>
            <a:r>
              <a:rPr lang="de-DE" sz="1400" dirty="0" err="1" smtClean="0"/>
              <a:t>information</a:t>
            </a:r>
            <a:r>
              <a:rPr lang="de-DE" sz="1400" dirty="0" smtClean="0"/>
              <a:t> </a:t>
            </a:r>
            <a:r>
              <a:rPr lang="de-DE" sz="1400" dirty="0" err="1" smtClean="0"/>
              <a:t>about</a:t>
            </a:r>
            <a:r>
              <a:rPr lang="de-DE" sz="1400" dirty="0" smtClean="0"/>
              <a:t> </a:t>
            </a:r>
            <a:r>
              <a:rPr lang="de-DE" sz="1400" dirty="0" err="1" smtClean="0"/>
              <a:t>the</a:t>
            </a:r>
            <a:r>
              <a:rPr lang="de-DE" sz="1400" dirty="0" smtClean="0"/>
              <a:t> </a:t>
            </a:r>
            <a:r>
              <a:rPr lang="de-DE" sz="1400" dirty="0" err="1" smtClean="0"/>
              <a:t>example</a:t>
            </a:r>
            <a:r>
              <a:rPr lang="de-DE" sz="1400" dirty="0" smtClean="0"/>
              <a:t> </a:t>
            </a:r>
            <a:r>
              <a:rPr lang="de-DE" sz="1400" dirty="0" err="1" smtClean="0"/>
              <a:t>see</a:t>
            </a:r>
            <a:r>
              <a:rPr lang="de-DE" sz="1400" dirty="0" smtClean="0"/>
              <a:t>:</a:t>
            </a:r>
            <a:endParaRPr lang="de-DE" sz="1400" dirty="0" smtClean="0"/>
          </a:p>
          <a:p>
            <a:pPr>
              <a:buNone/>
            </a:pPr>
            <a:r>
              <a:rPr lang="de-DE" sz="1400" b="1" dirty="0" err="1" smtClean="0"/>
              <a:t>Atesst</a:t>
            </a:r>
            <a:r>
              <a:rPr lang="de-DE" sz="1400" b="1" dirty="0" smtClean="0"/>
              <a:t> </a:t>
            </a:r>
            <a:r>
              <a:rPr lang="de-DE" sz="1400" b="1" dirty="0" err="1" smtClean="0"/>
              <a:t>project</a:t>
            </a:r>
            <a:endParaRPr lang="de-DE" sz="1400" b="1" dirty="0" smtClean="0"/>
          </a:p>
          <a:p>
            <a:pPr>
              <a:buFont typeface="+mj-lt"/>
              <a:buAutoNum type="arabicParenBoth"/>
            </a:pPr>
            <a:r>
              <a:rPr lang="de-DE" sz="1400" dirty="0" smtClean="0">
                <a:hlinkClick r:id="rId2"/>
              </a:rPr>
              <a:t>http://www.atesst.org/home/liblocal/docs/ows/I6_ATESST2_OWS_Validators.pdf</a:t>
            </a:r>
            <a:endParaRPr lang="de-DE" sz="1400" dirty="0" smtClean="0"/>
          </a:p>
          <a:p>
            <a:pPr>
              <a:buFont typeface="+mj-lt"/>
              <a:buAutoNum type="arabicParenBoth"/>
            </a:pPr>
            <a:r>
              <a:rPr lang="de-DE" sz="1400" dirty="0" smtClean="0">
                <a:hlinkClick r:id="rId3"/>
              </a:rPr>
              <a:t>http://</a:t>
            </a:r>
            <a:r>
              <a:rPr lang="de-DE" sz="1400" dirty="0" smtClean="0">
                <a:hlinkClick r:id="rId3"/>
              </a:rPr>
              <a:t>www.atesst.org/home/liblocal/docs/ATESST2_Deliverable_D6.1.2_V1.0.pdf</a:t>
            </a:r>
            <a:endParaRPr lang="de-DE" sz="1400" b="1" dirty="0" smtClean="0"/>
          </a:p>
          <a:p>
            <a:pPr>
              <a:buNone/>
            </a:pPr>
            <a:r>
              <a:rPr lang="de-DE" sz="1400" b="1" dirty="0" err="1" smtClean="0"/>
              <a:t>Maenad</a:t>
            </a:r>
            <a:r>
              <a:rPr lang="de-DE" sz="1400" b="1" dirty="0" smtClean="0"/>
              <a:t> </a:t>
            </a:r>
            <a:r>
              <a:rPr lang="de-DE" sz="1400" b="1" dirty="0" err="1" smtClean="0"/>
              <a:t>project</a:t>
            </a:r>
            <a:endParaRPr lang="de-DE" sz="1400" b="1" dirty="0" smtClean="0"/>
          </a:p>
          <a:p>
            <a:pPr>
              <a:buFont typeface="+mj-lt"/>
              <a:buAutoNum type="arabicParenBoth" startAt="3"/>
            </a:pPr>
            <a:r>
              <a:rPr lang="de-DE" sz="1400" dirty="0" smtClean="0">
                <a:hlinkClick r:id="rId4"/>
              </a:rPr>
              <a:t>http://</a:t>
            </a:r>
            <a:r>
              <a:rPr lang="de-DE" sz="1400" dirty="0" smtClean="0">
                <a:hlinkClick r:id="rId4"/>
              </a:rPr>
              <a:t>maenad.eu/public_pw/conceptpresentations/MAENAD_Validator_RegenerativeBraking_2011.pdf</a:t>
            </a:r>
            <a:endParaRPr lang="de-DE" sz="1400" dirty="0" smtClean="0"/>
          </a:p>
          <a:p>
            <a:pPr>
              <a:buNone/>
            </a:pPr>
            <a:endParaRPr lang="de-DE" sz="1400" dirty="0" smtClean="0"/>
          </a:p>
          <a:p>
            <a:pPr>
              <a:buNone/>
            </a:pPr>
            <a:endParaRPr lang="de-DE" sz="1400" dirty="0" smtClean="0"/>
          </a:p>
          <a:p>
            <a:pPr>
              <a:buNone/>
            </a:pPr>
            <a:r>
              <a:rPr lang="de-DE" sz="1400" dirty="0" smtClean="0"/>
              <a:t>The </a:t>
            </a:r>
            <a:r>
              <a:rPr lang="de-DE" sz="1400" dirty="0" err="1" smtClean="0"/>
              <a:t>example</a:t>
            </a:r>
            <a:r>
              <a:rPr lang="de-DE" sz="1400" dirty="0" smtClean="0"/>
              <a:t> </a:t>
            </a:r>
            <a:r>
              <a:rPr lang="de-DE" sz="1400" dirty="0" err="1" smtClean="0"/>
              <a:t>is</a:t>
            </a:r>
            <a:r>
              <a:rPr lang="de-DE" sz="1400" dirty="0" smtClean="0"/>
              <a:t> </a:t>
            </a:r>
            <a:r>
              <a:rPr lang="de-DE" sz="1400" dirty="0" err="1" smtClean="0"/>
              <a:t>modeled</a:t>
            </a:r>
            <a:r>
              <a:rPr lang="de-DE" sz="1400" dirty="0" smtClean="0"/>
              <a:t> </a:t>
            </a:r>
            <a:r>
              <a:rPr lang="de-DE" sz="1400" dirty="0" err="1" smtClean="0"/>
              <a:t>with</a:t>
            </a:r>
            <a:r>
              <a:rPr lang="de-DE" sz="1400" dirty="0" smtClean="0"/>
              <a:t> a </a:t>
            </a:r>
            <a:r>
              <a:rPr lang="de-DE" sz="1400" dirty="0" err="1" smtClean="0"/>
              <a:t>graphical</a:t>
            </a:r>
            <a:r>
              <a:rPr lang="de-DE" sz="1400" dirty="0" smtClean="0"/>
              <a:t> </a:t>
            </a:r>
            <a:r>
              <a:rPr lang="de-DE" sz="1400" dirty="0" err="1" smtClean="0"/>
              <a:t>editor</a:t>
            </a:r>
            <a:r>
              <a:rPr lang="de-DE" sz="1400" dirty="0" smtClean="0"/>
              <a:t> </a:t>
            </a:r>
            <a:r>
              <a:rPr lang="de-DE" sz="1400" dirty="0" err="1" smtClean="0"/>
              <a:t>based</a:t>
            </a:r>
            <a:r>
              <a:rPr lang="de-DE" sz="1400" dirty="0" smtClean="0"/>
              <a:t> on EATOP </a:t>
            </a:r>
            <a:r>
              <a:rPr lang="de-DE" sz="1400" dirty="0" err="1" smtClean="0"/>
              <a:t>using</a:t>
            </a:r>
            <a:r>
              <a:rPr lang="de-DE" sz="1400" dirty="0" smtClean="0"/>
              <a:t> </a:t>
            </a:r>
            <a:r>
              <a:rPr lang="de-DE" sz="1400" dirty="0" err="1" smtClean="0"/>
              <a:t>the</a:t>
            </a:r>
            <a:r>
              <a:rPr lang="de-DE" sz="1400" dirty="0" smtClean="0"/>
              <a:t> EAST-ADL </a:t>
            </a:r>
            <a:r>
              <a:rPr lang="de-DE" sz="1400" dirty="0" err="1" smtClean="0"/>
              <a:t>language</a:t>
            </a:r>
            <a:r>
              <a:rPr lang="de-DE" sz="1400" dirty="0" smtClean="0"/>
              <a:t> 2.1.11.</a:t>
            </a:r>
            <a:endParaRPr lang="de-DE" sz="1400" dirty="0" smtClean="0"/>
          </a:p>
          <a:p>
            <a:pPr>
              <a:buNone/>
            </a:pPr>
            <a:r>
              <a:rPr lang="de-DE" sz="1400" b="1" dirty="0" smtClean="0"/>
              <a:t>EATOP</a:t>
            </a:r>
          </a:p>
          <a:p>
            <a:pPr>
              <a:buFont typeface="+mj-lt"/>
              <a:buAutoNum type="arabicParenBoth" startAt="4"/>
            </a:pPr>
            <a:r>
              <a:rPr lang="de-DE" sz="1400" dirty="0" smtClean="0">
                <a:hlinkClick r:id="rId5"/>
              </a:rPr>
              <a:t>http://eclipse.org/proposals/modeling.eatop</a:t>
            </a:r>
            <a:r>
              <a:rPr lang="de-DE" sz="1400" dirty="0" smtClean="0">
                <a:hlinkClick r:id="rId5"/>
              </a:rPr>
              <a:t>/</a:t>
            </a:r>
            <a:endParaRPr lang="de-DE" sz="1400" dirty="0" smtClean="0"/>
          </a:p>
          <a:p>
            <a:pPr>
              <a:buFont typeface="+mj-lt"/>
              <a:buAutoNum type="arabicParenBoth" startAt="4"/>
            </a:pPr>
            <a:r>
              <a:rPr lang="de-DE" sz="1400" dirty="0" smtClean="0">
                <a:hlinkClick r:id="rId6"/>
              </a:rPr>
              <a:t>http://code.google.com/a/eclipselabs.org/p/eclipse-auto-iwg</a:t>
            </a:r>
            <a:r>
              <a:rPr lang="de-DE" sz="1400" dirty="0" smtClean="0">
                <a:hlinkClick r:id="rId6"/>
              </a:rPr>
              <a:t>/</a:t>
            </a:r>
            <a:endParaRPr lang="de-DE" sz="1400" dirty="0" smtClean="0"/>
          </a:p>
          <a:p>
            <a:pPr>
              <a:buNone/>
            </a:pPr>
            <a:r>
              <a:rPr lang="de-DE" sz="1400" b="1" dirty="0" smtClean="0"/>
              <a:t>EAST-ADL</a:t>
            </a:r>
          </a:p>
          <a:p>
            <a:pPr>
              <a:buFont typeface="+mj-lt"/>
              <a:buAutoNum type="arabicParenBoth" startAt="6"/>
            </a:pPr>
            <a:r>
              <a:rPr lang="de-DE" sz="1400" dirty="0" smtClean="0">
                <a:hlinkClick r:id="rId7"/>
              </a:rPr>
              <a:t>http://www.east-adl.info</a:t>
            </a:r>
            <a:r>
              <a:rPr lang="de-DE" sz="1400" dirty="0" smtClean="0">
                <a:hlinkClick r:id="rId7"/>
              </a:rPr>
              <a:t>/</a:t>
            </a:r>
            <a:endParaRPr lang="de-DE" sz="1400" dirty="0" smtClean="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The </a:t>
            </a:r>
            <a:r>
              <a:rPr lang="de-DE" dirty="0" err="1" smtClean="0"/>
              <a:t>Example</a:t>
            </a:r>
            <a:r>
              <a:rPr lang="de-DE" dirty="0" smtClean="0"/>
              <a:t/>
            </a:r>
            <a:br>
              <a:rPr lang="de-DE" dirty="0" smtClean="0"/>
            </a:br>
            <a:r>
              <a:rPr lang="de-DE" dirty="0" err="1" smtClean="0">
                <a:solidFill>
                  <a:srgbClr val="FF0000"/>
                </a:solidFill>
              </a:rPr>
              <a:t>Overview</a:t>
            </a:r>
            <a:endParaRPr lang="de-DE" dirty="0">
              <a:solidFill>
                <a:srgbClr val="FF0000"/>
              </a:solidFill>
            </a:endParaRPr>
          </a:p>
        </p:txBody>
      </p:sp>
      <p:pic>
        <p:nvPicPr>
          <p:cNvPr id="78850" name="Picture 2"/>
          <p:cNvPicPr>
            <a:picLocks noChangeAspect="1" noChangeArrowheads="1"/>
          </p:cNvPicPr>
          <p:nvPr/>
        </p:nvPicPr>
        <p:blipFill>
          <a:blip r:embed="rId2" cstate="print"/>
          <a:srcRect/>
          <a:stretch>
            <a:fillRect/>
          </a:stretch>
        </p:blipFill>
        <p:spPr bwMode="auto">
          <a:xfrm>
            <a:off x="507999" y="3872334"/>
            <a:ext cx="4881102" cy="2445327"/>
          </a:xfrm>
          <a:prstGeom prst="rect">
            <a:avLst/>
          </a:prstGeom>
          <a:noFill/>
          <a:ln w="9525">
            <a:noFill/>
            <a:miter lim="800000"/>
            <a:headEnd/>
            <a:tailEnd/>
          </a:ln>
        </p:spPr>
      </p:pic>
      <p:sp>
        <p:nvSpPr>
          <p:cNvPr id="5" name="Inhaltsplatzhalter 2"/>
          <p:cNvSpPr>
            <a:spLocks noGrp="1"/>
          </p:cNvSpPr>
          <p:nvPr>
            <p:ph idx="1"/>
          </p:nvPr>
        </p:nvSpPr>
        <p:spPr>
          <a:xfrm>
            <a:off x="403225" y="1536700"/>
            <a:ext cx="8585200" cy="4808538"/>
          </a:xfrm>
        </p:spPr>
        <p:txBody>
          <a:bodyPr/>
          <a:lstStyle/>
          <a:p>
            <a:pPr marL="1588" indent="-1588">
              <a:buNone/>
            </a:pPr>
            <a:r>
              <a:rPr lang="de-DE" sz="1400" dirty="0" smtClean="0"/>
              <a:t>The </a:t>
            </a:r>
            <a:r>
              <a:rPr lang="de-DE" sz="1400" dirty="0" err="1" smtClean="0"/>
              <a:t>brake</a:t>
            </a:r>
            <a:r>
              <a:rPr lang="de-DE" sz="1400" dirty="0" smtClean="0"/>
              <a:t> </a:t>
            </a:r>
            <a:r>
              <a:rPr lang="de-DE" sz="1400" dirty="0" err="1" smtClean="0"/>
              <a:t>system</a:t>
            </a:r>
            <a:r>
              <a:rPr lang="de-DE" sz="1400" dirty="0" smtClean="0"/>
              <a:t> </a:t>
            </a:r>
            <a:r>
              <a:rPr lang="de-DE" sz="1400" dirty="0" err="1" smtClean="0"/>
              <a:t>has</a:t>
            </a:r>
            <a:r>
              <a:rPr lang="de-DE" sz="1400" dirty="0" smtClean="0"/>
              <a:t> </a:t>
            </a:r>
            <a:r>
              <a:rPr lang="de-DE" sz="1400" dirty="0" err="1" smtClean="0"/>
              <a:t>been</a:t>
            </a:r>
            <a:r>
              <a:rPr lang="de-DE" sz="1400" dirty="0" smtClean="0"/>
              <a:t> </a:t>
            </a:r>
            <a:r>
              <a:rPr lang="de-DE" sz="1400" dirty="0" err="1" smtClean="0"/>
              <a:t>modeled</a:t>
            </a:r>
            <a:r>
              <a:rPr lang="de-DE" sz="1400" dirty="0" smtClean="0"/>
              <a:t> in </a:t>
            </a:r>
            <a:r>
              <a:rPr lang="de-DE" sz="1400" dirty="0" err="1" smtClean="0"/>
              <a:t>several</a:t>
            </a:r>
            <a:r>
              <a:rPr lang="de-DE" sz="1400" dirty="0" smtClean="0"/>
              <a:t> </a:t>
            </a:r>
            <a:r>
              <a:rPr lang="de-DE" sz="1400" dirty="0" err="1" smtClean="0"/>
              <a:t>versions</a:t>
            </a:r>
            <a:r>
              <a:rPr lang="de-DE" sz="1400" dirty="0" smtClean="0"/>
              <a:t> </a:t>
            </a:r>
            <a:r>
              <a:rPr lang="de-DE" sz="1400" dirty="0" err="1" smtClean="0"/>
              <a:t>before</a:t>
            </a:r>
            <a:r>
              <a:rPr lang="de-DE" sz="1400" dirty="0" smtClean="0"/>
              <a:t>. In </a:t>
            </a:r>
            <a:r>
              <a:rPr lang="de-DE" sz="1400" dirty="0" err="1" smtClean="0"/>
              <a:t>this</a:t>
            </a:r>
            <a:r>
              <a:rPr lang="de-DE" sz="1400" dirty="0" smtClean="0"/>
              <a:t> </a:t>
            </a:r>
            <a:r>
              <a:rPr lang="de-DE" sz="1400" dirty="0" err="1" smtClean="0"/>
              <a:t>presentation</a:t>
            </a:r>
            <a:r>
              <a:rPr lang="de-DE" sz="1400" dirty="0" smtClean="0"/>
              <a:t> </a:t>
            </a:r>
            <a:r>
              <a:rPr lang="de-DE" sz="1400" dirty="0" err="1" smtClean="0"/>
              <a:t>we</a:t>
            </a:r>
            <a:r>
              <a:rPr lang="de-DE" sz="1400" dirty="0" smtClean="0"/>
              <a:t> </a:t>
            </a:r>
            <a:r>
              <a:rPr lang="de-DE" sz="1400" dirty="0" err="1" smtClean="0"/>
              <a:t>take</a:t>
            </a:r>
            <a:r>
              <a:rPr lang="de-DE" sz="1400" dirty="0" smtClean="0"/>
              <a:t> a </a:t>
            </a:r>
            <a:r>
              <a:rPr lang="de-DE" sz="1400" dirty="0" err="1" smtClean="0"/>
              <a:t>version</a:t>
            </a:r>
            <a:r>
              <a:rPr lang="de-DE" sz="1400" dirty="0" smtClean="0"/>
              <a:t> </a:t>
            </a:r>
            <a:r>
              <a:rPr lang="de-DE" sz="1400" dirty="0" err="1" smtClean="0"/>
              <a:t>including</a:t>
            </a:r>
            <a:r>
              <a:rPr lang="de-DE" sz="1400" dirty="0" smtClean="0"/>
              <a:t> </a:t>
            </a:r>
            <a:r>
              <a:rPr lang="de-DE" sz="1400" dirty="0" err="1" smtClean="0"/>
              <a:t>service</a:t>
            </a:r>
            <a:r>
              <a:rPr lang="de-DE" sz="1400" dirty="0" smtClean="0"/>
              <a:t> </a:t>
            </a:r>
            <a:r>
              <a:rPr lang="de-DE" sz="1400" dirty="0" err="1" smtClean="0"/>
              <a:t>brake</a:t>
            </a:r>
            <a:r>
              <a:rPr lang="de-DE" sz="1400" dirty="0" smtClean="0"/>
              <a:t> </a:t>
            </a:r>
            <a:r>
              <a:rPr lang="de-DE" sz="1400" dirty="0" err="1" smtClean="0"/>
              <a:t>and</a:t>
            </a:r>
            <a:r>
              <a:rPr lang="de-DE" sz="1400" dirty="0" smtClean="0"/>
              <a:t> </a:t>
            </a:r>
            <a:r>
              <a:rPr lang="de-DE" sz="1400" dirty="0" err="1" smtClean="0"/>
              <a:t>parking</a:t>
            </a:r>
            <a:r>
              <a:rPr lang="de-DE" sz="1400" dirty="0" smtClean="0"/>
              <a:t> </a:t>
            </a:r>
            <a:r>
              <a:rPr lang="de-DE" sz="1400" dirty="0" err="1" smtClean="0"/>
              <a:t>brake</a:t>
            </a:r>
            <a:r>
              <a:rPr lang="de-DE" sz="1400" dirty="0" smtClean="0"/>
              <a:t>.</a:t>
            </a:r>
          </a:p>
          <a:p>
            <a:pPr marL="1588" indent="-1588">
              <a:buNone/>
            </a:pPr>
            <a:r>
              <a:rPr lang="de-DE" sz="1400" dirty="0" err="1" smtClean="0"/>
              <a:t>It</a:t>
            </a:r>
            <a:r>
              <a:rPr lang="de-DE" sz="1400" dirty="0" smtClean="0"/>
              <a:t> </a:t>
            </a:r>
            <a:r>
              <a:rPr lang="de-DE" sz="1400" dirty="0" err="1" smtClean="0"/>
              <a:t>is</a:t>
            </a:r>
            <a:r>
              <a:rPr lang="de-DE" sz="1400" dirty="0" smtClean="0"/>
              <a:t> </a:t>
            </a:r>
            <a:r>
              <a:rPr lang="de-DE" sz="1400" b="1" dirty="0" smtClean="0"/>
              <a:t>not</a:t>
            </a:r>
            <a:r>
              <a:rPr lang="de-DE" sz="1400" dirty="0" smtClean="0"/>
              <a:t> </a:t>
            </a:r>
            <a:r>
              <a:rPr lang="de-DE" sz="1400" dirty="0" err="1" smtClean="0"/>
              <a:t>the</a:t>
            </a:r>
            <a:r>
              <a:rPr lang="de-DE" sz="1400" dirty="0" smtClean="0"/>
              <a:t> </a:t>
            </a:r>
            <a:r>
              <a:rPr lang="de-DE" sz="1400" dirty="0" err="1" smtClean="0"/>
              <a:t>intention</a:t>
            </a:r>
            <a:r>
              <a:rPr lang="de-DE" sz="1400" dirty="0" smtClean="0"/>
              <a:t> </a:t>
            </a:r>
            <a:r>
              <a:rPr lang="de-DE" sz="1400" dirty="0" err="1" smtClean="0"/>
              <a:t>of</a:t>
            </a:r>
            <a:r>
              <a:rPr lang="de-DE" sz="1400" dirty="0" smtClean="0"/>
              <a:t> </a:t>
            </a:r>
            <a:r>
              <a:rPr lang="de-DE" sz="1400" dirty="0" err="1" smtClean="0"/>
              <a:t>this</a:t>
            </a:r>
            <a:r>
              <a:rPr lang="de-DE" sz="1400" dirty="0" smtClean="0"/>
              <a:t> </a:t>
            </a:r>
            <a:r>
              <a:rPr lang="de-DE" sz="1400" dirty="0" err="1" smtClean="0"/>
              <a:t>presentation</a:t>
            </a:r>
            <a:r>
              <a:rPr lang="de-DE" sz="1400" dirty="0" smtClean="0"/>
              <a:t> </a:t>
            </a:r>
            <a:r>
              <a:rPr lang="de-DE" sz="1400" dirty="0" err="1" smtClean="0"/>
              <a:t>to</a:t>
            </a:r>
            <a:r>
              <a:rPr lang="de-DE" sz="1400" dirty="0" smtClean="0"/>
              <a:t> model </a:t>
            </a:r>
            <a:r>
              <a:rPr lang="de-DE" sz="1400" dirty="0" err="1" smtClean="0"/>
              <a:t>the</a:t>
            </a:r>
            <a:r>
              <a:rPr lang="de-DE" sz="1400" dirty="0" smtClean="0"/>
              <a:t> </a:t>
            </a:r>
            <a:r>
              <a:rPr lang="de-DE" sz="1400" dirty="0" err="1" smtClean="0"/>
              <a:t>brake</a:t>
            </a:r>
            <a:r>
              <a:rPr lang="de-DE" sz="1400" dirty="0" smtClean="0"/>
              <a:t> </a:t>
            </a:r>
            <a:r>
              <a:rPr lang="de-DE" sz="1400" dirty="0" err="1" smtClean="0"/>
              <a:t>system</a:t>
            </a:r>
            <a:r>
              <a:rPr lang="de-DE" sz="1400" dirty="0" smtClean="0"/>
              <a:t> </a:t>
            </a:r>
            <a:r>
              <a:rPr lang="de-DE" sz="1400" dirty="0" err="1" smtClean="0"/>
              <a:t>complete</a:t>
            </a:r>
            <a:r>
              <a:rPr lang="de-DE" sz="1400" dirty="0" smtClean="0"/>
              <a:t> </a:t>
            </a:r>
            <a:r>
              <a:rPr lang="de-DE" sz="1400" dirty="0" err="1" smtClean="0"/>
              <a:t>and</a:t>
            </a:r>
            <a:r>
              <a:rPr lang="de-DE" sz="1400" dirty="0" smtClean="0"/>
              <a:t> </a:t>
            </a:r>
            <a:r>
              <a:rPr lang="de-DE" sz="1400" dirty="0" err="1" smtClean="0"/>
              <a:t>correct</a:t>
            </a:r>
            <a:r>
              <a:rPr lang="de-DE" sz="1400" dirty="0" smtClean="0"/>
              <a:t>. Intention </a:t>
            </a:r>
            <a:r>
              <a:rPr lang="de-DE" sz="1400" dirty="0" err="1" smtClean="0"/>
              <a:t>is</a:t>
            </a:r>
            <a:r>
              <a:rPr lang="de-DE" sz="1400" dirty="0" smtClean="0"/>
              <a:t> </a:t>
            </a:r>
            <a:r>
              <a:rPr lang="de-DE" sz="1400" dirty="0" err="1" smtClean="0"/>
              <a:t>to</a:t>
            </a:r>
            <a:r>
              <a:rPr lang="de-DE" sz="1400" dirty="0" smtClean="0"/>
              <a:t> </a:t>
            </a:r>
            <a:r>
              <a:rPr lang="de-DE" sz="1400" dirty="0" err="1" smtClean="0"/>
              <a:t>illustrate</a:t>
            </a:r>
            <a:r>
              <a:rPr lang="de-DE" sz="1400" dirty="0" smtClean="0"/>
              <a:t> </a:t>
            </a:r>
            <a:r>
              <a:rPr lang="de-DE" sz="1400" dirty="0" err="1" smtClean="0"/>
              <a:t>the</a:t>
            </a:r>
            <a:r>
              <a:rPr lang="de-DE" sz="1400" dirty="0" smtClean="0"/>
              <a:t> EAST-ADL </a:t>
            </a:r>
            <a:r>
              <a:rPr lang="de-DE" sz="1400" dirty="0" err="1" smtClean="0"/>
              <a:t>principles</a:t>
            </a:r>
            <a:r>
              <a:rPr lang="de-DE" sz="1400" dirty="0" smtClean="0"/>
              <a:t> </a:t>
            </a:r>
            <a:r>
              <a:rPr lang="de-DE" sz="1400" dirty="0" err="1" smtClean="0"/>
              <a:t>for</a:t>
            </a:r>
            <a:r>
              <a:rPr lang="de-DE" sz="1400" dirty="0" smtClean="0"/>
              <a:t> </a:t>
            </a:r>
            <a:r>
              <a:rPr lang="de-DE" sz="1400" dirty="0" err="1" smtClean="0"/>
              <a:t>safety</a:t>
            </a:r>
            <a:r>
              <a:rPr lang="de-DE" sz="1400" dirty="0" smtClean="0"/>
              <a:t> </a:t>
            </a:r>
            <a:r>
              <a:rPr lang="de-DE" sz="1400" dirty="0" err="1" smtClean="0"/>
              <a:t>modeling</a:t>
            </a:r>
            <a:r>
              <a:rPr lang="de-DE" sz="1400" dirty="0" smtClean="0"/>
              <a:t> </a:t>
            </a:r>
            <a:r>
              <a:rPr lang="de-DE" sz="1400" dirty="0" err="1" smtClean="0"/>
              <a:t>with</a:t>
            </a:r>
            <a:r>
              <a:rPr lang="de-DE" sz="1400" dirty="0" smtClean="0"/>
              <a:t> a </a:t>
            </a:r>
            <a:r>
              <a:rPr lang="de-DE" sz="1400" dirty="0" err="1" smtClean="0"/>
              <a:t>realistic</a:t>
            </a:r>
            <a:r>
              <a:rPr lang="de-DE" sz="1400" dirty="0" smtClean="0"/>
              <a:t> </a:t>
            </a:r>
            <a:r>
              <a:rPr lang="de-DE" sz="1400" dirty="0" err="1" smtClean="0"/>
              <a:t>system</a:t>
            </a:r>
            <a:r>
              <a:rPr lang="de-DE" sz="1400" dirty="0" smtClean="0"/>
              <a:t>.</a:t>
            </a:r>
          </a:p>
          <a:p>
            <a:pPr marL="1588" indent="-1588">
              <a:buNone/>
            </a:pPr>
            <a:endParaRPr lang="de-DE" sz="1400" dirty="0" smtClean="0"/>
          </a:p>
          <a:p>
            <a:pPr marL="1588" indent="-1588">
              <a:buNone/>
            </a:pPr>
            <a:r>
              <a:rPr lang="de-DE" sz="1400" dirty="0" err="1" smtClean="0"/>
              <a:t>Therefore</a:t>
            </a:r>
            <a:r>
              <a:rPr lang="de-DE" sz="1400" dirty="0" smtClean="0"/>
              <a:t>, </a:t>
            </a:r>
            <a:r>
              <a:rPr lang="de-DE" sz="1400" dirty="0" err="1" smtClean="0"/>
              <a:t>some</a:t>
            </a:r>
            <a:r>
              <a:rPr lang="de-DE" sz="1400" dirty="0" smtClean="0"/>
              <a:t> </a:t>
            </a:r>
            <a:r>
              <a:rPr lang="de-DE" sz="1400" dirty="0" err="1" smtClean="0"/>
              <a:t>extensions</a:t>
            </a:r>
            <a:r>
              <a:rPr lang="de-DE" sz="1400" dirty="0" smtClean="0"/>
              <a:t> in </a:t>
            </a:r>
            <a:r>
              <a:rPr lang="de-DE" sz="1400" dirty="0" err="1" smtClean="0"/>
              <a:t>the</a:t>
            </a:r>
            <a:r>
              <a:rPr lang="de-DE" sz="1400" dirty="0" smtClean="0"/>
              <a:t> </a:t>
            </a:r>
            <a:r>
              <a:rPr lang="de-DE" sz="1400" dirty="0" err="1" smtClean="0"/>
              <a:t>safety</a:t>
            </a:r>
            <a:r>
              <a:rPr lang="de-DE" sz="1400" dirty="0" smtClean="0"/>
              <a:t> </a:t>
            </a:r>
            <a:r>
              <a:rPr lang="de-DE" sz="1400" dirty="0" err="1" smtClean="0"/>
              <a:t>modeling</a:t>
            </a:r>
            <a:r>
              <a:rPr lang="de-DE" sz="1400" dirty="0" smtClean="0"/>
              <a:t> </a:t>
            </a:r>
            <a:r>
              <a:rPr lang="de-DE" sz="1400" dirty="0" err="1" smtClean="0"/>
              <a:t>and</a:t>
            </a:r>
            <a:r>
              <a:rPr lang="de-DE" sz="1400" dirty="0" smtClean="0"/>
              <a:t> </a:t>
            </a:r>
            <a:r>
              <a:rPr lang="de-DE" sz="1400" dirty="0" err="1" smtClean="0"/>
              <a:t>analysis</a:t>
            </a:r>
            <a:r>
              <a:rPr lang="de-DE" sz="1400" dirty="0" smtClean="0"/>
              <a:t> </a:t>
            </a:r>
            <a:r>
              <a:rPr lang="de-DE" sz="1400" dirty="0" err="1" smtClean="0"/>
              <a:t>part</a:t>
            </a:r>
            <a:r>
              <a:rPr lang="de-DE" sz="1400" dirty="0" smtClean="0"/>
              <a:t> </a:t>
            </a:r>
            <a:r>
              <a:rPr lang="de-DE" sz="1400" dirty="0" err="1" smtClean="0"/>
              <a:t>are</a:t>
            </a:r>
            <a:r>
              <a:rPr lang="de-DE" sz="1400" dirty="0" smtClean="0"/>
              <a:t> </a:t>
            </a:r>
            <a:r>
              <a:rPr lang="de-DE" sz="1400" dirty="0" err="1" smtClean="0"/>
              <a:t>done</a:t>
            </a:r>
            <a:r>
              <a:rPr lang="de-DE" sz="1400" dirty="0" smtClean="0"/>
              <a:t> </a:t>
            </a:r>
            <a:r>
              <a:rPr lang="de-DE" sz="1400" dirty="0" err="1" smtClean="0"/>
              <a:t>compared</a:t>
            </a:r>
            <a:r>
              <a:rPr lang="de-DE" sz="1400" dirty="0" smtClean="0"/>
              <a:t> </a:t>
            </a:r>
            <a:r>
              <a:rPr lang="de-DE" sz="1400" dirty="0" err="1" smtClean="0"/>
              <a:t>to</a:t>
            </a:r>
            <a:r>
              <a:rPr lang="de-DE" sz="1400" dirty="0" smtClean="0"/>
              <a:t> </a:t>
            </a:r>
            <a:r>
              <a:rPr lang="de-DE" sz="1400" dirty="0" err="1" smtClean="0"/>
              <a:t>previous</a:t>
            </a:r>
            <a:r>
              <a:rPr lang="de-DE" sz="1400" dirty="0" smtClean="0"/>
              <a:t> </a:t>
            </a:r>
            <a:r>
              <a:rPr lang="de-DE" sz="1400" dirty="0" err="1" smtClean="0"/>
              <a:t>publications</a:t>
            </a:r>
            <a:r>
              <a:rPr lang="de-DE" sz="1400" dirty="0" smtClean="0"/>
              <a:t>.</a:t>
            </a:r>
          </a:p>
          <a:p>
            <a:pPr marL="1588" indent="-1588">
              <a:buNone/>
            </a:pPr>
            <a:endParaRPr lang="de-DE" sz="1400" dirty="0"/>
          </a:p>
        </p:txBody>
      </p:sp>
      <p:sp>
        <p:nvSpPr>
          <p:cNvPr id="6" name="Textfeld 5"/>
          <p:cNvSpPr txBox="1"/>
          <p:nvPr/>
        </p:nvSpPr>
        <p:spPr>
          <a:xfrm>
            <a:off x="4592720" y="6317660"/>
            <a:ext cx="771365" cy="307777"/>
          </a:xfrm>
          <a:prstGeom prst="rect">
            <a:avLst/>
          </a:prstGeom>
          <a:noFill/>
        </p:spPr>
        <p:txBody>
          <a:bodyPr wrap="none" rtlCol="0">
            <a:spAutoFit/>
          </a:bodyPr>
          <a:lstStyle/>
          <a:p>
            <a:r>
              <a:rPr lang="de-DE" sz="1400" dirty="0" smtClean="0"/>
              <a:t>See (2)</a:t>
            </a:r>
            <a:endParaRPr lang="de-DE" sz="1400" dirty="0"/>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Content</a:t>
            </a:r>
            <a:endParaRPr lang="de-DE" dirty="0"/>
          </a:p>
        </p:txBody>
      </p:sp>
      <p:sp>
        <p:nvSpPr>
          <p:cNvPr id="3" name="Inhaltsplatzhalter 2"/>
          <p:cNvSpPr>
            <a:spLocks noGrp="1"/>
          </p:cNvSpPr>
          <p:nvPr>
            <p:ph idx="1"/>
          </p:nvPr>
        </p:nvSpPr>
        <p:spPr/>
        <p:txBody>
          <a:bodyPr/>
          <a:lstStyle/>
          <a:p>
            <a:r>
              <a:rPr lang="de-DE" dirty="0" smtClean="0">
                <a:solidFill>
                  <a:schemeClr val="tx1">
                    <a:lumMod val="50000"/>
                    <a:lumOff val="50000"/>
                  </a:schemeClr>
                </a:solidFill>
                <a:latin typeface="+mj-lt"/>
                <a:ea typeface="+mj-ea"/>
                <a:cs typeface="+mj-cs"/>
              </a:rPr>
              <a:t>The Story</a:t>
            </a:r>
          </a:p>
          <a:p>
            <a:r>
              <a:rPr lang="de-DE" dirty="0" smtClean="0">
                <a:solidFill>
                  <a:schemeClr val="tx1">
                    <a:lumMod val="50000"/>
                    <a:lumOff val="50000"/>
                  </a:schemeClr>
                </a:solidFill>
                <a:latin typeface="+mj-lt"/>
                <a:ea typeface="+mj-ea"/>
                <a:cs typeface="+mj-cs"/>
              </a:rPr>
              <a:t>The </a:t>
            </a:r>
            <a:r>
              <a:rPr lang="de-DE" dirty="0" err="1" smtClean="0">
                <a:solidFill>
                  <a:schemeClr val="tx1">
                    <a:lumMod val="50000"/>
                    <a:lumOff val="50000"/>
                  </a:schemeClr>
                </a:solidFill>
                <a:latin typeface="+mj-lt"/>
                <a:ea typeface="+mj-ea"/>
                <a:cs typeface="+mj-cs"/>
              </a:rPr>
              <a:t>Example</a:t>
            </a:r>
            <a:endParaRPr lang="de-DE" dirty="0" smtClean="0">
              <a:solidFill>
                <a:schemeClr val="tx1">
                  <a:lumMod val="50000"/>
                  <a:lumOff val="50000"/>
                </a:schemeClr>
              </a:solidFill>
              <a:latin typeface="+mj-lt"/>
              <a:ea typeface="+mj-ea"/>
              <a:cs typeface="+mj-cs"/>
            </a:endParaRPr>
          </a:p>
          <a:p>
            <a:endParaRPr lang="de-DE" b="1" dirty="0" smtClean="0">
              <a:solidFill>
                <a:srgbClr val="FF0000"/>
              </a:solidFill>
              <a:latin typeface="+mj-lt"/>
              <a:ea typeface="+mj-ea"/>
              <a:cs typeface="+mj-cs"/>
            </a:endParaRPr>
          </a:p>
          <a:p>
            <a:r>
              <a:rPr lang="de-DE" b="1" dirty="0" err="1" smtClean="0">
                <a:solidFill>
                  <a:srgbClr val="FF0000"/>
                </a:solidFill>
                <a:latin typeface="+mj-lt"/>
                <a:ea typeface="+mj-ea"/>
                <a:cs typeface="+mj-cs"/>
              </a:rPr>
              <a:t>Architecture</a:t>
            </a:r>
            <a:r>
              <a:rPr lang="de-DE" b="1" dirty="0" smtClean="0">
                <a:solidFill>
                  <a:srgbClr val="FF0000"/>
                </a:solidFill>
                <a:latin typeface="+mj-lt"/>
                <a:ea typeface="+mj-ea"/>
                <a:cs typeface="+mj-cs"/>
              </a:rPr>
              <a:t> </a:t>
            </a:r>
            <a:r>
              <a:rPr lang="de-DE" b="1" dirty="0" err="1" smtClean="0">
                <a:solidFill>
                  <a:srgbClr val="FF0000"/>
                </a:solidFill>
                <a:latin typeface="+mj-lt"/>
                <a:ea typeface="+mj-ea"/>
                <a:cs typeface="+mj-cs"/>
              </a:rPr>
              <a:t>Overview</a:t>
            </a:r>
            <a:endParaRPr lang="de-DE" b="1" dirty="0" smtClean="0">
              <a:solidFill>
                <a:srgbClr val="FF0000"/>
              </a:solidFill>
              <a:latin typeface="+mj-lt"/>
              <a:ea typeface="+mj-ea"/>
              <a:cs typeface="+mj-cs"/>
            </a:endParaRPr>
          </a:p>
          <a:p>
            <a:r>
              <a:rPr lang="de-DE" dirty="0" smtClean="0">
                <a:solidFill>
                  <a:schemeClr val="tx1">
                    <a:lumMod val="50000"/>
                    <a:lumOff val="50000"/>
                  </a:schemeClr>
                </a:solidFill>
                <a:latin typeface="+mj-lt"/>
                <a:ea typeface="+mj-ea"/>
                <a:cs typeface="+mj-cs"/>
              </a:rPr>
              <a:t>System Model</a:t>
            </a:r>
          </a:p>
          <a:p>
            <a:r>
              <a:rPr lang="de-DE" dirty="0" err="1" smtClean="0">
                <a:solidFill>
                  <a:schemeClr val="tx1">
                    <a:lumMod val="50000"/>
                    <a:lumOff val="50000"/>
                  </a:schemeClr>
                </a:solidFill>
                <a:latin typeface="+mj-lt"/>
                <a:ea typeface="+mj-ea"/>
                <a:cs typeface="+mj-cs"/>
              </a:rPr>
              <a:t>Safety</a:t>
            </a:r>
            <a:r>
              <a:rPr lang="de-DE" dirty="0" smtClean="0">
                <a:solidFill>
                  <a:schemeClr val="tx1">
                    <a:lumMod val="50000"/>
                    <a:lumOff val="50000"/>
                  </a:schemeClr>
                </a:solidFill>
                <a:latin typeface="+mj-lt"/>
                <a:ea typeface="+mj-ea"/>
                <a:cs typeface="+mj-cs"/>
              </a:rPr>
              <a:t> Modeling</a:t>
            </a:r>
          </a:p>
          <a:p>
            <a:endParaRPr lang="de-DE" dirty="0">
              <a:latin typeface="+mj-lt"/>
            </a:endParaRP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template_project_presentation_stand_def">
  <a:themeElements>
    <a:clrScheme name="ITEA_2_PP_template 2">
      <a:dk1>
        <a:srgbClr val="000000"/>
      </a:dk1>
      <a:lt1>
        <a:srgbClr val="FFFFFF"/>
      </a:lt1>
      <a:dk2>
        <a:srgbClr val="CCFFCC"/>
      </a:dk2>
      <a:lt2>
        <a:srgbClr val="CCFFFF"/>
      </a:lt2>
      <a:accent1>
        <a:srgbClr val="070080"/>
      </a:accent1>
      <a:accent2>
        <a:srgbClr val="DD0806"/>
      </a:accent2>
      <a:accent3>
        <a:srgbClr val="FFFFFF"/>
      </a:accent3>
      <a:accent4>
        <a:srgbClr val="000000"/>
      </a:accent4>
      <a:accent5>
        <a:srgbClr val="AAAAC0"/>
      </a:accent5>
      <a:accent6>
        <a:srgbClr val="C80605"/>
      </a:accent6>
      <a:hlink>
        <a:srgbClr val="009900"/>
      </a:hlink>
      <a:folHlink>
        <a:srgbClr val="646464"/>
      </a:folHlink>
    </a:clrScheme>
    <a:fontScheme name="ITEA_2_PP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nl-NL"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nl-NL" sz="2400" b="0" i="0" u="none" strike="noStrike" cap="none" normalizeH="0" baseline="0" smtClean="0">
            <a:ln>
              <a:noFill/>
            </a:ln>
            <a:solidFill>
              <a:schemeClr val="tx1"/>
            </a:solidFill>
            <a:effectLst/>
            <a:latin typeface="Arial" charset="0"/>
          </a:defRPr>
        </a:defPPr>
      </a:lstStyle>
    </a:lnDef>
  </a:objectDefaults>
  <a:extraClrSchemeLst>
    <a:extraClrScheme>
      <a:clrScheme name="ITEA_2_PP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TEA_2_PP_template 2">
        <a:dk1>
          <a:srgbClr val="000000"/>
        </a:dk1>
        <a:lt1>
          <a:srgbClr val="FFFFFF"/>
        </a:lt1>
        <a:dk2>
          <a:srgbClr val="CCFFCC"/>
        </a:dk2>
        <a:lt2>
          <a:srgbClr val="CCFFFF"/>
        </a:lt2>
        <a:accent1>
          <a:srgbClr val="070080"/>
        </a:accent1>
        <a:accent2>
          <a:srgbClr val="DD0806"/>
        </a:accent2>
        <a:accent3>
          <a:srgbClr val="FFFFFF"/>
        </a:accent3>
        <a:accent4>
          <a:srgbClr val="000000"/>
        </a:accent4>
        <a:accent5>
          <a:srgbClr val="AAAAC0"/>
        </a:accent5>
        <a:accent6>
          <a:srgbClr val="C80605"/>
        </a:accent6>
        <a:hlink>
          <a:srgbClr val="009900"/>
        </a:hlink>
        <a:folHlink>
          <a:srgbClr val="64646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1366</Words>
  <Application>Microsoft Office PowerPoint</Application>
  <PresentationFormat>Bildschirmpräsentation (4:3)</PresentationFormat>
  <Paragraphs>446</Paragraphs>
  <Slides>42</Slides>
  <Notes>2</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42</vt:i4>
      </vt:variant>
    </vt:vector>
  </HeadingPairs>
  <TitlesOfParts>
    <vt:vector size="44" baseType="lpstr">
      <vt:lpstr>template_project_presentation_stand_def</vt:lpstr>
      <vt:lpstr>Visio</vt:lpstr>
      <vt:lpstr>Folie 1</vt:lpstr>
      <vt:lpstr>Content</vt:lpstr>
      <vt:lpstr> The Story From Requirement to Implementation</vt:lpstr>
      <vt:lpstr>The Story From Requirement to Implementation</vt:lpstr>
      <vt:lpstr>The Story Distribution to meta-model standards</vt:lpstr>
      <vt:lpstr>Content</vt:lpstr>
      <vt:lpstr>The Example References</vt:lpstr>
      <vt:lpstr>The Example Overview</vt:lpstr>
      <vt:lpstr>Content</vt:lpstr>
      <vt:lpstr>Architecture Overview</vt:lpstr>
      <vt:lpstr>Architecture Overview We are here</vt:lpstr>
      <vt:lpstr>Architecture Overview Functional Requirements</vt:lpstr>
      <vt:lpstr>Content</vt:lpstr>
      <vt:lpstr>System Model Overview</vt:lpstr>
      <vt:lpstr>System Model  We are here</vt:lpstr>
      <vt:lpstr>System Model Vehicle Feature model</vt:lpstr>
      <vt:lpstr>System Model  We are here</vt:lpstr>
      <vt:lpstr>System Model Library of Analysis Function Types</vt:lpstr>
      <vt:lpstr>System Model Parts of the Functional Analysis Architecture</vt:lpstr>
      <vt:lpstr>System Model Parts of the vehicle control system</vt:lpstr>
      <vt:lpstr>System Model Summary of so far shown hierarchy</vt:lpstr>
      <vt:lpstr>System Model  We are here</vt:lpstr>
      <vt:lpstr>System Model Library of Design Function Types</vt:lpstr>
      <vt:lpstr>System Model Parts of the Functional Design Architecture</vt:lpstr>
      <vt:lpstr>System Model Library of Hardware Component Types</vt:lpstr>
      <vt:lpstr>System Model Parts of the Hardware Architecture</vt:lpstr>
      <vt:lpstr>System Model Allocation</vt:lpstr>
      <vt:lpstr>Content</vt:lpstr>
      <vt:lpstr>Safety Modeling Hazard analysis and risk analysis</vt:lpstr>
      <vt:lpstr>Safety Modeling We are here</vt:lpstr>
      <vt:lpstr>Safety Modeling Behavior Package</vt:lpstr>
      <vt:lpstr>Safety Modeling We are here</vt:lpstr>
      <vt:lpstr>Safety Modeling Hazard and Risk Analysis</vt:lpstr>
      <vt:lpstr>Safety Modeling Functional safety concept</vt:lpstr>
      <vt:lpstr>Safety Modeling We are here</vt:lpstr>
      <vt:lpstr>Safety Modeling Derived safety requirements</vt:lpstr>
      <vt:lpstr>Safety Modeling Functional Safety Concept</vt:lpstr>
      <vt:lpstr>Safety Modeling We are here</vt:lpstr>
      <vt:lpstr>Safety Modeling Technical Safety Concept</vt:lpstr>
      <vt:lpstr>Safety Modeling Technical Safety Concept</vt:lpstr>
      <vt:lpstr>Safety Modeling Safety Goal Fulfillment</vt:lpstr>
      <vt:lpstr>Thank you for your attention  This document is based on the SAFE project in the framework of the ITEA2, EUREKA cluster program  Σ! 3674. The work has been funded by the German Ministry for Education and Research (BMBF) under the funding ID 01IS11019, and by the French Ministry of the Economy and Finance (DGCIS). The responsibility for the content rests with the authors.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Loes van den Borne</dc:creator>
  <cp:lastModifiedBy>uid13439</cp:lastModifiedBy>
  <cp:revision>239</cp:revision>
  <cp:lastPrinted>2002-07-10T15:09:36Z</cp:lastPrinted>
  <dcterms:created xsi:type="dcterms:W3CDTF">2010-11-16T11:04:33Z</dcterms:created>
  <dcterms:modified xsi:type="dcterms:W3CDTF">2013-09-03T08:44:59Z</dcterms:modified>
</cp:coreProperties>
</file>