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gwnuQdBzW2TX1JnDl/sgkGpC4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hyperlink" Target="https://drive.google.com/file/d/17uzLZJ7WF1H9xgSuVvpC_9_zSYWqyPVH/view?usp=sharin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reza.shokrzad/flask-decoded-your-gateway-to-deploying-ml-models-effortlessly-a8570f91090f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irjet.net/archives/V6/i8/IRJET-V6I8198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55/2022/3351256" TargetMode="External"/><Relationship Id="rId5" Type="http://schemas.openxmlformats.org/officeDocument/2006/relationships/hyperlink" Target="https://doi.org/10.1016/j.procs.2018.05.198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dx.doi.org/10.1007/978-3-030-66519-7_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07913" y="179522"/>
            <a:ext cx="8021410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019" y="89761"/>
            <a:ext cx="1605068" cy="81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r="59916"/>
          <a:stretch/>
        </p:blipFill>
        <p:spPr>
          <a:xfrm>
            <a:off x="8453041" y="2508192"/>
            <a:ext cx="3052303" cy="330460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5119185" y="918242"/>
            <a:ext cx="24580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sz="24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1804" y="1858944"/>
            <a:ext cx="8246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</a:t>
            </a:r>
            <a:r>
              <a:rPr lang="en-US" sz="1800" b="1">
                <a:solidFill>
                  <a:schemeClr val="dk1"/>
                </a:solidFill>
              </a:rPr>
              <a:t>-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SIH1711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 - </a:t>
            </a:r>
            <a:r>
              <a:rPr lang="en-US" sz="1800" i="0">
                <a:solidFill>
                  <a:srgbClr val="212529"/>
                </a:solidFill>
                <a:highlight>
                  <a:srgbClr val="FFFFFF"/>
                </a:highlight>
              </a:rPr>
              <a:t>Enhancing Rail Madad with Al-powered      </a:t>
            </a:r>
            <a:r>
              <a:rPr lang="en-US" sz="1800">
                <a:solidFill>
                  <a:schemeClr val="lt1"/>
                </a:solidFill>
                <a:highlight>
                  <a:srgbClr val="FFFFFF"/>
                </a:highlight>
              </a:rPr>
              <a:t>…………………………………..</a:t>
            </a: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-US" sz="1800" i="0">
                <a:solidFill>
                  <a:srgbClr val="212529"/>
                </a:solidFill>
                <a:highlight>
                  <a:srgbClr val="FFFFFF"/>
                </a:highlight>
              </a:rPr>
              <a:t>Complaint Management</a:t>
            </a:r>
            <a:endParaRPr sz="180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 - </a:t>
            </a:r>
            <a:r>
              <a:rPr lang="en-US" sz="1800">
                <a:solidFill>
                  <a:schemeClr val="dk1"/>
                </a:solidFill>
              </a:rPr>
              <a:t>Smart Automation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 - </a:t>
            </a:r>
            <a:r>
              <a:rPr lang="en-US" sz="1800">
                <a:solidFill>
                  <a:schemeClr val="dk1"/>
                </a:solidFill>
              </a:rPr>
              <a:t>Software 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- </a:t>
            </a:r>
            <a:r>
              <a:rPr lang="en-US" sz="1800">
                <a:solidFill>
                  <a:schemeClr val="dk1"/>
                </a:solidFill>
              </a:rPr>
              <a:t>BUGS DENIED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r="-9805" b="-2019"/>
          <a:stretch/>
        </p:blipFill>
        <p:spPr>
          <a:xfrm>
            <a:off x="6980250" y="964925"/>
            <a:ext cx="5417900" cy="5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8432" y="278236"/>
            <a:ext cx="1605068" cy="81046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4520376" y="390975"/>
            <a:ext cx="375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Automation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148517" y="1428199"/>
            <a:ext cx="3952907" cy="461665"/>
            <a:chOff x="211882" y="1338046"/>
            <a:chExt cx="3952907" cy="461665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610916" y="1338046"/>
              <a:ext cx="35538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Proposed Solution :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1882" y="1450892"/>
              <a:ext cx="294968" cy="235974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429938" y="1787050"/>
            <a:ext cx="5053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500" b="1">
              <a:solidFill>
                <a:schemeClr val="dk1"/>
              </a:solidFill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Rounded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Rail Madad with </a:t>
            </a:r>
            <a:r>
              <a:rPr lang="en-US" sz="1500" b="1">
                <a:solidFill>
                  <a:schemeClr val="dk1"/>
                </a:solidFill>
              </a:rPr>
              <a:t>AI-powered complaint management</a:t>
            </a:r>
            <a:r>
              <a:rPr lang="en-US" sz="1500">
                <a:solidFill>
                  <a:schemeClr val="dk1"/>
                </a:solidFill>
              </a:rPr>
              <a:t> for enhanced efficiency.</a:t>
            </a:r>
            <a:endParaRPr sz="13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Rounded"/>
              <a:buAutoNum type="arabicPeriod"/>
            </a:pPr>
            <a:r>
              <a:rPr lang="en-US" sz="1500" b="1">
                <a:solidFill>
                  <a:schemeClr val="dk1"/>
                </a:solidFill>
              </a:rPr>
              <a:t>Automated categorization and routing  of complaints</a:t>
            </a:r>
            <a:r>
              <a:rPr lang="en-US" sz="1500">
                <a:solidFill>
                  <a:schemeClr val="dk1"/>
                </a:solidFill>
              </a:rPr>
              <a:t> using AI to relevant departments</a:t>
            </a:r>
            <a:endParaRPr sz="13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Rounded"/>
              <a:buAutoNum type="arabicPeriod"/>
            </a:pPr>
            <a:r>
              <a:rPr lang="en-US" sz="1500" b="1">
                <a:solidFill>
                  <a:schemeClr val="dk1"/>
                </a:solidFill>
              </a:rPr>
              <a:t>Urgency detection</a:t>
            </a:r>
            <a:r>
              <a:rPr lang="en-US" sz="1500">
                <a:solidFill>
                  <a:schemeClr val="dk1"/>
                </a:solidFill>
              </a:rPr>
              <a:t> from visual content.</a:t>
            </a:r>
            <a:endParaRPr sz="13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Rounded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AI chatbots for immediate confirmation and gathering of information</a:t>
            </a:r>
            <a:r>
              <a:rPr lang="en-US" sz="1500" b="1">
                <a:solidFill>
                  <a:schemeClr val="dk1"/>
                </a:solidFill>
              </a:rPr>
              <a:t>.</a:t>
            </a:r>
            <a:endParaRPr sz="1500" b="1">
              <a:solidFill>
                <a:schemeClr val="dk1"/>
              </a:solidFill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Rounded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Implementing </a:t>
            </a:r>
            <a:r>
              <a:rPr lang="en-US" sz="1500" b="1">
                <a:solidFill>
                  <a:schemeClr val="dk1"/>
                </a:solidFill>
              </a:rPr>
              <a:t>SOS</a:t>
            </a:r>
            <a:r>
              <a:rPr lang="en-US" sz="1500">
                <a:solidFill>
                  <a:schemeClr val="dk1"/>
                </a:solidFill>
              </a:rPr>
              <a:t> system for medical emergencies and safety concerns.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6096000" y="1889877"/>
            <a:ext cx="0" cy="22434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6394331" y="1428190"/>
            <a:ext cx="5649157" cy="2390111"/>
            <a:chOff x="6021669" y="1239714"/>
            <a:chExt cx="5649157" cy="2390111"/>
          </a:xfrm>
        </p:grpSpPr>
        <p:grpSp>
          <p:nvGrpSpPr>
            <p:cNvPr id="102" name="Google Shape;102;p2"/>
            <p:cNvGrpSpPr/>
            <p:nvPr/>
          </p:nvGrpSpPr>
          <p:grpSpPr>
            <a:xfrm>
              <a:off x="6021669" y="1239714"/>
              <a:ext cx="3924696" cy="461700"/>
              <a:chOff x="-917205" y="1440884"/>
              <a:chExt cx="3924697" cy="461700"/>
            </a:xfrm>
          </p:grpSpPr>
          <p:sp>
            <p:nvSpPr>
              <p:cNvPr id="103" name="Google Shape;103;p2"/>
              <p:cNvSpPr txBox="1"/>
              <p:nvPr/>
            </p:nvSpPr>
            <p:spPr>
              <a:xfrm>
                <a:off x="-546309" y="1440884"/>
                <a:ext cx="3553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u="sng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Solving the problem : 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-917205" y="1553742"/>
                <a:ext cx="294900" cy="236100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rgbClr val="4454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2"/>
            <p:cNvSpPr txBox="1"/>
            <p:nvPr/>
          </p:nvSpPr>
          <p:spPr>
            <a:xfrm>
              <a:off x="6392626" y="1567325"/>
              <a:ext cx="5278200" cy="20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600">
                <a:solidFill>
                  <a:schemeClr val="dk1"/>
                </a:solidFill>
              </a:endParaRPr>
            </a:p>
            <a:p>
              <a:pPr marL="342900" marR="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 Rounded"/>
                <a:buAutoNum type="arabicPeriod"/>
              </a:pPr>
              <a:r>
                <a:rPr lang="en-US" sz="1600">
                  <a:solidFill>
                    <a:schemeClr val="dk1"/>
                  </a:solidFill>
                </a:rPr>
                <a:t>Efficient </a:t>
              </a:r>
              <a:r>
                <a:rPr lang="en-US" sz="1600" b="1">
                  <a:solidFill>
                    <a:schemeClr val="dk1"/>
                  </a:solidFill>
                </a:rPr>
                <a:t>complaint management</a:t>
              </a:r>
              <a:r>
                <a:rPr lang="en-US" sz="1600">
                  <a:solidFill>
                    <a:schemeClr val="dk1"/>
                  </a:solidFill>
                </a:rPr>
                <a:t> process with AI</a:t>
              </a:r>
              <a:endParaRPr sz="1200"/>
            </a:p>
            <a:p>
              <a:pPr marL="342900" marR="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 Rounded"/>
                <a:buAutoNum type="arabicPeriod"/>
              </a:pPr>
              <a:r>
                <a:rPr lang="en-US" sz="1600">
                  <a:solidFill>
                    <a:schemeClr val="dk1"/>
                  </a:solidFill>
                </a:rPr>
                <a:t>Improved </a:t>
              </a:r>
              <a:r>
                <a:rPr lang="en-US" sz="1600" b="1">
                  <a:solidFill>
                    <a:schemeClr val="dk1"/>
                  </a:solidFill>
                </a:rPr>
                <a:t>complaint prioritization</a:t>
              </a:r>
              <a:r>
                <a:rPr lang="en-US" sz="1600">
                  <a:solidFill>
                    <a:schemeClr val="dk1"/>
                  </a:solidFill>
                </a:rPr>
                <a:t> for faster responses</a:t>
              </a:r>
              <a:endParaRPr sz="1200"/>
            </a:p>
            <a:p>
              <a:pPr marL="342900" marR="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 Rounded"/>
                <a:buAutoNum type="arabicPeriod"/>
              </a:pPr>
              <a:r>
                <a:rPr lang="en-US" sz="1600">
                  <a:solidFill>
                    <a:schemeClr val="dk1"/>
                  </a:solidFill>
                </a:rPr>
                <a:t>AI-driven solution for </a:t>
              </a:r>
              <a:r>
                <a:rPr lang="en-US" sz="1600" b="1">
                  <a:solidFill>
                    <a:schemeClr val="dk1"/>
                  </a:solidFill>
                </a:rPr>
                <a:t>improved accuracy in complaint detection</a:t>
              </a:r>
              <a:endParaRPr sz="1200" b="1"/>
            </a:p>
            <a:p>
              <a:pPr marL="342900" marR="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 Rounded"/>
                <a:buAutoNum type="arabicPeriod"/>
              </a:pPr>
              <a:r>
                <a:rPr lang="en-US" sz="1600">
                  <a:solidFill>
                    <a:schemeClr val="dk1"/>
                  </a:solidFill>
                </a:rPr>
                <a:t>Faster complaint registration and resolution, </a:t>
              </a:r>
              <a:r>
                <a:rPr lang="en-US" sz="1600" b="1">
                  <a:solidFill>
                    <a:schemeClr val="dk1"/>
                  </a:solidFill>
                </a:rPr>
                <a:t>reducing delays.</a:t>
              </a:r>
              <a:endParaRPr sz="1200" b="1"/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196296" y="4914645"/>
            <a:ext cx="3131086" cy="461665"/>
            <a:chOff x="211882" y="1338046"/>
            <a:chExt cx="3952907" cy="461665"/>
          </a:xfrm>
        </p:grpSpPr>
        <p:sp>
          <p:nvSpPr>
            <p:cNvPr id="107" name="Google Shape;107;p2"/>
            <p:cNvSpPr txBox="1"/>
            <p:nvPr/>
          </p:nvSpPr>
          <p:spPr>
            <a:xfrm>
              <a:off x="610916" y="1338046"/>
              <a:ext cx="35538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UVP :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1882" y="1450892"/>
              <a:ext cx="294968" cy="235974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365538" y="5457925"/>
            <a:ext cx="11289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Rounded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Solution designed to </a:t>
            </a:r>
            <a:r>
              <a:rPr lang="en-US" sz="1700" b="1">
                <a:solidFill>
                  <a:schemeClr val="dk1"/>
                </a:solidFill>
              </a:rPr>
              <a:t>scale and integrate seamlessly</a:t>
            </a:r>
            <a:r>
              <a:rPr lang="en-US" sz="1700">
                <a:solidFill>
                  <a:schemeClr val="dk1"/>
                </a:solidFill>
              </a:rPr>
              <a:t> with the</a:t>
            </a:r>
            <a:r>
              <a:rPr lang="en-US" sz="1700" b="1">
                <a:solidFill>
                  <a:schemeClr val="dk1"/>
                </a:solidFill>
              </a:rPr>
              <a:t> existing Rail Madad platform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Rounded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The grievance description will also be used by the </a:t>
            </a:r>
            <a:r>
              <a:rPr lang="en-US" sz="1700" b="1">
                <a:solidFill>
                  <a:schemeClr val="dk1"/>
                </a:solidFill>
              </a:rPr>
              <a:t>NLP model</a:t>
            </a:r>
            <a:r>
              <a:rPr lang="en-US" sz="1700">
                <a:solidFill>
                  <a:schemeClr val="dk1"/>
                </a:solidFill>
              </a:rPr>
              <a:t>. In case of conflict between text and image,</a:t>
            </a:r>
            <a:r>
              <a:rPr lang="en-US" sz="1700" b="1">
                <a:solidFill>
                  <a:schemeClr val="dk1"/>
                </a:solidFill>
              </a:rPr>
              <a:t> visual information will be prioritized.</a:t>
            </a:r>
            <a:endParaRPr sz="1700" b="1">
              <a:solidFill>
                <a:schemeClr val="dk1"/>
              </a:solidFill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211882" y="290500"/>
            <a:ext cx="2128200" cy="720700"/>
            <a:chOff x="211882" y="290500"/>
            <a:chExt cx="2128200" cy="720700"/>
          </a:xfrm>
        </p:grpSpPr>
        <p:sp>
          <p:nvSpPr>
            <p:cNvPr id="111" name="Google Shape;111;p2"/>
            <p:cNvSpPr/>
            <p:nvPr/>
          </p:nvSpPr>
          <p:spPr>
            <a:xfrm>
              <a:off x="211882" y="383459"/>
              <a:ext cx="2128200" cy="534900"/>
            </a:xfrm>
            <a:prstGeom prst="roundRect">
              <a:avLst>
                <a:gd name="adj" fmla="val 16667"/>
              </a:avLst>
            </a:prstGeom>
            <a:solidFill>
              <a:srgbClr val="D8E2F3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2"/>
            <p:cNvPicPr preferRelativeResize="0"/>
            <p:nvPr/>
          </p:nvPicPr>
          <p:blipFill rotWithShape="1">
            <a:blip r:embed="rId4">
              <a:alphaModFix/>
            </a:blip>
            <a:srcRect l="21440" r="-7826"/>
            <a:stretch/>
          </p:blipFill>
          <p:spPr>
            <a:xfrm>
              <a:off x="419100" y="290500"/>
              <a:ext cx="1920974" cy="720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019" y="89761"/>
            <a:ext cx="1605068" cy="81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4472833" y="266238"/>
            <a:ext cx="374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164105" y="1239724"/>
            <a:ext cx="4489175" cy="830997"/>
            <a:chOff x="211882" y="1338046"/>
            <a:chExt cx="3952907" cy="830997"/>
          </a:xfrm>
        </p:grpSpPr>
        <p:sp>
          <p:nvSpPr>
            <p:cNvPr id="120" name="Google Shape;120;p3"/>
            <p:cNvSpPr txBox="1"/>
            <p:nvPr/>
          </p:nvSpPr>
          <p:spPr>
            <a:xfrm>
              <a:off x="610916" y="1338046"/>
              <a:ext cx="35538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Algorithm Development :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1882" y="1450892"/>
              <a:ext cx="294968" cy="235974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499101" y="1352575"/>
            <a:ext cx="4752300" cy="4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UI Image Loading : Image upload and processing</a:t>
            </a:r>
            <a:endParaRPr sz="1600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Convolutional Neural Network (CNN) </a:t>
            </a:r>
            <a:r>
              <a:rPr lang="en-US" sz="1300">
                <a:solidFill>
                  <a:schemeClr val="dk1"/>
                </a:solidFill>
              </a:rPr>
              <a:t>based image classifier and  the uploaded image classifies into 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</a:t>
            </a:r>
            <a:r>
              <a:rPr lang="en-US" sz="1300" b="1">
                <a:solidFill>
                  <a:schemeClr val="dk1"/>
                </a:solidFill>
              </a:rPr>
              <a:t>Label 0:Violence    </a:t>
            </a:r>
            <a:br>
              <a:rPr lang="en-US" sz="1300" b="1">
                <a:solidFill>
                  <a:schemeClr val="dk1"/>
                </a:solidFill>
              </a:rPr>
            </a:br>
            <a:r>
              <a:rPr lang="en-US" sz="1300" b="1">
                <a:solidFill>
                  <a:schemeClr val="dk1"/>
                </a:solidFill>
              </a:rPr>
              <a:t>  Label 1:Washroom   </a:t>
            </a:r>
            <a:br>
              <a:rPr lang="en-US" sz="1300" b="1">
                <a:solidFill>
                  <a:schemeClr val="dk1"/>
                </a:solidFill>
              </a:rPr>
            </a:br>
            <a:r>
              <a:rPr lang="en-US" sz="1300" b="1">
                <a:solidFill>
                  <a:schemeClr val="dk1"/>
                </a:solidFill>
              </a:rPr>
              <a:t>  Label 2:Coaches </a:t>
            </a:r>
            <a:endParaRPr sz="1600" b="1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AI driven</a:t>
            </a:r>
            <a:r>
              <a:rPr lang="en-US" sz="1300" b="1">
                <a:solidFill>
                  <a:schemeClr val="dk1"/>
                </a:solidFill>
              </a:rPr>
              <a:t> Image feature classification</a:t>
            </a:r>
            <a:r>
              <a:rPr lang="en-US" sz="1300">
                <a:solidFill>
                  <a:schemeClr val="dk1"/>
                </a:solidFill>
              </a:rPr>
              <a:t> by the CNN model.</a:t>
            </a:r>
            <a:endParaRPr sz="1600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 Next step after classification, complain categorization</a:t>
            </a:r>
            <a:endParaRPr sz="1600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Assigns responsibility </a:t>
            </a:r>
            <a:r>
              <a:rPr lang="en-US" sz="1300">
                <a:solidFill>
                  <a:schemeClr val="dk1"/>
                </a:solidFill>
              </a:rPr>
              <a:t>to responsible party</a:t>
            </a:r>
            <a:endParaRPr sz="1600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PNR-Based Person Identification: </a:t>
            </a:r>
            <a:r>
              <a:rPr lang="en-US" sz="1300" b="1">
                <a:solidFill>
                  <a:schemeClr val="dk1"/>
                </a:solidFill>
              </a:rPr>
              <a:t>Confirms and verifies PNR details.</a:t>
            </a:r>
            <a:endParaRPr sz="1600" b="1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Assigns responsible personnel, based on PNR</a:t>
            </a:r>
            <a:endParaRPr sz="1600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The responsible person’s details (ID) are sent back to the system.   - Displays next step and information of responsible party.</a:t>
            </a:r>
            <a:endParaRPr sz="1600"/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Final Render and Notification</a:t>
            </a:r>
            <a:r>
              <a:rPr lang="en-US" sz="1300">
                <a:solidFill>
                  <a:schemeClr val="dk1"/>
                </a:solidFill>
              </a:rPr>
              <a:t>: Communicates with responsible party and begins resolution</a:t>
            </a:r>
            <a:endParaRPr sz="1600"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>
            <a:off x="5450161" y="1281543"/>
            <a:ext cx="4489175" cy="461665"/>
            <a:chOff x="211882" y="1338046"/>
            <a:chExt cx="3952907" cy="461665"/>
          </a:xfrm>
        </p:grpSpPr>
        <p:sp>
          <p:nvSpPr>
            <p:cNvPr id="124" name="Google Shape;124;p3"/>
            <p:cNvSpPr txBox="1"/>
            <p:nvPr/>
          </p:nvSpPr>
          <p:spPr>
            <a:xfrm>
              <a:off x="610916" y="1338046"/>
              <a:ext cx="35538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Flow Chart</a:t>
              </a:r>
              <a:r>
                <a:rPr lang="en-US" sz="2400" b="1">
                  <a:solidFill>
                    <a:schemeClr val="dk2"/>
                  </a:solidFill>
                </a:rPr>
                <a:t> </a:t>
              </a:r>
              <a:r>
                <a:rPr lang="en-US" sz="2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11882" y="1450892"/>
              <a:ext cx="294968" cy="235974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5773475" y="1931101"/>
            <a:ext cx="6285479" cy="3070218"/>
            <a:chOff x="5848899" y="1804601"/>
            <a:chExt cx="5985600" cy="1173900"/>
          </a:xfrm>
        </p:grpSpPr>
        <p:sp>
          <p:nvSpPr>
            <p:cNvPr id="127" name="Google Shape;127;p3"/>
            <p:cNvSpPr/>
            <p:nvPr/>
          </p:nvSpPr>
          <p:spPr>
            <a:xfrm>
              <a:off x="5848899" y="1804601"/>
              <a:ext cx="5985600" cy="1173900"/>
            </a:xfrm>
            <a:prstGeom prst="roundRect">
              <a:avLst>
                <a:gd name="adj" fmla="val 12987"/>
              </a:avLst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3"/>
            <p:cNvGrpSpPr/>
            <p:nvPr/>
          </p:nvGrpSpPr>
          <p:grpSpPr>
            <a:xfrm>
              <a:off x="5928403" y="2026159"/>
              <a:ext cx="5850979" cy="713335"/>
              <a:chOff x="5928403" y="2026159"/>
              <a:chExt cx="5850979" cy="713335"/>
            </a:xfrm>
          </p:grpSpPr>
          <p:pic>
            <p:nvPicPr>
              <p:cNvPr id="129" name="Google Shape;129;p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996790" y="2037620"/>
                <a:ext cx="289544" cy="1985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887110" y="2026159"/>
                <a:ext cx="377394" cy="1765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1441557" y="2299309"/>
                <a:ext cx="337825" cy="1765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5928403" y="2278075"/>
                <a:ext cx="289569" cy="1985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3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110755" y="2265486"/>
                <a:ext cx="488931" cy="223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3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8996790" y="2540988"/>
                <a:ext cx="289544" cy="1985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887110" y="2540984"/>
                <a:ext cx="377394" cy="19850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6" name="Google Shape;136;p3"/>
              <p:cNvCxnSpPr>
                <a:endCxn id="133" idx="1"/>
              </p:cNvCxnSpPr>
              <p:nvPr/>
            </p:nvCxnSpPr>
            <p:spPr>
              <a:xfrm>
                <a:off x="6353255" y="2377324"/>
                <a:ext cx="757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7624443" y="2149483"/>
                <a:ext cx="1275900" cy="18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>
                <a:off x="7624433" y="2387563"/>
                <a:ext cx="1372500" cy="19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>
                <a:off x="9470562" y="2114416"/>
                <a:ext cx="353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>
                <a:off x="10510063" y="2387562"/>
                <a:ext cx="77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>
                <a:off x="9410169" y="2640242"/>
                <a:ext cx="353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42" name="Google Shape;142;p3"/>
              <p:cNvSpPr/>
              <p:nvPr/>
            </p:nvSpPr>
            <p:spPr>
              <a:xfrm>
                <a:off x="10264491" y="2130016"/>
                <a:ext cx="186900" cy="515100"/>
              </a:xfrm>
              <a:prstGeom prst="righ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" name="Google Shape;143;p3"/>
          <p:cNvGrpSpPr/>
          <p:nvPr/>
        </p:nvGrpSpPr>
        <p:grpSpPr>
          <a:xfrm>
            <a:off x="5826370" y="5253038"/>
            <a:ext cx="3418667" cy="1223766"/>
            <a:chOff x="272470" y="5429363"/>
            <a:chExt cx="3418667" cy="1223766"/>
          </a:xfrm>
        </p:grpSpPr>
        <p:grpSp>
          <p:nvGrpSpPr>
            <p:cNvPr id="144" name="Google Shape;144;p3"/>
            <p:cNvGrpSpPr/>
            <p:nvPr/>
          </p:nvGrpSpPr>
          <p:grpSpPr>
            <a:xfrm>
              <a:off x="272470" y="5429363"/>
              <a:ext cx="3418667" cy="369363"/>
              <a:chOff x="211882" y="1157064"/>
              <a:chExt cx="3249992" cy="463500"/>
            </a:xfrm>
          </p:grpSpPr>
          <p:sp>
            <p:nvSpPr>
              <p:cNvPr id="145" name="Google Shape;145;p3"/>
              <p:cNvSpPr txBox="1"/>
              <p:nvPr/>
            </p:nvSpPr>
            <p:spPr>
              <a:xfrm>
                <a:off x="495474" y="1157064"/>
                <a:ext cx="2966400" cy="4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u="sng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Technologies used</a:t>
                </a:r>
                <a:r>
                  <a:rPr lang="en-US" sz="1800" b="1">
                    <a:solidFill>
                      <a:schemeClr val="dk2"/>
                    </a:solidFill>
                  </a:rPr>
                  <a:t> </a:t>
                </a:r>
                <a:r>
                  <a:rPr lang="en-US" sz="18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r>
                  <a:rPr lang="en-US" sz="1800" b="1" u="sng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211882" y="1261172"/>
                <a:ext cx="294900" cy="236100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rgbClr val="4454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692275" y="5972681"/>
              <a:ext cx="2553109" cy="680447"/>
              <a:chOff x="5905671" y="3883897"/>
              <a:chExt cx="4448700" cy="1316400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5905671" y="3883897"/>
                <a:ext cx="4448700" cy="1316400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9" name="Google Shape;149;p3"/>
              <p:cNvGrpSpPr/>
              <p:nvPr/>
            </p:nvGrpSpPr>
            <p:grpSpPr>
              <a:xfrm>
                <a:off x="6345181" y="3980226"/>
                <a:ext cx="3604244" cy="1147965"/>
                <a:chOff x="6156760" y="3895559"/>
                <a:chExt cx="3604244" cy="1147965"/>
              </a:xfrm>
            </p:grpSpPr>
            <p:pic>
              <p:nvPicPr>
                <p:cNvPr id="150" name="Google Shape;150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6156760" y="3895559"/>
                  <a:ext cx="597873" cy="5751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" name="Google Shape;151;p3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8168323" y="3934411"/>
                  <a:ext cx="930743" cy="5501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2" name="Google Shape;152;p3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6423910" y="4599447"/>
                  <a:ext cx="661445" cy="3276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3" name="Google Shape;153;p3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7216731" y="4568386"/>
                  <a:ext cx="666987" cy="3586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4" name="Google Shape;154;p3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7917415" y="4468355"/>
                  <a:ext cx="613416" cy="5751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5" name="Google Shape;155;p3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/>
                <a:stretch/>
              </p:blipFill>
              <p:spPr>
                <a:xfrm>
                  <a:off x="6937717" y="3948251"/>
                  <a:ext cx="480758" cy="5224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6" name="Google Shape;156;p3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/>
                <a:stretch/>
              </p:blipFill>
              <p:spPr>
                <a:xfrm>
                  <a:off x="7599523" y="3989219"/>
                  <a:ext cx="412704" cy="45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7" name="Google Shape;157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8650678" y="4440253"/>
                  <a:ext cx="1110326" cy="5751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58" name="Google Shape;158;p3"/>
          <p:cNvGrpSpPr/>
          <p:nvPr/>
        </p:nvGrpSpPr>
        <p:grpSpPr>
          <a:xfrm>
            <a:off x="9032799" y="5240892"/>
            <a:ext cx="2615590" cy="353864"/>
            <a:chOff x="211882" y="1338046"/>
            <a:chExt cx="3952834" cy="431700"/>
          </a:xfrm>
        </p:grpSpPr>
        <p:sp>
          <p:nvSpPr>
            <p:cNvPr id="159" name="Google Shape;159;p3"/>
            <p:cNvSpPr txBox="1"/>
            <p:nvPr/>
          </p:nvSpPr>
          <p:spPr>
            <a:xfrm>
              <a:off x="610916" y="1338046"/>
              <a:ext cx="3553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Product Status</a:t>
              </a:r>
              <a:r>
                <a:rPr lang="en-US" sz="17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: 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1882" y="1450892"/>
              <a:ext cx="294900" cy="2361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3"/>
          <p:cNvSpPr txBox="1"/>
          <p:nvPr/>
        </p:nvSpPr>
        <p:spPr>
          <a:xfrm>
            <a:off x="9454400" y="5594750"/>
            <a:ext cx="1772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54% Completed.</a:t>
            </a:r>
            <a:endParaRPr sz="12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5807743" y="2655282"/>
            <a:ext cx="990712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Grievance Input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6925022" y="2206276"/>
            <a:ext cx="1033402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and Categorizing the problem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6818700" y="3775575"/>
            <a:ext cx="104219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according to the priority 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8873625" y="3066450"/>
            <a:ext cx="1486084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personnel is assigned according to the problem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10603400" y="2890277"/>
            <a:ext cx="1246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resolution starts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10662611" y="3402223"/>
            <a:ext cx="968465" cy="104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resolved and updated to the system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52700" y="5901525"/>
            <a:ext cx="247450" cy="2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/>
        </p:nvSpPr>
        <p:spPr>
          <a:xfrm>
            <a:off x="975375" y="6080325"/>
            <a:ext cx="420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19"/>
              </a:rPr>
              <a:t>https://drive.google.com/file/d/17uzLZJ7WF1H9xgSuVvpC_9_zSYWqyPVH/view?usp=sharing</a:t>
            </a:r>
            <a:r>
              <a:rPr lang="en-US" sz="1200"/>
              <a:t> </a:t>
            </a:r>
            <a:endParaRPr sz="1200"/>
          </a:p>
        </p:txBody>
      </p:sp>
      <p:grpSp>
        <p:nvGrpSpPr>
          <p:cNvPr id="170" name="Google Shape;170;p3"/>
          <p:cNvGrpSpPr/>
          <p:nvPr/>
        </p:nvGrpSpPr>
        <p:grpSpPr>
          <a:xfrm>
            <a:off x="316488" y="5649524"/>
            <a:ext cx="4489234" cy="430800"/>
            <a:chOff x="211882" y="1338046"/>
            <a:chExt cx="3952834" cy="430800"/>
          </a:xfrm>
        </p:grpSpPr>
        <p:sp>
          <p:nvSpPr>
            <p:cNvPr id="171" name="Google Shape;171;p3"/>
            <p:cNvSpPr txBox="1"/>
            <p:nvPr/>
          </p:nvSpPr>
          <p:spPr>
            <a:xfrm>
              <a:off x="610916" y="1338046"/>
              <a:ext cx="35538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u="sng">
                  <a:solidFill>
                    <a:schemeClr val="dk2"/>
                  </a:solidFill>
                </a:rPr>
                <a:t>Literature Review</a:t>
              </a:r>
              <a:r>
                <a:rPr lang="en-US" sz="22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: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1882" y="1450892"/>
              <a:ext cx="294900" cy="2361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64132" y="198400"/>
            <a:ext cx="2128200" cy="720700"/>
            <a:chOff x="211882" y="290500"/>
            <a:chExt cx="2128200" cy="720700"/>
          </a:xfrm>
        </p:grpSpPr>
        <p:sp>
          <p:nvSpPr>
            <p:cNvPr id="174" name="Google Shape;174;p3"/>
            <p:cNvSpPr/>
            <p:nvPr/>
          </p:nvSpPr>
          <p:spPr>
            <a:xfrm>
              <a:off x="211882" y="383459"/>
              <a:ext cx="2128200" cy="534900"/>
            </a:xfrm>
            <a:prstGeom prst="roundRect">
              <a:avLst>
                <a:gd name="adj" fmla="val 16667"/>
              </a:avLst>
            </a:prstGeom>
            <a:solidFill>
              <a:srgbClr val="D8E2F3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5" name="Google Shape;175;p3"/>
            <p:cNvPicPr preferRelativeResize="0"/>
            <p:nvPr/>
          </p:nvPicPr>
          <p:blipFill rotWithShape="1">
            <a:blip r:embed="rId20">
              <a:alphaModFix/>
            </a:blip>
            <a:srcRect l="21440" r="-7826"/>
            <a:stretch/>
          </p:blipFill>
          <p:spPr>
            <a:xfrm>
              <a:off x="419100" y="290500"/>
              <a:ext cx="1920974" cy="720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5D2F46-F721-249F-BE68-46CA15F2A099}"/>
              </a:ext>
            </a:extLst>
          </p:cNvPr>
          <p:cNvSpPr txBox="1"/>
          <p:nvPr/>
        </p:nvSpPr>
        <p:spPr>
          <a:xfrm>
            <a:off x="9009556" y="2196413"/>
            <a:ext cx="57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TTE</a:t>
            </a:r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71298-2304-E874-6723-A09D28A69E28}"/>
              </a:ext>
            </a:extLst>
          </p:cNvPr>
          <p:cNvSpPr txBox="1"/>
          <p:nvPr/>
        </p:nvSpPr>
        <p:spPr>
          <a:xfrm>
            <a:off x="9032799" y="4416319"/>
            <a:ext cx="480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RPF</a:t>
            </a:r>
            <a:endParaRPr lang="en-IN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3F1E6-03E2-D383-D209-6091FB7E5A86}"/>
              </a:ext>
            </a:extLst>
          </p:cNvPr>
          <p:cNvSpPr txBox="1"/>
          <p:nvPr/>
        </p:nvSpPr>
        <p:spPr>
          <a:xfrm>
            <a:off x="9957305" y="2200861"/>
            <a:ext cx="50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ID of TTE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EA31C-CDF2-DB27-8DFB-BBB05CE281B0}"/>
              </a:ext>
            </a:extLst>
          </p:cNvPr>
          <p:cNvSpPr txBox="1"/>
          <p:nvPr/>
        </p:nvSpPr>
        <p:spPr>
          <a:xfrm>
            <a:off x="9957305" y="4267798"/>
            <a:ext cx="543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ID of RPF</a:t>
            </a:r>
            <a:endParaRPr lang="en-IN" sz="11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019" y="89761"/>
            <a:ext cx="1605068" cy="810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4"/>
          <p:cNvGrpSpPr/>
          <p:nvPr/>
        </p:nvGrpSpPr>
        <p:grpSpPr>
          <a:xfrm>
            <a:off x="164105" y="1126862"/>
            <a:ext cx="3952834" cy="461700"/>
            <a:chOff x="211882" y="1225184"/>
            <a:chExt cx="3952834" cy="461700"/>
          </a:xfrm>
        </p:grpSpPr>
        <p:sp>
          <p:nvSpPr>
            <p:cNvPr id="182" name="Google Shape;182;p4"/>
            <p:cNvSpPr txBox="1"/>
            <p:nvPr/>
          </p:nvSpPr>
          <p:spPr>
            <a:xfrm>
              <a:off x="610916" y="1225184"/>
              <a:ext cx="3553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Feasibility</a:t>
              </a:r>
              <a:r>
                <a:rPr lang="en-US" sz="2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:</a:t>
              </a: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11882" y="1450892"/>
              <a:ext cx="294968" cy="235974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4"/>
          <p:cNvSpPr txBox="1"/>
          <p:nvPr/>
        </p:nvSpPr>
        <p:spPr>
          <a:xfrm>
            <a:off x="457350" y="1405925"/>
            <a:ext cx="116016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3429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The AI solution can be </a:t>
            </a:r>
            <a:r>
              <a:rPr lang="en-US" sz="1700" b="1">
                <a:solidFill>
                  <a:schemeClr val="dk1"/>
                </a:solidFill>
              </a:rPr>
              <a:t>integrated into Rail Madad’s current infrastructure</a:t>
            </a:r>
            <a:r>
              <a:rPr lang="en-US" sz="1700">
                <a:solidFill>
                  <a:schemeClr val="dk1"/>
                </a:solidFill>
              </a:rPr>
              <a:t> using </a:t>
            </a:r>
            <a:r>
              <a:rPr lang="en-US" sz="1700" b="1">
                <a:solidFill>
                  <a:schemeClr val="dk1"/>
                </a:solidFill>
              </a:rPr>
              <a:t>API </a:t>
            </a:r>
            <a:r>
              <a:rPr lang="en-US" sz="1700">
                <a:solidFill>
                  <a:schemeClr val="dk1"/>
                </a:solidFill>
              </a:rPr>
              <a:t>and </a:t>
            </a:r>
            <a:r>
              <a:rPr lang="en-US" sz="1700" b="1">
                <a:solidFill>
                  <a:schemeClr val="dk1"/>
                </a:solidFill>
              </a:rPr>
              <a:t>cloud based services</a:t>
            </a:r>
            <a:r>
              <a:rPr lang="en-US" sz="1700">
                <a:solidFill>
                  <a:schemeClr val="dk1"/>
                </a:solidFill>
              </a:rPr>
              <a:t> to ensure smooth transition</a:t>
            </a:r>
            <a:endParaRPr sz="1700">
              <a:solidFill>
                <a:schemeClr val="dk1"/>
              </a:solidFill>
            </a:endParaRPr>
          </a:p>
          <a:p>
            <a:pPr marL="3429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Seamless integration of AI-powered complaint </a:t>
            </a:r>
            <a:r>
              <a:rPr lang="en-US" sz="1700" b="1">
                <a:solidFill>
                  <a:schemeClr val="dk1"/>
                </a:solidFill>
              </a:rPr>
              <a:t>management without any disruptions</a:t>
            </a:r>
            <a:r>
              <a:rPr lang="en-US" sz="1700">
                <a:solidFill>
                  <a:schemeClr val="dk1"/>
                </a:solidFill>
              </a:rPr>
              <a:t> and </a:t>
            </a:r>
            <a:r>
              <a:rPr lang="en-US" sz="1700" b="1">
                <a:solidFill>
                  <a:schemeClr val="dk1"/>
                </a:solidFill>
              </a:rPr>
              <a:t>maximizing benefits of AI-driven processes.</a:t>
            </a:r>
            <a:endParaRPr sz="1700" b="1">
              <a:solidFill>
                <a:schemeClr val="dk1"/>
              </a:solidFill>
            </a:endParaRPr>
          </a:p>
          <a:p>
            <a:pPr marL="3429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Using Complaint data for AI training.</a:t>
            </a:r>
            <a:endParaRPr sz="1700">
              <a:solidFill>
                <a:schemeClr val="dk1"/>
              </a:solidFill>
            </a:endParaRPr>
          </a:p>
          <a:p>
            <a:pPr marL="3429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Adaptable systems with AI, allowing it to </a:t>
            </a:r>
            <a:r>
              <a:rPr lang="en-US" sz="1700" b="1">
                <a:solidFill>
                  <a:schemeClr val="dk1"/>
                </a:solidFill>
              </a:rPr>
              <a:t>evolve and meet future challenges and requirements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85" name="Google Shape;185;p4"/>
          <p:cNvCxnSpPr/>
          <p:nvPr/>
        </p:nvCxnSpPr>
        <p:spPr>
          <a:xfrm>
            <a:off x="5886150" y="3981850"/>
            <a:ext cx="0" cy="288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6" name="Google Shape;186;p4"/>
          <p:cNvGrpSpPr/>
          <p:nvPr/>
        </p:nvGrpSpPr>
        <p:grpSpPr>
          <a:xfrm>
            <a:off x="281814" y="3843262"/>
            <a:ext cx="3998534" cy="461700"/>
            <a:chOff x="211882" y="1225171"/>
            <a:chExt cx="3998534" cy="461700"/>
          </a:xfrm>
        </p:grpSpPr>
        <p:sp>
          <p:nvSpPr>
            <p:cNvPr id="187" name="Google Shape;187;p4"/>
            <p:cNvSpPr txBox="1"/>
            <p:nvPr/>
          </p:nvSpPr>
          <p:spPr>
            <a:xfrm>
              <a:off x="656616" y="1225171"/>
              <a:ext cx="3553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</a:rPr>
                <a:t>Challenges &amp; Risks</a:t>
              </a:r>
              <a:r>
                <a:rPr lang="en-US" sz="2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:</a:t>
              </a: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11882" y="1338030"/>
              <a:ext cx="294900" cy="2361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164107" y="134638"/>
            <a:ext cx="2128200" cy="720700"/>
            <a:chOff x="211882" y="290500"/>
            <a:chExt cx="2128200" cy="720700"/>
          </a:xfrm>
        </p:grpSpPr>
        <p:sp>
          <p:nvSpPr>
            <p:cNvPr id="190" name="Google Shape;190;p4"/>
            <p:cNvSpPr/>
            <p:nvPr/>
          </p:nvSpPr>
          <p:spPr>
            <a:xfrm>
              <a:off x="211882" y="383459"/>
              <a:ext cx="2128200" cy="534900"/>
            </a:xfrm>
            <a:prstGeom prst="roundRect">
              <a:avLst>
                <a:gd name="adj" fmla="val 16667"/>
              </a:avLst>
            </a:prstGeom>
            <a:solidFill>
              <a:srgbClr val="D8E2F3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1" name="Google Shape;191;p4"/>
            <p:cNvPicPr preferRelativeResize="0"/>
            <p:nvPr/>
          </p:nvPicPr>
          <p:blipFill rotWithShape="1">
            <a:blip r:embed="rId4">
              <a:alphaModFix/>
            </a:blip>
            <a:srcRect l="21440" r="-7826"/>
            <a:stretch/>
          </p:blipFill>
          <p:spPr>
            <a:xfrm>
              <a:off x="419100" y="290500"/>
              <a:ext cx="1920974" cy="720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4"/>
          <p:cNvSpPr txBox="1"/>
          <p:nvPr/>
        </p:nvSpPr>
        <p:spPr>
          <a:xfrm>
            <a:off x="3793850" y="0"/>
            <a:ext cx="436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&amp; Viability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281825" y="4544050"/>
            <a:ext cx="52026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b="1">
                <a:solidFill>
                  <a:schemeClr val="dk1"/>
                </a:solidFill>
              </a:rPr>
              <a:t>Availability</a:t>
            </a:r>
            <a:r>
              <a:rPr lang="en-US" sz="1600">
                <a:solidFill>
                  <a:schemeClr val="dk1"/>
                </a:solidFill>
              </a:rPr>
              <a:t> of  Dataset to train the model.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b="1">
                <a:solidFill>
                  <a:schemeClr val="dk1"/>
                </a:solidFill>
              </a:rPr>
              <a:t>Loading of DOM(document object model)</a:t>
            </a:r>
            <a:r>
              <a:rPr lang="en-US" sz="1600">
                <a:solidFill>
                  <a:schemeClr val="dk1"/>
                </a:solidFill>
              </a:rPr>
              <a:t> in low network area.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b="1">
                <a:solidFill>
                  <a:schemeClr val="dk1"/>
                </a:solidFill>
              </a:rPr>
              <a:t>Emergency help allocation</a:t>
            </a:r>
            <a:r>
              <a:rPr lang="en-US" sz="1600">
                <a:solidFill>
                  <a:schemeClr val="dk1"/>
                </a:solidFill>
              </a:rPr>
              <a:t> during accidents/calamities.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Fake complaints /pranks.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Wi-Fi access for important portals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94" name="Google Shape;194;p4"/>
          <p:cNvGrpSpPr/>
          <p:nvPr/>
        </p:nvGrpSpPr>
        <p:grpSpPr>
          <a:xfrm>
            <a:off x="6287976" y="3863849"/>
            <a:ext cx="3998534" cy="461700"/>
            <a:chOff x="211882" y="1225171"/>
            <a:chExt cx="3998534" cy="461700"/>
          </a:xfrm>
        </p:grpSpPr>
        <p:sp>
          <p:nvSpPr>
            <p:cNvPr id="195" name="Google Shape;195;p4"/>
            <p:cNvSpPr txBox="1"/>
            <p:nvPr/>
          </p:nvSpPr>
          <p:spPr>
            <a:xfrm>
              <a:off x="656616" y="1225171"/>
              <a:ext cx="3553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</a:rPr>
                <a:t>Strategies</a:t>
              </a:r>
              <a:r>
                <a:rPr lang="en-US" sz="2400" b="1">
                  <a:solidFill>
                    <a:schemeClr val="dk2"/>
                  </a:solidFill>
                </a:rPr>
                <a:t> </a:t>
              </a:r>
              <a:r>
                <a:rPr lang="en-US" sz="2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: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11882" y="1338030"/>
              <a:ext cx="294900" cy="2361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4"/>
          <p:cNvSpPr txBox="1"/>
          <p:nvPr/>
        </p:nvSpPr>
        <p:spPr>
          <a:xfrm>
            <a:off x="6287875" y="4491050"/>
            <a:ext cx="5520000" cy="20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Manually clicking the photos and getting the data from the </a:t>
            </a:r>
            <a:r>
              <a:rPr lang="en-US" sz="1600" b="1">
                <a:solidFill>
                  <a:schemeClr val="dk1"/>
                </a:solidFill>
              </a:rPr>
              <a:t>Officials.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Making the </a:t>
            </a:r>
            <a:r>
              <a:rPr lang="en-US" sz="1600" b="1">
                <a:solidFill>
                  <a:schemeClr val="dk1"/>
                </a:solidFill>
              </a:rPr>
              <a:t>interface easy and seamless.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Training train staff </a:t>
            </a:r>
            <a:r>
              <a:rPr lang="en-US" sz="1600" b="1">
                <a:solidFill>
                  <a:schemeClr val="dk1"/>
                </a:solidFill>
              </a:rPr>
              <a:t>basic first aid </a:t>
            </a:r>
            <a:r>
              <a:rPr lang="en-US" sz="1600">
                <a:solidFill>
                  <a:schemeClr val="dk1"/>
                </a:solidFill>
              </a:rPr>
              <a:t>and</a:t>
            </a:r>
            <a:r>
              <a:rPr lang="en-US" sz="1600" b="1">
                <a:solidFill>
                  <a:schemeClr val="dk1"/>
                </a:solidFill>
              </a:rPr>
              <a:t> CPR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A </a:t>
            </a:r>
            <a:r>
              <a:rPr lang="en-US" sz="1600" b="1">
                <a:solidFill>
                  <a:schemeClr val="dk1"/>
                </a:solidFill>
              </a:rPr>
              <a:t>severe action</a:t>
            </a:r>
            <a:r>
              <a:rPr lang="en-US" sz="1600">
                <a:solidFill>
                  <a:schemeClr val="dk1"/>
                </a:solidFill>
              </a:rPr>
              <a:t> will be taken for </a:t>
            </a:r>
            <a:r>
              <a:rPr lang="en-US" sz="1600" b="1">
                <a:solidFill>
                  <a:schemeClr val="dk1"/>
                </a:solidFill>
              </a:rPr>
              <a:t>fake alerts.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Enabling the basic platform requirements.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019" y="89761"/>
            <a:ext cx="1605068" cy="810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5"/>
          <p:cNvGrpSpPr/>
          <p:nvPr/>
        </p:nvGrpSpPr>
        <p:grpSpPr>
          <a:xfrm>
            <a:off x="164105" y="1239724"/>
            <a:ext cx="3952907" cy="461665"/>
            <a:chOff x="211882" y="1338046"/>
            <a:chExt cx="3952907" cy="461665"/>
          </a:xfrm>
        </p:grpSpPr>
        <p:sp>
          <p:nvSpPr>
            <p:cNvPr id="204" name="Google Shape;204;p5"/>
            <p:cNvSpPr txBox="1"/>
            <p:nvPr/>
          </p:nvSpPr>
          <p:spPr>
            <a:xfrm>
              <a:off x="610916" y="1338046"/>
              <a:ext cx="35538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Impacts</a:t>
              </a:r>
              <a:r>
                <a:rPr lang="en-US" sz="2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11882" y="1450892"/>
              <a:ext cx="294968" cy="235974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5"/>
          <p:cNvSpPr txBox="1"/>
          <p:nvPr/>
        </p:nvSpPr>
        <p:spPr>
          <a:xfrm>
            <a:off x="563139" y="1630379"/>
            <a:ext cx="49698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AI streamlines the entire complaint resolution process, reducing manual intervention,thereby</a:t>
            </a:r>
            <a:r>
              <a:rPr lang="en-US" sz="1300" b="1">
                <a:solidFill>
                  <a:schemeClr val="dk1"/>
                </a:solidFill>
              </a:rPr>
              <a:t> providing assistance at the earliest possible.</a:t>
            </a:r>
            <a:endParaRPr b="1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Faster processing and routing of complaints for quicker responses and resolutions.</a:t>
            </a:r>
            <a:endParaRPr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AI-Powered work allocation to respective departments, so that </a:t>
            </a:r>
            <a:r>
              <a:rPr lang="en-US" sz="1300" b="1">
                <a:solidFill>
                  <a:schemeClr val="dk1"/>
                </a:solidFill>
              </a:rPr>
              <a:t>work can be done</a:t>
            </a:r>
            <a:r>
              <a:rPr lang="en-US" sz="1300">
                <a:solidFill>
                  <a:schemeClr val="dk1"/>
                </a:solidFill>
              </a:rPr>
              <a:t> simultaneously </a:t>
            </a:r>
            <a:r>
              <a:rPr lang="en-US" sz="1300" b="1">
                <a:solidFill>
                  <a:schemeClr val="dk1"/>
                </a:solidFill>
              </a:rPr>
              <a:t>without delays.</a:t>
            </a:r>
            <a:r>
              <a:rPr lang="en-US" sz="1300">
                <a:solidFill>
                  <a:schemeClr val="dk1"/>
                </a:solidFill>
              </a:rPr>
              <a:t> </a:t>
            </a:r>
            <a:endParaRPr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Predicting maintenance issues</a:t>
            </a:r>
            <a:r>
              <a:rPr lang="en-US" sz="1300">
                <a:solidFill>
                  <a:schemeClr val="dk1"/>
                </a:solidFill>
              </a:rPr>
              <a:t> resulting in more reliable and </a:t>
            </a:r>
            <a:r>
              <a:rPr lang="en-US" sz="1300" b="1">
                <a:solidFill>
                  <a:schemeClr val="dk1"/>
                </a:solidFill>
              </a:rPr>
              <a:t>efficient Rail service.</a:t>
            </a:r>
            <a:endParaRPr b="1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Real-time performance tracking</a:t>
            </a:r>
            <a:r>
              <a:rPr lang="en-US" sz="1300">
                <a:solidFill>
                  <a:schemeClr val="dk1"/>
                </a:solidFill>
              </a:rPr>
              <a:t>, identifying bottlenecks and inefficiencies making the analysis of shortcomings more efficient.</a:t>
            </a:r>
            <a:endParaRPr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Since the work automation is done by AI there </a:t>
            </a:r>
            <a:r>
              <a:rPr lang="en-US" sz="1300" b="1">
                <a:solidFill>
                  <a:schemeClr val="dk1"/>
                </a:solidFill>
              </a:rPr>
              <a:t>won’t be</a:t>
            </a:r>
            <a:r>
              <a:rPr lang="en-US" sz="1300">
                <a:solidFill>
                  <a:schemeClr val="dk1"/>
                </a:solidFill>
              </a:rPr>
              <a:t> a </a:t>
            </a:r>
            <a:r>
              <a:rPr lang="en-US" sz="1300" b="1">
                <a:solidFill>
                  <a:schemeClr val="dk1"/>
                </a:solidFill>
              </a:rPr>
              <a:t>single complaint unattended</a:t>
            </a:r>
            <a:r>
              <a:rPr lang="en-US" sz="1300">
                <a:solidFill>
                  <a:schemeClr val="dk1"/>
                </a:solidFill>
              </a:rPr>
              <a:t>.</a:t>
            </a:r>
            <a:endParaRPr sz="1300" b="1">
              <a:solidFill>
                <a:schemeClr val="dk1"/>
              </a:solidFill>
            </a:endParaRPr>
          </a:p>
        </p:txBody>
      </p:sp>
      <p:cxnSp>
        <p:nvCxnSpPr>
          <p:cNvPr id="207" name="Google Shape;207;p5"/>
          <p:cNvCxnSpPr>
            <a:cxnSpLocks/>
          </p:cNvCxnSpPr>
          <p:nvPr/>
        </p:nvCxnSpPr>
        <p:spPr>
          <a:xfrm>
            <a:off x="6096000" y="1181100"/>
            <a:ext cx="0" cy="521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8" name="Google Shape;208;p5"/>
          <p:cNvGrpSpPr/>
          <p:nvPr/>
        </p:nvGrpSpPr>
        <p:grpSpPr>
          <a:xfrm>
            <a:off x="6501112" y="1253468"/>
            <a:ext cx="3952907" cy="461665"/>
            <a:chOff x="211882" y="1338046"/>
            <a:chExt cx="3952907" cy="461665"/>
          </a:xfrm>
        </p:grpSpPr>
        <p:sp>
          <p:nvSpPr>
            <p:cNvPr id="209" name="Google Shape;209;p5"/>
            <p:cNvSpPr txBox="1"/>
            <p:nvPr/>
          </p:nvSpPr>
          <p:spPr>
            <a:xfrm>
              <a:off x="610916" y="1338046"/>
              <a:ext cx="35538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Benefits</a:t>
              </a:r>
              <a:r>
                <a:rPr lang="en-US" sz="2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: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11882" y="1450892"/>
              <a:ext cx="294968" cy="235974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5"/>
          <p:cNvSpPr txBox="1"/>
          <p:nvPr/>
        </p:nvSpPr>
        <p:spPr>
          <a:xfrm>
            <a:off x="6388950" y="1563925"/>
            <a:ext cx="52527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Faster complaint resolution</a:t>
            </a:r>
            <a:r>
              <a:rPr lang="en-US" sz="1300">
                <a:solidFill>
                  <a:schemeClr val="dk1"/>
                </a:solidFill>
              </a:rPr>
              <a:t> and improving overall efficiency.  </a:t>
            </a:r>
            <a:endParaRPr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Urgent complaint handling,</a:t>
            </a:r>
            <a:r>
              <a:rPr lang="en-US" sz="1300">
                <a:solidFill>
                  <a:schemeClr val="dk1"/>
                </a:solidFill>
              </a:rPr>
              <a:t> prevents further escalation and </a:t>
            </a:r>
            <a:r>
              <a:rPr lang="en-US" sz="1300" b="1">
                <a:solidFill>
                  <a:schemeClr val="dk1"/>
                </a:solidFill>
              </a:rPr>
              <a:t>improves customer satisfaction.</a:t>
            </a:r>
            <a:endParaRPr b="1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Visual and </a:t>
            </a:r>
            <a:r>
              <a:rPr lang="en-US" sz="1300" b="1">
                <a:solidFill>
                  <a:schemeClr val="dk1"/>
                </a:solidFill>
              </a:rPr>
              <a:t>metadata analysis</a:t>
            </a:r>
            <a:r>
              <a:rPr lang="en-US" sz="1300">
                <a:solidFill>
                  <a:schemeClr val="dk1"/>
                </a:solidFill>
              </a:rPr>
              <a:t> adds precision, ensuring </a:t>
            </a:r>
            <a:r>
              <a:rPr lang="en-US" sz="1300" b="1">
                <a:solidFill>
                  <a:schemeClr val="dk1"/>
                </a:solidFill>
              </a:rPr>
              <a:t>accurate categorization and efficient resolution.</a:t>
            </a:r>
            <a:endParaRPr b="1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 AI dynamically allocates resources based on complaint volume and urgency, optimizing the workforce.</a:t>
            </a:r>
            <a:endParaRPr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Preventive maintenance, resulting in </a:t>
            </a:r>
            <a:r>
              <a:rPr lang="en-US" sz="1300" b="1">
                <a:solidFill>
                  <a:schemeClr val="dk1"/>
                </a:solidFill>
              </a:rPr>
              <a:t>substantiation cost savings</a:t>
            </a:r>
            <a:endParaRPr b="1"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 Passengers experience a more responsive and transparent system. </a:t>
            </a:r>
            <a:endParaRPr/>
          </a:p>
          <a:p>
            <a:pPr marL="3429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Rounded"/>
              <a:buAutoNum type="arabicPeriod"/>
            </a:pPr>
            <a:r>
              <a:rPr lang="en-US" sz="1300">
                <a:solidFill>
                  <a:schemeClr val="dk1"/>
                </a:solidFill>
              </a:rPr>
              <a:t>AI-powered continuous improvement, resulting in a </a:t>
            </a:r>
            <a:r>
              <a:rPr lang="en-US" sz="1300" b="1">
                <a:solidFill>
                  <a:schemeClr val="dk1"/>
                </a:solidFill>
              </a:rPr>
              <a:t>smarter</a:t>
            </a:r>
            <a:r>
              <a:rPr lang="en-US" sz="1300">
                <a:solidFill>
                  <a:schemeClr val="dk1"/>
                </a:solidFill>
              </a:rPr>
              <a:t> and </a:t>
            </a:r>
            <a:r>
              <a:rPr lang="en-US" sz="1300" b="1">
                <a:solidFill>
                  <a:schemeClr val="dk1"/>
                </a:solidFill>
              </a:rPr>
              <a:t>more efficient solution over time</a:t>
            </a:r>
            <a:r>
              <a:rPr lang="en-US" sz="1300">
                <a:solidFill>
                  <a:schemeClr val="dk1"/>
                </a:solidFill>
              </a:rPr>
              <a:t>.</a:t>
            </a:r>
            <a:endParaRPr/>
          </a:p>
        </p:txBody>
      </p:sp>
      <p:grpSp>
        <p:nvGrpSpPr>
          <p:cNvPr id="212" name="Google Shape;212;p5"/>
          <p:cNvGrpSpPr/>
          <p:nvPr/>
        </p:nvGrpSpPr>
        <p:grpSpPr>
          <a:xfrm>
            <a:off x="164107" y="179525"/>
            <a:ext cx="2128200" cy="720700"/>
            <a:chOff x="211882" y="290500"/>
            <a:chExt cx="2128200" cy="720700"/>
          </a:xfrm>
        </p:grpSpPr>
        <p:sp>
          <p:nvSpPr>
            <p:cNvPr id="213" name="Google Shape;213;p5"/>
            <p:cNvSpPr/>
            <p:nvPr/>
          </p:nvSpPr>
          <p:spPr>
            <a:xfrm>
              <a:off x="211882" y="383459"/>
              <a:ext cx="2128200" cy="534900"/>
            </a:xfrm>
            <a:prstGeom prst="roundRect">
              <a:avLst>
                <a:gd name="adj" fmla="val 16667"/>
              </a:avLst>
            </a:prstGeom>
            <a:solidFill>
              <a:srgbClr val="D8E2F3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4" name="Google Shape;214;p5"/>
            <p:cNvPicPr preferRelativeResize="0"/>
            <p:nvPr/>
          </p:nvPicPr>
          <p:blipFill rotWithShape="1">
            <a:blip r:embed="rId4">
              <a:alphaModFix/>
            </a:blip>
            <a:srcRect l="21440" r="-7826"/>
            <a:stretch/>
          </p:blipFill>
          <p:spPr>
            <a:xfrm>
              <a:off x="419100" y="290500"/>
              <a:ext cx="1920974" cy="720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221;p6">
            <a:extLst>
              <a:ext uri="{FF2B5EF4-FFF2-40B4-BE49-F238E27FC236}">
                <a16:creationId xmlns:a16="http://schemas.microsoft.com/office/drawing/2014/main" id="{D7AD1468-4532-BE59-096A-996D006AD530}"/>
              </a:ext>
            </a:extLst>
          </p:cNvPr>
          <p:cNvSpPr txBox="1"/>
          <p:nvPr/>
        </p:nvSpPr>
        <p:spPr>
          <a:xfrm>
            <a:off x="3918284" y="344042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AND BENEFITS</a:t>
            </a: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019" y="89761"/>
            <a:ext cx="1605068" cy="81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/>
          <p:nvPr/>
        </p:nvSpPr>
        <p:spPr>
          <a:xfrm>
            <a:off x="3689684" y="401464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6"/>
          <p:cNvGrpSpPr/>
          <p:nvPr/>
        </p:nvGrpSpPr>
        <p:grpSpPr>
          <a:xfrm>
            <a:off x="164107" y="179525"/>
            <a:ext cx="2128200" cy="720700"/>
            <a:chOff x="211882" y="290500"/>
            <a:chExt cx="2128200" cy="720700"/>
          </a:xfrm>
        </p:grpSpPr>
        <p:sp>
          <p:nvSpPr>
            <p:cNvPr id="226" name="Google Shape;226;p6"/>
            <p:cNvSpPr/>
            <p:nvPr/>
          </p:nvSpPr>
          <p:spPr>
            <a:xfrm>
              <a:off x="211882" y="383459"/>
              <a:ext cx="2128200" cy="534900"/>
            </a:xfrm>
            <a:prstGeom prst="roundRect">
              <a:avLst>
                <a:gd name="adj" fmla="val 16667"/>
              </a:avLst>
            </a:prstGeom>
            <a:solidFill>
              <a:srgbClr val="D8E2F3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7" name="Google Shape;227;p6"/>
            <p:cNvPicPr preferRelativeResize="0"/>
            <p:nvPr/>
          </p:nvPicPr>
          <p:blipFill rotWithShape="1">
            <a:blip r:embed="rId4">
              <a:alphaModFix/>
            </a:blip>
            <a:srcRect l="21440" r="-7826"/>
            <a:stretch/>
          </p:blipFill>
          <p:spPr>
            <a:xfrm>
              <a:off x="419100" y="290500"/>
              <a:ext cx="1920974" cy="7207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60B4CF-2E86-354B-AA8E-5AFA564F9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2861"/>
              </p:ext>
            </p:extLst>
          </p:nvPr>
        </p:nvGraphicFramePr>
        <p:xfrm>
          <a:off x="765103" y="1173180"/>
          <a:ext cx="1096296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48">
                  <a:extLst>
                    <a:ext uri="{9D8B030D-6E8A-4147-A177-3AD203B41FA5}">
                      <a16:colId xmlns:a16="http://schemas.microsoft.com/office/drawing/2014/main" val="633276438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1531496233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303314049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496429098"/>
                    </a:ext>
                  </a:extLst>
                </a:gridCol>
                <a:gridCol w="3333135">
                  <a:extLst>
                    <a:ext uri="{9D8B030D-6E8A-4147-A177-3AD203B41FA5}">
                      <a16:colId xmlns:a16="http://schemas.microsoft.com/office/drawing/2014/main" val="6661795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4975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DOI/URL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Accessed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Research </a:t>
                      </a:r>
                    </a:p>
                    <a:p>
                      <a:r>
                        <a:rPr lang="en-US" sz="1100" dirty="0"/>
                        <a:t>paper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 Analysis Of Convolutional Neural Networks For Image Classification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Neha </a:t>
                      </a:r>
                      <a:r>
                        <a:rPr lang="en-IN" sz="1100" dirty="0" err="1"/>
                        <a:t>Sharma,Vibhor</a:t>
                      </a:r>
                      <a:r>
                        <a:rPr lang="en-IN" sz="1100" dirty="0"/>
                        <a:t> Jain, Anju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hlinkClick r:id="rId5"/>
                        </a:rPr>
                        <a:t>https://doi.org/10.1016/j.procs.2018.05.198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September 2024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8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Research </a:t>
                      </a:r>
                    </a:p>
                    <a:p>
                      <a:r>
                        <a:rPr lang="en-US" sz="1100" dirty="0"/>
                        <a:t>paper</a:t>
                      </a:r>
                      <a:endParaRPr lang="en-IN" sz="1100" dirty="0"/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Model of Image Classification Using Machine Learning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Qing </a:t>
                      </a:r>
                      <a:r>
                        <a:rPr lang="en-US" sz="1100" dirty="0" err="1"/>
                        <a:t>Lv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Suzhen</a:t>
                      </a:r>
                      <a:r>
                        <a:rPr lang="en-US" sz="1100" dirty="0"/>
                        <a:t> Zhang, </a:t>
                      </a:r>
                      <a:r>
                        <a:rPr lang="en-US" sz="1100" dirty="0" err="1"/>
                        <a:t>Yuechun</a:t>
                      </a:r>
                      <a:r>
                        <a:rPr lang="en-US" sz="1100" dirty="0"/>
                        <a:t> Wang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hlinkClick r:id="rId6"/>
                        </a:rPr>
                        <a:t>https://doi.org/10.1155/2022/3351256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September 2024</a:t>
                      </a:r>
                      <a:endParaRPr lang="en-IN" sz="11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Research </a:t>
                      </a:r>
                    </a:p>
                    <a:p>
                      <a:r>
                        <a:rPr lang="en-US" sz="1100" dirty="0"/>
                        <a:t>paper</a:t>
                      </a:r>
                      <a:endParaRPr lang="en-IN" sz="11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Problem of Indian Railway Management System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Sayan</a:t>
                      </a:r>
                      <a:r>
                        <a:rPr lang="en-IN" sz="1100" dirty="0"/>
                        <a:t> Sarkar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hlinkClick r:id="rId7"/>
                        </a:rPr>
                        <a:t>https://www.irjet.net/archives/V6/i8/IRJET-V6I8198.pdf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September 2024</a:t>
                      </a:r>
                      <a:endParaRPr lang="en-IN" sz="11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8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Research </a:t>
                      </a:r>
                    </a:p>
                    <a:p>
                      <a:r>
                        <a:rPr lang="en-US" sz="1100" dirty="0"/>
                        <a:t>Paper cum Blog Post</a:t>
                      </a:r>
                      <a:endParaRPr lang="en-IN" sz="1100" dirty="0"/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Flask Decoded: Your Gateway to Deploying ML Models Effortlessly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Reza </a:t>
                      </a:r>
                      <a:r>
                        <a:rPr lang="en-US" sz="1100" dirty="0" err="1"/>
                        <a:t>Shokarzad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hlinkClick r:id="rId8"/>
                        </a:rPr>
                        <a:t>https://medium.com/@reza.shokrzad/flask-decoded-your-gateway-to-deploying-ml-models-effortlessly-a8570f91090f</a:t>
                      </a:r>
                      <a:r>
                        <a:rPr lang="en-IN" sz="1100" b="1" dirty="0"/>
                        <a:t>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September 2024</a:t>
                      </a:r>
                      <a:endParaRPr lang="en-IN" sz="11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0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Research Paper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Keras</a:t>
                      </a:r>
                      <a:r>
                        <a:rPr lang="en-US" sz="1100" dirty="0"/>
                        <a:t> and TensorFlow: A Hands-On Experience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Ferdin</a:t>
                      </a:r>
                      <a:r>
                        <a:rPr lang="en-IN" sz="1100" dirty="0"/>
                        <a:t> Joe John Joseph, </a:t>
                      </a:r>
                      <a:r>
                        <a:rPr lang="en-IN" sz="1100" dirty="0" err="1"/>
                        <a:t>Annop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Monsakul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hlinkClick r:id="rId9"/>
                        </a:rPr>
                        <a:t>http://dx.doi.org/10.1007/978-3-030-66519-7_4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September 2024</a:t>
                      </a:r>
                      <a:endParaRPr lang="en-IN" sz="11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531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Widescreen</PresentationFormat>
  <Paragraphs>144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Times New Roman</vt:lpstr>
      <vt:lpstr>Garamond</vt:lpstr>
      <vt:lpstr>Arial</vt:lpstr>
      <vt:lpstr>Arial Rounded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 CHANGELA</dc:creator>
  <cp:lastModifiedBy>Amey  Rasekar</cp:lastModifiedBy>
  <cp:revision>1</cp:revision>
  <dcterms:created xsi:type="dcterms:W3CDTF">2024-09-03T16:36:08Z</dcterms:created>
  <dcterms:modified xsi:type="dcterms:W3CDTF">2024-09-20T09:18:14Z</dcterms:modified>
</cp:coreProperties>
</file>