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2010" y="1857248"/>
            <a:ext cx="4782820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68617" y="1269568"/>
            <a:ext cx="5066030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95159" y="126343"/>
            <a:ext cx="1527289" cy="7005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2697" y="234441"/>
            <a:ext cx="662660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74" y="1143380"/>
            <a:ext cx="11582450" cy="212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60390" y="6489773"/>
            <a:ext cx="211962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9202" y="6480869"/>
            <a:ext cx="161290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8" y="177241"/>
            <a:ext cx="70993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0" dirty="0">
                <a:solidFill>
                  <a:srgbClr val="44536A"/>
                </a:solidFill>
              </a:rPr>
              <a:t>SMART</a:t>
            </a:r>
            <a:r>
              <a:rPr sz="3500" spc="-35" dirty="0">
                <a:solidFill>
                  <a:srgbClr val="44536A"/>
                </a:solidFill>
              </a:rPr>
              <a:t> </a:t>
            </a:r>
            <a:r>
              <a:rPr sz="3500" spc="90" dirty="0">
                <a:solidFill>
                  <a:srgbClr val="44536A"/>
                </a:solidFill>
              </a:rPr>
              <a:t>INDIA</a:t>
            </a:r>
            <a:r>
              <a:rPr sz="3500" spc="-15" dirty="0">
                <a:solidFill>
                  <a:srgbClr val="44536A"/>
                </a:solidFill>
              </a:rPr>
              <a:t> </a:t>
            </a:r>
            <a:r>
              <a:rPr sz="3500" spc="25" dirty="0">
                <a:solidFill>
                  <a:srgbClr val="44536A"/>
                </a:solidFill>
              </a:rPr>
              <a:t>HACKATHON</a:t>
            </a:r>
            <a:r>
              <a:rPr sz="3500" spc="-35" dirty="0">
                <a:solidFill>
                  <a:srgbClr val="44536A"/>
                </a:solidFill>
              </a:rPr>
              <a:t> </a:t>
            </a:r>
            <a:r>
              <a:rPr sz="3500" spc="-110" dirty="0">
                <a:solidFill>
                  <a:srgbClr val="44536A"/>
                </a:solidFill>
              </a:rPr>
              <a:t>2024</a:t>
            </a:r>
            <a:endParaRPr sz="35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5159" y="126343"/>
            <a:ext cx="1527289" cy="7005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286750" y="2508123"/>
            <a:ext cx="2999740" cy="3305175"/>
            <a:chOff x="8286750" y="2508123"/>
            <a:chExt cx="2999740" cy="33051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2993" y="2508123"/>
              <a:ext cx="2832967" cy="33046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86750" y="2660522"/>
              <a:ext cx="382905" cy="256540"/>
            </a:xfrm>
            <a:custGeom>
              <a:avLst/>
              <a:gdLst/>
              <a:ahLst/>
              <a:cxnLst/>
              <a:rect l="l" t="t" r="r" b="b"/>
              <a:pathLst>
                <a:path w="382904" h="256539">
                  <a:moveTo>
                    <a:pt x="382524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382524" y="256032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8490" y="940384"/>
            <a:ext cx="18789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718" y="2075179"/>
            <a:ext cx="61582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</a:t>
            </a:r>
            <a:r>
              <a:rPr sz="1800" b="1" dirty="0">
                <a:latin typeface="Arial"/>
                <a:cs typeface="Arial"/>
              </a:rPr>
              <a:t> 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SIH1711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  <a:tab pos="1398905" algn="l"/>
                <a:tab pos="2688590" algn="l"/>
                <a:tab pos="3342640" algn="l"/>
                <a:tab pos="3604895" algn="l"/>
                <a:tab pos="4868545" algn="l"/>
                <a:tab pos="5445760" algn="l"/>
              </a:tabLst>
            </a:pPr>
            <a:r>
              <a:rPr sz="1800" b="1" dirty="0">
                <a:latin typeface="Arial"/>
                <a:cs typeface="Arial"/>
              </a:rPr>
              <a:t>Prob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	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tle	-	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h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nc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il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Madad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3461385">
              <a:lnSpc>
                <a:spcPct val="100000"/>
              </a:lnSpc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Complaint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Management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307" y="2624073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02429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i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h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9619" y="2624073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Al-powered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718" y="3721049"/>
            <a:ext cx="337439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Theme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Smart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Automation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PS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Category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Software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Team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33281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Team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Name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BUGS DENIED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0301" y="964907"/>
            <a:ext cx="4934077" cy="5297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069" y="176225"/>
            <a:ext cx="2388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IDEA</a:t>
            </a:r>
            <a:r>
              <a:rPr u="sng" spc="-85" dirty="0"/>
              <a:t> </a:t>
            </a:r>
            <a:r>
              <a:rPr u="sng" dirty="0"/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9463" y="1435989"/>
            <a:ext cx="291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Proposed</a:t>
            </a:r>
            <a:r>
              <a:rPr sz="2400" b="1" u="heavy" spc="-4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u="heavy" spc="-6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532127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5" y="59055"/>
                </a:moveTo>
                <a:lnTo>
                  <a:pt x="0" y="59055"/>
                </a:lnTo>
                <a:lnTo>
                  <a:pt x="0" y="177037"/>
                </a:lnTo>
                <a:lnTo>
                  <a:pt x="7365" y="177037"/>
                </a:lnTo>
                <a:lnTo>
                  <a:pt x="7365" y="59055"/>
                </a:lnTo>
                <a:close/>
              </a:path>
              <a:path w="295275" h="236219">
                <a:moveTo>
                  <a:pt x="29463" y="59055"/>
                </a:moveTo>
                <a:lnTo>
                  <a:pt x="14732" y="59055"/>
                </a:lnTo>
                <a:lnTo>
                  <a:pt x="14732" y="177037"/>
                </a:lnTo>
                <a:lnTo>
                  <a:pt x="29463" y="177037"/>
                </a:lnTo>
                <a:lnTo>
                  <a:pt x="29463" y="59055"/>
                </a:lnTo>
                <a:close/>
              </a:path>
              <a:path w="295275" h="236219">
                <a:moveTo>
                  <a:pt x="177038" y="0"/>
                </a:moveTo>
                <a:lnTo>
                  <a:pt x="177038" y="59055"/>
                </a:lnTo>
                <a:lnTo>
                  <a:pt x="36829" y="59055"/>
                </a:lnTo>
                <a:lnTo>
                  <a:pt x="36829" y="177037"/>
                </a:lnTo>
                <a:lnTo>
                  <a:pt x="177038" y="177037"/>
                </a:lnTo>
                <a:lnTo>
                  <a:pt x="177038" y="235966"/>
                </a:lnTo>
                <a:lnTo>
                  <a:pt x="295021" y="117983"/>
                </a:lnTo>
                <a:lnTo>
                  <a:pt x="17703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67830" y="2035555"/>
            <a:ext cx="481711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059180" indent="-337185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sz="1500" spc="-5" dirty="0">
                <a:latin typeface="Arial MT"/>
                <a:cs typeface="Arial MT"/>
              </a:rPr>
              <a:t>Rail</a:t>
            </a:r>
            <a:r>
              <a:rPr sz="1500" dirty="0">
                <a:latin typeface="Arial MT"/>
                <a:cs typeface="Arial MT"/>
              </a:rPr>
              <a:t> Madad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AI-powered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complaint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management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enhanced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efficiency.</a:t>
            </a:r>
            <a:endParaRPr sz="1500" dirty="0">
              <a:latin typeface="Arial MT"/>
              <a:cs typeface="Arial MT"/>
            </a:endParaRPr>
          </a:p>
          <a:p>
            <a:pPr marL="327660" marR="625475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sz="1500" b="1" spc="-10" dirty="0">
                <a:latin typeface="Arial"/>
                <a:cs typeface="Arial"/>
              </a:rPr>
              <a:t>Automated </a:t>
            </a:r>
            <a:r>
              <a:rPr sz="1500" b="1" dirty="0">
                <a:latin typeface="Arial"/>
                <a:cs typeface="Arial"/>
              </a:rPr>
              <a:t>categorization </a:t>
            </a:r>
            <a:r>
              <a:rPr sz="1500" b="1" spc="-5" dirty="0">
                <a:latin typeface="Arial"/>
                <a:cs typeface="Arial"/>
              </a:rPr>
              <a:t>and routing</a:t>
            </a:r>
            <a:r>
              <a:rPr sz="1500" b="1" dirty="0">
                <a:latin typeface="Arial"/>
                <a:cs typeface="Arial"/>
              </a:rPr>
              <a:t> of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complaints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AI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relevant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departments.</a:t>
            </a:r>
          </a:p>
          <a:p>
            <a:pPr marL="327660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7660" algn="l"/>
                <a:tab pos="328295" algn="l"/>
              </a:tabLst>
            </a:pPr>
            <a:r>
              <a:rPr sz="1500" b="1" spc="-5" dirty="0">
                <a:latin typeface="Arial"/>
                <a:cs typeface="Arial"/>
              </a:rPr>
              <a:t>Urgency</a:t>
            </a:r>
            <a:r>
              <a:rPr sz="1500" b="1" dirty="0">
                <a:latin typeface="Arial"/>
                <a:cs typeface="Arial"/>
              </a:rPr>
              <a:t> detection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visual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content.</a:t>
            </a:r>
          </a:p>
          <a:p>
            <a:pPr marL="327660" marR="5080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7660" algn="l"/>
                <a:tab pos="328295" algn="l"/>
              </a:tabLst>
            </a:pPr>
            <a:r>
              <a:rPr sz="1500" spc="-5" dirty="0">
                <a:latin typeface="Arial MT"/>
                <a:cs typeface="Arial MT"/>
              </a:rPr>
              <a:t>AI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chatbots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immediate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confirmation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gathering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information</a:t>
            </a:r>
            <a:r>
              <a:rPr sz="1500" b="1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327660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7660" algn="l"/>
                <a:tab pos="328295" algn="l"/>
              </a:tabLst>
            </a:pPr>
            <a:r>
              <a:rPr sz="1500" dirty="0">
                <a:latin typeface="Arial MT"/>
                <a:cs typeface="Arial MT"/>
              </a:rPr>
              <a:t>Implementing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SOS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system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medical emergencies</a:t>
            </a:r>
          </a:p>
          <a:p>
            <a:pPr marL="32766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safety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concerns.</a:t>
            </a:r>
          </a:p>
        </p:txBody>
      </p:sp>
      <p:sp>
        <p:nvSpPr>
          <p:cNvPr id="6" name="object 6"/>
          <p:cNvSpPr/>
          <p:nvPr/>
        </p:nvSpPr>
        <p:spPr>
          <a:xfrm>
            <a:off x="5791200" y="1755775"/>
            <a:ext cx="0" cy="2243455"/>
          </a:xfrm>
          <a:custGeom>
            <a:avLst/>
            <a:gdLst/>
            <a:ahLst/>
            <a:cxnLst/>
            <a:rect l="l" t="t" r="r" b="b"/>
            <a:pathLst>
              <a:path h="2243454">
                <a:moveTo>
                  <a:pt x="0" y="0"/>
                </a:moveTo>
                <a:lnTo>
                  <a:pt x="0" y="2243455"/>
                </a:lnTo>
              </a:path>
            </a:pathLst>
          </a:custGeom>
          <a:ln w="952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56" y="4362125"/>
            <a:ext cx="233641" cy="2359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0386" y="4269669"/>
            <a:ext cx="10745470" cy="177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Unique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Value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Proposition</a:t>
            </a:r>
            <a:r>
              <a:rPr sz="2400" b="1" u="heavy" spc="-3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lang="en-IN" sz="2400" b="1" u="heavy" dirty="0">
              <a:solidFill>
                <a:srgbClr val="44536A"/>
              </a:solidFill>
              <a:uFill>
                <a:solidFill>
                  <a:srgbClr val="44536A"/>
                </a:solidFill>
              </a:uFill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lang="en-US" sz="1700" spc="5" dirty="0">
                <a:latin typeface="Arial MT"/>
                <a:cs typeface="Arial MT"/>
              </a:rPr>
              <a:t>The</a:t>
            </a:r>
            <a:r>
              <a:rPr lang="en-US" sz="1700" spc="-2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grievance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description </a:t>
            </a:r>
            <a:r>
              <a:rPr lang="en-US" sz="1700" spc="-5" dirty="0">
                <a:latin typeface="Arial MT"/>
                <a:cs typeface="Arial MT"/>
              </a:rPr>
              <a:t>will</a:t>
            </a:r>
            <a:r>
              <a:rPr lang="en-US" sz="1700" spc="-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also be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used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by</a:t>
            </a:r>
            <a:r>
              <a:rPr lang="en-US" sz="1700" spc="-10" dirty="0">
                <a:latin typeface="Arial MT"/>
                <a:cs typeface="Arial MT"/>
              </a:rPr>
              <a:t> </a:t>
            </a:r>
            <a:r>
              <a:rPr lang="en-US" sz="1700" spc="-5" dirty="0">
                <a:latin typeface="Arial MT"/>
                <a:cs typeface="Arial MT"/>
              </a:rPr>
              <a:t>the</a:t>
            </a:r>
            <a:r>
              <a:rPr lang="en-US" sz="1700" spc="45" dirty="0">
                <a:latin typeface="Arial MT"/>
                <a:cs typeface="Arial MT"/>
              </a:rPr>
              <a:t> </a:t>
            </a:r>
            <a:r>
              <a:rPr lang="en-US" sz="1700" b="1" dirty="0">
                <a:latin typeface="Arial"/>
                <a:cs typeface="Arial"/>
              </a:rPr>
              <a:t>Natural</a:t>
            </a:r>
            <a:r>
              <a:rPr lang="en-US" sz="1700" b="1" spc="-10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Language</a:t>
            </a:r>
            <a:r>
              <a:rPr lang="en-US" sz="1700" b="1" spc="-20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Processing</a:t>
            </a:r>
            <a:r>
              <a:rPr lang="en-US" sz="1700" b="1" spc="25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model</a:t>
            </a:r>
            <a:r>
              <a:rPr lang="en-US" sz="1700" dirty="0">
                <a:latin typeface="Arial MT"/>
                <a:cs typeface="Arial MT"/>
              </a:rPr>
              <a:t>.</a:t>
            </a:r>
            <a:r>
              <a:rPr lang="en-US" sz="1700" spc="5" dirty="0">
                <a:latin typeface="Arial MT"/>
                <a:cs typeface="Arial MT"/>
              </a:rPr>
              <a:t> </a:t>
            </a:r>
            <a:r>
              <a:rPr lang="en-US" sz="1700" spc="-5" dirty="0">
                <a:latin typeface="Arial MT"/>
                <a:cs typeface="Arial MT"/>
              </a:rPr>
              <a:t>In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case</a:t>
            </a:r>
            <a:r>
              <a:rPr lang="en-US" sz="1700" spc="5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of</a:t>
            </a:r>
            <a:r>
              <a:rPr lang="en-US" sz="1700" spc="5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conflict</a:t>
            </a:r>
          </a:p>
          <a:p>
            <a:pPr marL="349250">
              <a:lnSpc>
                <a:spcPct val="100000"/>
              </a:lnSpc>
            </a:pPr>
            <a:r>
              <a:rPr lang="en-US" sz="1700" spc="-5" dirty="0">
                <a:latin typeface="Arial MT"/>
                <a:cs typeface="Arial MT"/>
              </a:rPr>
              <a:t>between</a:t>
            </a:r>
            <a:r>
              <a:rPr lang="en-US" sz="1700" spc="35" dirty="0">
                <a:latin typeface="Arial MT"/>
                <a:cs typeface="Arial MT"/>
              </a:rPr>
              <a:t> </a:t>
            </a:r>
            <a:r>
              <a:rPr lang="en-US" sz="1700" spc="-5" dirty="0">
                <a:latin typeface="Arial MT"/>
                <a:cs typeface="Arial MT"/>
              </a:rPr>
              <a:t>text</a:t>
            </a:r>
            <a:r>
              <a:rPr lang="en-US" sz="1700" spc="3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and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image,</a:t>
            </a:r>
            <a:r>
              <a:rPr lang="en-US" sz="1700" spc="15" dirty="0">
                <a:latin typeface="Arial MT"/>
                <a:cs typeface="Arial MT"/>
              </a:rPr>
              <a:t> </a:t>
            </a:r>
            <a:r>
              <a:rPr lang="en-US" sz="1700" b="1" spc="-10" dirty="0">
                <a:latin typeface="Arial"/>
                <a:cs typeface="Arial"/>
              </a:rPr>
              <a:t>visual</a:t>
            </a:r>
            <a:r>
              <a:rPr lang="en-US" sz="1700" b="1" spc="45" dirty="0">
                <a:latin typeface="Arial"/>
                <a:cs typeface="Arial"/>
              </a:rPr>
              <a:t> </a:t>
            </a:r>
            <a:r>
              <a:rPr lang="en-US" sz="1700" b="1" spc="-5" dirty="0">
                <a:latin typeface="Arial"/>
                <a:cs typeface="Arial"/>
              </a:rPr>
              <a:t>information </a:t>
            </a:r>
            <a:r>
              <a:rPr lang="en-US" sz="1700" b="1" spc="5" dirty="0">
                <a:latin typeface="Arial"/>
                <a:cs typeface="Arial"/>
              </a:rPr>
              <a:t>will</a:t>
            </a:r>
            <a:r>
              <a:rPr lang="en-US" sz="1700" b="1" spc="-5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be</a:t>
            </a:r>
            <a:r>
              <a:rPr lang="en-US" sz="1700" b="1" spc="5" dirty="0">
                <a:latin typeface="Arial"/>
                <a:cs typeface="Arial"/>
              </a:rPr>
              <a:t> </a:t>
            </a:r>
            <a:r>
              <a:rPr lang="en-US" sz="1700" b="1" spc="-5" dirty="0">
                <a:latin typeface="Arial"/>
                <a:cs typeface="Arial"/>
              </a:rPr>
              <a:t>prioritized.</a:t>
            </a:r>
            <a:endParaRPr lang="en-US" sz="1700" dirty="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1795"/>
              </a:spcBef>
              <a:buChar char="•"/>
              <a:tabLst>
                <a:tab pos="349250" algn="l"/>
                <a:tab pos="349885" algn="l"/>
              </a:tabLst>
            </a:pPr>
            <a:r>
              <a:rPr lang="en-IN" sz="1700" b="1" spc="-5" dirty="0">
                <a:latin typeface="Arial MT"/>
                <a:cs typeface="Arial MT"/>
              </a:rPr>
              <a:t>Offline SOS system </a:t>
            </a:r>
            <a:r>
              <a:rPr lang="en-IN" sz="1700" spc="-5" dirty="0">
                <a:latin typeface="Arial MT"/>
                <a:cs typeface="Arial MT"/>
              </a:rPr>
              <a:t>for the safety of the passenger's traveling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89941" y="100101"/>
            <a:ext cx="2141220" cy="720725"/>
            <a:chOff x="189941" y="100101"/>
            <a:chExt cx="2141220" cy="720725"/>
          </a:xfrm>
        </p:grpSpPr>
        <p:sp>
          <p:nvSpPr>
            <p:cNvPr id="10" name="object 10"/>
            <p:cNvSpPr/>
            <p:nvPr/>
          </p:nvSpPr>
          <p:spPr>
            <a:xfrm>
              <a:off x="196291" y="193039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35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3"/>
                  </a:lnTo>
                  <a:lnTo>
                    <a:pt x="0" y="445769"/>
                  </a:lnTo>
                  <a:lnTo>
                    <a:pt x="7006" y="480488"/>
                  </a:lnTo>
                  <a:lnTo>
                    <a:pt x="26112" y="508825"/>
                  </a:lnTo>
                  <a:lnTo>
                    <a:pt x="54451" y="527923"/>
                  </a:lnTo>
                  <a:lnTo>
                    <a:pt x="89154" y="534923"/>
                  </a:lnTo>
                  <a:lnTo>
                    <a:pt x="2039035" y="534923"/>
                  </a:lnTo>
                  <a:lnTo>
                    <a:pt x="2073754" y="527923"/>
                  </a:lnTo>
                  <a:lnTo>
                    <a:pt x="2102091" y="508825"/>
                  </a:lnTo>
                  <a:lnTo>
                    <a:pt x="2121188" y="480488"/>
                  </a:lnTo>
                  <a:lnTo>
                    <a:pt x="2128189" y="445769"/>
                  </a:lnTo>
                  <a:lnTo>
                    <a:pt x="2128189" y="89153"/>
                  </a:lnTo>
                  <a:lnTo>
                    <a:pt x="2121188" y="54435"/>
                  </a:lnTo>
                  <a:lnTo>
                    <a:pt x="2102091" y="26098"/>
                  </a:lnTo>
                  <a:lnTo>
                    <a:pt x="2073754" y="7000"/>
                  </a:lnTo>
                  <a:lnTo>
                    <a:pt x="2039035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91" y="193039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2039035" y="0"/>
                  </a:lnTo>
                  <a:lnTo>
                    <a:pt x="2073754" y="7000"/>
                  </a:lnTo>
                  <a:lnTo>
                    <a:pt x="2102091" y="26098"/>
                  </a:lnTo>
                  <a:lnTo>
                    <a:pt x="2121188" y="54435"/>
                  </a:lnTo>
                  <a:lnTo>
                    <a:pt x="2128189" y="89153"/>
                  </a:lnTo>
                  <a:lnTo>
                    <a:pt x="2128189" y="445769"/>
                  </a:lnTo>
                  <a:lnTo>
                    <a:pt x="2121188" y="480488"/>
                  </a:lnTo>
                  <a:lnTo>
                    <a:pt x="2102091" y="508825"/>
                  </a:lnTo>
                  <a:lnTo>
                    <a:pt x="2073754" y="527923"/>
                  </a:lnTo>
                  <a:lnTo>
                    <a:pt x="2039035" y="534923"/>
                  </a:lnTo>
                  <a:lnTo>
                    <a:pt x="89154" y="534923"/>
                  </a:lnTo>
                  <a:lnTo>
                    <a:pt x="54451" y="527923"/>
                  </a:lnTo>
                  <a:lnTo>
                    <a:pt x="26112" y="508825"/>
                  </a:lnTo>
                  <a:lnTo>
                    <a:pt x="7006" y="480488"/>
                  </a:lnTo>
                  <a:lnTo>
                    <a:pt x="0" y="445769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504" y="100101"/>
              <a:ext cx="1746885" cy="7206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6359772"/>
            <a:ext cx="12192000" cy="526415"/>
            <a:chOff x="0" y="6328145"/>
            <a:chExt cx="12192000" cy="5264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48983"/>
              <a:ext cx="12189714" cy="50520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6328145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4961" y="1435989"/>
            <a:ext cx="4123690" cy="196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Problems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Faced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90"/>
              </a:spcBef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Current </a:t>
            </a:r>
            <a:r>
              <a:rPr sz="1500" spc="-5" dirty="0">
                <a:latin typeface="Arial MT"/>
                <a:cs typeface="Arial MT"/>
              </a:rPr>
              <a:t>Rail Madad heavily </a:t>
            </a:r>
            <a:r>
              <a:rPr sz="1500" dirty="0">
                <a:latin typeface="Arial MT"/>
                <a:cs typeface="Arial MT"/>
              </a:rPr>
              <a:t>relies </a:t>
            </a:r>
            <a:r>
              <a:rPr sz="1500" spc="-5" dirty="0">
                <a:latin typeface="Arial MT"/>
                <a:cs typeface="Arial MT"/>
              </a:rPr>
              <a:t>on manual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processing.</a:t>
            </a:r>
          </a:p>
          <a:p>
            <a:pPr marL="355600" marR="92075" indent="-342900">
              <a:lnSpc>
                <a:spcPct val="100000"/>
              </a:lnSpc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Late </a:t>
            </a:r>
            <a:r>
              <a:rPr sz="1500" dirty="0">
                <a:latin typeface="Arial MT"/>
                <a:cs typeface="Arial MT"/>
              </a:rPr>
              <a:t>responses and chances of unattended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complaints.</a:t>
            </a:r>
          </a:p>
          <a:p>
            <a:pPr marL="355600" indent="-342900">
              <a:lnSpc>
                <a:spcPct val="100000"/>
              </a:lnSpc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implemented.</a:t>
            </a:r>
          </a:p>
          <a:p>
            <a:pPr marL="355600" indent="-342900">
              <a:lnSpc>
                <a:spcPct val="100000"/>
              </a:lnSpc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desk.</a:t>
            </a:r>
          </a:p>
        </p:txBody>
      </p:sp>
      <p:sp>
        <p:nvSpPr>
          <p:cNvPr id="17" name="object 17"/>
          <p:cNvSpPr/>
          <p:nvPr/>
        </p:nvSpPr>
        <p:spPr>
          <a:xfrm>
            <a:off x="456577" y="1532127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78" y="59055"/>
                </a:moveTo>
                <a:lnTo>
                  <a:pt x="0" y="59055"/>
                </a:lnTo>
                <a:lnTo>
                  <a:pt x="0" y="177037"/>
                </a:lnTo>
                <a:lnTo>
                  <a:pt x="7378" y="177037"/>
                </a:lnTo>
                <a:lnTo>
                  <a:pt x="7378" y="59055"/>
                </a:lnTo>
                <a:close/>
              </a:path>
              <a:path w="295275" h="236219">
                <a:moveTo>
                  <a:pt x="29502" y="59055"/>
                </a:moveTo>
                <a:lnTo>
                  <a:pt x="14744" y="59055"/>
                </a:lnTo>
                <a:lnTo>
                  <a:pt x="14744" y="177037"/>
                </a:lnTo>
                <a:lnTo>
                  <a:pt x="29502" y="177037"/>
                </a:lnTo>
                <a:lnTo>
                  <a:pt x="29502" y="59055"/>
                </a:lnTo>
                <a:close/>
              </a:path>
              <a:path w="295275" h="236219">
                <a:moveTo>
                  <a:pt x="176987" y="0"/>
                </a:moveTo>
                <a:lnTo>
                  <a:pt x="176987" y="59055"/>
                </a:lnTo>
                <a:lnTo>
                  <a:pt x="36868" y="59055"/>
                </a:lnTo>
                <a:lnTo>
                  <a:pt x="36868" y="177037"/>
                </a:lnTo>
                <a:lnTo>
                  <a:pt x="176987" y="177037"/>
                </a:lnTo>
                <a:lnTo>
                  <a:pt x="176987" y="235966"/>
                </a:lnTo>
                <a:lnTo>
                  <a:pt x="294970" y="117983"/>
                </a:lnTo>
                <a:lnTo>
                  <a:pt x="176987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174751"/>
            <a:ext cx="4895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/>
              <a:t>TECHNICAL</a:t>
            </a:r>
            <a:r>
              <a:rPr u="sng" spc="-70" dirty="0"/>
              <a:t> </a:t>
            </a:r>
            <a:r>
              <a:rPr u="sng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604" y="867917"/>
            <a:ext cx="3957954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Algorithm</a:t>
            </a:r>
            <a:r>
              <a:rPr sz="2400" b="1" u="heavy" spc="-4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Development</a:t>
            </a:r>
            <a:r>
              <a:rPr sz="2400" b="1" u="heavy" spc="-2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1200" b="1" spc="-5" dirty="0">
                <a:latin typeface="Arial"/>
                <a:cs typeface="Arial"/>
              </a:rPr>
              <a:t>Step-1: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UI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Loading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upload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processing.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353" y="964057"/>
            <a:ext cx="335280" cy="236220"/>
          </a:xfrm>
          <a:custGeom>
            <a:avLst/>
            <a:gdLst/>
            <a:ahLst/>
            <a:cxnLst/>
            <a:rect l="l" t="t" r="r" b="b"/>
            <a:pathLst>
              <a:path w="335280" h="236219">
                <a:moveTo>
                  <a:pt x="7377" y="59054"/>
                </a:moveTo>
                <a:lnTo>
                  <a:pt x="0" y="59054"/>
                </a:lnTo>
                <a:lnTo>
                  <a:pt x="0" y="177037"/>
                </a:lnTo>
                <a:lnTo>
                  <a:pt x="7377" y="177037"/>
                </a:lnTo>
                <a:lnTo>
                  <a:pt x="7377" y="59054"/>
                </a:lnTo>
                <a:close/>
              </a:path>
              <a:path w="335280" h="236219">
                <a:moveTo>
                  <a:pt x="29500" y="59054"/>
                </a:moveTo>
                <a:lnTo>
                  <a:pt x="14743" y="59054"/>
                </a:lnTo>
                <a:lnTo>
                  <a:pt x="14743" y="177037"/>
                </a:lnTo>
                <a:lnTo>
                  <a:pt x="29500" y="177037"/>
                </a:lnTo>
                <a:lnTo>
                  <a:pt x="29500" y="59054"/>
                </a:lnTo>
                <a:close/>
              </a:path>
              <a:path w="335280" h="236219">
                <a:moveTo>
                  <a:pt x="217003" y="0"/>
                </a:moveTo>
                <a:lnTo>
                  <a:pt x="217003" y="59054"/>
                </a:lnTo>
                <a:lnTo>
                  <a:pt x="36866" y="59054"/>
                </a:lnTo>
                <a:lnTo>
                  <a:pt x="36866" y="177037"/>
                </a:lnTo>
                <a:lnTo>
                  <a:pt x="217003" y="177037"/>
                </a:lnTo>
                <a:lnTo>
                  <a:pt x="217003" y="235965"/>
                </a:lnTo>
                <a:lnTo>
                  <a:pt x="334986" y="117982"/>
                </a:lnTo>
                <a:lnTo>
                  <a:pt x="217003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4604" y="1813940"/>
            <a:ext cx="4149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Step-2: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Convolutional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Neural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Network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(CNN)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classifier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3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uploaded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classifies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</a:t>
            </a:r>
            <a:endParaRPr sz="1200" dirty="0">
              <a:latin typeface="Arial MT"/>
              <a:cs typeface="Arial MT"/>
            </a:endParaRPr>
          </a:p>
          <a:p>
            <a:pPr marL="727075" marR="204660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Label 0:Violence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Label</a:t>
            </a:r>
            <a:r>
              <a:rPr sz="1200" b="1" spc="-5" dirty="0">
                <a:latin typeface="Arial"/>
                <a:cs typeface="Arial"/>
              </a:rPr>
              <a:t> 1</a:t>
            </a:r>
            <a:r>
              <a:rPr sz="1200" b="1" spc="5" dirty="0">
                <a:latin typeface="Arial"/>
                <a:cs typeface="Arial"/>
              </a:rPr>
              <a:t>:W</a:t>
            </a:r>
            <a:r>
              <a:rPr sz="1200" b="1" spc="-5" dirty="0">
                <a:latin typeface="Arial"/>
                <a:cs typeface="Arial"/>
              </a:rPr>
              <a:t>as</a:t>
            </a:r>
            <a:r>
              <a:rPr sz="1200" b="1" dirty="0">
                <a:latin typeface="Arial"/>
                <a:cs typeface="Arial"/>
              </a:rPr>
              <a:t>hroom  Label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2:Coaches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04" y="2911221"/>
            <a:ext cx="4204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155575" indent="-5581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Step-3: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Image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feature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classification </a:t>
            </a:r>
            <a:r>
              <a:rPr sz="1200" spc="-5" dirty="0">
                <a:latin typeface="Arial MT"/>
                <a:cs typeface="Arial MT"/>
              </a:rPr>
              <a:t>by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CNN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model.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Step-4: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Next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step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classification, complain categorization.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604" y="3826002"/>
            <a:ext cx="3562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Step-5: </a:t>
            </a:r>
            <a:r>
              <a:rPr sz="1200" spc="-5" dirty="0">
                <a:latin typeface="Arial MT"/>
                <a:cs typeface="Arial MT"/>
              </a:rPr>
              <a:t>Assigns </a:t>
            </a:r>
            <a:r>
              <a:rPr sz="1200" b="1" dirty="0">
                <a:latin typeface="Arial"/>
                <a:cs typeface="Arial"/>
              </a:rPr>
              <a:t>responsibility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party.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604" y="4191761"/>
            <a:ext cx="38741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Step-6: </a:t>
            </a:r>
            <a:r>
              <a:rPr sz="1200" spc="-5" dirty="0">
                <a:latin typeface="Arial MT"/>
                <a:cs typeface="Arial MT"/>
              </a:rPr>
              <a:t>PNR-Based </a:t>
            </a:r>
            <a:r>
              <a:rPr sz="1200" dirty="0">
                <a:latin typeface="Arial MT"/>
                <a:cs typeface="Arial MT"/>
              </a:rPr>
              <a:t>Person Identification: </a:t>
            </a:r>
            <a:r>
              <a:rPr sz="1200" b="1" spc="-5" dirty="0">
                <a:latin typeface="Arial"/>
                <a:cs typeface="Arial"/>
              </a:rPr>
              <a:t>Confirms </a:t>
            </a:r>
            <a:r>
              <a:rPr sz="1200" b="1" dirty="0">
                <a:latin typeface="Arial"/>
                <a:cs typeface="Arial"/>
              </a:rPr>
              <a:t>and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verifies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PNR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details.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Step-7: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Assigns responsible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personnel,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5" dirty="0">
                <a:latin typeface="Arial MT"/>
                <a:cs typeface="Arial MT"/>
              </a:rPr>
              <a:t> PNR.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04" y="5106416"/>
            <a:ext cx="4185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  <a:tabLst>
                <a:tab pos="1521460" algn="l"/>
              </a:tabLst>
            </a:pPr>
            <a:r>
              <a:rPr sz="1200" b="1" spc="-5" dirty="0">
                <a:latin typeface="Arial"/>
                <a:cs typeface="Arial"/>
              </a:rPr>
              <a:t>Step-8: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responsible person’s details (ID) </a:t>
            </a:r>
            <a:r>
              <a:rPr sz="1200" dirty="0">
                <a:latin typeface="Arial MT"/>
                <a:cs typeface="Arial MT"/>
              </a:rPr>
              <a:t>are sent back 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system.	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Displays next </a:t>
            </a:r>
            <a:r>
              <a:rPr sz="1200" dirty="0">
                <a:latin typeface="Arial MT"/>
                <a:cs typeface="Arial MT"/>
              </a:rPr>
              <a:t>step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information of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party.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604" y="5837935"/>
            <a:ext cx="4116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 marR="5080" indent="-471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Step-9:</a:t>
            </a:r>
            <a:r>
              <a:rPr sz="1200" b="1" dirty="0">
                <a:latin typeface="Arial"/>
                <a:cs typeface="Arial"/>
              </a:rPr>
              <a:t> Final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Render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Notification</a:t>
            </a:r>
            <a:r>
              <a:rPr sz="1200" spc="-5" dirty="0">
                <a:latin typeface="Arial MT"/>
                <a:cs typeface="Arial MT"/>
              </a:rPr>
              <a:t>: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Communicates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begins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resolution.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73818" y="5115371"/>
            <a:ext cx="1695450" cy="5207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7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Product</a:t>
            </a:r>
            <a:r>
              <a:rPr sz="1700" b="1" u="heavy" spc="-5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Status</a:t>
            </a:r>
            <a:r>
              <a:rPr sz="1700" b="1" spc="-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175"/>
              </a:spcBef>
            </a:pPr>
            <a:r>
              <a:rPr lang="en-US" sz="1200" b="1" dirty="0">
                <a:latin typeface="Arial"/>
                <a:cs typeface="Arial"/>
              </a:rPr>
              <a:t>65</a:t>
            </a:r>
            <a:r>
              <a:rPr sz="1200" b="1" dirty="0">
                <a:latin typeface="Arial"/>
                <a:cs typeface="Arial"/>
              </a:rPr>
              <a:t>%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Completed.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9647" y="5211571"/>
            <a:ext cx="195199" cy="1828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3654" y="509727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Technologies</a:t>
            </a:r>
            <a:r>
              <a:rPr sz="1800" b="1" u="heavy" spc="-6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used</a:t>
            </a:r>
            <a:r>
              <a:rPr sz="1800" b="1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5829" y="5153659"/>
            <a:ext cx="310515" cy="178435"/>
          </a:xfrm>
          <a:custGeom>
            <a:avLst/>
            <a:gdLst/>
            <a:ahLst/>
            <a:cxnLst/>
            <a:rect l="l" t="t" r="r" b="b"/>
            <a:pathLst>
              <a:path w="310515" h="178435">
                <a:moveTo>
                  <a:pt x="5461" y="44450"/>
                </a:moveTo>
                <a:lnTo>
                  <a:pt x="0" y="44450"/>
                </a:lnTo>
                <a:lnTo>
                  <a:pt x="0" y="133476"/>
                </a:lnTo>
                <a:lnTo>
                  <a:pt x="5461" y="133476"/>
                </a:lnTo>
                <a:lnTo>
                  <a:pt x="5461" y="44450"/>
                </a:lnTo>
                <a:close/>
              </a:path>
              <a:path w="310515" h="178435">
                <a:moveTo>
                  <a:pt x="22225" y="44450"/>
                </a:moveTo>
                <a:lnTo>
                  <a:pt x="11049" y="44450"/>
                </a:lnTo>
                <a:lnTo>
                  <a:pt x="11049" y="133476"/>
                </a:lnTo>
                <a:lnTo>
                  <a:pt x="22225" y="133476"/>
                </a:lnTo>
                <a:lnTo>
                  <a:pt x="22225" y="44450"/>
                </a:lnTo>
                <a:close/>
              </a:path>
              <a:path w="310515" h="178435">
                <a:moveTo>
                  <a:pt x="221234" y="0"/>
                </a:moveTo>
                <a:lnTo>
                  <a:pt x="221234" y="44450"/>
                </a:lnTo>
                <a:lnTo>
                  <a:pt x="27686" y="44450"/>
                </a:lnTo>
                <a:lnTo>
                  <a:pt x="27686" y="133476"/>
                </a:lnTo>
                <a:lnTo>
                  <a:pt x="221234" y="133476"/>
                </a:lnTo>
                <a:lnTo>
                  <a:pt x="221234" y="177926"/>
                </a:lnTo>
                <a:lnTo>
                  <a:pt x="310134" y="89026"/>
                </a:lnTo>
                <a:lnTo>
                  <a:pt x="22123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object 15"/>
          <p:cNvGrpSpPr/>
          <p:nvPr/>
        </p:nvGrpSpPr>
        <p:grpSpPr>
          <a:xfrm>
            <a:off x="6925564" y="5588812"/>
            <a:ext cx="2553335" cy="643255"/>
            <a:chOff x="6925564" y="5588812"/>
            <a:chExt cx="2553335" cy="643255"/>
          </a:xfrm>
        </p:grpSpPr>
        <p:sp>
          <p:nvSpPr>
            <p:cNvPr id="16" name="object 16"/>
            <p:cNvSpPr/>
            <p:nvPr/>
          </p:nvSpPr>
          <p:spPr>
            <a:xfrm>
              <a:off x="6925564" y="5588812"/>
              <a:ext cx="2553335" cy="643255"/>
            </a:xfrm>
            <a:custGeom>
              <a:avLst/>
              <a:gdLst/>
              <a:ahLst/>
              <a:cxnLst/>
              <a:rect l="l" t="t" r="r" b="b"/>
              <a:pathLst>
                <a:path w="2553334" h="643254">
                  <a:moveTo>
                    <a:pt x="2445892" y="0"/>
                  </a:moveTo>
                  <a:lnTo>
                    <a:pt x="107187" y="0"/>
                  </a:lnTo>
                  <a:lnTo>
                    <a:pt x="65472" y="8423"/>
                  </a:lnTo>
                  <a:lnTo>
                    <a:pt x="31400" y="31395"/>
                  </a:lnTo>
                  <a:lnTo>
                    <a:pt x="8425" y="65467"/>
                  </a:lnTo>
                  <a:lnTo>
                    <a:pt x="0" y="107188"/>
                  </a:lnTo>
                  <a:lnTo>
                    <a:pt x="0" y="535927"/>
                  </a:lnTo>
                  <a:lnTo>
                    <a:pt x="8425" y="577653"/>
                  </a:lnTo>
                  <a:lnTo>
                    <a:pt x="31400" y="611724"/>
                  </a:lnTo>
                  <a:lnTo>
                    <a:pt x="65472" y="634693"/>
                  </a:lnTo>
                  <a:lnTo>
                    <a:pt x="107187" y="643115"/>
                  </a:lnTo>
                  <a:lnTo>
                    <a:pt x="2445892" y="643115"/>
                  </a:lnTo>
                  <a:lnTo>
                    <a:pt x="2487662" y="634693"/>
                  </a:lnTo>
                  <a:lnTo>
                    <a:pt x="2521727" y="611724"/>
                  </a:lnTo>
                  <a:lnTo>
                    <a:pt x="2544673" y="577653"/>
                  </a:lnTo>
                  <a:lnTo>
                    <a:pt x="2553080" y="535927"/>
                  </a:lnTo>
                  <a:lnTo>
                    <a:pt x="2553080" y="107188"/>
                  </a:lnTo>
                  <a:lnTo>
                    <a:pt x="2544673" y="65467"/>
                  </a:lnTo>
                  <a:lnTo>
                    <a:pt x="2521727" y="31395"/>
                  </a:lnTo>
                  <a:lnTo>
                    <a:pt x="2487662" y="8423"/>
                  </a:lnTo>
                  <a:lnTo>
                    <a:pt x="24458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7786" y="5635878"/>
              <a:ext cx="342900" cy="2804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2216" y="5654865"/>
              <a:ext cx="534149" cy="2687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1202" y="5979756"/>
              <a:ext cx="379602" cy="1600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6116" y="5964580"/>
              <a:ext cx="382524" cy="1752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8325" y="5915710"/>
              <a:ext cx="352044" cy="2804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5969" y="5661621"/>
              <a:ext cx="275844" cy="254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5826" y="5681637"/>
              <a:ext cx="236220" cy="2240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09076" y="5901982"/>
              <a:ext cx="637031" cy="2804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2164" y="5688215"/>
              <a:ext cx="247446" cy="22692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60693" y="1295"/>
            <a:ext cx="2141220" cy="720725"/>
            <a:chOff x="160693" y="1295"/>
            <a:chExt cx="2141220" cy="720725"/>
          </a:xfrm>
        </p:grpSpPr>
        <p:sp>
          <p:nvSpPr>
            <p:cNvPr id="27" name="object 27"/>
            <p:cNvSpPr/>
            <p:nvPr/>
          </p:nvSpPr>
          <p:spPr>
            <a:xfrm>
              <a:off x="167043" y="94233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73" y="0"/>
                  </a:moveTo>
                  <a:lnTo>
                    <a:pt x="89153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4"/>
                  </a:lnTo>
                  <a:lnTo>
                    <a:pt x="0" y="445770"/>
                  </a:lnTo>
                  <a:lnTo>
                    <a:pt x="7006" y="480435"/>
                  </a:lnTo>
                  <a:lnTo>
                    <a:pt x="26112" y="508777"/>
                  </a:lnTo>
                  <a:lnTo>
                    <a:pt x="54451" y="527905"/>
                  </a:lnTo>
                  <a:lnTo>
                    <a:pt x="89153" y="534924"/>
                  </a:lnTo>
                  <a:lnTo>
                    <a:pt x="2039073" y="534924"/>
                  </a:lnTo>
                  <a:lnTo>
                    <a:pt x="2073738" y="527905"/>
                  </a:lnTo>
                  <a:lnTo>
                    <a:pt x="2102081" y="508777"/>
                  </a:lnTo>
                  <a:lnTo>
                    <a:pt x="2121209" y="480435"/>
                  </a:lnTo>
                  <a:lnTo>
                    <a:pt x="2128227" y="445770"/>
                  </a:lnTo>
                  <a:lnTo>
                    <a:pt x="2128227" y="89154"/>
                  </a:lnTo>
                  <a:lnTo>
                    <a:pt x="2121209" y="54435"/>
                  </a:lnTo>
                  <a:lnTo>
                    <a:pt x="2102081" y="26098"/>
                  </a:lnTo>
                  <a:lnTo>
                    <a:pt x="2073738" y="7000"/>
                  </a:lnTo>
                  <a:lnTo>
                    <a:pt x="2039073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043" y="94233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4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3" y="0"/>
                  </a:lnTo>
                  <a:lnTo>
                    <a:pt x="2039073" y="0"/>
                  </a:lnTo>
                  <a:lnTo>
                    <a:pt x="2073738" y="7000"/>
                  </a:lnTo>
                  <a:lnTo>
                    <a:pt x="2102081" y="26098"/>
                  </a:lnTo>
                  <a:lnTo>
                    <a:pt x="2121209" y="54435"/>
                  </a:lnTo>
                  <a:lnTo>
                    <a:pt x="2128227" y="89154"/>
                  </a:lnTo>
                  <a:lnTo>
                    <a:pt x="2128227" y="445770"/>
                  </a:lnTo>
                  <a:lnTo>
                    <a:pt x="2121209" y="480435"/>
                  </a:lnTo>
                  <a:lnTo>
                    <a:pt x="2102081" y="508777"/>
                  </a:lnTo>
                  <a:lnTo>
                    <a:pt x="2073738" y="527905"/>
                  </a:lnTo>
                  <a:lnTo>
                    <a:pt x="2039073" y="534924"/>
                  </a:lnTo>
                  <a:lnTo>
                    <a:pt x="89153" y="534924"/>
                  </a:lnTo>
                  <a:lnTo>
                    <a:pt x="54451" y="527905"/>
                  </a:lnTo>
                  <a:lnTo>
                    <a:pt x="26112" y="508777"/>
                  </a:lnTo>
                  <a:lnTo>
                    <a:pt x="7006" y="480435"/>
                  </a:lnTo>
                  <a:lnTo>
                    <a:pt x="0" y="445770"/>
                  </a:lnTo>
                  <a:lnTo>
                    <a:pt x="0" y="89154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256" y="1295"/>
              <a:ext cx="1746885" cy="7206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743321" y="916685"/>
            <a:ext cx="178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Flow</a:t>
            </a:r>
            <a:r>
              <a:rPr sz="2400" b="1" u="heavy" spc="-7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Chart</a:t>
            </a:r>
            <a:r>
              <a:rPr sz="2400" b="1" spc="-1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70932" y="1022985"/>
            <a:ext cx="364490" cy="257175"/>
          </a:xfrm>
          <a:custGeom>
            <a:avLst/>
            <a:gdLst/>
            <a:ahLst/>
            <a:cxnLst/>
            <a:rect l="l" t="t" r="r" b="b"/>
            <a:pathLst>
              <a:path w="364489" h="257175">
                <a:moveTo>
                  <a:pt x="8000" y="64135"/>
                </a:moveTo>
                <a:lnTo>
                  <a:pt x="0" y="64135"/>
                </a:lnTo>
                <a:lnTo>
                  <a:pt x="0" y="192531"/>
                </a:lnTo>
                <a:lnTo>
                  <a:pt x="8000" y="192531"/>
                </a:lnTo>
                <a:lnTo>
                  <a:pt x="8000" y="64135"/>
                </a:lnTo>
                <a:close/>
              </a:path>
              <a:path w="364489" h="257175">
                <a:moveTo>
                  <a:pt x="32131" y="64135"/>
                </a:moveTo>
                <a:lnTo>
                  <a:pt x="16001" y="64135"/>
                </a:lnTo>
                <a:lnTo>
                  <a:pt x="16001" y="192531"/>
                </a:lnTo>
                <a:lnTo>
                  <a:pt x="32131" y="192531"/>
                </a:lnTo>
                <a:lnTo>
                  <a:pt x="32131" y="64135"/>
                </a:lnTo>
                <a:close/>
              </a:path>
              <a:path w="364489" h="257175">
                <a:moveTo>
                  <a:pt x="235965" y="0"/>
                </a:moveTo>
                <a:lnTo>
                  <a:pt x="235965" y="64135"/>
                </a:lnTo>
                <a:lnTo>
                  <a:pt x="40132" y="64135"/>
                </a:lnTo>
                <a:lnTo>
                  <a:pt x="40132" y="192531"/>
                </a:lnTo>
                <a:lnTo>
                  <a:pt x="235965" y="192531"/>
                </a:lnTo>
                <a:lnTo>
                  <a:pt x="235965" y="256666"/>
                </a:lnTo>
                <a:lnTo>
                  <a:pt x="364363" y="128397"/>
                </a:lnTo>
                <a:lnTo>
                  <a:pt x="23596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F65322-BB9E-7793-A734-A5F132D863E4}"/>
              </a:ext>
            </a:extLst>
          </p:cNvPr>
          <p:cNvGrpSpPr/>
          <p:nvPr/>
        </p:nvGrpSpPr>
        <p:grpSpPr>
          <a:xfrm>
            <a:off x="5174141" y="1597985"/>
            <a:ext cx="6836409" cy="3340100"/>
            <a:chOff x="5174141" y="1597985"/>
            <a:chExt cx="6836409" cy="3340100"/>
          </a:xfrm>
        </p:grpSpPr>
        <p:sp>
          <p:nvSpPr>
            <p:cNvPr id="33" name="object 33"/>
            <p:cNvSpPr/>
            <p:nvPr/>
          </p:nvSpPr>
          <p:spPr>
            <a:xfrm>
              <a:off x="5174141" y="1597985"/>
              <a:ext cx="6836409" cy="3340100"/>
            </a:xfrm>
            <a:custGeom>
              <a:avLst/>
              <a:gdLst/>
              <a:ahLst/>
              <a:cxnLst/>
              <a:rect l="l" t="t" r="r" b="b"/>
              <a:pathLst>
                <a:path w="6836409" h="3340100">
                  <a:moveTo>
                    <a:pt x="6402324" y="0"/>
                  </a:moveTo>
                  <a:lnTo>
                    <a:pt x="433704" y="0"/>
                  </a:lnTo>
                  <a:lnTo>
                    <a:pt x="386449" y="2545"/>
                  </a:lnTo>
                  <a:lnTo>
                    <a:pt x="340667" y="10003"/>
                  </a:lnTo>
                  <a:lnTo>
                    <a:pt x="296623" y="22111"/>
                  </a:lnTo>
                  <a:lnTo>
                    <a:pt x="254582" y="38603"/>
                  </a:lnTo>
                  <a:lnTo>
                    <a:pt x="214808" y="59214"/>
                  </a:lnTo>
                  <a:lnTo>
                    <a:pt x="177567" y="83681"/>
                  </a:lnTo>
                  <a:lnTo>
                    <a:pt x="143122" y="111739"/>
                  </a:lnTo>
                  <a:lnTo>
                    <a:pt x="111739" y="143122"/>
                  </a:lnTo>
                  <a:lnTo>
                    <a:pt x="83681" y="177567"/>
                  </a:lnTo>
                  <a:lnTo>
                    <a:pt x="59214" y="214808"/>
                  </a:lnTo>
                  <a:lnTo>
                    <a:pt x="38603" y="254582"/>
                  </a:lnTo>
                  <a:lnTo>
                    <a:pt x="22111" y="296623"/>
                  </a:lnTo>
                  <a:lnTo>
                    <a:pt x="10003" y="340667"/>
                  </a:lnTo>
                  <a:lnTo>
                    <a:pt x="2545" y="386449"/>
                  </a:lnTo>
                  <a:lnTo>
                    <a:pt x="0" y="433705"/>
                  </a:lnTo>
                  <a:lnTo>
                    <a:pt x="0" y="2906268"/>
                  </a:lnTo>
                  <a:lnTo>
                    <a:pt x="2545" y="2953523"/>
                  </a:lnTo>
                  <a:lnTo>
                    <a:pt x="10003" y="2999305"/>
                  </a:lnTo>
                  <a:lnTo>
                    <a:pt x="22111" y="3043349"/>
                  </a:lnTo>
                  <a:lnTo>
                    <a:pt x="38603" y="3085390"/>
                  </a:lnTo>
                  <a:lnTo>
                    <a:pt x="59214" y="3125164"/>
                  </a:lnTo>
                  <a:lnTo>
                    <a:pt x="83681" y="3162405"/>
                  </a:lnTo>
                  <a:lnTo>
                    <a:pt x="111739" y="3196850"/>
                  </a:lnTo>
                  <a:lnTo>
                    <a:pt x="143122" y="3228233"/>
                  </a:lnTo>
                  <a:lnTo>
                    <a:pt x="177567" y="3256291"/>
                  </a:lnTo>
                  <a:lnTo>
                    <a:pt x="214808" y="3280758"/>
                  </a:lnTo>
                  <a:lnTo>
                    <a:pt x="254582" y="3301369"/>
                  </a:lnTo>
                  <a:lnTo>
                    <a:pt x="296623" y="3317861"/>
                  </a:lnTo>
                  <a:lnTo>
                    <a:pt x="340667" y="3329969"/>
                  </a:lnTo>
                  <a:lnTo>
                    <a:pt x="386449" y="3337427"/>
                  </a:lnTo>
                  <a:lnTo>
                    <a:pt x="433704" y="3339973"/>
                  </a:lnTo>
                  <a:lnTo>
                    <a:pt x="6402324" y="3339973"/>
                  </a:lnTo>
                  <a:lnTo>
                    <a:pt x="6449581" y="3337427"/>
                  </a:lnTo>
                  <a:lnTo>
                    <a:pt x="6495368" y="3329969"/>
                  </a:lnTo>
                  <a:lnTo>
                    <a:pt x="6539418" y="3317861"/>
                  </a:lnTo>
                  <a:lnTo>
                    <a:pt x="6581469" y="3301369"/>
                  </a:lnTo>
                  <a:lnTo>
                    <a:pt x="6621253" y="3280758"/>
                  </a:lnTo>
                  <a:lnTo>
                    <a:pt x="6658506" y="3256291"/>
                  </a:lnTo>
                  <a:lnTo>
                    <a:pt x="6692963" y="3228233"/>
                  </a:lnTo>
                  <a:lnTo>
                    <a:pt x="6724359" y="3196850"/>
                  </a:lnTo>
                  <a:lnTo>
                    <a:pt x="6752429" y="3162405"/>
                  </a:lnTo>
                  <a:lnTo>
                    <a:pt x="6776908" y="3125164"/>
                  </a:lnTo>
                  <a:lnTo>
                    <a:pt x="6797530" y="3085390"/>
                  </a:lnTo>
                  <a:lnTo>
                    <a:pt x="6814031" y="3043349"/>
                  </a:lnTo>
                  <a:lnTo>
                    <a:pt x="6826146" y="2999305"/>
                  </a:lnTo>
                  <a:lnTo>
                    <a:pt x="6833609" y="2953523"/>
                  </a:lnTo>
                  <a:lnTo>
                    <a:pt x="6836156" y="2906268"/>
                  </a:lnTo>
                  <a:lnTo>
                    <a:pt x="6836156" y="433705"/>
                  </a:lnTo>
                  <a:lnTo>
                    <a:pt x="6833609" y="386449"/>
                  </a:lnTo>
                  <a:lnTo>
                    <a:pt x="6826146" y="340667"/>
                  </a:lnTo>
                  <a:lnTo>
                    <a:pt x="6814031" y="296623"/>
                  </a:lnTo>
                  <a:lnTo>
                    <a:pt x="6797530" y="254582"/>
                  </a:lnTo>
                  <a:lnTo>
                    <a:pt x="6776908" y="214808"/>
                  </a:lnTo>
                  <a:lnTo>
                    <a:pt x="6752429" y="177567"/>
                  </a:lnTo>
                  <a:lnTo>
                    <a:pt x="6724359" y="143122"/>
                  </a:lnTo>
                  <a:lnTo>
                    <a:pt x="6692963" y="111739"/>
                  </a:lnTo>
                  <a:lnTo>
                    <a:pt x="6658506" y="83681"/>
                  </a:lnTo>
                  <a:lnTo>
                    <a:pt x="6621253" y="59214"/>
                  </a:lnTo>
                  <a:lnTo>
                    <a:pt x="6581469" y="38603"/>
                  </a:lnTo>
                  <a:lnTo>
                    <a:pt x="6539418" y="22111"/>
                  </a:lnTo>
                  <a:lnTo>
                    <a:pt x="6495368" y="10003"/>
                  </a:lnTo>
                  <a:lnTo>
                    <a:pt x="6449581" y="2545"/>
                  </a:lnTo>
                  <a:lnTo>
                    <a:pt x="6402324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38037" y="2301273"/>
              <a:ext cx="321309" cy="4369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48745" y="2286798"/>
              <a:ext cx="431025" cy="5022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51971" y="3015535"/>
              <a:ext cx="385572" cy="5022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8181" y="2954108"/>
              <a:ext cx="330708" cy="5648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8445" y="2918205"/>
              <a:ext cx="557783" cy="6363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85629" y="3691507"/>
              <a:ext cx="330682" cy="56476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67831" y="3644303"/>
              <a:ext cx="431025" cy="5648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743321" y="2450337"/>
              <a:ext cx="5634990" cy="1572260"/>
            </a:xfrm>
            <a:custGeom>
              <a:avLst/>
              <a:gdLst/>
              <a:ahLst/>
              <a:cxnLst/>
              <a:rect l="l" t="t" r="r" b="b"/>
              <a:pathLst>
                <a:path w="5634990" h="1572260">
                  <a:moveTo>
                    <a:pt x="865124" y="786130"/>
                  </a:moveTo>
                  <a:lnTo>
                    <a:pt x="855472" y="781304"/>
                  </a:lnTo>
                  <a:lnTo>
                    <a:pt x="788924" y="748030"/>
                  </a:lnTo>
                  <a:lnTo>
                    <a:pt x="788924" y="781304"/>
                  </a:lnTo>
                  <a:lnTo>
                    <a:pt x="0" y="781304"/>
                  </a:lnTo>
                  <a:lnTo>
                    <a:pt x="0" y="790829"/>
                  </a:lnTo>
                  <a:lnTo>
                    <a:pt x="788924" y="790829"/>
                  </a:lnTo>
                  <a:lnTo>
                    <a:pt x="788924" y="824230"/>
                  </a:lnTo>
                  <a:lnTo>
                    <a:pt x="855726" y="790829"/>
                  </a:lnTo>
                  <a:lnTo>
                    <a:pt x="865124" y="786130"/>
                  </a:lnTo>
                  <a:close/>
                </a:path>
                <a:path w="5634990" h="1572260">
                  <a:moveTo>
                    <a:pt x="2909062" y="137795"/>
                  </a:moveTo>
                  <a:lnTo>
                    <a:pt x="2824480" y="127889"/>
                  </a:lnTo>
                  <a:lnTo>
                    <a:pt x="2835795" y="159258"/>
                  </a:lnTo>
                  <a:lnTo>
                    <a:pt x="1450213" y="660908"/>
                  </a:lnTo>
                  <a:lnTo>
                    <a:pt x="1453515" y="669798"/>
                  </a:lnTo>
                  <a:lnTo>
                    <a:pt x="2839059" y="168287"/>
                  </a:lnTo>
                  <a:lnTo>
                    <a:pt x="2850388" y="199644"/>
                  </a:lnTo>
                  <a:lnTo>
                    <a:pt x="2892793" y="154940"/>
                  </a:lnTo>
                  <a:lnTo>
                    <a:pt x="2909062" y="137795"/>
                  </a:lnTo>
                  <a:close/>
                </a:path>
                <a:path w="5634990" h="1572260">
                  <a:moveTo>
                    <a:pt x="3019425" y="1381125"/>
                  </a:moveTo>
                  <a:lnTo>
                    <a:pt x="3003207" y="1364107"/>
                  </a:lnTo>
                  <a:lnTo>
                    <a:pt x="2960624" y="1319403"/>
                  </a:lnTo>
                  <a:lnTo>
                    <a:pt x="2949295" y="1350772"/>
                  </a:lnTo>
                  <a:lnTo>
                    <a:pt x="1453515" y="810768"/>
                  </a:lnTo>
                  <a:lnTo>
                    <a:pt x="1450213" y="819658"/>
                  </a:lnTo>
                  <a:lnTo>
                    <a:pt x="2946044" y="1359763"/>
                  </a:lnTo>
                  <a:lnTo>
                    <a:pt x="2934716" y="1391158"/>
                  </a:lnTo>
                  <a:lnTo>
                    <a:pt x="3019425" y="1381125"/>
                  </a:lnTo>
                  <a:close/>
                </a:path>
                <a:path w="5634990" h="1572260">
                  <a:moveTo>
                    <a:pt x="3894582" y="1534160"/>
                  </a:moveTo>
                  <a:lnTo>
                    <a:pt x="3885184" y="1529461"/>
                  </a:lnTo>
                  <a:lnTo>
                    <a:pt x="3818382" y="1496060"/>
                  </a:lnTo>
                  <a:lnTo>
                    <a:pt x="3818382" y="1529461"/>
                  </a:lnTo>
                  <a:lnTo>
                    <a:pt x="3491357" y="1529461"/>
                  </a:lnTo>
                  <a:lnTo>
                    <a:pt x="3491357" y="1538986"/>
                  </a:lnTo>
                  <a:lnTo>
                    <a:pt x="3818382" y="1538986"/>
                  </a:lnTo>
                  <a:lnTo>
                    <a:pt x="3818382" y="1572260"/>
                  </a:lnTo>
                  <a:lnTo>
                    <a:pt x="3884930" y="1538986"/>
                  </a:lnTo>
                  <a:lnTo>
                    <a:pt x="3894582" y="1534160"/>
                  </a:lnTo>
                  <a:close/>
                </a:path>
                <a:path w="5634990" h="1572260">
                  <a:moveTo>
                    <a:pt x="3963543" y="38100"/>
                  </a:moveTo>
                  <a:lnTo>
                    <a:pt x="3953891" y="33274"/>
                  </a:lnTo>
                  <a:lnTo>
                    <a:pt x="3887343" y="0"/>
                  </a:lnTo>
                  <a:lnTo>
                    <a:pt x="3887343" y="33274"/>
                  </a:lnTo>
                  <a:lnTo>
                    <a:pt x="3560318" y="33274"/>
                  </a:lnTo>
                  <a:lnTo>
                    <a:pt x="3560318" y="42799"/>
                  </a:lnTo>
                  <a:lnTo>
                    <a:pt x="3887343" y="42799"/>
                  </a:lnTo>
                  <a:lnTo>
                    <a:pt x="3887343" y="76200"/>
                  </a:lnTo>
                  <a:lnTo>
                    <a:pt x="3954145" y="42799"/>
                  </a:lnTo>
                  <a:lnTo>
                    <a:pt x="3963543" y="38100"/>
                  </a:lnTo>
                  <a:close/>
                </a:path>
                <a:path w="5634990" h="1572260">
                  <a:moveTo>
                    <a:pt x="5634990" y="815213"/>
                  </a:moveTo>
                  <a:lnTo>
                    <a:pt x="5625579" y="810514"/>
                  </a:lnTo>
                  <a:lnTo>
                    <a:pt x="5558790" y="777113"/>
                  </a:lnTo>
                  <a:lnTo>
                    <a:pt x="5558790" y="810514"/>
                  </a:lnTo>
                  <a:lnTo>
                    <a:pt x="4747514" y="810514"/>
                  </a:lnTo>
                  <a:lnTo>
                    <a:pt x="4747514" y="820039"/>
                  </a:lnTo>
                  <a:lnTo>
                    <a:pt x="5558790" y="820039"/>
                  </a:lnTo>
                  <a:lnTo>
                    <a:pt x="5558790" y="853313"/>
                  </a:lnTo>
                  <a:lnTo>
                    <a:pt x="5625338" y="820039"/>
                  </a:lnTo>
                  <a:lnTo>
                    <a:pt x="5634990" y="81521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5284089" y="2464688"/>
              <a:ext cx="598170" cy="3619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Calibri"/>
                  <a:cs typeface="Calibri"/>
                </a:rPr>
                <a:t>Gr</a:t>
              </a:r>
              <a:r>
                <a:rPr sz="1100" spc="-5" dirty="0">
                  <a:latin typeface="Calibri"/>
                  <a:cs typeface="Calibri"/>
                </a:rPr>
                <a:t>i</a:t>
              </a:r>
              <a:r>
                <a:rPr sz="1100" dirty="0">
                  <a:latin typeface="Calibri"/>
                  <a:cs typeface="Calibri"/>
                </a:rPr>
                <a:t>e</a:t>
              </a:r>
              <a:r>
                <a:rPr sz="1100" spc="5" dirty="0">
                  <a:latin typeface="Calibri"/>
                  <a:cs typeface="Calibri"/>
                </a:rPr>
                <a:t>v</a:t>
              </a:r>
              <a:r>
                <a:rPr sz="1100" dirty="0">
                  <a:latin typeface="Calibri"/>
                  <a:cs typeface="Calibri"/>
                </a:rPr>
                <a:t>a</a:t>
              </a:r>
              <a:r>
                <a:rPr sz="1100" spc="-5" dirty="0">
                  <a:latin typeface="Calibri"/>
                  <a:cs typeface="Calibri"/>
                </a:rPr>
                <a:t>n</a:t>
              </a:r>
              <a:r>
                <a:rPr sz="1100" dirty="0">
                  <a:latin typeface="Calibri"/>
                  <a:cs typeface="Calibri"/>
                </a:rPr>
                <a:t>ce</a:t>
              </a:r>
            </a:p>
            <a:p>
              <a:pPr marL="12700">
                <a:lnSpc>
                  <a:spcPct val="100000"/>
                </a:lnSpc>
              </a:pPr>
              <a:r>
                <a:rPr sz="1100" spc="-5" dirty="0">
                  <a:latin typeface="Calibri"/>
                  <a:cs typeface="Calibri"/>
                </a:rPr>
                <a:t>Input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579186" y="1975461"/>
              <a:ext cx="94869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100" spc="-5" dirty="0">
                  <a:latin typeface="Calibri"/>
                  <a:cs typeface="Calibri"/>
                </a:rPr>
                <a:t>Classification </a:t>
              </a:r>
              <a:r>
                <a:rPr sz="1100" dirty="0">
                  <a:latin typeface="Calibri"/>
                  <a:cs typeface="Calibri"/>
                </a:rPr>
                <a:t> and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spc="-5" dirty="0">
                  <a:latin typeface="Calibri"/>
                  <a:cs typeface="Calibri"/>
                </a:rPr>
                <a:t>Categ</a:t>
              </a:r>
              <a:r>
                <a:rPr sz="1100" dirty="0">
                  <a:latin typeface="Calibri"/>
                  <a:cs typeface="Calibri"/>
                </a:rPr>
                <a:t>ori</a:t>
              </a:r>
              <a:r>
                <a:rPr sz="1100" spc="-10" dirty="0">
                  <a:latin typeface="Calibri"/>
                  <a:cs typeface="Calibri"/>
                </a:rPr>
                <a:t>z</a:t>
              </a:r>
              <a:r>
                <a:rPr sz="1100" dirty="0">
                  <a:latin typeface="Calibri"/>
                  <a:cs typeface="Calibri"/>
                </a:rPr>
                <a:t>i</a:t>
              </a:r>
              <a:r>
                <a:rPr sz="1100" spc="-5" dirty="0">
                  <a:latin typeface="Calibri"/>
                  <a:cs typeface="Calibri"/>
                </a:rPr>
                <a:t>n</a:t>
              </a:r>
              <a:r>
                <a:rPr sz="1100" dirty="0">
                  <a:latin typeface="Calibri"/>
                  <a:cs typeface="Calibri"/>
                </a:rPr>
                <a:t>g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the  problem</a:t>
              </a: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544183" y="3685463"/>
              <a:ext cx="948055" cy="528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100" dirty="0">
                  <a:latin typeface="Calibri"/>
                  <a:cs typeface="Calibri"/>
                </a:rPr>
                <a:t>Assignment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acc</a:t>
              </a:r>
              <a:r>
                <a:rPr sz="1100" spc="5" dirty="0">
                  <a:latin typeface="Calibri"/>
                  <a:cs typeface="Calibri"/>
                </a:rPr>
                <a:t>o</a:t>
              </a:r>
              <a:r>
                <a:rPr sz="1100" dirty="0">
                  <a:latin typeface="Calibri"/>
                  <a:cs typeface="Calibri"/>
                </a:rPr>
                <a:t>r</a:t>
              </a:r>
              <a:r>
                <a:rPr sz="1100" spc="-5" dirty="0">
                  <a:latin typeface="Calibri"/>
                  <a:cs typeface="Calibri"/>
                </a:rPr>
                <a:t>d</a:t>
              </a:r>
              <a:r>
                <a:rPr sz="1100" dirty="0">
                  <a:latin typeface="Calibri"/>
                  <a:cs typeface="Calibri"/>
                </a:rPr>
                <a:t>i</a:t>
              </a:r>
              <a:r>
                <a:rPr sz="1100" spc="-5" dirty="0">
                  <a:latin typeface="Calibri"/>
                  <a:cs typeface="Calibri"/>
                </a:rPr>
                <a:t>n</a:t>
              </a:r>
              <a:r>
                <a:rPr sz="1100" dirty="0">
                  <a:latin typeface="Calibri"/>
                  <a:cs typeface="Calibri"/>
                </a:rPr>
                <a:t>g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to</a:t>
              </a:r>
              <a:r>
                <a:rPr sz="1100" spc="-1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the  priority</a:t>
              </a: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646667" y="3022803"/>
              <a:ext cx="1588261" cy="4135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300" spc="-5" dirty="0">
                  <a:latin typeface="Calibri"/>
                  <a:cs typeface="Calibri"/>
                </a:rPr>
                <a:t>Responsible</a:t>
              </a:r>
              <a:r>
                <a:rPr sz="1300" spc="-55" dirty="0">
                  <a:latin typeface="Calibri"/>
                  <a:cs typeface="Calibri"/>
                </a:rPr>
                <a:t> </a:t>
              </a:r>
              <a:r>
                <a:rPr sz="1300" dirty="0">
                  <a:latin typeface="Calibri"/>
                  <a:cs typeface="Calibri"/>
                </a:rPr>
                <a:t>personnel</a:t>
              </a:r>
              <a:r>
                <a:rPr sz="1300" spc="-55" dirty="0">
                  <a:latin typeface="Calibri"/>
                  <a:cs typeface="Calibri"/>
                </a:rPr>
                <a:t> </a:t>
              </a:r>
              <a:r>
                <a:rPr sz="1300" dirty="0">
                  <a:latin typeface="Calibri"/>
                  <a:cs typeface="Calibri"/>
                </a:rPr>
                <a:t>is </a:t>
              </a:r>
              <a:r>
                <a:rPr sz="1300" spc="-235" dirty="0">
                  <a:latin typeface="Calibri"/>
                  <a:cs typeface="Calibri"/>
                </a:rPr>
                <a:t> </a:t>
              </a:r>
              <a:r>
                <a:rPr sz="1300" spc="-5" dirty="0">
                  <a:latin typeface="Calibri"/>
                  <a:cs typeface="Calibri"/>
                </a:rPr>
                <a:t>assigned </a:t>
              </a:r>
              <a:endParaRPr sz="1300" dirty="0">
                <a:latin typeface="Calibri"/>
                <a:cs typeface="Calibri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0464545" y="2740532"/>
              <a:ext cx="1117600" cy="3613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Calibri"/>
                  <a:cs typeface="Calibri"/>
                </a:rPr>
                <a:t>Pro</a:t>
              </a:r>
              <a:r>
                <a:rPr sz="1100" spc="-5" dirty="0">
                  <a:latin typeface="Calibri"/>
                  <a:cs typeface="Calibri"/>
                </a:rPr>
                <a:t>b</a:t>
              </a:r>
              <a:r>
                <a:rPr sz="1100" dirty="0">
                  <a:latin typeface="Calibri"/>
                  <a:cs typeface="Calibri"/>
                </a:rPr>
                <a:t>lem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res</a:t>
              </a:r>
              <a:r>
                <a:rPr sz="1100" spc="5" dirty="0">
                  <a:latin typeface="Calibri"/>
                  <a:cs typeface="Calibri"/>
                </a:rPr>
                <a:t>o</a:t>
              </a:r>
              <a:r>
                <a:rPr sz="1100" dirty="0">
                  <a:latin typeface="Calibri"/>
                  <a:cs typeface="Calibri"/>
                </a:rPr>
                <a:t>l</a:t>
              </a:r>
              <a:r>
                <a:rPr sz="1100" spc="-5" dirty="0">
                  <a:latin typeface="Calibri"/>
                  <a:cs typeface="Calibri"/>
                </a:rPr>
                <a:t>u</a:t>
              </a:r>
              <a:r>
                <a:rPr sz="1100" dirty="0">
                  <a:latin typeface="Calibri"/>
                  <a:cs typeface="Calibri"/>
                </a:rPr>
                <a:t>ti</a:t>
              </a:r>
              <a:r>
                <a:rPr sz="1100" spc="5" dirty="0">
                  <a:latin typeface="Calibri"/>
                  <a:cs typeface="Calibri"/>
                </a:rPr>
                <a:t>o</a:t>
              </a:r>
              <a:r>
                <a:rPr sz="1100" dirty="0">
                  <a:latin typeface="Calibri"/>
                  <a:cs typeface="Calibri"/>
                </a:rPr>
                <a:t>n  </a:t>
              </a:r>
              <a:r>
                <a:rPr sz="1100" spc="-5" dirty="0">
                  <a:latin typeface="Calibri"/>
                  <a:cs typeface="Calibri"/>
                </a:rPr>
                <a:t>starts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1109705" y="3601939"/>
              <a:ext cx="873125" cy="70339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Calibri"/>
                  <a:cs typeface="Calibri"/>
                </a:rPr>
                <a:t>Problem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resolved and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spc="-5" dirty="0">
                  <a:latin typeface="Calibri"/>
                  <a:cs typeface="Calibri"/>
                </a:rPr>
                <a:t>updated</a:t>
              </a:r>
              <a:r>
                <a:rPr sz="1100" spc="-5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to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the</a:t>
              </a:r>
              <a:endParaRPr lang="en-US" sz="1100" dirty="0">
                <a:latin typeface="Calibri"/>
                <a:cs typeface="Calibri"/>
              </a:endParaRPr>
            </a:p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lang="en-IN" sz="1100" dirty="0">
                  <a:latin typeface="Calibri"/>
                  <a:cs typeface="Calibri"/>
                </a:rPr>
                <a:t>       system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9700887" y="2102892"/>
              <a:ext cx="294005" cy="1936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spc="5" dirty="0">
                  <a:latin typeface="Arial MT"/>
                  <a:cs typeface="Arial MT"/>
                </a:rPr>
                <a:t>TTE</a:t>
              </a:r>
              <a:endParaRPr sz="1100" dirty="0">
                <a:latin typeface="Arial MT"/>
                <a:cs typeface="Arial MT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9738037" y="4269651"/>
              <a:ext cx="304165" cy="1943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spc="-10" dirty="0">
                  <a:latin typeface="Arial MT"/>
                  <a:cs typeface="Arial MT"/>
                </a:rPr>
                <a:t>RPF</a:t>
              </a:r>
              <a:endParaRPr sz="1100" dirty="0">
                <a:latin typeface="Arial MT"/>
                <a:cs typeface="Arial MT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8685515" y="2018436"/>
              <a:ext cx="321310" cy="3625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Arial MT"/>
                  <a:cs typeface="Arial MT"/>
                </a:rPr>
                <a:t>ID</a:t>
              </a:r>
              <a:r>
                <a:rPr sz="1100" spc="-15" dirty="0">
                  <a:latin typeface="Arial MT"/>
                  <a:cs typeface="Arial MT"/>
                </a:rPr>
                <a:t> </a:t>
              </a:r>
              <a:r>
                <a:rPr sz="1100" dirty="0">
                  <a:latin typeface="Arial MT"/>
                  <a:cs typeface="Arial MT"/>
                </a:rPr>
                <a:t>of</a:t>
              </a: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100" spc="5" dirty="0">
                  <a:latin typeface="Arial MT"/>
                  <a:cs typeface="Arial MT"/>
                </a:rPr>
                <a:t>TTE</a:t>
              </a:r>
              <a:endParaRPr sz="1100" dirty="0">
                <a:latin typeface="Arial MT"/>
                <a:cs typeface="Arial MT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8820060" y="4129432"/>
              <a:ext cx="320675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100" dirty="0">
                  <a:latin typeface="Arial MT"/>
                  <a:cs typeface="Arial MT"/>
                </a:rPr>
                <a:t>ID</a:t>
              </a:r>
              <a:r>
                <a:rPr sz="1100" spc="-15" dirty="0">
                  <a:latin typeface="Arial MT"/>
                  <a:cs typeface="Arial MT"/>
                </a:rPr>
                <a:t> </a:t>
              </a:r>
              <a:r>
                <a:rPr sz="1100" dirty="0">
                  <a:latin typeface="Arial MT"/>
                  <a:cs typeface="Arial MT"/>
                </a:rPr>
                <a:t>of  </a:t>
              </a:r>
              <a:r>
                <a:rPr sz="1100" spc="-10" dirty="0">
                  <a:latin typeface="Arial MT"/>
                  <a:cs typeface="Arial MT"/>
                </a:rPr>
                <a:t>RPF</a:t>
              </a:r>
              <a:endParaRPr sz="1100" dirty="0">
                <a:latin typeface="Arial MT"/>
                <a:cs typeface="Arial MT"/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0" y="6358328"/>
            <a:ext cx="12192000" cy="499745"/>
            <a:chOff x="0" y="6358328"/>
            <a:chExt cx="12192000" cy="499745"/>
          </a:xfrm>
        </p:grpSpPr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6379457"/>
              <a:ext cx="12189714" cy="4762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0" y="6358328"/>
              <a:ext cx="12192000" cy="499745"/>
            </a:xfrm>
            <a:custGeom>
              <a:avLst/>
              <a:gdLst/>
              <a:ahLst/>
              <a:cxnLst/>
              <a:rect l="l" t="t" r="r" b="b"/>
              <a:pathLst>
                <a:path w="12192000" h="499745">
                  <a:moveTo>
                    <a:pt x="12191999" y="499668"/>
                  </a:moveTo>
                  <a:lnTo>
                    <a:pt x="12191999" y="0"/>
                  </a:lnTo>
                  <a:lnTo>
                    <a:pt x="0" y="0"/>
                  </a:lnTo>
                  <a:lnTo>
                    <a:pt x="0" y="499668"/>
                  </a:lnTo>
                  <a:lnTo>
                    <a:pt x="12191999" y="49966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4774" y="1143380"/>
            <a:ext cx="11582450" cy="2392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00"/>
              </a:spcBef>
              <a:tabLst>
                <a:tab pos="3885565" algn="l"/>
              </a:tabLst>
            </a:pPr>
            <a:r>
              <a:rPr dirty="0"/>
              <a:t>Feasibility</a:t>
            </a:r>
            <a:r>
              <a:rPr spc="-3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Viability</a:t>
            </a:r>
            <a:r>
              <a:rPr u="none" dirty="0"/>
              <a:t>	:</a:t>
            </a:r>
          </a:p>
          <a:p>
            <a:pPr marL="692785" marR="748030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712470" algn="l"/>
                <a:tab pos="713105" algn="l"/>
              </a:tabLst>
            </a:pP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1700" b="0" u="none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AI solution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can be</a:t>
            </a:r>
            <a:r>
              <a:rPr sz="1700" b="0" u="none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integrated </a:t>
            </a:r>
            <a:r>
              <a:rPr sz="1700" u="none" spc="-5" dirty="0">
                <a:solidFill>
                  <a:srgbClr val="000000"/>
                </a:solidFill>
              </a:rPr>
              <a:t>into</a:t>
            </a:r>
            <a:r>
              <a:rPr sz="1700" u="none" dirty="0">
                <a:solidFill>
                  <a:srgbClr val="000000"/>
                </a:solidFill>
              </a:rPr>
              <a:t> Rail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Madad’s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current infrastructure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using </a:t>
            </a:r>
            <a:r>
              <a:rPr sz="1700" u="none" spc="-10" dirty="0">
                <a:solidFill>
                  <a:srgbClr val="000000"/>
                </a:solidFill>
              </a:rPr>
              <a:t>API</a:t>
            </a:r>
            <a:r>
              <a:rPr sz="1700" u="none" spc="30" dirty="0">
                <a:solidFill>
                  <a:srgbClr val="000000"/>
                </a:solidFill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cloud</a:t>
            </a:r>
            <a:r>
              <a:rPr sz="1700" u="none" spc="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based </a:t>
            </a:r>
            <a:r>
              <a:rPr sz="1700" u="none" spc="-459" dirty="0">
                <a:solidFill>
                  <a:srgbClr val="000000"/>
                </a:solidFill>
              </a:rPr>
              <a:t> </a:t>
            </a:r>
            <a:r>
              <a:rPr sz="1700" u="none" spc="-5" dirty="0">
                <a:solidFill>
                  <a:srgbClr val="000000"/>
                </a:solidFill>
              </a:rPr>
              <a:t>services</a:t>
            </a:r>
            <a:r>
              <a:rPr sz="1700" u="none" spc="50" dirty="0">
                <a:solidFill>
                  <a:srgbClr val="000000"/>
                </a:solidFill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ensure smooth</a:t>
            </a:r>
            <a:r>
              <a:rPr sz="1700" b="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transition.</a:t>
            </a:r>
            <a:endParaRPr sz="1700" dirty="0">
              <a:latin typeface="Arial MT"/>
              <a:cs typeface="Arial MT"/>
            </a:endParaRPr>
          </a:p>
          <a:p>
            <a:pPr marL="692785" marR="5080" indent="-342900">
              <a:lnSpc>
                <a:spcPct val="100000"/>
              </a:lnSpc>
              <a:buChar char="•"/>
              <a:tabLst>
                <a:tab pos="712470" algn="l"/>
                <a:tab pos="713105" algn="l"/>
              </a:tabLst>
            </a:pP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Seamless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integration</a:t>
            </a:r>
            <a:r>
              <a:rPr sz="1700" b="0" u="none" spc="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AI-powered</a:t>
            </a:r>
            <a:r>
              <a:rPr sz="1700" b="0" u="none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complaint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management</a:t>
            </a:r>
            <a:r>
              <a:rPr sz="1700" u="none" spc="-10" dirty="0">
                <a:solidFill>
                  <a:srgbClr val="000000"/>
                </a:solidFill>
              </a:rPr>
              <a:t> </a:t>
            </a:r>
            <a:r>
              <a:rPr sz="1700" u="none" spc="5" dirty="0">
                <a:solidFill>
                  <a:srgbClr val="000000"/>
                </a:solidFill>
              </a:rPr>
              <a:t>without</a:t>
            </a:r>
            <a:r>
              <a:rPr sz="1700" u="none" spc="-2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any</a:t>
            </a:r>
            <a:r>
              <a:rPr sz="1700" u="none" spc="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disruptions</a:t>
            </a:r>
            <a:r>
              <a:rPr sz="1700" u="none" spc="20" dirty="0">
                <a:solidFill>
                  <a:srgbClr val="000000"/>
                </a:solidFill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spc="-5" dirty="0">
                <a:solidFill>
                  <a:srgbClr val="000000"/>
                </a:solidFill>
              </a:rPr>
              <a:t>maximizing</a:t>
            </a:r>
            <a:r>
              <a:rPr sz="1700" u="none" spc="2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benefits </a:t>
            </a:r>
            <a:r>
              <a:rPr sz="1700" u="none" spc="-459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of</a:t>
            </a:r>
            <a:r>
              <a:rPr sz="1700" u="none" spc="-15" dirty="0">
                <a:solidFill>
                  <a:srgbClr val="000000"/>
                </a:solidFill>
              </a:rPr>
              <a:t> </a:t>
            </a:r>
            <a:r>
              <a:rPr sz="1700" u="none" spc="-10" dirty="0">
                <a:solidFill>
                  <a:srgbClr val="000000"/>
                </a:solidFill>
              </a:rPr>
              <a:t>AI-driven</a:t>
            </a:r>
            <a:r>
              <a:rPr sz="1700" u="none" spc="5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processes.</a:t>
            </a:r>
            <a:endParaRPr sz="1700" dirty="0">
              <a:latin typeface="Arial MT"/>
              <a:cs typeface="Arial MT"/>
            </a:endParaRPr>
          </a:p>
          <a:p>
            <a:pPr marL="712470" indent="-363220">
              <a:lnSpc>
                <a:spcPct val="100000"/>
              </a:lnSpc>
              <a:buChar char="•"/>
              <a:tabLst>
                <a:tab pos="712470" algn="l"/>
                <a:tab pos="713105" algn="l"/>
              </a:tabLst>
            </a:pP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Using</a:t>
            </a:r>
            <a:r>
              <a:rPr sz="1700" b="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Complaint</a:t>
            </a:r>
            <a:r>
              <a:rPr sz="1700" b="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for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AI training.</a:t>
            </a:r>
            <a:endParaRPr sz="1700" dirty="0">
              <a:latin typeface="Arial MT"/>
              <a:cs typeface="Arial MT"/>
            </a:endParaRPr>
          </a:p>
          <a:p>
            <a:pPr marL="712470" indent="-363220">
              <a:lnSpc>
                <a:spcPct val="100000"/>
              </a:lnSpc>
              <a:spcBef>
                <a:spcPts val="5"/>
              </a:spcBef>
              <a:buChar char="•"/>
              <a:tabLst>
                <a:tab pos="712470" algn="l"/>
                <a:tab pos="713105" algn="l"/>
              </a:tabLst>
            </a:pP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Adaptable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systems</a:t>
            </a:r>
            <a:r>
              <a:rPr sz="1700" b="0" u="none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sz="1700" b="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AI,</a:t>
            </a:r>
            <a:r>
              <a:rPr sz="1700" b="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allowing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it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1700" b="0" u="none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spc="-10" dirty="0">
                <a:solidFill>
                  <a:srgbClr val="000000"/>
                </a:solidFill>
              </a:rPr>
              <a:t>evolve</a:t>
            </a:r>
            <a:r>
              <a:rPr sz="1700" u="none" spc="7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and</a:t>
            </a:r>
            <a:r>
              <a:rPr sz="1700" u="none" spc="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meet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future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challenges</a:t>
            </a:r>
            <a:r>
              <a:rPr sz="1700" u="none" spc="1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and</a:t>
            </a:r>
            <a:r>
              <a:rPr sz="1700" u="none" spc="1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requirements.</a:t>
            </a:r>
            <a:endParaRPr lang="en-IN" sz="1700" u="none" dirty="0">
              <a:solidFill>
                <a:srgbClr val="000000"/>
              </a:solidFill>
            </a:endParaRPr>
          </a:p>
          <a:p>
            <a:pPr marL="712470" indent="-363220">
              <a:lnSpc>
                <a:spcPct val="100000"/>
              </a:lnSpc>
              <a:spcBef>
                <a:spcPts val="5"/>
              </a:spcBef>
              <a:buChar char="•"/>
              <a:tabLst>
                <a:tab pos="712470" algn="l"/>
                <a:tab pos="713105" algn="l"/>
              </a:tabLst>
            </a:pPr>
            <a:r>
              <a:rPr lang="en-IN" sz="1700" b="0" u="none" dirty="0">
                <a:solidFill>
                  <a:srgbClr val="000000"/>
                </a:solidFill>
                <a:latin typeface="Arial MT"/>
                <a:cs typeface="Arial MT"/>
              </a:rPr>
              <a:t>Our Robust System is highly cost Efficient because of it being </a:t>
            </a:r>
            <a:r>
              <a:rPr lang="en-IN" sz="1700" u="none" dirty="0">
                <a:solidFill>
                  <a:srgbClr val="000000"/>
                </a:solidFill>
                <a:latin typeface="Arial MT"/>
                <a:cs typeface="Arial MT"/>
              </a:rPr>
              <a:t>Open Source.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22" y="1218691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6" y="58928"/>
                </a:moveTo>
                <a:lnTo>
                  <a:pt x="0" y="58928"/>
                </a:lnTo>
                <a:lnTo>
                  <a:pt x="0" y="176911"/>
                </a:lnTo>
                <a:lnTo>
                  <a:pt x="7366" y="176911"/>
                </a:lnTo>
                <a:lnTo>
                  <a:pt x="7366" y="58928"/>
                </a:lnTo>
                <a:close/>
              </a:path>
              <a:path w="295275" h="236219">
                <a:moveTo>
                  <a:pt x="29489" y="58928"/>
                </a:moveTo>
                <a:lnTo>
                  <a:pt x="14744" y="58928"/>
                </a:lnTo>
                <a:lnTo>
                  <a:pt x="14744" y="176911"/>
                </a:lnTo>
                <a:lnTo>
                  <a:pt x="29489" y="176911"/>
                </a:lnTo>
                <a:lnTo>
                  <a:pt x="29489" y="58928"/>
                </a:lnTo>
                <a:close/>
              </a:path>
              <a:path w="295275" h="236219">
                <a:moveTo>
                  <a:pt x="176974" y="0"/>
                </a:moveTo>
                <a:lnTo>
                  <a:pt x="176974" y="58928"/>
                </a:lnTo>
                <a:lnTo>
                  <a:pt x="36868" y="58928"/>
                </a:lnTo>
                <a:lnTo>
                  <a:pt x="36868" y="176911"/>
                </a:lnTo>
                <a:lnTo>
                  <a:pt x="176974" y="176911"/>
                </a:lnTo>
                <a:lnTo>
                  <a:pt x="176974" y="235966"/>
                </a:lnTo>
                <a:lnTo>
                  <a:pt x="294957" y="117983"/>
                </a:lnTo>
                <a:lnTo>
                  <a:pt x="17697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26568" y="119659"/>
            <a:ext cx="2141220" cy="720725"/>
            <a:chOff x="126568" y="119659"/>
            <a:chExt cx="2141220" cy="720725"/>
          </a:xfrm>
        </p:grpSpPr>
        <p:sp>
          <p:nvSpPr>
            <p:cNvPr id="5" name="object 5"/>
            <p:cNvSpPr/>
            <p:nvPr/>
          </p:nvSpPr>
          <p:spPr>
            <a:xfrm>
              <a:off x="132918" y="212725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35" y="0"/>
                  </a:moveTo>
                  <a:lnTo>
                    <a:pt x="89141" y="0"/>
                  </a:lnTo>
                  <a:lnTo>
                    <a:pt x="54440" y="7000"/>
                  </a:lnTo>
                  <a:lnTo>
                    <a:pt x="26106" y="26098"/>
                  </a:lnTo>
                  <a:lnTo>
                    <a:pt x="7004" y="54435"/>
                  </a:lnTo>
                  <a:lnTo>
                    <a:pt x="0" y="89153"/>
                  </a:lnTo>
                  <a:lnTo>
                    <a:pt x="0" y="445642"/>
                  </a:lnTo>
                  <a:lnTo>
                    <a:pt x="7004" y="480361"/>
                  </a:lnTo>
                  <a:lnTo>
                    <a:pt x="26106" y="508698"/>
                  </a:lnTo>
                  <a:lnTo>
                    <a:pt x="54440" y="527796"/>
                  </a:lnTo>
                  <a:lnTo>
                    <a:pt x="89141" y="534797"/>
                  </a:lnTo>
                  <a:lnTo>
                    <a:pt x="2039035" y="534797"/>
                  </a:lnTo>
                  <a:lnTo>
                    <a:pt x="2073754" y="527796"/>
                  </a:lnTo>
                  <a:lnTo>
                    <a:pt x="2102091" y="508698"/>
                  </a:lnTo>
                  <a:lnTo>
                    <a:pt x="2121188" y="480361"/>
                  </a:lnTo>
                  <a:lnTo>
                    <a:pt x="2128189" y="445642"/>
                  </a:lnTo>
                  <a:lnTo>
                    <a:pt x="2128189" y="89153"/>
                  </a:lnTo>
                  <a:lnTo>
                    <a:pt x="2121188" y="54435"/>
                  </a:lnTo>
                  <a:lnTo>
                    <a:pt x="2102091" y="26098"/>
                  </a:lnTo>
                  <a:lnTo>
                    <a:pt x="2073754" y="7000"/>
                  </a:lnTo>
                  <a:lnTo>
                    <a:pt x="2039035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32918" y="212725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4" y="54435"/>
                  </a:lnTo>
                  <a:lnTo>
                    <a:pt x="26106" y="26098"/>
                  </a:lnTo>
                  <a:lnTo>
                    <a:pt x="54440" y="7000"/>
                  </a:lnTo>
                  <a:lnTo>
                    <a:pt x="89141" y="0"/>
                  </a:lnTo>
                  <a:lnTo>
                    <a:pt x="2039035" y="0"/>
                  </a:lnTo>
                  <a:lnTo>
                    <a:pt x="2073754" y="7000"/>
                  </a:lnTo>
                  <a:lnTo>
                    <a:pt x="2102091" y="26098"/>
                  </a:lnTo>
                  <a:lnTo>
                    <a:pt x="2121188" y="54435"/>
                  </a:lnTo>
                  <a:lnTo>
                    <a:pt x="2128189" y="89153"/>
                  </a:lnTo>
                  <a:lnTo>
                    <a:pt x="2128189" y="445642"/>
                  </a:lnTo>
                  <a:lnTo>
                    <a:pt x="2121188" y="480361"/>
                  </a:lnTo>
                  <a:lnTo>
                    <a:pt x="2102091" y="508698"/>
                  </a:lnTo>
                  <a:lnTo>
                    <a:pt x="2073754" y="527796"/>
                  </a:lnTo>
                  <a:lnTo>
                    <a:pt x="2039035" y="534797"/>
                  </a:lnTo>
                  <a:lnTo>
                    <a:pt x="89141" y="534797"/>
                  </a:lnTo>
                  <a:lnTo>
                    <a:pt x="54440" y="527796"/>
                  </a:lnTo>
                  <a:lnTo>
                    <a:pt x="26106" y="508698"/>
                  </a:lnTo>
                  <a:lnTo>
                    <a:pt x="7004" y="480361"/>
                  </a:lnTo>
                  <a:lnTo>
                    <a:pt x="0" y="445642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131" y="119659"/>
              <a:ext cx="1746885" cy="7206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7727" y="310337"/>
            <a:ext cx="5361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FEASIBILITY</a:t>
            </a:r>
            <a:r>
              <a:rPr u="sng" spc="-25" dirty="0"/>
              <a:t> </a:t>
            </a:r>
            <a:r>
              <a:rPr u="sng" spc="5" dirty="0"/>
              <a:t>&amp;</a:t>
            </a:r>
            <a:r>
              <a:rPr u="sng" spc="-40" dirty="0"/>
              <a:t> </a:t>
            </a:r>
            <a:r>
              <a:rPr u="sng" dirty="0"/>
              <a:t>VIABILITY</a:t>
            </a:r>
          </a:p>
        </p:txBody>
      </p:sp>
      <p:sp>
        <p:nvSpPr>
          <p:cNvPr id="9" name="object 9"/>
          <p:cNvSpPr/>
          <p:nvPr/>
        </p:nvSpPr>
        <p:spPr>
          <a:xfrm>
            <a:off x="5915914" y="3645280"/>
            <a:ext cx="0" cy="2440940"/>
          </a:xfrm>
          <a:custGeom>
            <a:avLst/>
            <a:gdLst/>
            <a:ahLst/>
            <a:cxnLst/>
            <a:rect l="l" t="t" r="r" b="b"/>
            <a:pathLst>
              <a:path h="2440940">
                <a:moveTo>
                  <a:pt x="0" y="0"/>
                </a:moveTo>
                <a:lnTo>
                  <a:pt x="0" y="2440889"/>
                </a:lnTo>
              </a:path>
            </a:pathLst>
          </a:custGeom>
          <a:ln w="952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35253" y="3545204"/>
            <a:ext cx="303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Challenges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&amp;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Risks</a:t>
            </a:r>
            <a:r>
              <a:rPr sz="2400" b="1" spc="-1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495" y="3659632"/>
            <a:ext cx="295275" cy="200025"/>
          </a:xfrm>
          <a:custGeom>
            <a:avLst/>
            <a:gdLst/>
            <a:ahLst/>
            <a:cxnLst/>
            <a:rect l="l" t="t" r="r" b="b"/>
            <a:pathLst>
              <a:path w="295275" h="200025">
                <a:moveTo>
                  <a:pt x="6235" y="49911"/>
                </a:moveTo>
                <a:lnTo>
                  <a:pt x="0" y="49911"/>
                </a:lnTo>
                <a:lnTo>
                  <a:pt x="0" y="149606"/>
                </a:lnTo>
                <a:lnTo>
                  <a:pt x="6235" y="149606"/>
                </a:lnTo>
                <a:lnTo>
                  <a:pt x="6235" y="49911"/>
                </a:lnTo>
                <a:close/>
              </a:path>
              <a:path w="295275" h="200025">
                <a:moveTo>
                  <a:pt x="24930" y="49911"/>
                </a:moveTo>
                <a:lnTo>
                  <a:pt x="12471" y="49911"/>
                </a:lnTo>
                <a:lnTo>
                  <a:pt x="12471" y="149606"/>
                </a:lnTo>
                <a:lnTo>
                  <a:pt x="24930" y="149606"/>
                </a:lnTo>
                <a:lnTo>
                  <a:pt x="24930" y="49911"/>
                </a:lnTo>
                <a:close/>
              </a:path>
              <a:path w="295275" h="200025">
                <a:moveTo>
                  <a:pt x="195199" y="0"/>
                </a:moveTo>
                <a:lnTo>
                  <a:pt x="195199" y="49911"/>
                </a:lnTo>
                <a:lnTo>
                  <a:pt x="31165" y="49911"/>
                </a:lnTo>
                <a:lnTo>
                  <a:pt x="31165" y="149606"/>
                </a:lnTo>
                <a:lnTo>
                  <a:pt x="195199" y="149606"/>
                </a:lnTo>
                <a:lnTo>
                  <a:pt x="195199" y="199517"/>
                </a:lnTo>
                <a:lnTo>
                  <a:pt x="294906" y="99822"/>
                </a:lnTo>
                <a:lnTo>
                  <a:pt x="19519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17042" y="4195064"/>
            <a:ext cx="49206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Availability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Loading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DOM(document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object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model)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low</a:t>
            </a:r>
            <a:endParaRPr sz="16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area.</a:t>
            </a:r>
            <a:endParaRPr sz="1600" dirty="0">
              <a:latin typeface="Arial MT"/>
              <a:cs typeface="Arial MT"/>
            </a:endParaRPr>
          </a:p>
          <a:p>
            <a:pPr marL="342900" marR="1373505" indent="-330835">
              <a:lnSpc>
                <a:spcPct val="100000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Emergency help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allocation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during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accidents/calamities.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Fake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complaints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/pranks.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Wi-Fi access 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portals.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7615" y="3645280"/>
            <a:ext cx="295275" cy="199390"/>
          </a:xfrm>
          <a:custGeom>
            <a:avLst/>
            <a:gdLst/>
            <a:ahLst/>
            <a:cxnLst/>
            <a:rect l="l" t="t" r="r" b="b"/>
            <a:pathLst>
              <a:path w="295275" h="199389">
                <a:moveTo>
                  <a:pt x="6223" y="49784"/>
                </a:moveTo>
                <a:lnTo>
                  <a:pt x="0" y="49784"/>
                </a:lnTo>
                <a:lnTo>
                  <a:pt x="0" y="149479"/>
                </a:lnTo>
                <a:lnTo>
                  <a:pt x="6223" y="149479"/>
                </a:lnTo>
                <a:lnTo>
                  <a:pt x="6223" y="49784"/>
                </a:lnTo>
                <a:close/>
              </a:path>
              <a:path w="295275" h="199389">
                <a:moveTo>
                  <a:pt x="25019" y="49784"/>
                </a:moveTo>
                <a:lnTo>
                  <a:pt x="12446" y="49784"/>
                </a:lnTo>
                <a:lnTo>
                  <a:pt x="12446" y="149479"/>
                </a:lnTo>
                <a:lnTo>
                  <a:pt x="25019" y="149479"/>
                </a:lnTo>
                <a:lnTo>
                  <a:pt x="25019" y="49784"/>
                </a:lnTo>
                <a:close/>
              </a:path>
              <a:path w="295275" h="199389">
                <a:moveTo>
                  <a:pt x="195199" y="0"/>
                </a:moveTo>
                <a:lnTo>
                  <a:pt x="195199" y="49784"/>
                </a:lnTo>
                <a:lnTo>
                  <a:pt x="31242" y="49784"/>
                </a:lnTo>
                <a:lnTo>
                  <a:pt x="31242" y="149479"/>
                </a:lnTo>
                <a:lnTo>
                  <a:pt x="195199" y="149479"/>
                </a:lnTo>
                <a:lnTo>
                  <a:pt x="195199" y="199390"/>
                </a:lnTo>
                <a:lnTo>
                  <a:pt x="294893" y="99695"/>
                </a:lnTo>
                <a:lnTo>
                  <a:pt x="19519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523735" y="3562604"/>
            <a:ext cx="520954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  <a:tabLst>
                <a:tab pos="1973580" algn="l"/>
              </a:tabLst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Strategies</a:t>
            </a:r>
            <a:r>
              <a:rPr sz="2400" b="1" spc="-5" dirty="0">
                <a:solidFill>
                  <a:srgbClr val="44536A"/>
                </a:solidFill>
                <a:latin typeface="Arial"/>
                <a:cs typeface="Arial"/>
              </a:rPr>
              <a:t>	:</a:t>
            </a:r>
            <a:endParaRPr sz="24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Manually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clicking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photos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endParaRPr sz="16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Officials.</a:t>
            </a:r>
            <a:endParaRPr sz="16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interface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easy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seamless.</a:t>
            </a:r>
            <a:endParaRPr sz="16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Training train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staff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basic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first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CPR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severe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 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fake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alerts.</a:t>
            </a:r>
            <a:endParaRPr sz="16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Enabling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requirements.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6388100"/>
            <a:ext cx="12192000" cy="514350"/>
            <a:chOff x="0" y="6341663"/>
            <a:chExt cx="12192000" cy="5143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62705"/>
              <a:ext cx="12189714" cy="4930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6341663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010" y="1255852"/>
            <a:ext cx="1279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Impacts</a:t>
            </a:r>
            <a:r>
              <a:rPr sz="2400" b="1" spc="-5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09" y="1352550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6" y="59054"/>
                </a:moveTo>
                <a:lnTo>
                  <a:pt x="0" y="59054"/>
                </a:lnTo>
                <a:lnTo>
                  <a:pt x="0" y="177037"/>
                </a:lnTo>
                <a:lnTo>
                  <a:pt x="7366" y="177037"/>
                </a:lnTo>
                <a:lnTo>
                  <a:pt x="7366" y="59054"/>
                </a:lnTo>
                <a:close/>
              </a:path>
              <a:path w="295275" h="236219">
                <a:moveTo>
                  <a:pt x="29489" y="59054"/>
                </a:moveTo>
                <a:lnTo>
                  <a:pt x="14744" y="59054"/>
                </a:lnTo>
                <a:lnTo>
                  <a:pt x="14744" y="177037"/>
                </a:lnTo>
                <a:lnTo>
                  <a:pt x="29489" y="177037"/>
                </a:lnTo>
                <a:lnTo>
                  <a:pt x="29489" y="59054"/>
                </a:lnTo>
                <a:close/>
              </a:path>
              <a:path w="295275" h="236219">
                <a:moveTo>
                  <a:pt x="176974" y="0"/>
                </a:moveTo>
                <a:lnTo>
                  <a:pt x="176974" y="59054"/>
                </a:lnTo>
                <a:lnTo>
                  <a:pt x="36868" y="59054"/>
                </a:lnTo>
                <a:lnTo>
                  <a:pt x="36868" y="177037"/>
                </a:lnTo>
                <a:lnTo>
                  <a:pt x="176974" y="177037"/>
                </a:lnTo>
                <a:lnTo>
                  <a:pt x="176974" y="235965"/>
                </a:lnTo>
                <a:lnTo>
                  <a:pt x="294957" y="117983"/>
                </a:lnTo>
                <a:lnTo>
                  <a:pt x="17697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642010" y="1811833"/>
            <a:ext cx="478282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Process resolution complaint : </a:t>
            </a:r>
            <a:r>
              <a:rPr lang="en-US" u="none" spc="-5" dirty="0"/>
              <a:t>AI eliminates manual intervention. Makes the workflow entirely digital-image recognition right up to resolution assignment. 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Speed processing and routing: </a:t>
            </a:r>
            <a:r>
              <a:rPr lang="en-US" u="none" spc="-5" dirty="0"/>
              <a:t>Complaints are processed and routed in real time to the concerned department. 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Resource-sensitive AI-based resource allocation: </a:t>
            </a:r>
            <a:r>
              <a:rPr lang="en-US" u="none" spc="-5" dirty="0"/>
              <a:t>This kind of work allocation with concern for available resources and their priorities is called AI – based work allocation.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Reductive Maintenance: </a:t>
            </a:r>
            <a:r>
              <a:rPr lang="en-US" u="none" spc="-5" dirty="0"/>
              <a:t>The system, based on predictive failures such as faulty components or scheduled maintenance, will avoid major breakdowns and provide greater service integrity.</a:t>
            </a:r>
            <a:endParaRPr lang="en-US" b="1" u="none" spc="-5" dirty="0"/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No Dropped Complaints: </a:t>
            </a:r>
            <a:r>
              <a:rPr lang="en-US" u="none" spc="-5" dirty="0"/>
              <a:t>it makes sure that complaints will not be dropped; it strengthens the chain of accountability between departments. This can impact strongly on raising the reliability of service and the trust built among customers.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SOS System: </a:t>
            </a:r>
            <a:r>
              <a:rPr lang="en-US" u="none" spc="-5" dirty="0"/>
              <a:t>The offline SOS system will make travel more safer for Women.</a:t>
            </a:r>
            <a:endParaRPr lang="en-US" b="1" u="none" spc="-5" dirty="0"/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u="none" spc="-5" dirty="0"/>
              <a:t>.</a:t>
            </a:r>
            <a:endParaRPr u="none" spc="-5" dirty="0"/>
          </a:p>
        </p:txBody>
      </p:sp>
      <p:sp>
        <p:nvSpPr>
          <p:cNvPr id="5" name="object 5"/>
          <p:cNvSpPr/>
          <p:nvPr/>
        </p:nvSpPr>
        <p:spPr>
          <a:xfrm>
            <a:off x="6501129" y="1366266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6" y="59055"/>
                </a:moveTo>
                <a:lnTo>
                  <a:pt x="0" y="59055"/>
                </a:lnTo>
                <a:lnTo>
                  <a:pt x="0" y="177037"/>
                </a:lnTo>
                <a:lnTo>
                  <a:pt x="7366" y="177037"/>
                </a:lnTo>
                <a:lnTo>
                  <a:pt x="7366" y="59055"/>
                </a:lnTo>
                <a:close/>
              </a:path>
              <a:path w="295275" h="236219">
                <a:moveTo>
                  <a:pt x="29464" y="59055"/>
                </a:moveTo>
                <a:lnTo>
                  <a:pt x="14731" y="59055"/>
                </a:lnTo>
                <a:lnTo>
                  <a:pt x="14731" y="177037"/>
                </a:lnTo>
                <a:lnTo>
                  <a:pt x="29464" y="177037"/>
                </a:lnTo>
                <a:lnTo>
                  <a:pt x="29464" y="59055"/>
                </a:lnTo>
                <a:close/>
              </a:path>
              <a:path w="295275" h="236219">
                <a:moveTo>
                  <a:pt x="176911" y="0"/>
                </a:moveTo>
                <a:lnTo>
                  <a:pt x="176911" y="59055"/>
                </a:lnTo>
                <a:lnTo>
                  <a:pt x="36829" y="59055"/>
                </a:lnTo>
                <a:lnTo>
                  <a:pt x="36829" y="177037"/>
                </a:lnTo>
                <a:lnTo>
                  <a:pt x="176911" y="177037"/>
                </a:lnTo>
                <a:lnTo>
                  <a:pt x="176911" y="235966"/>
                </a:lnTo>
                <a:lnTo>
                  <a:pt x="294894" y="117983"/>
                </a:lnTo>
                <a:lnTo>
                  <a:pt x="176911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1210437"/>
            <a:ext cx="12192000" cy="5673090"/>
            <a:chOff x="0" y="1181100"/>
            <a:chExt cx="12192000" cy="5673090"/>
          </a:xfrm>
        </p:grpSpPr>
        <p:sp>
          <p:nvSpPr>
            <p:cNvPr id="7" name="object 7"/>
            <p:cNvSpPr/>
            <p:nvPr/>
          </p:nvSpPr>
          <p:spPr>
            <a:xfrm>
              <a:off x="6096000" y="1181100"/>
              <a:ext cx="0" cy="5147310"/>
            </a:xfrm>
            <a:custGeom>
              <a:avLst/>
              <a:gdLst/>
              <a:ahLst/>
              <a:cxnLst/>
              <a:rect l="l" t="t" r="r" b="b"/>
              <a:pathLst>
                <a:path h="5147310">
                  <a:moveTo>
                    <a:pt x="0" y="0"/>
                  </a:moveTo>
                  <a:lnTo>
                    <a:pt x="0" y="5147045"/>
                  </a:lnTo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48983"/>
              <a:ext cx="12189714" cy="5052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328145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xfrm>
            <a:off x="6468617" y="1269568"/>
            <a:ext cx="506603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</a:t>
            </a:r>
            <a:r>
              <a:rPr u="none" spc="-25" dirty="0"/>
              <a:t> </a:t>
            </a:r>
            <a:r>
              <a:rPr u="none" dirty="0"/>
              <a:t>:</a:t>
            </a:r>
            <a:endParaRPr lang="en-IN" u="none" dirty="0"/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Resolution of grievance: </a:t>
            </a:r>
            <a:r>
              <a:rPr lang="en-US" sz="1300" b="0" u="none" spc="-5" dirty="0">
                <a:solidFill>
                  <a:srgbClr val="000000"/>
                </a:solidFill>
              </a:rPr>
              <a:t>It provides a faster mean time of saving 40 percent time with maximum productivity and satisfaction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Cost reduction: </a:t>
            </a:r>
            <a:r>
              <a:rPr lang="en-US" sz="1300" b="0" u="none" spc="-5" dirty="0">
                <a:solidFill>
                  <a:srgbClr val="000000"/>
                </a:solidFill>
              </a:rPr>
              <a:t>Predictive maintenance reduces the likelihood of performing emergency repairs, thereby reducing maintenance by 15-20%.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Instant feedback: </a:t>
            </a:r>
            <a:r>
              <a:rPr lang="en-US" sz="1300" b="0" u="none" spc="-5" dirty="0">
                <a:solidFill>
                  <a:srgbClr val="000000"/>
                </a:solidFill>
              </a:rPr>
              <a:t>AI enables services that have transparency, which implies it helps increase the customer satisfaction and confidence levels by 40-50%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Critical Grievance handling: </a:t>
            </a:r>
            <a:r>
              <a:rPr lang="en-US" sz="1300" b="0" u="none" spc="-5" dirty="0">
                <a:solidFill>
                  <a:srgbClr val="000000"/>
                </a:solidFill>
              </a:rPr>
              <a:t>Reduced to 50 percent both in safety as well as the response to critical issues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Accurate Classification</a:t>
            </a:r>
            <a:r>
              <a:rPr lang="en-US" sz="1300" b="0" u="none" spc="-5" dirty="0">
                <a:solidFill>
                  <a:srgbClr val="000000"/>
                </a:solidFill>
              </a:rPr>
              <a:t>: AI improves complaint accuracy up to 30%-50% through image based analysis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300" b="0" u="none" spc="-5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54965" algn="l"/>
                <a:tab pos="355600" algn="l"/>
              </a:tabLst>
            </a:pPr>
            <a:endParaRPr lang="en-US" sz="1300" b="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704" y="89814"/>
            <a:ext cx="2141220" cy="720725"/>
            <a:chOff x="152704" y="89814"/>
            <a:chExt cx="2141220" cy="720725"/>
          </a:xfrm>
        </p:grpSpPr>
        <p:sp>
          <p:nvSpPr>
            <p:cNvPr id="12" name="object 12"/>
            <p:cNvSpPr/>
            <p:nvPr/>
          </p:nvSpPr>
          <p:spPr>
            <a:xfrm>
              <a:off x="159054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61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3"/>
                  </a:lnTo>
                  <a:lnTo>
                    <a:pt x="0" y="445770"/>
                  </a:lnTo>
                  <a:lnTo>
                    <a:pt x="7006" y="480435"/>
                  </a:lnTo>
                  <a:lnTo>
                    <a:pt x="26112" y="508777"/>
                  </a:lnTo>
                  <a:lnTo>
                    <a:pt x="54451" y="527905"/>
                  </a:lnTo>
                  <a:lnTo>
                    <a:pt x="89154" y="534924"/>
                  </a:lnTo>
                  <a:lnTo>
                    <a:pt x="2039061" y="534924"/>
                  </a:lnTo>
                  <a:lnTo>
                    <a:pt x="2073779" y="527905"/>
                  </a:lnTo>
                  <a:lnTo>
                    <a:pt x="2102116" y="508777"/>
                  </a:lnTo>
                  <a:lnTo>
                    <a:pt x="2121214" y="480435"/>
                  </a:lnTo>
                  <a:lnTo>
                    <a:pt x="2128215" y="445770"/>
                  </a:lnTo>
                  <a:lnTo>
                    <a:pt x="2128215" y="89153"/>
                  </a:lnTo>
                  <a:lnTo>
                    <a:pt x="2121214" y="54435"/>
                  </a:lnTo>
                  <a:lnTo>
                    <a:pt x="2102116" y="26098"/>
                  </a:lnTo>
                  <a:lnTo>
                    <a:pt x="2073779" y="7000"/>
                  </a:lnTo>
                  <a:lnTo>
                    <a:pt x="2039061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054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2039061" y="0"/>
                  </a:lnTo>
                  <a:lnTo>
                    <a:pt x="2073779" y="7000"/>
                  </a:lnTo>
                  <a:lnTo>
                    <a:pt x="2102116" y="26098"/>
                  </a:lnTo>
                  <a:lnTo>
                    <a:pt x="2121214" y="54435"/>
                  </a:lnTo>
                  <a:lnTo>
                    <a:pt x="2128215" y="89153"/>
                  </a:lnTo>
                  <a:lnTo>
                    <a:pt x="2128215" y="445770"/>
                  </a:lnTo>
                  <a:lnTo>
                    <a:pt x="2121214" y="480435"/>
                  </a:lnTo>
                  <a:lnTo>
                    <a:pt x="2102116" y="508777"/>
                  </a:lnTo>
                  <a:lnTo>
                    <a:pt x="2073779" y="527905"/>
                  </a:lnTo>
                  <a:lnTo>
                    <a:pt x="2039061" y="534924"/>
                  </a:lnTo>
                  <a:lnTo>
                    <a:pt x="89154" y="534924"/>
                  </a:lnTo>
                  <a:lnTo>
                    <a:pt x="54451" y="527905"/>
                  </a:lnTo>
                  <a:lnTo>
                    <a:pt x="26112" y="508777"/>
                  </a:lnTo>
                  <a:lnTo>
                    <a:pt x="7006" y="480435"/>
                  </a:lnTo>
                  <a:lnTo>
                    <a:pt x="0" y="445770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80" y="89814"/>
              <a:ext cx="1746885" cy="7206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32378" y="270128"/>
            <a:ext cx="4998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/>
              <a:t>IMPACTS</a:t>
            </a:r>
            <a:r>
              <a:rPr u="sng" spc="-40" dirty="0"/>
              <a:t> </a:t>
            </a:r>
            <a:r>
              <a:rPr u="sng" dirty="0"/>
              <a:t>AND</a:t>
            </a:r>
            <a:r>
              <a:rPr u="sng" spc="-25" dirty="0"/>
              <a:t> </a:t>
            </a:r>
            <a:r>
              <a:rPr u="sng" dirty="0"/>
              <a:t>BENEFITS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0"/>
              </a:spcBef>
              <a:tabLst>
                <a:tab pos="2896870" algn="l"/>
              </a:tabLst>
            </a:pPr>
            <a:r>
              <a:rPr u="sng" dirty="0"/>
              <a:t>RESEARCH	AND</a:t>
            </a:r>
            <a:r>
              <a:rPr u="sng" spc="-85" dirty="0"/>
              <a:t> </a:t>
            </a:r>
            <a:r>
              <a:rPr u="sng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6870" y="89814"/>
            <a:ext cx="2141220" cy="720725"/>
            <a:chOff x="156870" y="89814"/>
            <a:chExt cx="2141220" cy="720725"/>
          </a:xfrm>
        </p:grpSpPr>
        <p:sp>
          <p:nvSpPr>
            <p:cNvPr id="4" name="object 4"/>
            <p:cNvSpPr/>
            <p:nvPr/>
          </p:nvSpPr>
          <p:spPr>
            <a:xfrm>
              <a:off x="163220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86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3"/>
                  </a:lnTo>
                  <a:lnTo>
                    <a:pt x="0" y="445770"/>
                  </a:lnTo>
                  <a:lnTo>
                    <a:pt x="7006" y="480435"/>
                  </a:lnTo>
                  <a:lnTo>
                    <a:pt x="26112" y="508777"/>
                  </a:lnTo>
                  <a:lnTo>
                    <a:pt x="54451" y="527905"/>
                  </a:lnTo>
                  <a:lnTo>
                    <a:pt x="89154" y="534924"/>
                  </a:lnTo>
                  <a:lnTo>
                    <a:pt x="2039086" y="534924"/>
                  </a:lnTo>
                  <a:lnTo>
                    <a:pt x="2073751" y="527905"/>
                  </a:lnTo>
                  <a:lnTo>
                    <a:pt x="2102094" y="508777"/>
                  </a:lnTo>
                  <a:lnTo>
                    <a:pt x="2121221" y="480435"/>
                  </a:lnTo>
                  <a:lnTo>
                    <a:pt x="2128240" y="445770"/>
                  </a:lnTo>
                  <a:lnTo>
                    <a:pt x="2128240" y="89153"/>
                  </a:lnTo>
                  <a:lnTo>
                    <a:pt x="2121221" y="54435"/>
                  </a:lnTo>
                  <a:lnTo>
                    <a:pt x="2102094" y="26098"/>
                  </a:lnTo>
                  <a:lnTo>
                    <a:pt x="2073751" y="7000"/>
                  </a:lnTo>
                  <a:lnTo>
                    <a:pt x="2039086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63220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2039086" y="0"/>
                  </a:lnTo>
                  <a:lnTo>
                    <a:pt x="2073751" y="7000"/>
                  </a:lnTo>
                  <a:lnTo>
                    <a:pt x="2102094" y="26098"/>
                  </a:lnTo>
                  <a:lnTo>
                    <a:pt x="2121221" y="54435"/>
                  </a:lnTo>
                  <a:lnTo>
                    <a:pt x="2128240" y="89153"/>
                  </a:lnTo>
                  <a:lnTo>
                    <a:pt x="2128240" y="445770"/>
                  </a:lnTo>
                  <a:lnTo>
                    <a:pt x="2121221" y="480435"/>
                  </a:lnTo>
                  <a:lnTo>
                    <a:pt x="2102094" y="508777"/>
                  </a:lnTo>
                  <a:lnTo>
                    <a:pt x="2073751" y="527905"/>
                  </a:lnTo>
                  <a:lnTo>
                    <a:pt x="2039086" y="534924"/>
                  </a:lnTo>
                  <a:lnTo>
                    <a:pt x="89154" y="534924"/>
                  </a:lnTo>
                  <a:lnTo>
                    <a:pt x="54451" y="527905"/>
                  </a:lnTo>
                  <a:lnTo>
                    <a:pt x="26112" y="508777"/>
                  </a:lnTo>
                  <a:lnTo>
                    <a:pt x="7006" y="480435"/>
                  </a:lnTo>
                  <a:lnTo>
                    <a:pt x="0" y="445770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33" y="89814"/>
              <a:ext cx="1746885" cy="720699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92975"/>
              </p:ext>
            </p:extLst>
          </p:nvPr>
        </p:nvGraphicFramePr>
        <p:xfrm>
          <a:off x="222377" y="1112011"/>
          <a:ext cx="11735434" cy="4886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SL.no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Title/Description</a:t>
                      </a:r>
                      <a:r>
                        <a:rPr lang="en-IN" sz="1400" spc="-5" dirty="0">
                          <a:latin typeface="Arial MT"/>
                          <a:cs typeface="Arial MT"/>
                        </a:rPr>
                        <a:t>/Year of Publication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Author/Publisher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Contribution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Limitation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54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Convolutional Neural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Networks For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. (2008)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5306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Neha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Sharma,Vibhor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Jain,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Anju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Mishra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 marR="426084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Comparison of different CNN architectures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 marR="502284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Evaluation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metrics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optimization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CNNs.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Limited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datasets.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Vulnerable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adversarial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attacks.</a:t>
                      </a: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94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Deep Learning Model of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1440" marR="2794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IN" sz="1000" spc="-5" dirty="0">
                          <a:latin typeface="Arial MT"/>
                          <a:cs typeface="Arial MT"/>
                        </a:rPr>
                        <a:t>(2022)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75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Qing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Lv,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Suzhen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Zhang,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Yuechun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Wang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Proposed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 deep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Optimized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improve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accuracy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 marR="43434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Traditional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neural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had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low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accuracy.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379095" marR="18923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Existing models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needed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noise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reduction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 parameter adjustment for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improvement.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0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Problem 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Indian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Railway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Management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lang="en-IN" sz="1000" spc="-1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1440" marR="180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IN" sz="1000" spc="-10" dirty="0">
                          <a:latin typeface="Arial MT"/>
                          <a:cs typeface="Arial MT"/>
                        </a:rPr>
                        <a:t>(2019)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Sayan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Sarkar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29083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Railway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connects different regions of the country and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plays</a:t>
                      </a:r>
                      <a:r>
                        <a:rPr sz="10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crucial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role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economic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development.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378460" marR="295275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Indian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government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taken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important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measures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railway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development.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marR="17335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Rampant corruption, lack of trains, strikes,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equipment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failures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marR="32448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Shortage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stations,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lines, low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capacity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utilization,</a:t>
                      </a:r>
                      <a:r>
                        <a:rPr sz="10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ticket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0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issues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Flask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Decoded: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Gateway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Deploying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Models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Effortlessly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Arial MT"/>
                          <a:cs typeface="Arial MT"/>
                        </a:rPr>
                        <a:t>(2023)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Reza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Shokarzad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Integrating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into existing business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software.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deployment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batch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real-time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predictions.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debugging,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less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flexible,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tough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curve.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marR="15875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suitable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projects,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slower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Flask,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monolithic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platform.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3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35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Keras and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TensorFlow: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Hands-On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Experience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1440" marR="3835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IN" sz="1000" spc="-5" dirty="0">
                          <a:latin typeface="Arial MT"/>
                          <a:cs typeface="Arial MT"/>
                        </a:rPr>
                        <a:t>(2021)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5148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Ferdin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Joe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John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Joseph,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Annop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Monsakul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 marR="773430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Theoretical and practical aspects of Keras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TensorFlow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explained.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 marR="438784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Architectures of TensorFlow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Keras simplified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for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easier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understanding.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marR="342265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Decision trees'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sensitivity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coordinate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system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marR="18796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Limited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training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poor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quality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mentioned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challenges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6360351"/>
            <a:ext cx="12192000" cy="526415"/>
            <a:chOff x="0" y="6328145"/>
            <a:chExt cx="12192000" cy="5264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48983"/>
              <a:ext cx="12189714" cy="5052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328145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1129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SMART INDIA HACKATHON 2024</vt:lpstr>
      <vt:lpstr>IDEA TITLE</vt:lpstr>
      <vt:lpstr>TECHNICAL APPROACH</vt:lpstr>
      <vt:lpstr>FEASIBILITY &amp; VIABILITY</vt:lpstr>
      <vt:lpstr>IMPACTS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 CHANGELA</dc:creator>
  <cp:lastModifiedBy>Amey  Rasekar</cp:lastModifiedBy>
  <cp:revision>5</cp:revision>
  <dcterms:created xsi:type="dcterms:W3CDTF">2024-09-27T19:04:47Z</dcterms:created>
  <dcterms:modified xsi:type="dcterms:W3CDTF">2024-09-29T17:37:55Z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2024-09-27T00:00:00Z</vt:filetime>
  </property>
</Properties>
</file>