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8"/>
  </p:notesMasterIdLst>
  <p:handoutMasterIdLst>
    <p:handoutMasterId r:id="rId119"/>
  </p:handoutMasterIdLst>
  <p:sldIdLst>
    <p:sldId id="851" r:id="rId2"/>
    <p:sldId id="852" r:id="rId3"/>
    <p:sldId id="923" r:id="rId4"/>
    <p:sldId id="924" r:id="rId5"/>
    <p:sldId id="925" r:id="rId6"/>
    <p:sldId id="859" r:id="rId7"/>
    <p:sldId id="861" r:id="rId8"/>
    <p:sldId id="862" r:id="rId9"/>
    <p:sldId id="863" r:id="rId10"/>
    <p:sldId id="926" r:id="rId11"/>
    <p:sldId id="928" r:id="rId12"/>
    <p:sldId id="930" r:id="rId13"/>
    <p:sldId id="933" r:id="rId14"/>
    <p:sldId id="1000" r:id="rId15"/>
    <p:sldId id="1002" r:id="rId16"/>
    <p:sldId id="999" r:id="rId17"/>
    <p:sldId id="1003" r:id="rId18"/>
    <p:sldId id="1004" r:id="rId19"/>
    <p:sldId id="1005" r:id="rId20"/>
    <p:sldId id="1006" r:id="rId21"/>
    <p:sldId id="1007" r:id="rId22"/>
    <p:sldId id="1060" r:id="rId23"/>
    <p:sldId id="1008" r:id="rId24"/>
    <p:sldId id="1009" r:id="rId25"/>
    <p:sldId id="1010" r:id="rId26"/>
    <p:sldId id="1011" r:id="rId27"/>
    <p:sldId id="1012" r:id="rId28"/>
    <p:sldId id="1013" r:id="rId29"/>
    <p:sldId id="1014" r:id="rId30"/>
    <p:sldId id="1015" r:id="rId31"/>
    <p:sldId id="1061" r:id="rId32"/>
    <p:sldId id="1016" r:id="rId33"/>
    <p:sldId id="1017" r:id="rId34"/>
    <p:sldId id="1018" r:id="rId35"/>
    <p:sldId id="1019" r:id="rId36"/>
    <p:sldId id="1020" r:id="rId37"/>
    <p:sldId id="1021" r:id="rId38"/>
    <p:sldId id="1022" r:id="rId39"/>
    <p:sldId id="1023" r:id="rId40"/>
    <p:sldId id="1062" r:id="rId41"/>
    <p:sldId id="1024" r:id="rId42"/>
    <p:sldId id="1025" r:id="rId43"/>
    <p:sldId id="1026" r:id="rId44"/>
    <p:sldId id="1027" r:id="rId45"/>
    <p:sldId id="1028" r:id="rId46"/>
    <p:sldId id="1029" r:id="rId47"/>
    <p:sldId id="1030" r:id="rId48"/>
    <p:sldId id="1031" r:id="rId49"/>
    <p:sldId id="1032" r:id="rId50"/>
    <p:sldId id="1033" r:id="rId51"/>
    <p:sldId id="1034" r:id="rId52"/>
    <p:sldId id="1035" r:id="rId53"/>
    <p:sldId id="1036" r:id="rId54"/>
    <p:sldId id="1038" r:id="rId55"/>
    <p:sldId id="1040" r:id="rId56"/>
    <p:sldId id="1039" r:id="rId57"/>
    <p:sldId id="1041" r:id="rId58"/>
    <p:sldId id="1042" r:id="rId59"/>
    <p:sldId id="1043" r:id="rId60"/>
    <p:sldId id="1046" r:id="rId61"/>
    <p:sldId id="1045" r:id="rId62"/>
    <p:sldId id="1063" r:id="rId63"/>
    <p:sldId id="1048" r:id="rId64"/>
    <p:sldId id="865" r:id="rId65"/>
    <p:sldId id="866" r:id="rId66"/>
    <p:sldId id="867" r:id="rId67"/>
    <p:sldId id="868" r:id="rId68"/>
    <p:sldId id="869" r:id="rId69"/>
    <p:sldId id="1051" r:id="rId70"/>
    <p:sldId id="870" r:id="rId71"/>
    <p:sldId id="872" r:id="rId72"/>
    <p:sldId id="873" r:id="rId73"/>
    <p:sldId id="874" r:id="rId74"/>
    <p:sldId id="1053" r:id="rId75"/>
    <p:sldId id="1050" r:id="rId76"/>
    <p:sldId id="1054" r:id="rId77"/>
    <p:sldId id="875" r:id="rId78"/>
    <p:sldId id="876" r:id="rId79"/>
    <p:sldId id="877" r:id="rId80"/>
    <p:sldId id="878" r:id="rId81"/>
    <p:sldId id="1057" r:id="rId82"/>
    <p:sldId id="879" r:id="rId83"/>
    <p:sldId id="880" r:id="rId84"/>
    <p:sldId id="881" r:id="rId85"/>
    <p:sldId id="1058" r:id="rId86"/>
    <p:sldId id="1059" r:id="rId87"/>
    <p:sldId id="882" r:id="rId88"/>
    <p:sldId id="1056" r:id="rId89"/>
    <p:sldId id="888" r:id="rId90"/>
    <p:sldId id="889" r:id="rId91"/>
    <p:sldId id="890" r:id="rId92"/>
    <p:sldId id="891" r:id="rId93"/>
    <p:sldId id="892" r:id="rId94"/>
    <p:sldId id="899" r:id="rId95"/>
    <p:sldId id="900" r:id="rId96"/>
    <p:sldId id="901" r:id="rId97"/>
    <p:sldId id="902" r:id="rId98"/>
    <p:sldId id="903" r:id="rId99"/>
    <p:sldId id="904" r:id="rId100"/>
    <p:sldId id="905" r:id="rId101"/>
    <p:sldId id="906" r:id="rId102"/>
    <p:sldId id="907" r:id="rId103"/>
    <p:sldId id="908" r:id="rId104"/>
    <p:sldId id="909" r:id="rId105"/>
    <p:sldId id="910" r:id="rId106"/>
    <p:sldId id="911" r:id="rId107"/>
    <p:sldId id="912" r:id="rId108"/>
    <p:sldId id="913" r:id="rId109"/>
    <p:sldId id="914" r:id="rId110"/>
    <p:sldId id="915" r:id="rId111"/>
    <p:sldId id="916" r:id="rId112"/>
    <p:sldId id="917" r:id="rId113"/>
    <p:sldId id="918" r:id="rId114"/>
    <p:sldId id="919" r:id="rId115"/>
    <p:sldId id="920" r:id="rId116"/>
    <p:sldId id="921" r:id="rId117"/>
  </p:sldIdLst>
  <p:sldSz cx="9144000" cy="6858000" type="screen4x3"/>
  <p:notesSz cx="6784975" cy="9856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0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00FF"/>
    <a:srgbClr val="969696"/>
    <a:srgbClr val="FAFD00"/>
    <a:srgbClr val="AD6900"/>
    <a:srgbClr val="FF9999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5" autoAdjust="0"/>
    <p:restoredTop sz="86538" autoAdjust="0"/>
  </p:normalViewPr>
  <p:slideViewPr>
    <p:cSldViewPr>
      <p:cViewPr varScale="1">
        <p:scale>
          <a:sx n="63" d="100"/>
          <a:sy n="63" d="100"/>
        </p:scale>
        <p:origin x="4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43" d="100"/>
          <a:sy n="43" d="100"/>
        </p:scale>
        <p:origin x="-396" y="-61"/>
      </p:cViewPr>
      <p:guideLst>
        <p:guide orient="horz" pos="3106"/>
        <p:guide pos="20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2.xml"/><Relationship Id="rId13" Type="http://schemas.openxmlformats.org/officeDocument/2006/relationships/slide" Target="slides/slide107.xml"/><Relationship Id="rId18" Type="http://schemas.openxmlformats.org/officeDocument/2006/relationships/slide" Target="slides/slide112.xml"/><Relationship Id="rId3" Type="http://schemas.openxmlformats.org/officeDocument/2006/relationships/slide" Target="slides/slide93.xml"/><Relationship Id="rId21" Type="http://schemas.openxmlformats.org/officeDocument/2006/relationships/slide" Target="slides/slide115.xml"/><Relationship Id="rId7" Type="http://schemas.openxmlformats.org/officeDocument/2006/relationships/slide" Target="slides/slide101.xml"/><Relationship Id="rId12" Type="http://schemas.openxmlformats.org/officeDocument/2006/relationships/slide" Target="slides/slide106.xml"/><Relationship Id="rId17" Type="http://schemas.openxmlformats.org/officeDocument/2006/relationships/slide" Target="slides/slide111.xml"/><Relationship Id="rId2" Type="http://schemas.openxmlformats.org/officeDocument/2006/relationships/slide" Target="slides/slide91.xml"/><Relationship Id="rId16" Type="http://schemas.openxmlformats.org/officeDocument/2006/relationships/slide" Target="slides/slide110.xml"/><Relationship Id="rId20" Type="http://schemas.openxmlformats.org/officeDocument/2006/relationships/slide" Target="slides/slide114.xml"/><Relationship Id="rId1" Type="http://schemas.openxmlformats.org/officeDocument/2006/relationships/slide" Target="slides/slide2.xml"/><Relationship Id="rId6" Type="http://schemas.openxmlformats.org/officeDocument/2006/relationships/slide" Target="slides/slide100.xml"/><Relationship Id="rId11" Type="http://schemas.openxmlformats.org/officeDocument/2006/relationships/slide" Target="slides/slide105.xml"/><Relationship Id="rId5" Type="http://schemas.openxmlformats.org/officeDocument/2006/relationships/slide" Target="slides/slide95.xml"/><Relationship Id="rId15" Type="http://schemas.openxmlformats.org/officeDocument/2006/relationships/slide" Target="slides/slide109.xml"/><Relationship Id="rId10" Type="http://schemas.openxmlformats.org/officeDocument/2006/relationships/slide" Target="slides/slide104.xml"/><Relationship Id="rId19" Type="http://schemas.openxmlformats.org/officeDocument/2006/relationships/slide" Target="slides/slide113.xml"/><Relationship Id="rId4" Type="http://schemas.openxmlformats.org/officeDocument/2006/relationships/slide" Target="slides/slide94.xml"/><Relationship Id="rId9" Type="http://schemas.openxmlformats.org/officeDocument/2006/relationships/slide" Target="slides/slide103.xml"/><Relationship Id="rId14" Type="http://schemas.openxmlformats.org/officeDocument/2006/relationships/slide" Target="slides/slide108.xml"/><Relationship Id="rId22" Type="http://schemas.openxmlformats.org/officeDocument/2006/relationships/slide" Target="slides/slide1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29146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1588"/>
            <a:ext cx="29146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2275"/>
            <a:ext cx="29146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312275"/>
            <a:ext cx="29146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/>
            </a:lvl1pPr>
          </a:lstStyle>
          <a:p>
            <a:pPr>
              <a:defRPr/>
            </a:pPr>
            <a:fld id="{D8A289E8-1CCB-4C62-9970-689262324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934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29146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76835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1588"/>
            <a:ext cx="29146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76835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2275"/>
            <a:ext cx="29146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76835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312275"/>
            <a:ext cx="29146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76835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D172013-C2F6-40FB-B367-411BB6F3F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3125"/>
            <a:ext cx="4978400" cy="443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44538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70047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E8F0BE-B40D-4416-B74A-CE1CF98CE36C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6706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44D8B1-488D-41A1-9BF8-0C0430039661}" type="slidenum">
              <a:rPr lang="en-US" altLang="en-US" smtClean="0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261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44D8B1-488D-41A1-9BF8-0C0430039661}" type="slidenum">
              <a:rPr lang="en-US" altLang="en-US" smtClean="0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6896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77C252-F35D-4A69-9F90-22E10C47E350}" type="slidenum">
              <a:rPr lang="en-US" altLang="en-US" smtClean="0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678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60A235-5146-4B09-82B3-1E300696E7E3}" type="slidenum">
              <a:rPr lang="en-US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325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47A1AA-B613-46CF-9518-DAAD3F2619FF}" type="slidenum">
              <a:rPr lang="en-US" altLang="en-US" smtClean="0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856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14D2C9-FF4C-48CD-BA0F-D6613DEC9D5A}" type="slidenum">
              <a:rPr lang="en-US" altLang="en-US" smtClean="0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377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14D2C9-FF4C-48CD-BA0F-D6613DEC9D5A}" type="slidenum">
              <a:rPr lang="en-US" altLang="en-US" smtClean="0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6902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25" y="744538"/>
            <a:ext cx="4918075" cy="3689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https://www.thecodingdelight.com/avl-tree-implementation-java/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172013-C2F6-40FB-B367-411BB6F3F658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6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B5060F-C6B2-4299-963C-DE6293F8A01B}" type="slidenum">
              <a:rPr lang="en-US" altLang="en-US" smtClean="0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7606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7A107A-5277-4EC1-A601-8098AABB9C67}" type="slidenum">
              <a:rPr lang="en-US" altLang="en-US" smtClean="0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986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7E3097-2C57-41FE-A93F-5CE50AE55412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03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72DCCA-3D44-4EA6-B548-4DD75B6A676E}" type="slidenum">
              <a:rPr lang="en-US" altLang="en-US" smtClean="0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675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21F492-D381-4D58-97D9-8E9B02D65BAA}" type="slidenum">
              <a:rPr lang="en-US" altLang="en-US" smtClean="0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398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21F492-D381-4D58-97D9-8E9B02D65BAA}" type="slidenum">
              <a:rPr lang="en-US" altLang="en-US" smtClean="0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19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BEF389-BC7E-4DDE-8A5D-02853695F205}" type="slidenum">
              <a:rPr lang="en-US" altLang="en-US" smtClean="0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9891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AF33D06-5638-46C3-90FB-CCD79C5C80A6}" type="slidenum">
              <a:rPr lang="en-US" altLang="en-US" smtClean="0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8833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A7D09B-6FDB-4FDF-B843-34E4FD6790B7}" type="slidenum">
              <a:rPr lang="en-US" altLang="en-US" smtClean="0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50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A7D09B-6FDB-4FDF-B843-34E4FD6790B7}" type="slidenum">
              <a:rPr lang="en-US" altLang="en-US" smtClean="0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3534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A7D09B-6FDB-4FDF-B843-34E4FD6790B7}" type="slidenum">
              <a:rPr lang="en-US" altLang="en-US" smtClean="0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998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BF81A3-6C2F-40F7-880A-8EEB6C1B660E}" type="slidenum">
              <a:rPr lang="en-US" altLang="en-US" smtClean="0">
                <a:latin typeface="Times New Roman" panose="02020603050405020304" pitchFamily="18" charset="0"/>
              </a:rPr>
              <a:pPr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9298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25" y="744538"/>
            <a:ext cx="4918075" cy="3689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https://www.thecodingdelight.com/avl-tree-implementation-java/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172013-C2F6-40FB-B367-411BB6F3F658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33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B14F09-D546-4C54-A0C8-CA9460C638EA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9848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84AFBF-E37B-45CA-A4A6-265425192722}" type="slidenum">
              <a:rPr lang="en-US" altLang="en-US" smtClean="0"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5172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5645068-FF92-4DDB-94A5-94D6CEB0ADC5}" type="slidenum">
              <a:rPr lang="en-US" altLang="en-US" smtClean="0">
                <a:latin typeface="Times New Roman" panose="02020603050405020304" pitchFamily="18" charset="0"/>
              </a:rPr>
              <a:pPr/>
              <a:t>91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1883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1D9B59-5DA3-40C0-9089-63F10753C31F}" type="slidenum">
              <a:rPr lang="en-US" altLang="en-US" smtClean="0">
                <a:latin typeface="Times New Roman" panose="02020603050405020304" pitchFamily="18" charset="0"/>
              </a:rPr>
              <a:pPr/>
              <a:t>92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3603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622A6A-CF47-415E-AC8B-ECE0AE6ADF92}" type="slidenum">
              <a:rPr lang="en-US" altLang="en-US" smtClean="0">
                <a:latin typeface="Times New Roman" panose="02020603050405020304" pitchFamily="18" charset="0"/>
              </a:rPr>
              <a:pPr/>
              <a:t>93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1432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16F74B-2847-4AC2-8194-C7FCDA249C79}" type="slidenum">
              <a:rPr lang="en-US" altLang="en-US" smtClean="0">
                <a:latin typeface="Times New Roman" panose="02020603050405020304" pitchFamily="18" charset="0"/>
              </a:rPr>
              <a:pPr/>
              <a:t>95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952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1C7FB0-F23F-4FC8-BFBF-8861212A321B}" type="slidenum">
              <a:rPr lang="en-US" altLang="en-US" smtClean="0">
                <a:latin typeface="Times New Roman" panose="02020603050405020304" pitchFamily="18" charset="0"/>
              </a:rPr>
              <a:pPr/>
              <a:t>96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8354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4ADA20-88C2-4F4F-B7E5-F67676888527}" type="slidenum">
              <a:rPr lang="en-US" altLang="en-US" smtClean="0">
                <a:latin typeface="Times New Roman" panose="02020603050405020304" pitchFamily="18" charset="0"/>
              </a:rPr>
              <a:pPr/>
              <a:t>97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4210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BA94FD-ACC6-4882-B384-72ECA47D789F}" type="slidenum">
              <a:rPr lang="en-US" altLang="en-US" smtClean="0">
                <a:latin typeface="Times New Roman" panose="02020603050405020304" pitchFamily="18" charset="0"/>
              </a:rPr>
              <a:pPr/>
              <a:t>98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9458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6491B3-6B1E-4F32-B545-361B0B517F96}" type="slidenum">
              <a:rPr lang="en-US" altLang="en-US" smtClean="0">
                <a:latin typeface="Times New Roman" panose="02020603050405020304" pitchFamily="18" charset="0"/>
              </a:rPr>
              <a:pPr/>
              <a:t>99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2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489222-764D-45AC-ABB1-A0943D9B8554}" type="slidenum">
              <a:rPr lang="en-US" altLang="en-US" smtClean="0">
                <a:latin typeface="Times New Roman" panose="02020603050405020304" pitchFamily="18" charset="0"/>
              </a:rPr>
              <a:pPr/>
              <a:t>100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301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B41E8F-F0E2-4788-AEC0-EF2326EB578A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5370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6A7BB59-5A72-4F57-A352-F21987046962}" type="slidenum">
              <a:rPr lang="en-US" altLang="en-US" smtClean="0">
                <a:latin typeface="Times New Roman" panose="02020603050405020304" pitchFamily="18" charset="0"/>
              </a:rPr>
              <a:pPr/>
              <a:t>101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7707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10CE54-1DD2-49AB-AF14-C649EEADB812}" type="slidenum">
              <a:rPr lang="en-US" altLang="en-US" smtClean="0">
                <a:latin typeface="Times New Roman" panose="02020603050405020304" pitchFamily="18" charset="0"/>
              </a:rPr>
              <a:pPr/>
              <a:t>102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208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FD528E-713D-442A-95ED-EA2CF295F0A6}" type="slidenum">
              <a:rPr lang="en-US" altLang="en-US" smtClean="0">
                <a:latin typeface="Times New Roman" panose="02020603050405020304" pitchFamily="18" charset="0"/>
              </a:rPr>
              <a:pPr/>
              <a:t>103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3322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93FF04-E47D-4704-B71C-A40077030572}" type="slidenum">
              <a:rPr lang="en-US" altLang="en-US" smtClean="0">
                <a:latin typeface="Times New Roman" panose="02020603050405020304" pitchFamily="18" charset="0"/>
              </a:rPr>
              <a:pPr/>
              <a:t>104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22726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E3B2B0-EC3E-483B-90F4-EDD1D6098DF2}" type="slidenum">
              <a:rPr lang="en-US" altLang="en-US" smtClean="0">
                <a:latin typeface="Times New Roman" panose="02020603050405020304" pitchFamily="18" charset="0"/>
              </a:rPr>
              <a:pPr/>
              <a:t>105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1997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5CF9A7-9388-4606-B699-A8BA902CFBA6}" type="slidenum">
              <a:rPr lang="en-US" altLang="en-US" smtClean="0">
                <a:latin typeface="Times New Roman" panose="02020603050405020304" pitchFamily="18" charset="0"/>
              </a:rPr>
              <a:pPr/>
              <a:t>106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7599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2DF905-66BA-4941-9268-FFA64115DEE3}" type="slidenum">
              <a:rPr lang="en-US" altLang="en-US" smtClean="0">
                <a:latin typeface="Times New Roman" panose="02020603050405020304" pitchFamily="18" charset="0"/>
              </a:rPr>
              <a:pPr/>
              <a:t>107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975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64D6E9-163C-46E7-803E-E2F15D45690B}" type="slidenum">
              <a:rPr lang="en-US" altLang="en-US" smtClean="0">
                <a:latin typeface="Times New Roman" panose="02020603050405020304" pitchFamily="18" charset="0"/>
              </a:rPr>
              <a:pPr/>
              <a:t>108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216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1F9121-6FE9-4F33-A4AA-922164CEFFAC}" type="slidenum">
              <a:rPr lang="en-US" altLang="en-US" smtClean="0">
                <a:latin typeface="Times New Roman" panose="02020603050405020304" pitchFamily="18" charset="0"/>
              </a:rPr>
              <a:pPr/>
              <a:t>109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4927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68135F-2368-4707-8497-6812859D3E2D}" type="slidenum">
              <a:rPr lang="en-US" altLang="en-US" smtClean="0">
                <a:latin typeface="Times New Roman" panose="02020603050405020304" pitchFamily="18" charset="0"/>
              </a:rPr>
              <a:pPr/>
              <a:t>110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23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B41E8F-F0E2-4788-AEC0-EF2326EB578A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92431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D22218-8718-468C-A5CD-AF75A39BDC69}" type="slidenum">
              <a:rPr lang="en-US" altLang="en-US" smtClean="0">
                <a:latin typeface="Times New Roman" panose="02020603050405020304" pitchFamily="18" charset="0"/>
              </a:rPr>
              <a:pPr/>
              <a:t>111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83930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09C5BF-2E80-46B4-9271-BB31AC98AA47}" type="slidenum">
              <a:rPr lang="en-US" altLang="en-US" smtClean="0">
                <a:latin typeface="Times New Roman" panose="02020603050405020304" pitchFamily="18" charset="0"/>
              </a:rPr>
              <a:pPr/>
              <a:t>112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69926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471F6E-F842-4A04-B719-5CF11C843BFA}" type="slidenum">
              <a:rPr lang="en-US" altLang="en-US" smtClean="0">
                <a:latin typeface="Times New Roman" panose="02020603050405020304" pitchFamily="18" charset="0"/>
              </a:rPr>
              <a:pPr/>
              <a:t>113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0550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FA2027-028E-4BCE-9915-6774C1AA748D}" type="slidenum">
              <a:rPr lang="en-US" altLang="en-US" smtClean="0">
                <a:latin typeface="Times New Roman" panose="02020603050405020304" pitchFamily="18" charset="0"/>
              </a:rPr>
              <a:pPr/>
              <a:t>114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33782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969254-E618-4807-B866-F94A2B1EA28C}" type="slidenum">
              <a:rPr lang="en-US" altLang="en-US" smtClean="0">
                <a:latin typeface="Times New Roman" panose="02020603050405020304" pitchFamily="18" charset="0"/>
              </a:rPr>
              <a:pPr/>
              <a:t>115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59826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5A4C38-BB75-4D28-A489-5A98D896AE4A}" type="slidenum">
              <a:rPr lang="en-US" altLang="en-US" smtClean="0">
                <a:latin typeface="Times New Roman" panose="02020603050405020304" pitchFamily="18" charset="0"/>
              </a:rPr>
              <a:pPr/>
              <a:t>116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2950"/>
            <a:ext cx="4921250" cy="3690938"/>
          </a:xfrm>
          <a:ln cap="flat"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681538"/>
            <a:ext cx="4975225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612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A9AE5F-FF11-4C32-AB8A-6F62A8551BD0}" type="slidenum">
              <a:rPr lang="en-US" altLang="en-US" smtClean="0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752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79FE1C-7B44-411C-8A7F-9DCFFD748EB8}" type="slidenum">
              <a:rPr lang="en-US" altLang="en-US" smtClean="0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042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6A3456-C223-48D5-8CDA-210518EC66CA}" type="slidenum">
              <a:rPr lang="en-US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1348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8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847ADB-1C5A-4547-800E-38A3AC10851D}" type="slidenum">
              <a:rPr lang="en-US" altLang="en-US" smtClean="0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21250" cy="3690938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681538"/>
            <a:ext cx="4978400" cy="44386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37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B025F-6BA5-4B8E-A143-1D3A2F60E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6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B0635-B7B6-4B97-A075-AD3D8896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54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22988" y="190500"/>
            <a:ext cx="1905000" cy="666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988" y="190500"/>
            <a:ext cx="5562600" cy="666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45370-A751-49C8-A543-BDE5917F71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8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909C1-276C-44B0-845D-9BFB3D1D5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4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4AD39-FCA9-4686-8734-6C9A17DD16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5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905000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188" y="1905000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8436B-1E8A-4091-82D6-A0BD52A1A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0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3621-FE54-4F8F-827D-6760E3649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8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9704C-5207-4145-83E6-D925569F14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59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5662-326F-46AA-8BCD-58AF931CF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6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DBC6D-3E1B-4C7C-B9E7-546F50A4C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84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EA59-AA60-4DE6-8E54-AF94B5A69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8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9050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400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974D12C8-1C51-4B35-ACCB-10C475203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7812088" y="333375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auto">
          <a:xfrm>
            <a:off x="7900988" y="836613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1" name="Oval 9"/>
          <p:cNvSpPr>
            <a:spLocks noChangeArrowheads="1"/>
          </p:cNvSpPr>
          <p:nvPr/>
        </p:nvSpPr>
        <p:spPr bwMode="auto">
          <a:xfrm>
            <a:off x="8288338" y="83661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Oval 10"/>
          <p:cNvSpPr>
            <a:spLocks noChangeArrowheads="1"/>
          </p:cNvSpPr>
          <p:nvPr/>
        </p:nvSpPr>
        <p:spPr bwMode="auto">
          <a:xfrm>
            <a:off x="8675688" y="836613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BA8499-F1D6-4943-98E2-4A0E7792C664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773238"/>
            <a:ext cx="7010400" cy="1527175"/>
          </a:xfrm>
        </p:spPr>
        <p:txBody>
          <a:bodyPr/>
          <a:lstStyle/>
          <a:p>
            <a:pPr eaLnBrk="1" hangingPunct="1"/>
            <a:r>
              <a:rPr lang="en-GB" altLang="en-US" dirty="0"/>
              <a:t>Binary Trees</a:t>
            </a:r>
            <a:br>
              <a:rPr lang="en-GB" altLang="en-US" dirty="0"/>
            </a:br>
            <a:r>
              <a:rPr lang="en-GB" altLang="en-US" dirty="0" smtClean="0"/>
              <a:t>Extra Topics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609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4343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John Smith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56%</a:t>
            </a:r>
          </a:p>
        </p:txBody>
      </p:sp>
      <p:sp>
        <p:nvSpPr>
          <p:cNvPr id="28675" name="Freeform 3"/>
          <p:cNvSpPr>
            <a:spLocks/>
          </p:cNvSpPr>
          <p:nvPr/>
        </p:nvSpPr>
        <p:spPr bwMode="auto">
          <a:xfrm>
            <a:off x="3486150" y="228600"/>
            <a:ext cx="296863" cy="369888"/>
          </a:xfrm>
          <a:custGeom>
            <a:avLst/>
            <a:gdLst>
              <a:gd name="T0" fmla="*/ 0 w 187"/>
              <a:gd name="T1" fmla="*/ 0 h 233"/>
              <a:gd name="T2" fmla="*/ 2147483646 w 187"/>
              <a:gd name="T3" fmla="*/ 0 h 233"/>
              <a:gd name="T4" fmla="*/ 2147483646 w 187"/>
              <a:gd name="T5" fmla="*/ 2147483646 h 2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" h="233">
                <a:moveTo>
                  <a:pt x="0" y="0"/>
                </a:moveTo>
                <a:lnTo>
                  <a:pt x="186" y="0"/>
                </a:lnTo>
                <a:lnTo>
                  <a:pt x="186" y="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86000" y="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581400" y="3276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686175" y="3335338"/>
            <a:ext cx="12573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5471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Pete Jones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52%</a:t>
            </a:r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4314825" y="2216150"/>
            <a:ext cx="931863" cy="1049338"/>
          </a:xfrm>
          <a:custGeom>
            <a:avLst/>
            <a:gdLst>
              <a:gd name="T0" fmla="*/ 2147483646 w 587"/>
              <a:gd name="T1" fmla="*/ 0 h 661"/>
              <a:gd name="T2" fmla="*/ 0 w 587"/>
              <a:gd name="T3" fmla="*/ 2147483646 h 66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87" h="661">
                <a:moveTo>
                  <a:pt x="586" y="0"/>
                </a:moveTo>
                <a:lnTo>
                  <a:pt x="0" y="6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295400" y="18288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2647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Sarah Green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48%</a:t>
            </a:r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2028825" y="1073150"/>
            <a:ext cx="1008063" cy="744538"/>
          </a:xfrm>
          <a:custGeom>
            <a:avLst/>
            <a:gdLst>
              <a:gd name="T0" fmla="*/ 2147483646 w 635"/>
              <a:gd name="T1" fmla="*/ 0 h 469"/>
              <a:gd name="T2" fmla="*/ 0 w 635"/>
              <a:gd name="T3" fmla="*/ 2147483646 h 4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5" h="469">
                <a:moveTo>
                  <a:pt x="634" y="0"/>
                </a:moveTo>
                <a:lnTo>
                  <a:pt x="0" y="46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553200" y="3276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7841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Penny Kay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71%</a:t>
            </a:r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6737350" y="2216150"/>
            <a:ext cx="550863" cy="1049338"/>
          </a:xfrm>
          <a:custGeom>
            <a:avLst/>
            <a:gdLst>
              <a:gd name="T0" fmla="*/ 0 w 347"/>
              <a:gd name="T1" fmla="*/ 0 h 661"/>
              <a:gd name="T2" fmla="*/ 2147483646 w 347"/>
              <a:gd name="T3" fmla="*/ 2147483646 h 66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7" h="661">
                <a:moveTo>
                  <a:pt x="0" y="0"/>
                </a:moveTo>
                <a:lnTo>
                  <a:pt x="346" y="6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257800" y="1752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6210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Alan Day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67%</a:t>
            </a:r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4527550" y="1073150"/>
            <a:ext cx="1465263" cy="668338"/>
          </a:xfrm>
          <a:custGeom>
            <a:avLst/>
            <a:gdLst>
              <a:gd name="T0" fmla="*/ 0 w 923"/>
              <a:gd name="T1" fmla="*/ 0 h 421"/>
              <a:gd name="T2" fmla="*/ 2147483646 w 923"/>
              <a:gd name="T3" fmla="*/ 2147483646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23" h="421">
                <a:moveTo>
                  <a:pt x="0" y="0"/>
                </a:moveTo>
                <a:lnTo>
                  <a:pt x="922" y="42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2894" name="Rectangle 14"/>
          <p:cNvSpPr>
            <a:spLocks noChangeArrowheads="1"/>
          </p:cNvSpPr>
          <p:nvPr/>
        </p:nvSpPr>
        <p:spPr bwMode="auto">
          <a:xfrm>
            <a:off x="676180" y="5525293"/>
            <a:ext cx="239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BALANCED?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96569-0817-4B01-A748-B2353AF1A7E1}"/>
              </a:ext>
            </a:extLst>
          </p:cNvPr>
          <p:cNvSpPr txBox="1"/>
          <p:nvPr/>
        </p:nvSpPr>
        <p:spPr>
          <a:xfrm>
            <a:off x="3290345" y="4179888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E8528-084D-457A-A904-4D3E434FBDBE}"/>
              </a:ext>
            </a:extLst>
          </p:cNvPr>
          <p:cNvSpPr txBox="1"/>
          <p:nvPr/>
        </p:nvSpPr>
        <p:spPr>
          <a:xfrm>
            <a:off x="6300192" y="4179887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2CEDB-2B6E-4077-9D75-027D845647FE}"/>
              </a:ext>
            </a:extLst>
          </p:cNvPr>
          <p:cNvSpPr txBox="1"/>
          <p:nvPr/>
        </p:nvSpPr>
        <p:spPr>
          <a:xfrm>
            <a:off x="4921773" y="2620596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805B8-A0E0-42AF-8444-DE63027F2F8B}"/>
              </a:ext>
            </a:extLst>
          </p:cNvPr>
          <p:cNvSpPr txBox="1"/>
          <p:nvPr/>
        </p:nvSpPr>
        <p:spPr>
          <a:xfrm>
            <a:off x="2872814" y="1534350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A28DEA-6B60-4AAF-A22C-1200928A639B}"/>
              </a:ext>
            </a:extLst>
          </p:cNvPr>
          <p:cNvSpPr txBox="1"/>
          <p:nvPr/>
        </p:nvSpPr>
        <p:spPr>
          <a:xfrm>
            <a:off x="1004345" y="2754539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0</a:t>
            </a:r>
          </a:p>
        </p:txBody>
      </p:sp>
    </p:spTree>
    <p:extLst>
      <p:ext uri="{BB962C8B-B14F-4D97-AF65-F5344CB8AC3E}">
        <p14:creationId xmlns:p14="http://schemas.microsoft.com/office/powerpoint/2010/main" val="93231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84CC25-2AF7-4567-8EAE-EBBC4DC20DAC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Reconstructing a tree from its traversals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Can draw a binary tree given:</a:t>
            </a:r>
          </a:p>
          <a:p>
            <a:pPr eaLnBrk="1" hangingPunct="1"/>
            <a:r>
              <a:rPr lang="en-US" altLang="en-US"/>
              <a:t>Inorder traversal (essential)</a:t>
            </a:r>
          </a:p>
          <a:p>
            <a:pPr eaLnBrk="1" hangingPunct="1"/>
            <a:r>
              <a:rPr lang="en-US" altLang="en-US"/>
              <a:t>One of:</a:t>
            </a:r>
          </a:p>
          <a:p>
            <a:pPr lvl="1" eaLnBrk="1" hangingPunct="1"/>
            <a:r>
              <a:rPr lang="en-US" altLang="en-US"/>
              <a:t>Preorder traversal</a:t>
            </a:r>
          </a:p>
          <a:p>
            <a:pPr lvl="1" eaLnBrk="1" hangingPunct="1"/>
            <a:r>
              <a:rPr lang="en-US" altLang="en-US"/>
              <a:t>Postorder traversal</a:t>
            </a:r>
          </a:p>
          <a:p>
            <a:pPr eaLnBrk="1" hangingPunct="1"/>
            <a:r>
              <a:rPr lang="en-GB" altLang="en-US"/>
              <a:t>This example uses a (plain) binary tree, not a binary search tree</a:t>
            </a:r>
          </a:p>
          <a:p>
            <a:pPr lvl="1" eaLnBrk="1" hangingPunct="1"/>
            <a:r>
              <a:rPr lang="en-GB" altLang="en-US"/>
              <a:t>ie nodes are NOT in usual order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F6EF9A-7122-44CF-B9E9-BD64FD7F1905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4678363"/>
            <a:ext cx="8591550" cy="1143000"/>
          </a:xfrm>
          <a:noFill/>
        </p:spPr>
        <p:txBody>
          <a:bodyPr lIns="92075" tIns="46038" rIns="92075" bIns="46038"/>
          <a:lstStyle/>
          <a:p>
            <a:pPr algn="r" eaLnBrk="1" hangingPunct="1"/>
            <a:r>
              <a:rPr lang="en-US" altLang="en-US" sz="3400"/>
              <a:t>Inorder: </a:t>
            </a:r>
            <a:r>
              <a:rPr lang="en-US" altLang="en-US" sz="2500">
                <a:latin typeface="Courier New" panose="02070309020205020404" pitchFamily="49" charset="0"/>
              </a:rPr>
              <a:t>C V U T X F E Y D Z Q W J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Start with postorder</a:t>
            </a:r>
          </a:p>
          <a:p>
            <a:pPr eaLnBrk="1" hangingPunct="1"/>
            <a:r>
              <a:rPr lang="en-US" altLang="en-US" sz="2600"/>
              <a:t>Last item (X) must be root of tree</a:t>
            </a:r>
          </a:p>
        </p:txBody>
      </p:sp>
      <p:grpSp>
        <p:nvGrpSpPr>
          <p:cNvPr id="844804" name="Group 4"/>
          <p:cNvGrpSpPr>
            <a:grpSpLocks/>
          </p:cNvGrpSpPr>
          <p:nvPr/>
        </p:nvGrpSpPr>
        <p:grpSpPr bwMode="auto">
          <a:xfrm>
            <a:off x="5949950" y="1897063"/>
            <a:ext cx="444500" cy="457200"/>
            <a:chOff x="3748" y="1195"/>
            <a:chExt cx="280" cy="288"/>
          </a:xfrm>
        </p:grpSpPr>
        <p:sp>
          <p:nvSpPr>
            <p:cNvPr id="109575" name="Oval 5"/>
            <p:cNvSpPr>
              <a:spLocks noChangeArrowheads="1"/>
            </p:cNvSpPr>
            <p:nvPr/>
          </p:nvSpPr>
          <p:spPr bwMode="auto">
            <a:xfrm>
              <a:off x="3748" y="1199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9576" name="Rectangle 6"/>
            <p:cNvSpPr>
              <a:spLocks noChangeArrowheads="1"/>
            </p:cNvSpPr>
            <p:nvPr/>
          </p:nvSpPr>
          <p:spPr bwMode="auto">
            <a:xfrm>
              <a:off x="3766" y="119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971550" y="5516563"/>
            <a:ext cx="794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  <a:endParaRPr lang="en-GB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2" grpId="0" build="p" autoUpdateAnimBg="0"/>
      <p:bldP spid="844803" grpId="0" build="p" autoUpdateAnimBg="0"/>
      <p:bldP spid="844807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50825" y="5445125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057775" y="5527675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468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Locate X in inorder traversal</a:t>
            </a:r>
          </a:p>
          <a:p>
            <a:pPr eaLnBrk="1" hangingPunct="1"/>
            <a:r>
              <a:rPr lang="en-US" altLang="en-US" sz="2600"/>
              <a:t>Items to left of X are in left subtree</a:t>
            </a:r>
          </a:p>
          <a:p>
            <a:pPr eaLnBrk="1" hangingPunct="1"/>
            <a:r>
              <a:rPr lang="en-US" altLang="en-US" sz="2600"/>
              <a:t>Items to right of X are in right subtree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V="1">
            <a:off x="8480425" y="6130925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2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Let’s try to construct the left subtree</a:t>
            </a:r>
          </a:p>
          <a:p>
            <a:pPr eaLnBrk="1" hangingPunct="1"/>
            <a:r>
              <a:rPr lang="en-US" altLang="en-US" sz="2600"/>
              <a:t>Locate elements in</a:t>
            </a:r>
            <a:br>
              <a:rPr lang="en-US" altLang="en-US" sz="2600"/>
            </a:br>
            <a:r>
              <a:rPr lang="en-US" altLang="en-US" sz="2600"/>
              <a:t>postorder</a:t>
            </a: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600">
                <a:solidFill>
                  <a:schemeClr val="tx1"/>
                </a:solidFill>
              </a:rPr>
              <a:t>Find root of left</a:t>
            </a:r>
            <a:br>
              <a:rPr lang="en-US" altLang="en-US" sz="2600">
                <a:solidFill>
                  <a:schemeClr val="tx1"/>
                </a:solidFill>
              </a:rPr>
            </a:br>
            <a:r>
              <a:rPr lang="en-US" altLang="en-US" sz="2600">
                <a:solidFill>
                  <a:schemeClr val="tx1"/>
                </a:solidFill>
              </a:rPr>
              <a:t>   subtree from</a:t>
            </a:r>
            <a:br>
              <a:rPr lang="en-US" altLang="en-US" sz="2600">
                <a:solidFill>
                  <a:schemeClr val="tx1"/>
                </a:solidFill>
              </a:rPr>
            </a:br>
            <a:r>
              <a:rPr lang="en-US" altLang="en-US" sz="2600">
                <a:solidFill>
                  <a:schemeClr val="tx1"/>
                </a:solidFill>
              </a:rPr>
              <a:t>   postorder (V)</a:t>
            </a:r>
          </a:p>
          <a:p>
            <a:pPr eaLnBrk="1" hangingPunct="1"/>
            <a:endParaRPr lang="en-US" altLang="en-US" sz="2600"/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48902" name="Rectangle 6"/>
          <p:cNvSpPr>
            <a:spLocks noChangeArrowheads="1"/>
          </p:cNvSpPr>
          <p:nvPr/>
        </p:nvSpPr>
        <p:spPr bwMode="auto">
          <a:xfrm>
            <a:off x="3365500" y="698500"/>
            <a:ext cx="1651000" cy="508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grpSp>
        <p:nvGrpSpPr>
          <p:cNvPr id="848903" name="Group 7"/>
          <p:cNvGrpSpPr>
            <a:grpSpLocks/>
          </p:cNvGrpSpPr>
          <p:nvPr/>
        </p:nvGrpSpPr>
        <p:grpSpPr bwMode="auto">
          <a:xfrm>
            <a:off x="4883150" y="2287588"/>
            <a:ext cx="1060450" cy="828675"/>
            <a:chOff x="3076" y="1441"/>
            <a:chExt cx="668" cy="522"/>
          </a:xfrm>
        </p:grpSpPr>
        <p:sp>
          <p:nvSpPr>
            <p:cNvPr id="113674" name="Oval 8"/>
            <p:cNvSpPr>
              <a:spLocks noChangeArrowheads="1"/>
            </p:cNvSpPr>
            <p:nvPr/>
          </p:nvSpPr>
          <p:spPr bwMode="auto">
            <a:xfrm>
              <a:off x="3076" y="1679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3675" name="Rectangle 9"/>
            <p:cNvSpPr>
              <a:spLocks noChangeArrowheads="1"/>
            </p:cNvSpPr>
            <p:nvPr/>
          </p:nvSpPr>
          <p:spPr bwMode="auto">
            <a:xfrm>
              <a:off x="3094" y="167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113676" name="Line 10"/>
            <p:cNvSpPr>
              <a:spLocks noChangeShapeType="1"/>
            </p:cNvSpPr>
            <p:nvPr/>
          </p:nvSpPr>
          <p:spPr bwMode="auto">
            <a:xfrm flipH="1">
              <a:off x="3313" y="1441"/>
              <a:ext cx="431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3672" name="Rectangle 11"/>
          <p:cNvSpPr>
            <a:spLocks noChangeArrowheads="1"/>
          </p:cNvSpPr>
          <p:nvPr/>
        </p:nvSpPr>
        <p:spPr bwMode="auto">
          <a:xfrm>
            <a:off x="5035550" y="15875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3673" name="Line 12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 autoUpdateAnimBg="0"/>
      <p:bldP spid="84890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Find V in inorder traversal</a:t>
            </a:r>
          </a:p>
        </p:txBody>
      </p:sp>
      <p:sp>
        <p:nvSpPr>
          <p:cNvPr id="115715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50952" name="Group 8"/>
          <p:cNvGrpSpPr>
            <a:grpSpLocks/>
          </p:cNvGrpSpPr>
          <p:nvPr/>
        </p:nvGrpSpPr>
        <p:grpSpPr bwMode="auto">
          <a:xfrm>
            <a:off x="4044950" y="3049588"/>
            <a:ext cx="908050" cy="1057275"/>
            <a:chOff x="2548" y="1921"/>
            <a:chExt cx="572" cy="666"/>
          </a:xfrm>
        </p:grpSpPr>
        <p:sp>
          <p:nvSpPr>
            <p:cNvPr id="115728" name="Oval 9"/>
            <p:cNvSpPr>
              <a:spLocks noChangeArrowheads="1"/>
            </p:cNvSpPr>
            <p:nvPr/>
          </p:nvSpPr>
          <p:spPr bwMode="auto">
            <a:xfrm>
              <a:off x="2548" y="2303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5729" name="Rectangle 10"/>
            <p:cNvSpPr>
              <a:spLocks noChangeArrowheads="1"/>
            </p:cNvSpPr>
            <p:nvPr/>
          </p:nvSpPr>
          <p:spPr bwMode="auto">
            <a:xfrm>
              <a:off x="2561" y="229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15730" name="Line 11"/>
            <p:cNvSpPr>
              <a:spLocks noChangeShapeType="1"/>
            </p:cNvSpPr>
            <p:nvPr/>
          </p:nvSpPr>
          <p:spPr bwMode="auto">
            <a:xfrm flipH="1">
              <a:off x="2785" y="1921"/>
              <a:ext cx="335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5721" name="Rectangle 12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15722" name="Rectangle 13"/>
          <p:cNvSpPr>
            <a:spLocks noChangeArrowheads="1"/>
          </p:cNvSpPr>
          <p:nvPr/>
        </p:nvSpPr>
        <p:spPr bwMode="auto">
          <a:xfrm>
            <a:off x="5035550" y="15875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50958" name="Rectangle 14"/>
          <p:cNvSpPr>
            <a:spLocks noChangeArrowheads="1"/>
          </p:cNvSpPr>
          <p:nvPr/>
        </p:nvSpPr>
        <p:spPr bwMode="auto">
          <a:xfrm>
            <a:off x="3733800" y="1651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50959" name="Rectangle 15"/>
          <p:cNvSpPr>
            <a:spLocks noChangeArrowheads="1"/>
          </p:cNvSpPr>
          <p:nvPr/>
        </p:nvSpPr>
        <p:spPr bwMode="auto">
          <a:xfrm>
            <a:off x="762000" y="2819400"/>
            <a:ext cx="327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  C is left child of V</a:t>
            </a:r>
          </a:p>
        </p:txBody>
      </p:sp>
      <p:sp>
        <p:nvSpPr>
          <p:cNvPr id="115725" name="Line 16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726" name="Line 17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0962" name="Line 18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0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6" grpId="0" build="p" autoUpdateAnimBg="0"/>
      <p:bldP spid="850958" grpId="0" animBg="1"/>
      <p:bldP spid="850959" grpId="0" autoUpdateAnimBg="0"/>
      <p:bldP spid="85096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U &amp; T are right subtree of V</a:t>
            </a:r>
          </a:p>
        </p:txBody>
      </p:sp>
      <p:sp>
        <p:nvSpPr>
          <p:cNvPr id="117763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7765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3733800" y="762000"/>
            <a:ext cx="812800" cy="508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grpSp>
        <p:nvGrpSpPr>
          <p:cNvPr id="853004" name="Group 12"/>
          <p:cNvGrpSpPr>
            <a:grpSpLocks/>
          </p:cNvGrpSpPr>
          <p:nvPr/>
        </p:nvGrpSpPr>
        <p:grpSpPr bwMode="auto">
          <a:xfrm>
            <a:off x="5259388" y="3049588"/>
            <a:ext cx="677862" cy="1057275"/>
            <a:chOff x="3313" y="1921"/>
            <a:chExt cx="427" cy="666"/>
          </a:xfrm>
        </p:grpSpPr>
        <p:sp>
          <p:nvSpPr>
            <p:cNvPr id="117781" name="Oval 13"/>
            <p:cNvSpPr>
              <a:spLocks noChangeArrowheads="1"/>
            </p:cNvSpPr>
            <p:nvPr/>
          </p:nvSpPr>
          <p:spPr bwMode="auto">
            <a:xfrm>
              <a:off x="3460" y="2303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7782" name="Rectangle 14"/>
            <p:cNvSpPr>
              <a:spLocks noChangeArrowheads="1"/>
            </p:cNvSpPr>
            <p:nvPr/>
          </p:nvSpPr>
          <p:spPr bwMode="auto">
            <a:xfrm>
              <a:off x="3484" y="229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17783" name="Line 15"/>
            <p:cNvSpPr>
              <a:spLocks noChangeShapeType="1"/>
            </p:cNvSpPr>
            <p:nvPr/>
          </p:nvSpPr>
          <p:spPr bwMode="auto">
            <a:xfrm>
              <a:off x="3313" y="192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7773" name="Rectangle 16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17774" name="Rectangle 17"/>
          <p:cNvSpPr>
            <a:spLocks noChangeArrowheads="1"/>
          </p:cNvSpPr>
          <p:nvPr/>
        </p:nvSpPr>
        <p:spPr bwMode="auto">
          <a:xfrm>
            <a:off x="5035550" y="15875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7775" name="Rectangle 18"/>
          <p:cNvSpPr>
            <a:spLocks noChangeArrowheads="1"/>
          </p:cNvSpPr>
          <p:nvPr/>
        </p:nvSpPr>
        <p:spPr bwMode="auto">
          <a:xfrm>
            <a:off x="3733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7776" name="Rectangle 19"/>
          <p:cNvSpPr>
            <a:spLocks noChangeArrowheads="1"/>
          </p:cNvSpPr>
          <p:nvPr/>
        </p:nvSpPr>
        <p:spPr bwMode="auto">
          <a:xfrm>
            <a:off x="3352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53012" name="Rectangle 20"/>
          <p:cNvSpPr>
            <a:spLocks noChangeArrowheads="1"/>
          </p:cNvSpPr>
          <p:nvPr/>
        </p:nvSpPr>
        <p:spPr bwMode="auto">
          <a:xfrm>
            <a:off x="539750" y="2843213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Use postorder to find root of right subtree (T)</a:t>
            </a:r>
          </a:p>
        </p:txBody>
      </p:sp>
      <p:sp>
        <p:nvSpPr>
          <p:cNvPr id="117778" name="Line 21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79" name="Line 22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80" name="Line 23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012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Find T in inorder</a:t>
            </a:r>
          </a:p>
        </p:txBody>
      </p:sp>
      <p:sp>
        <p:nvSpPr>
          <p:cNvPr id="119811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grpSp>
        <p:nvGrpSpPr>
          <p:cNvPr id="855054" name="Group 14"/>
          <p:cNvGrpSpPr>
            <a:grpSpLocks/>
          </p:cNvGrpSpPr>
          <p:nvPr/>
        </p:nvGrpSpPr>
        <p:grpSpPr bwMode="auto">
          <a:xfrm>
            <a:off x="4883150" y="4116388"/>
            <a:ext cx="679450" cy="981075"/>
            <a:chOff x="3076" y="2593"/>
            <a:chExt cx="428" cy="618"/>
          </a:xfrm>
        </p:grpSpPr>
        <p:sp>
          <p:nvSpPr>
            <p:cNvPr id="119833" name="Oval 15"/>
            <p:cNvSpPr>
              <a:spLocks noChangeArrowheads="1"/>
            </p:cNvSpPr>
            <p:nvPr/>
          </p:nvSpPr>
          <p:spPr bwMode="auto">
            <a:xfrm>
              <a:off x="3076" y="2927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834" name="Rectangle 16"/>
            <p:cNvSpPr>
              <a:spLocks noChangeArrowheads="1"/>
            </p:cNvSpPr>
            <p:nvPr/>
          </p:nvSpPr>
          <p:spPr bwMode="auto">
            <a:xfrm>
              <a:off x="3089" y="292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119835" name="Line 17"/>
            <p:cNvSpPr>
              <a:spLocks noChangeShapeType="1"/>
            </p:cNvSpPr>
            <p:nvPr/>
          </p:nvSpPr>
          <p:spPr bwMode="auto">
            <a:xfrm flipH="1">
              <a:off x="3313" y="2593"/>
              <a:ext cx="191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9823" name="Rectangle 18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19824" name="Rectangle 19"/>
          <p:cNvSpPr>
            <a:spLocks noChangeArrowheads="1"/>
          </p:cNvSpPr>
          <p:nvPr/>
        </p:nvSpPr>
        <p:spPr bwMode="auto">
          <a:xfrm>
            <a:off x="503555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9825" name="Rectangle 20"/>
          <p:cNvSpPr>
            <a:spLocks noChangeArrowheads="1"/>
          </p:cNvSpPr>
          <p:nvPr/>
        </p:nvSpPr>
        <p:spPr bwMode="auto">
          <a:xfrm>
            <a:off x="3733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9826" name="Rectangle 21"/>
          <p:cNvSpPr>
            <a:spLocks noChangeArrowheads="1"/>
          </p:cNvSpPr>
          <p:nvPr/>
        </p:nvSpPr>
        <p:spPr bwMode="auto">
          <a:xfrm>
            <a:off x="3352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9827" name="Rectangle 22"/>
          <p:cNvSpPr>
            <a:spLocks noChangeArrowheads="1"/>
          </p:cNvSpPr>
          <p:nvPr/>
        </p:nvSpPr>
        <p:spPr bwMode="auto">
          <a:xfrm>
            <a:off x="4648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55063" name="Rectangle 23"/>
          <p:cNvSpPr>
            <a:spLocks noChangeArrowheads="1"/>
          </p:cNvSpPr>
          <p:nvPr/>
        </p:nvSpPr>
        <p:spPr bwMode="auto">
          <a:xfrm>
            <a:off x="684213" y="2420938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U is left child of T</a:t>
            </a:r>
          </a:p>
        </p:txBody>
      </p:sp>
      <p:sp>
        <p:nvSpPr>
          <p:cNvPr id="119829" name="Line 24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30" name="Line 25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31" name="Line 26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32" name="Line 27"/>
          <p:cNvSpPr>
            <a:spLocks noChangeShapeType="1"/>
          </p:cNvSpPr>
          <p:nvPr/>
        </p:nvSpPr>
        <p:spPr bwMode="auto">
          <a:xfrm flipV="1">
            <a:off x="419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63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Now consider right subtree of X</a:t>
            </a: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5029200" y="685800"/>
            <a:ext cx="3403600" cy="508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grpSp>
        <p:nvGrpSpPr>
          <p:cNvPr id="857106" name="Group 18"/>
          <p:cNvGrpSpPr>
            <a:grpSpLocks/>
          </p:cNvGrpSpPr>
          <p:nvPr/>
        </p:nvGrpSpPr>
        <p:grpSpPr bwMode="auto">
          <a:xfrm>
            <a:off x="6402388" y="2287588"/>
            <a:ext cx="982662" cy="828675"/>
            <a:chOff x="4033" y="1441"/>
            <a:chExt cx="619" cy="522"/>
          </a:xfrm>
        </p:grpSpPr>
        <p:sp>
          <p:nvSpPr>
            <p:cNvPr id="121887" name="Oval 19"/>
            <p:cNvSpPr>
              <a:spLocks noChangeArrowheads="1"/>
            </p:cNvSpPr>
            <p:nvPr/>
          </p:nvSpPr>
          <p:spPr bwMode="auto">
            <a:xfrm>
              <a:off x="4372" y="1679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888" name="Rectangle 20"/>
            <p:cNvSpPr>
              <a:spLocks noChangeArrowheads="1"/>
            </p:cNvSpPr>
            <p:nvPr/>
          </p:nvSpPr>
          <p:spPr bwMode="auto">
            <a:xfrm>
              <a:off x="4395" y="167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21889" name="Line 21"/>
            <p:cNvSpPr>
              <a:spLocks noChangeShapeType="1"/>
            </p:cNvSpPr>
            <p:nvPr/>
          </p:nvSpPr>
          <p:spPr bwMode="auto">
            <a:xfrm>
              <a:off x="4033" y="1441"/>
              <a:ext cx="383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1875" name="Rectangle 22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21876" name="Rectangle 23"/>
          <p:cNvSpPr>
            <a:spLocks noChangeArrowheads="1"/>
          </p:cNvSpPr>
          <p:nvPr/>
        </p:nvSpPr>
        <p:spPr bwMode="auto">
          <a:xfrm>
            <a:off x="503555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77" name="Rectangle 24"/>
          <p:cNvSpPr>
            <a:spLocks noChangeArrowheads="1"/>
          </p:cNvSpPr>
          <p:nvPr/>
        </p:nvSpPr>
        <p:spPr bwMode="auto">
          <a:xfrm>
            <a:off x="3733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78" name="Rectangle 25"/>
          <p:cNvSpPr>
            <a:spLocks noChangeArrowheads="1"/>
          </p:cNvSpPr>
          <p:nvPr/>
        </p:nvSpPr>
        <p:spPr bwMode="auto">
          <a:xfrm>
            <a:off x="3352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79" name="Rectangle 26"/>
          <p:cNvSpPr>
            <a:spLocks noChangeArrowheads="1"/>
          </p:cNvSpPr>
          <p:nvPr/>
        </p:nvSpPr>
        <p:spPr bwMode="auto">
          <a:xfrm>
            <a:off x="4648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80" name="Rectangle 27"/>
          <p:cNvSpPr>
            <a:spLocks noChangeArrowheads="1"/>
          </p:cNvSpPr>
          <p:nvPr/>
        </p:nvSpPr>
        <p:spPr bwMode="auto">
          <a:xfrm>
            <a:off x="4114800" y="1524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1881" name="Line 28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82" name="Line 29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83" name="Line 30"/>
          <p:cNvSpPr>
            <a:spLocks noChangeShapeType="1"/>
          </p:cNvSpPr>
          <p:nvPr/>
        </p:nvSpPr>
        <p:spPr bwMode="auto">
          <a:xfrm flipV="1">
            <a:off x="419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84" name="Line 31"/>
          <p:cNvSpPr>
            <a:spLocks noChangeShapeType="1"/>
          </p:cNvSpPr>
          <p:nvPr/>
        </p:nvSpPr>
        <p:spPr bwMode="auto">
          <a:xfrm flipV="1">
            <a:off x="3810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85" name="Line 32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7121" name="Rectangle 33"/>
          <p:cNvSpPr>
            <a:spLocks noChangeArrowheads="1"/>
          </p:cNvSpPr>
          <p:nvPr/>
        </p:nvSpPr>
        <p:spPr bwMode="auto">
          <a:xfrm>
            <a:off x="827088" y="2482850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Find root from postorder (F)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2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Find F in inorder</a:t>
            </a:r>
          </a:p>
        </p:txBody>
      </p:sp>
      <p:sp>
        <p:nvSpPr>
          <p:cNvPr id="123907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2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1" name="Oval 17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5029200" y="685800"/>
            <a:ext cx="2895600" cy="508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503555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733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3352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4648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4114800" y="1524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5410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 flipV="1">
            <a:off x="800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 flipV="1">
            <a:off x="419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 flipV="1">
            <a:off x="3733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9170" name="Rectangle 34"/>
          <p:cNvSpPr>
            <a:spLocks noChangeArrowheads="1"/>
          </p:cNvSpPr>
          <p:nvPr/>
        </p:nvSpPr>
        <p:spPr bwMode="auto">
          <a:xfrm>
            <a:off x="611188" y="2205038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All other nodes are in right subtree of 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70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Find root of right subtree of F from postorder</a:t>
            </a:r>
          </a:p>
        </p:txBody>
      </p:sp>
      <p:sp>
        <p:nvSpPr>
          <p:cNvPr id="125955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9" name="Oval 17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61204" name="Group 20"/>
          <p:cNvGrpSpPr>
            <a:grpSpLocks/>
          </p:cNvGrpSpPr>
          <p:nvPr/>
        </p:nvGrpSpPr>
        <p:grpSpPr bwMode="auto">
          <a:xfrm>
            <a:off x="7316788" y="3049588"/>
            <a:ext cx="677862" cy="1057275"/>
            <a:chOff x="4609" y="1921"/>
            <a:chExt cx="427" cy="666"/>
          </a:xfrm>
        </p:grpSpPr>
        <p:sp>
          <p:nvSpPr>
            <p:cNvPr id="125988" name="Oval 21"/>
            <p:cNvSpPr>
              <a:spLocks noChangeArrowheads="1"/>
            </p:cNvSpPr>
            <p:nvPr/>
          </p:nvSpPr>
          <p:spPr bwMode="auto">
            <a:xfrm>
              <a:off x="4756" y="2303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5989" name="Rectangle 22"/>
            <p:cNvSpPr>
              <a:spLocks noChangeArrowheads="1"/>
            </p:cNvSpPr>
            <p:nvPr/>
          </p:nvSpPr>
          <p:spPr bwMode="auto">
            <a:xfrm>
              <a:off x="4779" y="229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25990" name="Line 23"/>
            <p:cNvSpPr>
              <a:spLocks noChangeShapeType="1"/>
            </p:cNvSpPr>
            <p:nvPr/>
          </p:nvSpPr>
          <p:spPr bwMode="auto">
            <a:xfrm>
              <a:off x="4609" y="192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5973" name="Rectangle 24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25974" name="Rectangle 25"/>
          <p:cNvSpPr>
            <a:spLocks noChangeArrowheads="1"/>
          </p:cNvSpPr>
          <p:nvPr/>
        </p:nvSpPr>
        <p:spPr bwMode="auto">
          <a:xfrm>
            <a:off x="5029200" y="685800"/>
            <a:ext cx="2946400" cy="508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75" name="Rectangle 26"/>
          <p:cNvSpPr>
            <a:spLocks noChangeArrowheads="1"/>
          </p:cNvSpPr>
          <p:nvPr/>
        </p:nvSpPr>
        <p:spPr bwMode="auto">
          <a:xfrm>
            <a:off x="503555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76" name="Rectangle 27"/>
          <p:cNvSpPr>
            <a:spLocks noChangeArrowheads="1"/>
          </p:cNvSpPr>
          <p:nvPr/>
        </p:nvSpPr>
        <p:spPr bwMode="auto">
          <a:xfrm>
            <a:off x="3733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77" name="Rectangle 28"/>
          <p:cNvSpPr>
            <a:spLocks noChangeArrowheads="1"/>
          </p:cNvSpPr>
          <p:nvPr/>
        </p:nvSpPr>
        <p:spPr bwMode="auto">
          <a:xfrm>
            <a:off x="3352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78" name="Rectangle 29"/>
          <p:cNvSpPr>
            <a:spLocks noChangeArrowheads="1"/>
          </p:cNvSpPr>
          <p:nvPr/>
        </p:nvSpPr>
        <p:spPr bwMode="auto">
          <a:xfrm>
            <a:off x="4648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79" name="Rectangle 30"/>
          <p:cNvSpPr>
            <a:spLocks noChangeArrowheads="1"/>
          </p:cNvSpPr>
          <p:nvPr/>
        </p:nvSpPr>
        <p:spPr bwMode="auto">
          <a:xfrm>
            <a:off x="4114800" y="1524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80" name="Rectangle 31"/>
          <p:cNvSpPr>
            <a:spLocks noChangeArrowheads="1"/>
          </p:cNvSpPr>
          <p:nvPr/>
        </p:nvSpPr>
        <p:spPr bwMode="auto">
          <a:xfrm>
            <a:off x="5410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5981" name="Line 32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82" name="Line 33"/>
          <p:cNvSpPr>
            <a:spLocks noChangeShapeType="1"/>
          </p:cNvSpPr>
          <p:nvPr/>
        </p:nvSpPr>
        <p:spPr bwMode="auto">
          <a:xfrm flipV="1">
            <a:off x="8077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83" name="Line 34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84" name="Line 35"/>
          <p:cNvSpPr>
            <a:spLocks noChangeShapeType="1"/>
          </p:cNvSpPr>
          <p:nvPr/>
        </p:nvSpPr>
        <p:spPr bwMode="auto">
          <a:xfrm flipV="1">
            <a:off x="419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85" name="Line 36"/>
          <p:cNvSpPr>
            <a:spLocks noChangeShapeType="1"/>
          </p:cNvSpPr>
          <p:nvPr/>
        </p:nvSpPr>
        <p:spPr bwMode="auto">
          <a:xfrm flipV="1">
            <a:off x="3733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86" name="Line 37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1222" name="Rectangle 38"/>
          <p:cNvSpPr>
            <a:spLocks noChangeArrowheads="1"/>
          </p:cNvSpPr>
          <p:nvPr/>
        </p:nvSpPr>
        <p:spPr bwMode="auto">
          <a:xfrm>
            <a:off x="827088" y="3141663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Root is 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2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38EF-219C-4AAA-B834-D309D5C1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60" y="190500"/>
            <a:ext cx="7382892" cy="1527175"/>
          </a:xfrm>
        </p:spPr>
        <p:txBody>
          <a:bodyPr/>
          <a:lstStyle/>
          <a:p>
            <a:r>
              <a:rPr lang="en-GB" dirty="0"/>
              <a:t>How do we maintain balance?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600E-B38B-427C-AA4C-CF0B1A9D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inserting nodes, we need to check the heights of the trees and make ‘</a:t>
            </a:r>
            <a:r>
              <a:rPr lang="en-GB" dirty="0">
                <a:solidFill>
                  <a:srgbClr val="0070C0"/>
                </a:solidFill>
              </a:rPr>
              <a:t>rotations</a:t>
            </a:r>
            <a:r>
              <a:rPr lang="en-GB" dirty="0"/>
              <a:t>’ where necessary</a:t>
            </a:r>
          </a:p>
          <a:p>
            <a:pPr lvl="1"/>
            <a:r>
              <a:rPr lang="en-GB" dirty="0"/>
              <a:t>Follow the usual procedure to add a new node to a tree</a:t>
            </a:r>
          </a:p>
          <a:p>
            <a:pPr lvl="1"/>
            <a:r>
              <a:rPr lang="en-GB" dirty="0"/>
              <a:t>One additional step: calculate the height and make rotations where necessary</a:t>
            </a:r>
          </a:p>
          <a:p>
            <a:pPr lvl="2"/>
            <a:r>
              <a:rPr lang="en-GB" dirty="0"/>
              <a:t>Check parent node(s) too!</a:t>
            </a:r>
          </a:p>
          <a:p>
            <a:pPr lvl="8"/>
            <a:endParaRPr lang="en-GB" sz="1000" dirty="0"/>
          </a:p>
          <a:p>
            <a:r>
              <a:rPr lang="en-GB" dirty="0"/>
              <a:t>Do the same on a DELETE too!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B476D-A8D4-4C18-9A1C-47B5558E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659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Find Z in inorder</a:t>
            </a:r>
          </a:p>
        </p:txBody>
      </p:sp>
      <p:sp>
        <p:nvSpPr>
          <p:cNvPr id="128003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7" name="Oval 17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20" name="Oval 20"/>
          <p:cNvSpPr>
            <a:spLocks noChangeArrowheads="1"/>
          </p:cNvSpPr>
          <p:nvPr/>
        </p:nvSpPr>
        <p:spPr bwMode="auto">
          <a:xfrm>
            <a:off x="75501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7586663" y="3649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>
            <a:off x="73167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503555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3733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3352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648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4114800" y="1524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5410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71755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 flipV="1">
            <a:off x="800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33" name="Line 33"/>
          <p:cNvSpPr>
            <a:spLocks noChangeShapeType="1"/>
          </p:cNvSpPr>
          <p:nvPr/>
        </p:nvSpPr>
        <p:spPr bwMode="auto">
          <a:xfrm flipV="1">
            <a:off x="7620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34" name="Line 34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419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36" name="Line 36"/>
          <p:cNvSpPr>
            <a:spLocks noChangeShapeType="1"/>
          </p:cNvSpPr>
          <p:nvPr/>
        </p:nvSpPr>
        <p:spPr bwMode="auto">
          <a:xfrm flipV="1">
            <a:off x="3810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37" name="Line 37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3270" name="Rectangle 38"/>
          <p:cNvSpPr>
            <a:spLocks noChangeArrowheads="1"/>
          </p:cNvSpPr>
          <p:nvPr/>
        </p:nvSpPr>
        <p:spPr bwMode="auto">
          <a:xfrm>
            <a:off x="684213" y="2743200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E Y D in left subtree of Z</a:t>
            </a: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Q W J in right subtree of 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70" grpId="0" build="p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Consider left subtree ( E Y D)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65" name="Oval 17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68" name="Oval 20"/>
          <p:cNvSpPr>
            <a:spLocks noChangeArrowheads="1"/>
          </p:cNvSpPr>
          <p:nvPr/>
        </p:nvSpPr>
        <p:spPr bwMode="auto">
          <a:xfrm>
            <a:off x="75501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7586663" y="3649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>
            <a:off x="73167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65303" name="Group 23"/>
          <p:cNvGrpSpPr>
            <a:grpSpLocks/>
          </p:cNvGrpSpPr>
          <p:nvPr/>
        </p:nvGrpSpPr>
        <p:grpSpPr bwMode="auto">
          <a:xfrm>
            <a:off x="6559550" y="4040188"/>
            <a:ext cx="1060450" cy="1057275"/>
            <a:chOff x="4132" y="2545"/>
            <a:chExt cx="668" cy="666"/>
          </a:xfrm>
        </p:grpSpPr>
        <p:sp>
          <p:nvSpPr>
            <p:cNvPr id="130089" name="Oval 24"/>
            <p:cNvSpPr>
              <a:spLocks noChangeArrowheads="1"/>
            </p:cNvSpPr>
            <p:nvPr/>
          </p:nvSpPr>
          <p:spPr bwMode="auto">
            <a:xfrm>
              <a:off x="4132" y="2927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0090" name="Rectangle 25"/>
            <p:cNvSpPr>
              <a:spLocks noChangeArrowheads="1"/>
            </p:cNvSpPr>
            <p:nvPr/>
          </p:nvSpPr>
          <p:spPr bwMode="auto">
            <a:xfrm>
              <a:off x="4150" y="292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30091" name="Line 26"/>
            <p:cNvSpPr>
              <a:spLocks noChangeShapeType="1"/>
            </p:cNvSpPr>
            <p:nvPr/>
          </p:nvSpPr>
          <p:spPr bwMode="auto">
            <a:xfrm flipH="1">
              <a:off x="4369" y="2545"/>
              <a:ext cx="431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30072" name="Rectangle 27"/>
          <p:cNvSpPr>
            <a:spLocks noChangeArrowheads="1"/>
          </p:cNvSpPr>
          <p:nvPr/>
        </p:nvSpPr>
        <p:spPr bwMode="auto">
          <a:xfrm>
            <a:off x="228600" y="762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30073" name="Rectangle 28"/>
          <p:cNvSpPr>
            <a:spLocks noChangeArrowheads="1"/>
          </p:cNvSpPr>
          <p:nvPr/>
        </p:nvSpPr>
        <p:spPr bwMode="auto">
          <a:xfrm>
            <a:off x="503555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74" name="Rectangle 29"/>
          <p:cNvSpPr>
            <a:spLocks noChangeArrowheads="1"/>
          </p:cNvSpPr>
          <p:nvPr/>
        </p:nvSpPr>
        <p:spPr bwMode="auto">
          <a:xfrm>
            <a:off x="3733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75" name="Rectangle 30"/>
          <p:cNvSpPr>
            <a:spLocks noChangeArrowheads="1"/>
          </p:cNvSpPr>
          <p:nvPr/>
        </p:nvSpPr>
        <p:spPr bwMode="auto">
          <a:xfrm>
            <a:off x="33528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76" name="Rectangle 31"/>
          <p:cNvSpPr>
            <a:spLocks noChangeArrowheads="1"/>
          </p:cNvSpPr>
          <p:nvPr/>
        </p:nvSpPr>
        <p:spPr bwMode="auto">
          <a:xfrm>
            <a:off x="4648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77" name="Rectangle 32"/>
          <p:cNvSpPr>
            <a:spLocks noChangeArrowheads="1"/>
          </p:cNvSpPr>
          <p:nvPr/>
        </p:nvSpPr>
        <p:spPr bwMode="auto">
          <a:xfrm>
            <a:off x="4114800" y="1524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78" name="Rectangle 33"/>
          <p:cNvSpPr>
            <a:spLocks noChangeArrowheads="1"/>
          </p:cNvSpPr>
          <p:nvPr/>
        </p:nvSpPr>
        <p:spPr bwMode="auto">
          <a:xfrm>
            <a:off x="54102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79" name="Rectangle 34"/>
          <p:cNvSpPr>
            <a:spLocks noChangeArrowheads="1"/>
          </p:cNvSpPr>
          <p:nvPr/>
        </p:nvSpPr>
        <p:spPr bwMode="auto">
          <a:xfrm>
            <a:off x="7175500" y="1524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65315" name="Rectangle 35"/>
          <p:cNvSpPr>
            <a:spLocks noChangeArrowheads="1"/>
          </p:cNvSpPr>
          <p:nvPr/>
        </p:nvSpPr>
        <p:spPr bwMode="auto">
          <a:xfrm>
            <a:off x="4953000" y="685800"/>
            <a:ext cx="1295400" cy="508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0081" name="Line 36"/>
          <p:cNvSpPr>
            <a:spLocks noChangeShapeType="1"/>
          </p:cNvSpPr>
          <p:nvPr/>
        </p:nvSpPr>
        <p:spPr bwMode="auto">
          <a:xfrm flipV="1">
            <a:off x="845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82" name="Line 37"/>
          <p:cNvSpPr>
            <a:spLocks noChangeShapeType="1"/>
          </p:cNvSpPr>
          <p:nvPr/>
        </p:nvSpPr>
        <p:spPr bwMode="auto">
          <a:xfrm flipV="1">
            <a:off x="800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83" name="Line 38"/>
          <p:cNvSpPr>
            <a:spLocks noChangeShapeType="1"/>
          </p:cNvSpPr>
          <p:nvPr/>
        </p:nvSpPr>
        <p:spPr bwMode="auto">
          <a:xfrm flipV="1">
            <a:off x="7620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84" name="Line 39"/>
          <p:cNvSpPr>
            <a:spLocks noChangeShapeType="1"/>
          </p:cNvSpPr>
          <p:nvPr/>
        </p:nvSpPr>
        <p:spPr bwMode="auto">
          <a:xfrm flipV="1">
            <a:off x="46482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85" name="Line 40"/>
          <p:cNvSpPr>
            <a:spLocks noChangeShapeType="1"/>
          </p:cNvSpPr>
          <p:nvPr/>
        </p:nvSpPr>
        <p:spPr bwMode="auto">
          <a:xfrm flipV="1">
            <a:off x="41910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86" name="Line 41"/>
          <p:cNvSpPr>
            <a:spLocks noChangeShapeType="1"/>
          </p:cNvSpPr>
          <p:nvPr/>
        </p:nvSpPr>
        <p:spPr bwMode="auto">
          <a:xfrm flipV="1">
            <a:off x="3733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87" name="Line 42"/>
          <p:cNvSpPr>
            <a:spLocks noChangeShapeType="1"/>
          </p:cNvSpPr>
          <p:nvPr/>
        </p:nvSpPr>
        <p:spPr bwMode="auto">
          <a:xfrm flipV="1">
            <a:off x="3352800" y="7620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5323" name="Rectangle 43"/>
          <p:cNvSpPr>
            <a:spLocks noChangeArrowheads="1"/>
          </p:cNvSpPr>
          <p:nvPr/>
        </p:nvSpPr>
        <p:spPr bwMode="auto">
          <a:xfrm>
            <a:off x="611188" y="3141663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Find root from postorder (Y)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15" grpId="0" animBg="1"/>
      <p:bldP spid="865323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Find Y in inorder</a:t>
            </a:r>
          </a:p>
          <a:p>
            <a:pPr eaLnBrk="1" hangingPunct="1"/>
            <a:r>
              <a:rPr lang="en-US" altLang="en-US" sz="2600"/>
              <a:t>E is left child of Y</a:t>
            </a:r>
          </a:p>
          <a:p>
            <a:pPr eaLnBrk="1" hangingPunct="1"/>
            <a:r>
              <a:rPr lang="en-US" altLang="en-US" sz="2600"/>
              <a:t>D is right child of Y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2104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2113" name="Oval 17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2116" name="Oval 20"/>
          <p:cNvSpPr>
            <a:spLocks noChangeArrowheads="1"/>
          </p:cNvSpPr>
          <p:nvPr/>
        </p:nvSpPr>
        <p:spPr bwMode="auto">
          <a:xfrm>
            <a:off x="75501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7586663" y="3649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73167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2119" name="Oval 23"/>
          <p:cNvSpPr>
            <a:spLocks noChangeArrowheads="1"/>
          </p:cNvSpPr>
          <p:nvPr/>
        </p:nvSpPr>
        <p:spPr bwMode="auto">
          <a:xfrm>
            <a:off x="65595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6588125" y="46402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6935788" y="4040188"/>
            <a:ext cx="684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67354" name="Group 26"/>
          <p:cNvGrpSpPr>
            <a:grpSpLocks/>
          </p:cNvGrpSpPr>
          <p:nvPr/>
        </p:nvGrpSpPr>
        <p:grpSpPr bwMode="auto">
          <a:xfrm>
            <a:off x="5873750" y="5030788"/>
            <a:ext cx="755650" cy="1057275"/>
            <a:chOff x="3700" y="3169"/>
            <a:chExt cx="476" cy="666"/>
          </a:xfrm>
        </p:grpSpPr>
        <p:sp>
          <p:nvSpPr>
            <p:cNvPr id="132150" name="Oval 27"/>
            <p:cNvSpPr>
              <a:spLocks noChangeArrowheads="1"/>
            </p:cNvSpPr>
            <p:nvPr/>
          </p:nvSpPr>
          <p:spPr bwMode="auto">
            <a:xfrm>
              <a:off x="3700" y="3551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2151" name="Rectangle 28"/>
            <p:cNvSpPr>
              <a:spLocks noChangeArrowheads="1"/>
            </p:cNvSpPr>
            <p:nvPr/>
          </p:nvSpPr>
          <p:spPr bwMode="auto">
            <a:xfrm>
              <a:off x="3718" y="354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32152" name="Line 29"/>
            <p:cNvSpPr>
              <a:spLocks noChangeShapeType="1"/>
            </p:cNvSpPr>
            <p:nvPr/>
          </p:nvSpPr>
          <p:spPr bwMode="auto">
            <a:xfrm flipH="1">
              <a:off x="3937" y="3169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67358" name="Group 30"/>
          <p:cNvGrpSpPr>
            <a:grpSpLocks/>
          </p:cNvGrpSpPr>
          <p:nvPr/>
        </p:nvGrpSpPr>
        <p:grpSpPr bwMode="auto">
          <a:xfrm>
            <a:off x="6935788" y="5030788"/>
            <a:ext cx="601662" cy="1057275"/>
            <a:chOff x="4369" y="3169"/>
            <a:chExt cx="379" cy="666"/>
          </a:xfrm>
        </p:grpSpPr>
        <p:sp>
          <p:nvSpPr>
            <p:cNvPr id="132147" name="Oval 31"/>
            <p:cNvSpPr>
              <a:spLocks noChangeArrowheads="1"/>
            </p:cNvSpPr>
            <p:nvPr/>
          </p:nvSpPr>
          <p:spPr bwMode="auto">
            <a:xfrm>
              <a:off x="4468" y="3551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2148" name="Rectangle 32"/>
            <p:cNvSpPr>
              <a:spLocks noChangeArrowheads="1"/>
            </p:cNvSpPr>
            <p:nvPr/>
          </p:nvSpPr>
          <p:spPr bwMode="auto">
            <a:xfrm>
              <a:off x="4481" y="354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2149" name="Line 33"/>
            <p:cNvSpPr>
              <a:spLocks noChangeShapeType="1"/>
            </p:cNvSpPr>
            <p:nvPr/>
          </p:nvSpPr>
          <p:spPr bwMode="auto">
            <a:xfrm>
              <a:off x="4369" y="3169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32124" name="Rectangle 34"/>
          <p:cNvSpPr>
            <a:spLocks noChangeArrowheads="1"/>
          </p:cNvSpPr>
          <p:nvPr/>
        </p:nvSpPr>
        <p:spPr bwMode="auto">
          <a:xfrm>
            <a:off x="381000" y="1524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32125" name="Rectangle 35"/>
          <p:cNvSpPr>
            <a:spLocks noChangeArrowheads="1"/>
          </p:cNvSpPr>
          <p:nvPr/>
        </p:nvSpPr>
        <p:spPr bwMode="auto">
          <a:xfrm>
            <a:off x="518795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26" name="Rectangle 36"/>
          <p:cNvSpPr>
            <a:spLocks noChangeArrowheads="1"/>
          </p:cNvSpPr>
          <p:nvPr/>
        </p:nvSpPr>
        <p:spPr bwMode="auto">
          <a:xfrm>
            <a:off x="3886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27" name="Rectangle 37"/>
          <p:cNvSpPr>
            <a:spLocks noChangeArrowheads="1"/>
          </p:cNvSpPr>
          <p:nvPr/>
        </p:nvSpPr>
        <p:spPr bwMode="auto">
          <a:xfrm>
            <a:off x="3505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28" name="Rectangle 38"/>
          <p:cNvSpPr>
            <a:spLocks noChangeArrowheads="1"/>
          </p:cNvSpPr>
          <p:nvPr/>
        </p:nvSpPr>
        <p:spPr bwMode="auto">
          <a:xfrm>
            <a:off x="4800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29" name="Rectangle 39"/>
          <p:cNvSpPr>
            <a:spLocks noChangeArrowheads="1"/>
          </p:cNvSpPr>
          <p:nvPr/>
        </p:nvSpPr>
        <p:spPr bwMode="auto">
          <a:xfrm>
            <a:off x="4267200" y="2286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30" name="Rectangle 40"/>
          <p:cNvSpPr>
            <a:spLocks noChangeArrowheads="1"/>
          </p:cNvSpPr>
          <p:nvPr/>
        </p:nvSpPr>
        <p:spPr bwMode="auto">
          <a:xfrm>
            <a:off x="5562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31" name="Rectangle 41"/>
          <p:cNvSpPr>
            <a:spLocks noChangeArrowheads="1"/>
          </p:cNvSpPr>
          <p:nvPr/>
        </p:nvSpPr>
        <p:spPr bwMode="auto">
          <a:xfrm>
            <a:off x="73279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32" name="Rectangle 42"/>
          <p:cNvSpPr>
            <a:spLocks noChangeArrowheads="1"/>
          </p:cNvSpPr>
          <p:nvPr/>
        </p:nvSpPr>
        <p:spPr bwMode="auto">
          <a:xfrm>
            <a:off x="64135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2133" name="Line 43"/>
          <p:cNvSpPr>
            <a:spLocks noChangeShapeType="1"/>
          </p:cNvSpPr>
          <p:nvPr/>
        </p:nvSpPr>
        <p:spPr bwMode="auto">
          <a:xfrm flipV="1">
            <a:off x="861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134" name="Line 44"/>
          <p:cNvSpPr>
            <a:spLocks noChangeShapeType="1"/>
          </p:cNvSpPr>
          <p:nvPr/>
        </p:nvSpPr>
        <p:spPr bwMode="auto">
          <a:xfrm flipV="1">
            <a:off x="815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135" name="Line 45"/>
          <p:cNvSpPr>
            <a:spLocks noChangeShapeType="1"/>
          </p:cNvSpPr>
          <p:nvPr/>
        </p:nvSpPr>
        <p:spPr bwMode="auto">
          <a:xfrm flipV="1">
            <a:off x="7772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136" name="Line 46"/>
          <p:cNvSpPr>
            <a:spLocks noChangeShapeType="1"/>
          </p:cNvSpPr>
          <p:nvPr/>
        </p:nvSpPr>
        <p:spPr bwMode="auto">
          <a:xfrm flipV="1">
            <a:off x="480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137" name="Line 47"/>
          <p:cNvSpPr>
            <a:spLocks noChangeShapeType="1"/>
          </p:cNvSpPr>
          <p:nvPr/>
        </p:nvSpPr>
        <p:spPr bwMode="auto">
          <a:xfrm flipV="1">
            <a:off x="434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138" name="Line 48"/>
          <p:cNvSpPr>
            <a:spLocks noChangeShapeType="1"/>
          </p:cNvSpPr>
          <p:nvPr/>
        </p:nvSpPr>
        <p:spPr bwMode="auto">
          <a:xfrm flipV="1">
            <a:off x="3886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139" name="Line 49"/>
          <p:cNvSpPr>
            <a:spLocks noChangeShapeType="1"/>
          </p:cNvSpPr>
          <p:nvPr/>
        </p:nvSpPr>
        <p:spPr bwMode="auto">
          <a:xfrm flipV="1">
            <a:off x="3505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140" name="Line 50"/>
          <p:cNvSpPr>
            <a:spLocks noChangeShapeType="1"/>
          </p:cNvSpPr>
          <p:nvPr/>
        </p:nvSpPr>
        <p:spPr bwMode="auto">
          <a:xfrm flipV="1">
            <a:off x="6019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67379" name="Group 51"/>
          <p:cNvGrpSpPr>
            <a:grpSpLocks/>
          </p:cNvGrpSpPr>
          <p:nvPr/>
        </p:nvGrpSpPr>
        <p:grpSpPr bwMode="auto">
          <a:xfrm>
            <a:off x="5181600" y="228600"/>
            <a:ext cx="1206500" cy="990600"/>
            <a:chOff x="3264" y="144"/>
            <a:chExt cx="760" cy="624"/>
          </a:xfrm>
        </p:grpSpPr>
        <p:sp>
          <p:nvSpPr>
            <p:cNvPr id="132145" name="Rectangle 52"/>
            <p:cNvSpPr>
              <a:spLocks noChangeArrowheads="1"/>
            </p:cNvSpPr>
            <p:nvPr/>
          </p:nvSpPr>
          <p:spPr bwMode="auto">
            <a:xfrm>
              <a:off x="3792" y="144"/>
              <a:ext cx="232" cy="28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2146" name="Line 53"/>
            <p:cNvSpPr>
              <a:spLocks noChangeShapeType="1"/>
            </p:cNvSpPr>
            <p:nvPr/>
          </p:nvSpPr>
          <p:spPr bwMode="auto">
            <a:xfrm flipV="1">
              <a:off x="3264" y="528"/>
              <a:ext cx="144" cy="24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67382" name="Group 54"/>
          <p:cNvGrpSpPr>
            <a:grpSpLocks/>
          </p:cNvGrpSpPr>
          <p:nvPr/>
        </p:nvGrpSpPr>
        <p:grpSpPr bwMode="auto">
          <a:xfrm>
            <a:off x="5638800" y="228600"/>
            <a:ext cx="1587500" cy="990600"/>
            <a:chOff x="3552" y="144"/>
            <a:chExt cx="1000" cy="624"/>
          </a:xfrm>
        </p:grpSpPr>
        <p:sp>
          <p:nvSpPr>
            <p:cNvPr id="132143" name="Rectangle 55"/>
            <p:cNvSpPr>
              <a:spLocks noChangeArrowheads="1"/>
            </p:cNvSpPr>
            <p:nvPr/>
          </p:nvSpPr>
          <p:spPr bwMode="auto">
            <a:xfrm>
              <a:off x="4320" y="144"/>
              <a:ext cx="232" cy="28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2144" name="Line 56"/>
            <p:cNvSpPr>
              <a:spLocks noChangeShapeType="1"/>
            </p:cNvSpPr>
            <p:nvPr/>
          </p:nvSpPr>
          <p:spPr bwMode="auto">
            <a:xfrm flipV="1">
              <a:off x="3552" y="528"/>
              <a:ext cx="144" cy="24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7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0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81000" y="1524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Consider right subtree of Z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56" name="Oval 12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59" name="Oval 15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62" name="Oval 18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4164" name="Line 20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65" name="Oval 21"/>
          <p:cNvSpPr>
            <a:spLocks noChangeArrowheads="1"/>
          </p:cNvSpPr>
          <p:nvPr/>
        </p:nvSpPr>
        <p:spPr bwMode="auto">
          <a:xfrm>
            <a:off x="75501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7586663" y="3649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>
            <a:off x="73167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68" name="Oval 24"/>
          <p:cNvSpPr>
            <a:spLocks noChangeArrowheads="1"/>
          </p:cNvSpPr>
          <p:nvPr/>
        </p:nvSpPr>
        <p:spPr bwMode="auto">
          <a:xfrm>
            <a:off x="65595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69" name="Rectangle 25"/>
          <p:cNvSpPr>
            <a:spLocks noChangeArrowheads="1"/>
          </p:cNvSpPr>
          <p:nvPr/>
        </p:nvSpPr>
        <p:spPr bwMode="auto">
          <a:xfrm>
            <a:off x="6588125" y="46402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4170" name="Line 26"/>
          <p:cNvSpPr>
            <a:spLocks noChangeShapeType="1"/>
          </p:cNvSpPr>
          <p:nvPr/>
        </p:nvSpPr>
        <p:spPr bwMode="auto">
          <a:xfrm flipH="1">
            <a:off x="6935788" y="4040188"/>
            <a:ext cx="684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71" name="Oval 27"/>
          <p:cNvSpPr>
            <a:spLocks noChangeArrowheads="1"/>
          </p:cNvSpPr>
          <p:nvPr/>
        </p:nvSpPr>
        <p:spPr bwMode="auto">
          <a:xfrm>
            <a:off x="58737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72" name="Rectangle 28"/>
          <p:cNvSpPr>
            <a:spLocks noChangeArrowheads="1"/>
          </p:cNvSpPr>
          <p:nvPr/>
        </p:nvSpPr>
        <p:spPr bwMode="auto">
          <a:xfrm>
            <a:off x="5902325" y="5630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4173" name="Oval 29"/>
          <p:cNvSpPr>
            <a:spLocks noChangeArrowheads="1"/>
          </p:cNvSpPr>
          <p:nvPr/>
        </p:nvSpPr>
        <p:spPr bwMode="auto">
          <a:xfrm>
            <a:off x="70929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74" name="Rectangle 30"/>
          <p:cNvSpPr>
            <a:spLocks noChangeArrowheads="1"/>
          </p:cNvSpPr>
          <p:nvPr/>
        </p:nvSpPr>
        <p:spPr bwMode="auto">
          <a:xfrm>
            <a:off x="7113588" y="56308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4175" name="Line 31"/>
          <p:cNvSpPr>
            <a:spLocks noChangeShapeType="1"/>
          </p:cNvSpPr>
          <p:nvPr/>
        </p:nvSpPr>
        <p:spPr bwMode="auto">
          <a:xfrm flipH="1">
            <a:off x="6249988" y="50307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4176" name="Line 32"/>
          <p:cNvSpPr>
            <a:spLocks noChangeShapeType="1"/>
          </p:cNvSpPr>
          <p:nvPr/>
        </p:nvSpPr>
        <p:spPr bwMode="auto">
          <a:xfrm>
            <a:off x="6935788" y="50307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69409" name="Rectangle 33"/>
          <p:cNvSpPr>
            <a:spLocks noChangeArrowheads="1"/>
          </p:cNvSpPr>
          <p:nvPr/>
        </p:nvSpPr>
        <p:spPr bwMode="auto">
          <a:xfrm>
            <a:off x="6435725" y="838200"/>
            <a:ext cx="1260475" cy="508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grpSp>
        <p:nvGrpSpPr>
          <p:cNvPr id="869410" name="Group 34"/>
          <p:cNvGrpSpPr>
            <a:grpSpLocks/>
          </p:cNvGrpSpPr>
          <p:nvPr/>
        </p:nvGrpSpPr>
        <p:grpSpPr bwMode="auto">
          <a:xfrm>
            <a:off x="8002588" y="4040188"/>
            <a:ext cx="768350" cy="1057275"/>
            <a:chOff x="5041" y="2545"/>
            <a:chExt cx="484" cy="666"/>
          </a:xfrm>
        </p:grpSpPr>
        <p:sp>
          <p:nvSpPr>
            <p:cNvPr id="134200" name="Oval 35"/>
            <p:cNvSpPr>
              <a:spLocks noChangeArrowheads="1"/>
            </p:cNvSpPr>
            <p:nvPr/>
          </p:nvSpPr>
          <p:spPr bwMode="auto">
            <a:xfrm>
              <a:off x="5236" y="2927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4201" name="Rectangle 36"/>
            <p:cNvSpPr>
              <a:spLocks noChangeArrowheads="1"/>
            </p:cNvSpPr>
            <p:nvPr/>
          </p:nvSpPr>
          <p:spPr bwMode="auto">
            <a:xfrm>
              <a:off x="5228" y="2923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34202" name="Line 37"/>
            <p:cNvSpPr>
              <a:spLocks noChangeShapeType="1"/>
            </p:cNvSpPr>
            <p:nvPr/>
          </p:nvSpPr>
          <p:spPr bwMode="auto">
            <a:xfrm>
              <a:off x="5041" y="2545"/>
              <a:ext cx="33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34179" name="Rectangle 38"/>
          <p:cNvSpPr>
            <a:spLocks noChangeArrowheads="1"/>
          </p:cNvSpPr>
          <p:nvPr/>
        </p:nvSpPr>
        <p:spPr bwMode="auto">
          <a:xfrm>
            <a:off x="518795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0" name="Rectangle 39"/>
          <p:cNvSpPr>
            <a:spLocks noChangeArrowheads="1"/>
          </p:cNvSpPr>
          <p:nvPr/>
        </p:nvSpPr>
        <p:spPr bwMode="auto">
          <a:xfrm>
            <a:off x="3886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1" name="Rectangle 40"/>
          <p:cNvSpPr>
            <a:spLocks noChangeArrowheads="1"/>
          </p:cNvSpPr>
          <p:nvPr/>
        </p:nvSpPr>
        <p:spPr bwMode="auto">
          <a:xfrm>
            <a:off x="3505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2" name="Rectangle 41"/>
          <p:cNvSpPr>
            <a:spLocks noChangeArrowheads="1"/>
          </p:cNvSpPr>
          <p:nvPr/>
        </p:nvSpPr>
        <p:spPr bwMode="auto">
          <a:xfrm>
            <a:off x="4800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3" name="Rectangle 42"/>
          <p:cNvSpPr>
            <a:spLocks noChangeArrowheads="1"/>
          </p:cNvSpPr>
          <p:nvPr/>
        </p:nvSpPr>
        <p:spPr bwMode="auto">
          <a:xfrm>
            <a:off x="4267200" y="2286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4" name="Rectangle 43"/>
          <p:cNvSpPr>
            <a:spLocks noChangeArrowheads="1"/>
          </p:cNvSpPr>
          <p:nvPr/>
        </p:nvSpPr>
        <p:spPr bwMode="auto">
          <a:xfrm>
            <a:off x="5562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5" name="Rectangle 44"/>
          <p:cNvSpPr>
            <a:spLocks noChangeArrowheads="1"/>
          </p:cNvSpPr>
          <p:nvPr/>
        </p:nvSpPr>
        <p:spPr bwMode="auto">
          <a:xfrm>
            <a:off x="73279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6" name="Rectangle 45"/>
          <p:cNvSpPr>
            <a:spLocks noChangeArrowheads="1"/>
          </p:cNvSpPr>
          <p:nvPr/>
        </p:nvSpPr>
        <p:spPr bwMode="auto">
          <a:xfrm>
            <a:off x="64897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7" name="Rectangle 46"/>
          <p:cNvSpPr>
            <a:spLocks noChangeArrowheads="1"/>
          </p:cNvSpPr>
          <p:nvPr/>
        </p:nvSpPr>
        <p:spPr bwMode="auto">
          <a:xfrm>
            <a:off x="5943600" y="228600"/>
            <a:ext cx="5334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8" name="Rectangle 47"/>
          <p:cNvSpPr>
            <a:spLocks noChangeArrowheads="1"/>
          </p:cNvSpPr>
          <p:nvPr/>
        </p:nvSpPr>
        <p:spPr bwMode="auto">
          <a:xfrm>
            <a:off x="6858000" y="228600"/>
            <a:ext cx="4572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4189" name="Line 48"/>
          <p:cNvSpPr>
            <a:spLocks noChangeShapeType="1"/>
          </p:cNvSpPr>
          <p:nvPr/>
        </p:nvSpPr>
        <p:spPr bwMode="auto">
          <a:xfrm flipV="1">
            <a:off x="861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0" name="Line 49"/>
          <p:cNvSpPr>
            <a:spLocks noChangeShapeType="1"/>
          </p:cNvSpPr>
          <p:nvPr/>
        </p:nvSpPr>
        <p:spPr bwMode="auto">
          <a:xfrm flipV="1">
            <a:off x="815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1" name="Line 50"/>
          <p:cNvSpPr>
            <a:spLocks noChangeShapeType="1"/>
          </p:cNvSpPr>
          <p:nvPr/>
        </p:nvSpPr>
        <p:spPr bwMode="auto">
          <a:xfrm flipV="1">
            <a:off x="7772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2" name="Line 51"/>
          <p:cNvSpPr>
            <a:spLocks noChangeShapeType="1"/>
          </p:cNvSpPr>
          <p:nvPr/>
        </p:nvSpPr>
        <p:spPr bwMode="auto">
          <a:xfrm flipV="1">
            <a:off x="6019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3" name="Line 52"/>
          <p:cNvSpPr>
            <a:spLocks noChangeShapeType="1"/>
          </p:cNvSpPr>
          <p:nvPr/>
        </p:nvSpPr>
        <p:spPr bwMode="auto">
          <a:xfrm flipV="1">
            <a:off x="5638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4" name="Line 53"/>
          <p:cNvSpPr>
            <a:spLocks noChangeShapeType="1"/>
          </p:cNvSpPr>
          <p:nvPr/>
        </p:nvSpPr>
        <p:spPr bwMode="auto">
          <a:xfrm flipV="1">
            <a:off x="5257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5" name="Line 54"/>
          <p:cNvSpPr>
            <a:spLocks noChangeShapeType="1"/>
          </p:cNvSpPr>
          <p:nvPr/>
        </p:nvSpPr>
        <p:spPr bwMode="auto">
          <a:xfrm flipV="1">
            <a:off x="480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6" name="Line 55"/>
          <p:cNvSpPr>
            <a:spLocks noChangeShapeType="1"/>
          </p:cNvSpPr>
          <p:nvPr/>
        </p:nvSpPr>
        <p:spPr bwMode="auto">
          <a:xfrm flipV="1">
            <a:off x="434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7" name="Line 56"/>
          <p:cNvSpPr>
            <a:spLocks noChangeShapeType="1"/>
          </p:cNvSpPr>
          <p:nvPr/>
        </p:nvSpPr>
        <p:spPr bwMode="auto">
          <a:xfrm flipV="1">
            <a:off x="3886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8" name="Line 57"/>
          <p:cNvSpPr>
            <a:spLocks noChangeShapeType="1"/>
          </p:cNvSpPr>
          <p:nvPr/>
        </p:nvSpPr>
        <p:spPr bwMode="auto">
          <a:xfrm flipV="1">
            <a:off x="3505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9434" name="Rectangle 58"/>
          <p:cNvSpPr>
            <a:spLocks noChangeArrowheads="1"/>
          </p:cNvSpPr>
          <p:nvPr/>
        </p:nvSpPr>
        <p:spPr bwMode="auto">
          <a:xfrm>
            <a:off x="684213" y="2743200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Find root from postorder (W)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409" grpId="0" animBg="1"/>
      <p:bldP spid="869434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2179638"/>
            <a:ext cx="3363912" cy="37147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Find W in inorder</a:t>
            </a:r>
          </a:p>
        </p:txBody>
      </p:sp>
      <p:sp>
        <p:nvSpPr>
          <p:cNvPr id="136195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6197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00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03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06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6211" name="Line 19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12" name="Oval 20"/>
          <p:cNvSpPr>
            <a:spLocks noChangeArrowheads="1"/>
          </p:cNvSpPr>
          <p:nvPr/>
        </p:nvSpPr>
        <p:spPr bwMode="auto">
          <a:xfrm>
            <a:off x="75501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7586663" y="3649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>
            <a:off x="73167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15" name="Oval 23"/>
          <p:cNvSpPr>
            <a:spLocks noChangeArrowheads="1"/>
          </p:cNvSpPr>
          <p:nvPr/>
        </p:nvSpPr>
        <p:spPr bwMode="auto">
          <a:xfrm>
            <a:off x="65595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6588125" y="46402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 flipH="1">
            <a:off x="6935788" y="4040188"/>
            <a:ext cx="684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18" name="Oval 26"/>
          <p:cNvSpPr>
            <a:spLocks noChangeArrowheads="1"/>
          </p:cNvSpPr>
          <p:nvPr/>
        </p:nvSpPr>
        <p:spPr bwMode="auto">
          <a:xfrm>
            <a:off x="58737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5902325" y="5630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70929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7113588" y="56308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 flipH="1">
            <a:off x="6249988" y="50307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6935788" y="50307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6224" name="Oval 32"/>
          <p:cNvSpPr>
            <a:spLocks noChangeArrowheads="1"/>
          </p:cNvSpPr>
          <p:nvPr/>
        </p:nvSpPr>
        <p:spPr bwMode="auto">
          <a:xfrm>
            <a:off x="8312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8299450" y="46402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36226" name="Line 34"/>
          <p:cNvSpPr>
            <a:spLocks noChangeShapeType="1"/>
          </p:cNvSpPr>
          <p:nvPr/>
        </p:nvSpPr>
        <p:spPr bwMode="auto">
          <a:xfrm>
            <a:off x="8002588" y="4040188"/>
            <a:ext cx="5318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71459" name="Group 35"/>
          <p:cNvGrpSpPr>
            <a:grpSpLocks/>
          </p:cNvGrpSpPr>
          <p:nvPr/>
        </p:nvGrpSpPr>
        <p:grpSpPr bwMode="auto">
          <a:xfrm>
            <a:off x="8616950" y="5106988"/>
            <a:ext cx="444500" cy="981075"/>
            <a:chOff x="5428" y="3217"/>
            <a:chExt cx="280" cy="618"/>
          </a:xfrm>
        </p:grpSpPr>
        <p:sp>
          <p:nvSpPr>
            <p:cNvPr id="136256" name="Oval 36"/>
            <p:cNvSpPr>
              <a:spLocks noChangeArrowheads="1"/>
            </p:cNvSpPr>
            <p:nvPr/>
          </p:nvSpPr>
          <p:spPr bwMode="auto">
            <a:xfrm>
              <a:off x="5428" y="3551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257" name="Rectangle 37"/>
            <p:cNvSpPr>
              <a:spLocks noChangeArrowheads="1"/>
            </p:cNvSpPr>
            <p:nvPr/>
          </p:nvSpPr>
          <p:spPr bwMode="auto">
            <a:xfrm>
              <a:off x="5456" y="354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136258" name="Line 38"/>
            <p:cNvSpPr>
              <a:spLocks noChangeShapeType="1"/>
            </p:cNvSpPr>
            <p:nvPr/>
          </p:nvSpPr>
          <p:spPr bwMode="auto">
            <a:xfrm>
              <a:off x="5473" y="3217"/>
              <a:ext cx="95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71463" name="Group 39"/>
          <p:cNvGrpSpPr>
            <a:grpSpLocks/>
          </p:cNvGrpSpPr>
          <p:nvPr/>
        </p:nvGrpSpPr>
        <p:grpSpPr bwMode="auto">
          <a:xfrm>
            <a:off x="7854950" y="5030788"/>
            <a:ext cx="450850" cy="1057275"/>
            <a:chOff x="4948" y="3169"/>
            <a:chExt cx="284" cy="666"/>
          </a:xfrm>
        </p:grpSpPr>
        <p:sp>
          <p:nvSpPr>
            <p:cNvPr id="136253" name="Oval 40"/>
            <p:cNvSpPr>
              <a:spLocks noChangeArrowheads="1"/>
            </p:cNvSpPr>
            <p:nvPr/>
          </p:nvSpPr>
          <p:spPr bwMode="auto">
            <a:xfrm>
              <a:off x="4948" y="3551"/>
              <a:ext cx="280" cy="280"/>
            </a:xfrm>
            <a:prstGeom prst="ellipse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254" name="Rectangle 41"/>
            <p:cNvSpPr>
              <a:spLocks noChangeArrowheads="1"/>
            </p:cNvSpPr>
            <p:nvPr/>
          </p:nvSpPr>
          <p:spPr bwMode="auto">
            <a:xfrm>
              <a:off x="4956" y="354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36255" name="Line 42"/>
            <p:cNvSpPr>
              <a:spLocks noChangeShapeType="1"/>
            </p:cNvSpPr>
            <p:nvPr/>
          </p:nvSpPr>
          <p:spPr bwMode="auto">
            <a:xfrm flipH="1">
              <a:off x="5089" y="3169"/>
              <a:ext cx="143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36229" name="Rectangle 43"/>
          <p:cNvSpPr>
            <a:spLocks noChangeArrowheads="1"/>
          </p:cNvSpPr>
          <p:nvPr/>
        </p:nvSpPr>
        <p:spPr bwMode="auto">
          <a:xfrm>
            <a:off x="381000" y="1524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36230" name="Rectangle 44"/>
          <p:cNvSpPr>
            <a:spLocks noChangeArrowheads="1"/>
          </p:cNvSpPr>
          <p:nvPr/>
        </p:nvSpPr>
        <p:spPr bwMode="auto">
          <a:xfrm>
            <a:off x="518795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1" name="Rectangle 45"/>
          <p:cNvSpPr>
            <a:spLocks noChangeArrowheads="1"/>
          </p:cNvSpPr>
          <p:nvPr/>
        </p:nvSpPr>
        <p:spPr bwMode="auto">
          <a:xfrm>
            <a:off x="3886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2" name="Rectangle 46"/>
          <p:cNvSpPr>
            <a:spLocks noChangeArrowheads="1"/>
          </p:cNvSpPr>
          <p:nvPr/>
        </p:nvSpPr>
        <p:spPr bwMode="auto">
          <a:xfrm>
            <a:off x="3505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3" name="Rectangle 47"/>
          <p:cNvSpPr>
            <a:spLocks noChangeArrowheads="1"/>
          </p:cNvSpPr>
          <p:nvPr/>
        </p:nvSpPr>
        <p:spPr bwMode="auto">
          <a:xfrm>
            <a:off x="4800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4" name="Rectangle 48"/>
          <p:cNvSpPr>
            <a:spLocks noChangeArrowheads="1"/>
          </p:cNvSpPr>
          <p:nvPr/>
        </p:nvSpPr>
        <p:spPr bwMode="auto">
          <a:xfrm>
            <a:off x="4267200" y="2286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5" name="Rectangle 49"/>
          <p:cNvSpPr>
            <a:spLocks noChangeArrowheads="1"/>
          </p:cNvSpPr>
          <p:nvPr/>
        </p:nvSpPr>
        <p:spPr bwMode="auto">
          <a:xfrm>
            <a:off x="5562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6" name="Rectangle 50"/>
          <p:cNvSpPr>
            <a:spLocks noChangeArrowheads="1"/>
          </p:cNvSpPr>
          <p:nvPr/>
        </p:nvSpPr>
        <p:spPr bwMode="auto">
          <a:xfrm>
            <a:off x="73279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7" name="Rectangle 51"/>
          <p:cNvSpPr>
            <a:spLocks noChangeArrowheads="1"/>
          </p:cNvSpPr>
          <p:nvPr/>
        </p:nvSpPr>
        <p:spPr bwMode="auto">
          <a:xfrm>
            <a:off x="64897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8" name="Rectangle 52"/>
          <p:cNvSpPr>
            <a:spLocks noChangeArrowheads="1"/>
          </p:cNvSpPr>
          <p:nvPr/>
        </p:nvSpPr>
        <p:spPr bwMode="auto">
          <a:xfrm>
            <a:off x="81661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39" name="Rectangle 53"/>
          <p:cNvSpPr>
            <a:spLocks noChangeArrowheads="1"/>
          </p:cNvSpPr>
          <p:nvPr/>
        </p:nvSpPr>
        <p:spPr bwMode="auto">
          <a:xfrm>
            <a:off x="5943600" y="228600"/>
            <a:ext cx="5334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40" name="Rectangle 54"/>
          <p:cNvSpPr>
            <a:spLocks noChangeArrowheads="1"/>
          </p:cNvSpPr>
          <p:nvPr/>
        </p:nvSpPr>
        <p:spPr bwMode="auto">
          <a:xfrm>
            <a:off x="6858000" y="228600"/>
            <a:ext cx="4572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6241" name="Line 55"/>
          <p:cNvSpPr>
            <a:spLocks noChangeShapeType="1"/>
          </p:cNvSpPr>
          <p:nvPr/>
        </p:nvSpPr>
        <p:spPr bwMode="auto">
          <a:xfrm flipV="1">
            <a:off x="3505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2" name="Line 56"/>
          <p:cNvSpPr>
            <a:spLocks noChangeShapeType="1"/>
          </p:cNvSpPr>
          <p:nvPr/>
        </p:nvSpPr>
        <p:spPr bwMode="auto">
          <a:xfrm flipV="1">
            <a:off x="3886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3" name="Line 57"/>
          <p:cNvSpPr>
            <a:spLocks noChangeShapeType="1"/>
          </p:cNvSpPr>
          <p:nvPr/>
        </p:nvSpPr>
        <p:spPr bwMode="auto">
          <a:xfrm flipV="1">
            <a:off x="434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4" name="Line 58"/>
          <p:cNvSpPr>
            <a:spLocks noChangeShapeType="1"/>
          </p:cNvSpPr>
          <p:nvPr/>
        </p:nvSpPr>
        <p:spPr bwMode="auto">
          <a:xfrm flipV="1">
            <a:off x="480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5" name="Line 59"/>
          <p:cNvSpPr>
            <a:spLocks noChangeShapeType="1"/>
          </p:cNvSpPr>
          <p:nvPr/>
        </p:nvSpPr>
        <p:spPr bwMode="auto">
          <a:xfrm flipV="1">
            <a:off x="5257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6" name="Line 60"/>
          <p:cNvSpPr>
            <a:spLocks noChangeShapeType="1"/>
          </p:cNvSpPr>
          <p:nvPr/>
        </p:nvSpPr>
        <p:spPr bwMode="auto">
          <a:xfrm flipV="1">
            <a:off x="5638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7" name="Line 61"/>
          <p:cNvSpPr>
            <a:spLocks noChangeShapeType="1"/>
          </p:cNvSpPr>
          <p:nvPr/>
        </p:nvSpPr>
        <p:spPr bwMode="auto">
          <a:xfrm flipV="1">
            <a:off x="6019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8" name="Line 62"/>
          <p:cNvSpPr>
            <a:spLocks noChangeShapeType="1"/>
          </p:cNvSpPr>
          <p:nvPr/>
        </p:nvSpPr>
        <p:spPr bwMode="auto">
          <a:xfrm flipV="1">
            <a:off x="7772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49" name="Line 63"/>
          <p:cNvSpPr>
            <a:spLocks noChangeShapeType="1"/>
          </p:cNvSpPr>
          <p:nvPr/>
        </p:nvSpPr>
        <p:spPr bwMode="auto">
          <a:xfrm flipV="1">
            <a:off x="815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50" name="Line 64"/>
          <p:cNvSpPr>
            <a:spLocks noChangeShapeType="1"/>
          </p:cNvSpPr>
          <p:nvPr/>
        </p:nvSpPr>
        <p:spPr bwMode="auto">
          <a:xfrm flipV="1">
            <a:off x="861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251" name="Line 65"/>
          <p:cNvSpPr>
            <a:spLocks noChangeShapeType="1"/>
          </p:cNvSpPr>
          <p:nvPr/>
        </p:nvSpPr>
        <p:spPr bwMode="auto">
          <a:xfrm flipV="1">
            <a:off x="7315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1490" name="Rectangle 66"/>
          <p:cNvSpPr>
            <a:spLocks noChangeArrowheads="1"/>
          </p:cNvSpPr>
          <p:nvPr/>
        </p:nvSpPr>
        <p:spPr bwMode="auto">
          <a:xfrm>
            <a:off x="611188" y="2276475"/>
            <a:ext cx="3819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Pct val="55000"/>
              <a:buFont typeface="Monotype Sorts" pitchFamily="2" charset="2"/>
              <a:buNone/>
            </a:pPr>
            <a:endParaRPr lang="en-US" altLang="en-US" sz="280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Q is left child of W</a:t>
            </a:r>
          </a:p>
          <a:p>
            <a:pPr>
              <a:buClr>
                <a:schemeClr val="accent2"/>
              </a:buClr>
              <a:buSzPct val="55000"/>
              <a:buFont typeface="Monotype Sorts" pitchFamily="2" charset="2"/>
              <a:buChar char="l"/>
            </a:pPr>
            <a:r>
              <a:rPr lang="en-US" altLang="en-US" sz="2800">
                <a:solidFill>
                  <a:schemeClr val="tx1"/>
                </a:solidFill>
              </a:rPr>
              <a:t>J is right child of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90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46113" y="2111375"/>
            <a:ext cx="3365500" cy="9636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/>
              <a:t>Tree complete</a:t>
            </a:r>
          </a:p>
          <a:p>
            <a:pPr eaLnBrk="1" hangingPunct="1"/>
            <a:r>
              <a:rPr lang="en-US" altLang="en-US" sz="2600"/>
              <a:t>What is pre-order?</a:t>
            </a:r>
          </a:p>
        </p:txBody>
      </p:sp>
      <p:sp>
        <p:nvSpPr>
          <p:cNvPr id="138243" name="Oval 3"/>
          <p:cNvSpPr>
            <a:spLocks noChangeArrowheads="1"/>
          </p:cNvSpPr>
          <p:nvPr/>
        </p:nvSpPr>
        <p:spPr bwMode="auto">
          <a:xfrm>
            <a:off x="5949950" y="1903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978525" y="1897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48831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4911725" y="2659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 flipH="1">
            <a:off x="5259388" y="2287588"/>
            <a:ext cx="6842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48" name="Oval 8"/>
          <p:cNvSpPr>
            <a:spLocks noChangeArrowheads="1"/>
          </p:cNvSpPr>
          <p:nvPr/>
        </p:nvSpPr>
        <p:spPr bwMode="auto">
          <a:xfrm>
            <a:off x="40449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65588" y="36496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4421188" y="3049588"/>
            <a:ext cx="5318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54927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5530850" y="3649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52593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54" name="Oval 14"/>
          <p:cNvSpPr>
            <a:spLocks noChangeArrowheads="1"/>
          </p:cNvSpPr>
          <p:nvPr/>
        </p:nvSpPr>
        <p:spPr bwMode="auto">
          <a:xfrm>
            <a:off x="4883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4903788" y="4640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 flipH="1">
            <a:off x="5259388" y="411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940550" y="26654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6977063" y="26590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auto">
          <a:xfrm>
            <a:off x="6402388" y="2287588"/>
            <a:ext cx="608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7550150" y="36560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7586663" y="3649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7316788" y="30495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65595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6588125" y="46402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8265" name="Line 25"/>
          <p:cNvSpPr>
            <a:spLocks noChangeShapeType="1"/>
          </p:cNvSpPr>
          <p:nvPr/>
        </p:nvSpPr>
        <p:spPr bwMode="auto">
          <a:xfrm flipH="1">
            <a:off x="6935788" y="4040188"/>
            <a:ext cx="684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66" name="Oval 26"/>
          <p:cNvSpPr>
            <a:spLocks noChangeArrowheads="1"/>
          </p:cNvSpPr>
          <p:nvPr/>
        </p:nvSpPr>
        <p:spPr bwMode="auto">
          <a:xfrm>
            <a:off x="58737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5902325" y="5630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8268" name="Oval 28"/>
          <p:cNvSpPr>
            <a:spLocks noChangeArrowheads="1"/>
          </p:cNvSpPr>
          <p:nvPr/>
        </p:nvSpPr>
        <p:spPr bwMode="auto">
          <a:xfrm>
            <a:off x="70929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7113588" y="56308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8270" name="Line 30"/>
          <p:cNvSpPr>
            <a:spLocks noChangeShapeType="1"/>
          </p:cNvSpPr>
          <p:nvPr/>
        </p:nvSpPr>
        <p:spPr bwMode="auto">
          <a:xfrm flipH="1">
            <a:off x="6249988" y="50307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71" name="Line 31"/>
          <p:cNvSpPr>
            <a:spLocks noChangeShapeType="1"/>
          </p:cNvSpPr>
          <p:nvPr/>
        </p:nvSpPr>
        <p:spPr bwMode="auto">
          <a:xfrm>
            <a:off x="6935788" y="5030788"/>
            <a:ext cx="379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72" name="Oval 32"/>
          <p:cNvSpPr>
            <a:spLocks noChangeArrowheads="1"/>
          </p:cNvSpPr>
          <p:nvPr/>
        </p:nvSpPr>
        <p:spPr bwMode="auto">
          <a:xfrm>
            <a:off x="8312150" y="46466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8299450" y="46402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8002588" y="4040188"/>
            <a:ext cx="5318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75" name="Oval 35"/>
          <p:cNvSpPr>
            <a:spLocks noChangeArrowheads="1"/>
          </p:cNvSpPr>
          <p:nvPr/>
        </p:nvSpPr>
        <p:spPr bwMode="auto">
          <a:xfrm>
            <a:off x="86169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8661400" y="5630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38277" name="Oval 37"/>
          <p:cNvSpPr>
            <a:spLocks noChangeArrowheads="1"/>
          </p:cNvSpPr>
          <p:nvPr/>
        </p:nvSpPr>
        <p:spPr bwMode="auto">
          <a:xfrm>
            <a:off x="7854950" y="5637213"/>
            <a:ext cx="444500" cy="4445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7867650" y="56308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38279" name="Line 39"/>
          <p:cNvSpPr>
            <a:spLocks noChangeShapeType="1"/>
          </p:cNvSpPr>
          <p:nvPr/>
        </p:nvSpPr>
        <p:spPr bwMode="auto">
          <a:xfrm>
            <a:off x="8688388" y="5106988"/>
            <a:ext cx="1508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80" name="Line 40"/>
          <p:cNvSpPr>
            <a:spLocks noChangeShapeType="1"/>
          </p:cNvSpPr>
          <p:nvPr/>
        </p:nvSpPr>
        <p:spPr bwMode="auto">
          <a:xfrm flipH="1">
            <a:off x="8078788" y="5030788"/>
            <a:ext cx="2270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381000" y="152400"/>
            <a:ext cx="8591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/>
              <a:t>Inorder: </a:t>
            </a:r>
            <a:r>
              <a:rPr lang="en-US" altLang="en-US" sz="2800" b="1">
                <a:latin typeface="Courier New" panose="02070309020205020404" pitchFamily="49" charset="0"/>
              </a:rPr>
              <a:t>C V U T X F E Y D Z Q W J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3600" b="1"/>
              <a:t>Postorder: </a:t>
            </a:r>
            <a:r>
              <a:rPr lang="en-US" altLang="en-US" sz="2800" b="1">
                <a:latin typeface="Courier New" panose="02070309020205020404" pitchFamily="49" charset="0"/>
              </a:rPr>
              <a:t>C U T V E D Y Q J W Z F X</a:t>
            </a:r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518795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83" name="Rectangle 43"/>
          <p:cNvSpPr>
            <a:spLocks noChangeArrowheads="1"/>
          </p:cNvSpPr>
          <p:nvPr/>
        </p:nvSpPr>
        <p:spPr bwMode="auto">
          <a:xfrm>
            <a:off x="3886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35052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4800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4267200" y="228600"/>
            <a:ext cx="5207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55626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73279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64897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81661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91" name="Rectangle 51"/>
          <p:cNvSpPr>
            <a:spLocks noChangeArrowheads="1"/>
          </p:cNvSpPr>
          <p:nvPr/>
        </p:nvSpPr>
        <p:spPr bwMode="auto">
          <a:xfrm>
            <a:off x="5943600" y="228600"/>
            <a:ext cx="5334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6858000" y="228600"/>
            <a:ext cx="4572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8547100" y="228600"/>
            <a:ext cx="3683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7696200" y="228600"/>
            <a:ext cx="457200" cy="4445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73527" name="Rectangle 55"/>
          <p:cNvSpPr>
            <a:spLocks noChangeArrowheads="1"/>
          </p:cNvSpPr>
          <p:nvPr/>
        </p:nvSpPr>
        <p:spPr bwMode="auto">
          <a:xfrm>
            <a:off x="533400" y="5715000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</a:rPr>
              <a:t>X V C T U F Z Y E D W Q J</a:t>
            </a:r>
          </a:p>
        </p:txBody>
      </p:sp>
      <p:sp>
        <p:nvSpPr>
          <p:cNvPr id="138296" name="Line 56"/>
          <p:cNvSpPr>
            <a:spLocks noChangeShapeType="1"/>
          </p:cNvSpPr>
          <p:nvPr/>
        </p:nvSpPr>
        <p:spPr bwMode="auto">
          <a:xfrm flipV="1">
            <a:off x="3505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297" name="Line 57"/>
          <p:cNvSpPr>
            <a:spLocks noChangeShapeType="1"/>
          </p:cNvSpPr>
          <p:nvPr/>
        </p:nvSpPr>
        <p:spPr bwMode="auto">
          <a:xfrm flipV="1">
            <a:off x="3886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298" name="Line 58"/>
          <p:cNvSpPr>
            <a:spLocks noChangeShapeType="1"/>
          </p:cNvSpPr>
          <p:nvPr/>
        </p:nvSpPr>
        <p:spPr bwMode="auto">
          <a:xfrm flipV="1">
            <a:off x="434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299" name="Line 59"/>
          <p:cNvSpPr>
            <a:spLocks noChangeShapeType="1"/>
          </p:cNvSpPr>
          <p:nvPr/>
        </p:nvSpPr>
        <p:spPr bwMode="auto">
          <a:xfrm flipV="1">
            <a:off x="480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0" name="Line 60"/>
          <p:cNvSpPr>
            <a:spLocks noChangeShapeType="1"/>
          </p:cNvSpPr>
          <p:nvPr/>
        </p:nvSpPr>
        <p:spPr bwMode="auto">
          <a:xfrm flipV="1">
            <a:off x="5257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1" name="Line 61"/>
          <p:cNvSpPr>
            <a:spLocks noChangeShapeType="1"/>
          </p:cNvSpPr>
          <p:nvPr/>
        </p:nvSpPr>
        <p:spPr bwMode="auto">
          <a:xfrm flipV="1">
            <a:off x="5638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2" name="Line 62"/>
          <p:cNvSpPr>
            <a:spLocks noChangeShapeType="1"/>
          </p:cNvSpPr>
          <p:nvPr/>
        </p:nvSpPr>
        <p:spPr bwMode="auto">
          <a:xfrm flipV="1">
            <a:off x="60198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3" name="Line 63"/>
          <p:cNvSpPr>
            <a:spLocks noChangeShapeType="1"/>
          </p:cNvSpPr>
          <p:nvPr/>
        </p:nvSpPr>
        <p:spPr bwMode="auto">
          <a:xfrm flipV="1">
            <a:off x="64770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4" name="Line 64"/>
          <p:cNvSpPr>
            <a:spLocks noChangeShapeType="1"/>
          </p:cNvSpPr>
          <p:nvPr/>
        </p:nvSpPr>
        <p:spPr bwMode="auto">
          <a:xfrm flipV="1">
            <a:off x="6934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5" name="Line 65"/>
          <p:cNvSpPr>
            <a:spLocks noChangeShapeType="1"/>
          </p:cNvSpPr>
          <p:nvPr/>
        </p:nvSpPr>
        <p:spPr bwMode="auto">
          <a:xfrm flipV="1">
            <a:off x="73152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6" name="Line 66"/>
          <p:cNvSpPr>
            <a:spLocks noChangeShapeType="1"/>
          </p:cNvSpPr>
          <p:nvPr/>
        </p:nvSpPr>
        <p:spPr bwMode="auto">
          <a:xfrm flipV="1">
            <a:off x="7772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7" name="Line 67"/>
          <p:cNvSpPr>
            <a:spLocks noChangeShapeType="1"/>
          </p:cNvSpPr>
          <p:nvPr/>
        </p:nvSpPr>
        <p:spPr bwMode="auto">
          <a:xfrm flipV="1">
            <a:off x="81534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308" name="Line 68"/>
          <p:cNvSpPr>
            <a:spLocks noChangeShapeType="1"/>
          </p:cNvSpPr>
          <p:nvPr/>
        </p:nvSpPr>
        <p:spPr bwMode="auto">
          <a:xfrm flipV="1">
            <a:off x="8610600" y="838200"/>
            <a:ext cx="228600" cy="3810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527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190500"/>
            <a:ext cx="7010400" cy="10175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Reconstructing a tree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914400"/>
            <a:ext cx="8650288" cy="5943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Given Inorder (</a:t>
            </a:r>
            <a:r>
              <a:rPr lang="en-US" altLang="en-US" sz="3900" b="1">
                <a:latin typeface="Courier New" panose="02070309020205020404" pitchFamily="49" charset="0"/>
              </a:rPr>
              <a:t>I</a:t>
            </a:r>
            <a:r>
              <a:rPr lang="en-US" altLang="en-US"/>
              <a:t>) &amp; Postorder (P)</a:t>
            </a:r>
          </a:p>
          <a:p>
            <a:pPr eaLnBrk="1" hangingPunct="1"/>
            <a:r>
              <a:rPr lang="en-US" altLang="en-US"/>
              <a:t>Last in P is root (R)</a:t>
            </a:r>
          </a:p>
          <a:p>
            <a:pPr eaLnBrk="1" hangingPunct="1"/>
            <a:r>
              <a:rPr lang="en-US" altLang="en-US"/>
              <a:t>Find R in </a:t>
            </a:r>
            <a:r>
              <a:rPr lang="en-US" altLang="en-US" sz="3900" b="1">
                <a:latin typeface="Courier New" panose="02070309020205020404" pitchFamily="49" charset="0"/>
              </a:rPr>
              <a:t>I </a:t>
            </a:r>
            <a:endParaRPr lang="en-US" altLang="en-US"/>
          </a:p>
          <a:p>
            <a:pPr eaLnBrk="1" hangingPunct="1"/>
            <a:r>
              <a:rPr lang="en-US" altLang="en-US"/>
              <a:t>In </a:t>
            </a:r>
            <a:r>
              <a:rPr lang="en-US" altLang="en-US" sz="3900" b="1">
                <a:latin typeface="Courier New" panose="02070309020205020404" pitchFamily="49" charset="0"/>
              </a:rPr>
              <a:t>I</a:t>
            </a:r>
            <a:r>
              <a:rPr lang="en-US" altLang="en-US"/>
              <a:t> items to the left of R make up the left subtree</a:t>
            </a:r>
          </a:p>
          <a:p>
            <a:pPr eaLnBrk="1" hangingPunct="1"/>
            <a:r>
              <a:rPr lang="en-US" altLang="en-US"/>
              <a:t>In </a:t>
            </a:r>
            <a:r>
              <a:rPr lang="en-US" altLang="en-US" sz="3900" b="1">
                <a:latin typeface="Courier New" panose="02070309020205020404" pitchFamily="49" charset="0"/>
              </a:rPr>
              <a:t>I</a:t>
            </a:r>
            <a:r>
              <a:rPr lang="en-US" altLang="en-US"/>
              <a:t> items to the right of R make up the right subtree</a:t>
            </a:r>
          </a:p>
          <a:p>
            <a:pPr eaLnBrk="1" hangingPunct="1"/>
            <a:r>
              <a:rPr lang="en-US" altLang="en-US"/>
              <a:t>Locate each subtree in P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7466-F4FE-4458-8F4F-46057B0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calculate height?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700F-8621-42D7-BCC5-BCB15B12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72816"/>
            <a:ext cx="8412484" cy="4953000"/>
          </a:xfrm>
        </p:spPr>
        <p:txBody>
          <a:bodyPr/>
          <a:lstStyle/>
          <a:p>
            <a:r>
              <a:rPr lang="en-GB" sz="2800" dirty="0"/>
              <a:t>The height of an empty tree (or sub-tree) is 0</a:t>
            </a:r>
          </a:p>
          <a:p>
            <a:pPr lvl="8"/>
            <a:endParaRPr lang="en-GB" sz="1600" dirty="0"/>
          </a:p>
          <a:p>
            <a:r>
              <a:rPr lang="en-GB" sz="2800" dirty="0"/>
              <a:t>The height of a tree with a single node is (at least) 1	</a:t>
            </a:r>
          </a:p>
          <a:p>
            <a:pPr lvl="8"/>
            <a:endParaRPr lang="en-GB" sz="1600" dirty="0"/>
          </a:p>
          <a:p>
            <a:r>
              <a:rPr lang="en-GB" sz="2800" dirty="0"/>
              <a:t>More generally, the height of a non-empty tree is 1 + the maximum of:</a:t>
            </a:r>
          </a:p>
          <a:p>
            <a:pPr lvl="1"/>
            <a:r>
              <a:rPr lang="en-GB" sz="2400" dirty="0"/>
              <a:t>Whatever the height of the left-subtree is</a:t>
            </a:r>
          </a:p>
          <a:p>
            <a:pPr lvl="1"/>
            <a:r>
              <a:rPr lang="en-GB" sz="2400" dirty="0"/>
              <a:t>Compared to the height of the right-subtree</a:t>
            </a:r>
          </a:p>
          <a:p>
            <a:pPr lvl="8"/>
            <a:endParaRPr lang="en-GB" sz="1600" dirty="0"/>
          </a:p>
          <a:p>
            <a:r>
              <a:rPr lang="en-GB" sz="2800" dirty="0"/>
              <a:t>Is there a recursive solution?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0740-55B0-4156-A31A-81D48DAE0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86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41A-3B6F-4B66-886F-3C7F691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height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39DE9-70F0-43E9-8945-CE8F4B0C0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0F1F2-BDE7-4849-A078-14ACD29FE934}"/>
              </a:ext>
            </a:extLst>
          </p:cNvPr>
          <p:cNvSpPr/>
          <p:nvPr/>
        </p:nvSpPr>
        <p:spPr>
          <a:xfrm>
            <a:off x="128340" y="1582340"/>
            <a:ext cx="88361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node) 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could be root</a:t>
            </a:r>
            <a:endParaRPr lang="en-GB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(node is NULL)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leftH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(node's left)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rightH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(node's right)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leftH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rightH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leftH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+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rightH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9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5165966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INSERTING NODES INTO 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TREE WITH HEIGHT AWARENESS</a:t>
            </a:r>
          </a:p>
        </p:txBody>
      </p:sp>
      <p:sp>
        <p:nvSpPr>
          <p:cNvPr id="73" name="Oval 3">
            <a:extLst>
              <a:ext uri="{FF2B5EF4-FFF2-40B4-BE49-F238E27FC236}">
                <a16:creationId xmlns:a16="http://schemas.microsoft.com/office/drawing/2014/main" id="{98109032-32A4-4019-AAFD-7E96ADA6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129" y="19579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9A03262A-C407-42A6-BCAE-56699DD5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7" y="20277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5" name="Oval 5">
            <a:extLst>
              <a:ext uri="{FF2B5EF4-FFF2-40B4-BE49-F238E27FC236}">
                <a16:creationId xmlns:a16="http://schemas.microsoft.com/office/drawing/2014/main" id="{95B04876-747B-4B57-946C-404E0414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929" y="30247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20385B79-4CB1-433B-BCCE-EB41E73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167" y="30945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" name="Line 7">
            <a:extLst>
              <a:ext uri="{FF2B5EF4-FFF2-40B4-BE49-F238E27FC236}">
                <a16:creationId xmlns:a16="http://schemas.microsoft.com/office/drawing/2014/main" id="{5767B4D9-193A-466C-8446-599292955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9567" y="2486570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DA148C-746E-46FE-BCBC-6D4925D1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129" y="30247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F416B2-377D-48A9-BE57-6B01D6E8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67" y="30945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285FCD56-9F55-4106-9487-2CAFC1031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4967" y="241037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11D7C8-5367-439D-B855-B9F91C8E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929" y="41677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190365-A7A6-4420-A9A6-797A270A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029" y="4237582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A87CF229-A1C5-48A7-AE70-2252903BE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767" y="3553370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4ED289-D4F7-4849-BED3-8D53D8B6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167" y="42375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Line 14">
            <a:extLst>
              <a:ext uri="{FF2B5EF4-FFF2-40B4-BE49-F238E27FC236}">
                <a16:creationId xmlns:a16="http://schemas.microsoft.com/office/drawing/2014/main" id="{EA721D12-6592-45F5-BD66-8825BF47C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767" y="355597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" name="Line 23">
            <a:extLst>
              <a:ext uri="{FF2B5EF4-FFF2-40B4-BE49-F238E27FC236}">
                <a16:creationId xmlns:a16="http://schemas.microsoft.com/office/drawing/2014/main" id="{F5CD4AB9-44E0-4843-8863-9DF5BFE3D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947" y="3559752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Rectangle 24">
            <a:extLst>
              <a:ext uri="{FF2B5EF4-FFF2-40B4-BE49-F238E27FC236}">
                <a16:creationId xmlns:a16="http://schemas.microsoft.com/office/drawing/2014/main" id="{586A2138-06D6-43F5-910D-5A205D00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964" y="4185708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Line 23">
            <a:extLst>
              <a:ext uri="{FF2B5EF4-FFF2-40B4-BE49-F238E27FC236}">
                <a16:creationId xmlns:a16="http://schemas.microsoft.com/office/drawing/2014/main" id="{FE7F5D03-EB20-482F-947B-1E8D3382A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1964" y="4708102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E65518-1B83-4915-8FD7-53B1332E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412" y="5358778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08EBAD6-4551-490E-8CDC-61E2BD357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9733" y="4761514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D0CBD91B-12E1-4256-A238-333F461D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50" y="538747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Line 23">
            <a:extLst>
              <a:ext uri="{FF2B5EF4-FFF2-40B4-BE49-F238E27FC236}">
                <a16:creationId xmlns:a16="http://schemas.microsoft.com/office/drawing/2014/main" id="{A20C7200-D537-4B2E-8122-BDA75A17BC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5393" y="3555974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A33619B-2EDA-4A30-98A0-695134B8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841" y="420665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Line 23">
            <a:extLst>
              <a:ext uri="{FF2B5EF4-FFF2-40B4-BE49-F238E27FC236}">
                <a16:creationId xmlns:a16="http://schemas.microsoft.com/office/drawing/2014/main" id="{8652A73F-8968-459D-AD77-7CDA1D5B8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9464" y="3555974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282E77-0B4E-4C57-A5F4-FFADDD88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12" y="420665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8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73" name="Oval 3">
            <a:extLst>
              <a:ext uri="{FF2B5EF4-FFF2-40B4-BE49-F238E27FC236}">
                <a16:creationId xmlns:a16="http://schemas.microsoft.com/office/drawing/2014/main" id="{98109032-32A4-4019-AAFD-7E96ADA6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129" y="19579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9A03262A-C407-42A6-BCAE-56699DD5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7" y="20277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5" name="Oval 5">
            <a:extLst>
              <a:ext uri="{FF2B5EF4-FFF2-40B4-BE49-F238E27FC236}">
                <a16:creationId xmlns:a16="http://schemas.microsoft.com/office/drawing/2014/main" id="{95B04876-747B-4B57-946C-404E0414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929" y="30247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20385B79-4CB1-433B-BCCE-EB41E73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167" y="30945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7" name="Line 7">
            <a:extLst>
              <a:ext uri="{FF2B5EF4-FFF2-40B4-BE49-F238E27FC236}">
                <a16:creationId xmlns:a16="http://schemas.microsoft.com/office/drawing/2014/main" id="{5767B4D9-193A-466C-8446-599292955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9567" y="2486570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DA148C-746E-46FE-BCBC-6D4925D1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129" y="30247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F416B2-377D-48A9-BE57-6B01D6E8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67" y="30945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285FCD56-9F55-4106-9487-2CAFC1031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4967" y="241037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11D7C8-5367-439D-B855-B9F91C8E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929" y="416773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190365-A7A6-4420-A9A6-797A270A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029" y="4237582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A87CF229-A1C5-48A7-AE70-2252903BE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767" y="3553370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4ED289-D4F7-4849-BED3-8D53D8B6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167" y="42375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Line 14">
            <a:extLst>
              <a:ext uri="{FF2B5EF4-FFF2-40B4-BE49-F238E27FC236}">
                <a16:creationId xmlns:a16="http://schemas.microsoft.com/office/drawing/2014/main" id="{EA721D12-6592-45F5-BD66-8825BF47C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767" y="355597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9" name="Line 23">
            <a:extLst>
              <a:ext uri="{FF2B5EF4-FFF2-40B4-BE49-F238E27FC236}">
                <a16:creationId xmlns:a16="http://schemas.microsoft.com/office/drawing/2014/main" id="{F5CD4AB9-44E0-4843-8863-9DF5BFE3D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947" y="3559752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Rectangle 24">
            <a:extLst>
              <a:ext uri="{FF2B5EF4-FFF2-40B4-BE49-F238E27FC236}">
                <a16:creationId xmlns:a16="http://schemas.microsoft.com/office/drawing/2014/main" id="{586A2138-06D6-43F5-910D-5A205D00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964" y="4185708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Line 23">
            <a:extLst>
              <a:ext uri="{FF2B5EF4-FFF2-40B4-BE49-F238E27FC236}">
                <a16:creationId xmlns:a16="http://schemas.microsoft.com/office/drawing/2014/main" id="{FE7F5D03-EB20-482F-947B-1E8D3382A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1964" y="4708102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E65518-1B83-4915-8FD7-53B1332E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412" y="5358778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08EBAD6-4551-490E-8CDC-61E2BD357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9733" y="4761514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D0CBD91B-12E1-4256-A238-333F461D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50" y="538747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Line 23">
            <a:extLst>
              <a:ext uri="{FF2B5EF4-FFF2-40B4-BE49-F238E27FC236}">
                <a16:creationId xmlns:a16="http://schemas.microsoft.com/office/drawing/2014/main" id="{A20C7200-D537-4B2E-8122-BDA75A17BC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5393" y="3555974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A33619B-2EDA-4A30-98A0-695134B8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841" y="420665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Line 23">
            <a:extLst>
              <a:ext uri="{FF2B5EF4-FFF2-40B4-BE49-F238E27FC236}">
                <a16:creationId xmlns:a16="http://schemas.microsoft.com/office/drawing/2014/main" id="{8652A73F-8968-459D-AD77-7CDA1D5B8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9464" y="3555974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282E77-0B4E-4C57-A5F4-FFADDD88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12" y="420665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06DC1F-0B0E-4BCF-B868-E4242638523B}"/>
              </a:ext>
            </a:extLst>
          </p:cNvPr>
          <p:cNvGrpSpPr/>
          <p:nvPr/>
        </p:nvGrpSpPr>
        <p:grpSpPr>
          <a:xfrm>
            <a:off x="890812" y="1052736"/>
            <a:ext cx="2939317" cy="1203646"/>
            <a:chOff x="890812" y="1052736"/>
            <a:chExt cx="2939317" cy="120364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880D757-8370-4219-9526-37935AF6EA13}"/>
                </a:ext>
              </a:extLst>
            </p:cNvPr>
            <p:cNvSpPr/>
            <p:nvPr/>
          </p:nvSpPr>
          <p:spPr bwMode="auto">
            <a:xfrm>
              <a:off x="1763688" y="1484784"/>
              <a:ext cx="969479" cy="3600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current</a:t>
              </a:r>
            </a:p>
          </p:txBody>
        </p: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14479705-2EBF-4BB2-AF13-DDC2DD4C4F68}"/>
                </a:ext>
              </a:extLst>
            </p:cNvPr>
            <p:cNvCxnSpPr>
              <a:cxnSpLocks/>
              <a:stCxn id="99" idx="3"/>
              <a:endCxn id="73" idx="2"/>
            </p:cNvCxnSpPr>
            <p:nvPr/>
          </p:nvCxnSpPr>
          <p:spPr bwMode="auto">
            <a:xfrm>
              <a:off x="2733167" y="1664804"/>
              <a:ext cx="1096962" cy="59157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C2E74D-AEA3-461F-A683-F040E681FA55}"/>
                </a:ext>
              </a:extLst>
            </p:cNvPr>
            <p:cNvSpPr txBox="1"/>
            <p:nvPr/>
          </p:nvSpPr>
          <p:spPr>
            <a:xfrm>
              <a:off x="890812" y="1052736"/>
              <a:ext cx="2864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Set ‘current’ to be ROOT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9CE83B-3739-4DE3-9F3C-D114414A3A32}"/>
              </a:ext>
            </a:extLst>
          </p:cNvPr>
          <p:cNvGrpSpPr/>
          <p:nvPr/>
        </p:nvGrpSpPr>
        <p:grpSpPr>
          <a:xfrm>
            <a:off x="4721517" y="1475492"/>
            <a:ext cx="2980368" cy="1431351"/>
            <a:chOff x="4721517" y="1475492"/>
            <a:chExt cx="2980368" cy="14313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901938E-67D6-4300-8444-64F454018887}"/>
                </a:ext>
              </a:extLst>
            </p:cNvPr>
            <p:cNvSpPr/>
            <p:nvPr/>
          </p:nvSpPr>
          <p:spPr bwMode="auto">
            <a:xfrm>
              <a:off x="5593289" y="1919062"/>
              <a:ext cx="1111461" cy="3600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b="1" dirty="0">
                  <a:latin typeface="Arial" charset="0"/>
                  <a:cs typeface="Arial" charset="0"/>
                </a:rPr>
                <a:t>previous</a:t>
              </a:r>
              <a:endPara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360A4B-6195-4819-A6DA-C6C2E906A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147" y="2506091"/>
              <a:ext cx="586699" cy="40075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dirty="0">
                  <a:solidFill>
                    <a:schemeClr val="bg1">
                      <a:lumMod val="65000"/>
                    </a:schemeClr>
                  </a:solidFill>
                </a:rPr>
                <a:t>null</a:t>
              </a:r>
              <a:endParaRPr lang="en-US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FC8A573C-B6B1-42E4-B2DD-30B992AA6444}"/>
                </a:ext>
              </a:extLst>
            </p:cNvPr>
            <p:cNvCxnSpPr>
              <a:endCxn id="31" idx="0"/>
            </p:cNvCxnSpPr>
            <p:nvPr/>
          </p:nvCxnSpPr>
          <p:spPr bwMode="auto">
            <a:xfrm rot="16200000" flipH="1">
              <a:off x="6240631" y="2241225"/>
              <a:ext cx="236382" cy="293349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AA43C1-BA42-4BE3-AAC0-753382D9E1D6}"/>
                </a:ext>
              </a:extLst>
            </p:cNvPr>
            <p:cNvSpPr txBox="1"/>
            <p:nvPr/>
          </p:nvSpPr>
          <p:spPr>
            <a:xfrm>
              <a:off x="4721517" y="1475492"/>
              <a:ext cx="2980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Set ‘previous’ to be 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 bwMode="auto">
          <a:xfrm>
            <a:off x="4555739" y="1880828"/>
            <a:ext cx="1096962" cy="59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CF757-6E90-40C9-9C20-3DC53CB5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722" y="272876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543E6EB-29EE-468A-A48C-4B972C2A2745}"/>
              </a:ext>
            </a:extLst>
          </p:cNvPr>
          <p:cNvCxnSpPr>
            <a:endCxn id="40" idx="0"/>
          </p:cNvCxnSpPr>
          <p:nvPr/>
        </p:nvCxnSpPr>
        <p:spPr bwMode="auto">
          <a:xfrm rot="16200000" flipH="1">
            <a:off x="8000206" y="2463900"/>
            <a:ext cx="236382" cy="2933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01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 bwMode="auto">
          <a:xfrm>
            <a:off x="4555739" y="1880828"/>
            <a:ext cx="1096962" cy="59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88627" y="2186818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CF757-6E90-40C9-9C20-3DC53CB5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722" y="272876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543E6EB-29EE-468A-A48C-4B972C2A2745}"/>
              </a:ext>
            </a:extLst>
          </p:cNvPr>
          <p:cNvCxnSpPr>
            <a:endCxn id="40" idx="0"/>
          </p:cNvCxnSpPr>
          <p:nvPr/>
        </p:nvCxnSpPr>
        <p:spPr bwMode="auto">
          <a:xfrm rot="16200000" flipH="1">
            <a:off x="8000206" y="2463900"/>
            <a:ext cx="236382" cy="2933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415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 bwMode="auto">
          <a:xfrm>
            <a:off x="4555739" y="1880828"/>
            <a:ext cx="1096962" cy="59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418173" y="2545157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CF757-6E90-40C9-9C20-3DC53CB5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722" y="272876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543E6EB-29EE-468A-A48C-4B972C2A2745}"/>
              </a:ext>
            </a:extLst>
          </p:cNvPr>
          <p:cNvCxnSpPr>
            <a:endCxn id="40" idx="0"/>
          </p:cNvCxnSpPr>
          <p:nvPr/>
        </p:nvCxnSpPr>
        <p:spPr bwMode="auto">
          <a:xfrm rot="16200000" flipH="1">
            <a:off x="8000206" y="2463900"/>
            <a:ext cx="236382" cy="2933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015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 bwMode="auto">
          <a:xfrm>
            <a:off x="4555739" y="1880828"/>
            <a:ext cx="1096962" cy="59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418173" y="2545157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779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Balanced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Concept may be on the exam</a:t>
            </a:r>
          </a:p>
          <a:p>
            <a:pPr eaLnBrk="1" hangingPunct="1"/>
            <a:r>
              <a:rPr lang="en-GB" altLang="en-US"/>
              <a:t>You DO NOT need to know how to code this for the exam</a:t>
            </a:r>
          </a:p>
          <a:p>
            <a:pPr lvl="1" eaLnBrk="1" hangingPunct="1"/>
            <a:r>
              <a:rPr lang="en-GB" altLang="en-US"/>
              <a:t>Concepts may be asked about though!</a:t>
            </a:r>
          </a:p>
          <a:p>
            <a:pPr eaLnBrk="1" hangingPunct="1"/>
            <a:r>
              <a:rPr lang="en-GB" altLang="en-US"/>
              <a:t>May be useful for your project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 bwMode="auto">
          <a:xfrm>
            <a:off x="4555739" y="1880828"/>
            <a:ext cx="1096962" cy="59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258653" y="2927797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974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 bwMode="auto">
          <a:xfrm>
            <a:off x="4555739" y="1880828"/>
            <a:ext cx="1096962" cy="59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258933" y="3684127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007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 bwMode="auto">
          <a:xfrm>
            <a:off x="4555739" y="1880828"/>
            <a:ext cx="1096962" cy="59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64493" y="4038193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913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64493" y="4038193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485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22155" y="4401334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131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-82556" y="4735822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1218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144431" y="217395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785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59102" y="2566455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5" idx="6"/>
          </p:cNvCxnSpPr>
          <p:nvPr/>
        </p:nvCxnSpPr>
        <p:spPr bwMode="auto">
          <a:xfrm rot="10800000" flipV="1">
            <a:off x="6249601" y="2315106"/>
            <a:ext cx="1166260" cy="157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611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59102" y="2566455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45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42710" y="2916833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489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872-CF82-4FAD-8951-64E61155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unbalanced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E327-D674-4AE2-97F4-E2FAD89A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905000"/>
            <a:ext cx="4452044" cy="4953000"/>
          </a:xfrm>
        </p:spPr>
        <p:txBody>
          <a:bodyPr/>
          <a:lstStyle/>
          <a:p>
            <a:r>
              <a:rPr lang="en-GB" dirty="0"/>
              <a:t>The following values added, in order:</a:t>
            </a:r>
          </a:p>
          <a:p>
            <a:pPr lvl="1"/>
            <a:r>
              <a:rPr lang="en-GB" dirty="0"/>
              <a:t>3, 9, 12, 17, 25, 48</a:t>
            </a:r>
          </a:p>
          <a:p>
            <a:pPr lvl="1"/>
            <a:endParaRPr lang="en-GB" dirty="0"/>
          </a:p>
          <a:p>
            <a:r>
              <a:rPr lang="en-GB" dirty="0"/>
              <a:t>We lose the benefits of a binary tree</a:t>
            </a:r>
          </a:p>
          <a:p>
            <a:pPr lvl="1"/>
            <a:r>
              <a:rPr lang="en-GB" dirty="0"/>
              <a:t>To find a value, we may have to search though EVERY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BC4D-A567-413C-B6E4-7DCECEC32A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5980DE2-4D54-4D87-A341-B17445E7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649" y="1700808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3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F25E7EB5-D679-47E3-AFB4-843BFA63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2564904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9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18B123D2-7E36-4C2C-A77E-D8FF1BD3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3356992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12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D4D5283-16C1-4EF2-9446-CE4D0AFB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4209256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17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E25A7F-1061-4C86-8CFC-34E7CF44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336" y="5073352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25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01AF6-C909-4DF8-8D90-81002C8A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408" y="5937448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48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FCEA15-10FE-4A6B-B54B-B5B868D061C4}"/>
              </a:ext>
            </a:extLst>
          </p:cNvPr>
          <p:cNvCxnSpPr/>
          <p:nvPr/>
        </p:nvCxnSpPr>
        <p:spPr bwMode="auto">
          <a:xfrm>
            <a:off x="5364088" y="2373688"/>
            <a:ext cx="240382" cy="263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D3D5CB-EE5D-4BB0-8CE6-1E69A83E0969}"/>
              </a:ext>
            </a:extLst>
          </p:cNvPr>
          <p:cNvCxnSpPr/>
          <p:nvPr/>
        </p:nvCxnSpPr>
        <p:spPr bwMode="auto">
          <a:xfrm>
            <a:off x="6059810" y="3212976"/>
            <a:ext cx="240382" cy="263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B336E5-63F6-489C-98D8-1DE2E75371A3}"/>
              </a:ext>
            </a:extLst>
          </p:cNvPr>
          <p:cNvCxnSpPr/>
          <p:nvPr/>
        </p:nvCxnSpPr>
        <p:spPr bwMode="auto">
          <a:xfrm>
            <a:off x="6799488" y="4015731"/>
            <a:ext cx="240382" cy="263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35D5D-C88A-4A66-AB63-8F8E99873C9F}"/>
              </a:ext>
            </a:extLst>
          </p:cNvPr>
          <p:cNvCxnSpPr/>
          <p:nvPr/>
        </p:nvCxnSpPr>
        <p:spPr bwMode="auto">
          <a:xfrm>
            <a:off x="7524328" y="4889852"/>
            <a:ext cx="240382" cy="263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AD9D8B-7F48-4D04-942E-9CD241FBDEC8}"/>
              </a:ext>
            </a:extLst>
          </p:cNvPr>
          <p:cNvCxnSpPr/>
          <p:nvPr/>
        </p:nvCxnSpPr>
        <p:spPr bwMode="auto">
          <a:xfrm>
            <a:off x="8219895" y="5711482"/>
            <a:ext cx="240382" cy="263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584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268925" y="3702159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7712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 bwMode="auto">
          <a:xfrm>
            <a:off x="4555739" y="1880828"/>
            <a:ext cx="2239962" cy="1658378"/>
          </a:xfrm>
          <a:prstGeom prst="curvedConnector3">
            <a:avLst>
              <a:gd name="adj1" fmla="val 33549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437799" y="402997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9641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437799" y="402997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11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89810" y="4390823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5891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-58891" y="4735822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83445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105137" y="217395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6585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73798" y="2566455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0" idx="0"/>
          </p:cNvCxnSpPr>
          <p:nvPr/>
        </p:nvCxnSpPr>
        <p:spPr bwMode="auto">
          <a:xfrm rot="10800000" flipV="1">
            <a:off x="7094151" y="2315106"/>
            <a:ext cx="321710" cy="92565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443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73798" y="2566455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6609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263385" y="2954175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54947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258933" y="371564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529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872-CF82-4FAD-8951-64E61155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balanced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BC4D-A567-413C-B6E4-7DCECEC32A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5980DE2-4D54-4D87-A341-B17445E7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2200815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12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F25E7EB5-D679-47E3-AFB4-843BFA63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40" y="3468032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3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18B123D2-7E36-4C2C-A77E-D8FF1BD3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151" y="4454238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9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D4D5283-16C1-4EF2-9446-CE4D0AFB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54238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17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E25A7F-1061-4C86-8CFC-34E7CF44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40" y="3434959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25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4A01AF6-C909-4DF8-8D90-81002C8A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62" y="4444401"/>
            <a:ext cx="792088" cy="73191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48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FCEA15-10FE-4A6B-B54B-B5B868D061C4}"/>
              </a:ext>
            </a:extLst>
          </p:cNvPr>
          <p:cNvCxnSpPr>
            <a:stCxn id="5" idx="5"/>
            <a:endCxn id="9" idx="1"/>
          </p:cNvCxnSpPr>
          <p:nvPr/>
        </p:nvCxnSpPr>
        <p:spPr bwMode="auto">
          <a:xfrm>
            <a:off x="4744033" y="2825541"/>
            <a:ext cx="839306" cy="7166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D3D5CB-EE5D-4BB0-8CE6-1E69A83E0969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3257129" y="2825541"/>
            <a:ext cx="926814" cy="7496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B336E5-63F6-489C-98D8-1DE2E75371A3}"/>
              </a:ext>
            </a:extLst>
          </p:cNvPr>
          <p:cNvCxnSpPr>
            <a:stCxn id="6" idx="5"/>
            <a:endCxn id="7" idx="1"/>
          </p:cNvCxnSpPr>
          <p:nvPr/>
        </p:nvCxnSpPr>
        <p:spPr bwMode="auto">
          <a:xfrm>
            <a:off x="3257129" y="4092758"/>
            <a:ext cx="484021" cy="4686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35D5D-C88A-4A66-AB63-8F8E99873C9F}"/>
              </a:ext>
            </a:extLst>
          </p:cNvPr>
          <p:cNvCxnSpPr>
            <a:stCxn id="9" idx="3"/>
          </p:cNvCxnSpPr>
          <p:nvPr/>
        </p:nvCxnSpPr>
        <p:spPr bwMode="auto">
          <a:xfrm flipH="1">
            <a:off x="5140546" y="4059685"/>
            <a:ext cx="442793" cy="4566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AD9D8B-7F48-4D04-942E-9CD241FBDEC8}"/>
              </a:ext>
            </a:extLst>
          </p:cNvPr>
          <p:cNvCxnSpPr>
            <a:stCxn id="9" idx="5"/>
          </p:cNvCxnSpPr>
          <p:nvPr/>
        </p:nvCxnSpPr>
        <p:spPr bwMode="auto">
          <a:xfrm>
            <a:off x="6143429" y="4059685"/>
            <a:ext cx="504056" cy="4566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744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 bwMode="auto">
          <a:xfrm>
            <a:off x="4555739" y="1880828"/>
            <a:ext cx="3344862" cy="2801378"/>
          </a:xfrm>
          <a:prstGeom prst="curvedConnector3">
            <a:avLst>
              <a:gd name="adj1" fmla="val 2898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496334" y="402997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9465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2ACF162-67AA-4A25-9A4A-F5C09B44576C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 bwMode="auto">
          <a:xfrm>
            <a:off x="4555739" y="1880828"/>
            <a:ext cx="3971583" cy="3923042"/>
          </a:xfrm>
          <a:prstGeom prst="curvedConnector3">
            <a:avLst>
              <a:gd name="adj1" fmla="val 2405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496334" y="402997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51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117245" y="438375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99B56EF-86C6-47F2-AAD1-186711DECA2D}"/>
              </a:ext>
            </a:extLst>
          </p:cNvPr>
          <p:cNvCxnSpPr>
            <a:cxnSpLocks/>
          </p:cNvCxnSpPr>
          <p:nvPr/>
        </p:nvCxnSpPr>
        <p:spPr bwMode="auto">
          <a:xfrm>
            <a:off x="4555739" y="1880828"/>
            <a:ext cx="3971583" cy="3923042"/>
          </a:xfrm>
          <a:prstGeom prst="curvedConnector3">
            <a:avLst>
              <a:gd name="adj1" fmla="val 2405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029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35361" y="4770717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45707E6-FB30-43AF-B998-54BF911B0BD7}"/>
              </a:ext>
            </a:extLst>
          </p:cNvPr>
          <p:cNvCxnSpPr>
            <a:cxnSpLocks/>
          </p:cNvCxnSpPr>
          <p:nvPr/>
        </p:nvCxnSpPr>
        <p:spPr bwMode="auto">
          <a:xfrm>
            <a:off x="4555739" y="1880828"/>
            <a:ext cx="3971583" cy="3923042"/>
          </a:xfrm>
          <a:prstGeom prst="curvedConnector3">
            <a:avLst>
              <a:gd name="adj1" fmla="val 2405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32497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11" y="2132856"/>
            <a:ext cx="3914533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while current isn’t NULL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set previous to be current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if new ID &lt; current’s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left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  current = current’s right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  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</a:rPr>
              <a:t>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62089-DBF9-4CF8-8DF5-17E93E75186A}"/>
              </a:ext>
            </a:extLst>
          </p:cNvPr>
          <p:cNvSpPr/>
          <p:nvPr/>
        </p:nvSpPr>
        <p:spPr bwMode="auto">
          <a:xfrm>
            <a:off x="84742" y="2173956"/>
            <a:ext cx="3606052" cy="349968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4635E0E-EF1A-4A9B-BB34-55E395E55F39}"/>
              </a:ext>
            </a:extLst>
          </p:cNvPr>
          <p:cNvCxnSpPr>
            <a:cxnSpLocks/>
          </p:cNvCxnSpPr>
          <p:nvPr/>
        </p:nvCxnSpPr>
        <p:spPr bwMode="auto">
          <a:xfrm>
            <a:off x="4555739" y="1880828"/>
            <a:ext cx="3971583" cy="3923042"/>
          </a:xfrm>
          <a:prstGeom prst="curvedConnector3">
            <a:avLst>
              <a:gd name="adj1" fmla="val 2405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0477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01" y="21739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39" y="22438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5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2139" y="270259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701" y="3240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939" y="3310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539" y="262639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501" y="438375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601" y="4453606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6939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39" y="445360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339" y="377199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1941" y="379128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58" y="441724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4536" y="492412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84" y="557480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2305" y="4977538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22" y="56034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7965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413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36" y="377199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484" y="442267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174246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INSERT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3586260" y="1700808"/>
            <a:ext cx="969479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current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DE23C09B-CF53-40A4-B729-5C790B92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06" y="5270893"/>
            <a:ext cx="359893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NEW NODE HAS TO 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INSERTED AS A RIGHT-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CHILD OF ‘PREVIOUS’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15861" y="2135086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H="1" flipV="1">
            <a:off x="7415861" y="2315106"/>
            <a:ext cx="745090" cy="2068650"/>
          </a:xfrm>
          <a:prstGeom prst="curvedConnector4">
            <a:avLst>
              <a:gd name="adj1" fmla="val -30681"/>
              <a:gd name="adj2" fmla="val 54351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</p:cNvCxnSpPr>
          <p:nvPr/>
        </p:nvCxnSpPr>
        <p:spPr bwMode="auto">
          <a:xfrm>
            <a:off x="4555739" y="1880828"/>
            <a:ext cx="3971583" cy="3923042"/>
          </a:xfrm>
          <a:prstGeom prst="curvedConnector3">
            <a:avLst>
              <a:gd name="adj1" fmla="val 24056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C14845C-ACFB-43B8-B5E3-323C0588FB2C}"/>
              </a:ext>
            </a:extLst>
          </p:cNvPr>
          <p:cNvSpPr/>
          <p:nvPr/>
        </p:nvSpPr>
        <p:spPr bwMode="auto">
          <a:xfrm>
            <a:off x="8291634" y="4653136"/>
            <a:ext cx="816870" cy="1488596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57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291028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RESULTANT TREE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30B9B8C9-E3B1-450C-B470-E4E4D610F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892" y="6059964"/>
            <a:ext cx="439222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FF0000"/>
                </a:solidFill>
              </a:rPr>
              <a:t>previous.rightChild</a:t>
            </a:r>
            <a:r>
              <a:rPr lang="en-US" altLang="en-US" sz="2400" dirty="0">
                <a:solidFill>
                  <a:srgbClr val="FF0000"/>
                </a:solidFill>
              </a:rPr>
              <a:t> = </a:t>
            </a:r>
            <a:r>
              <a:rPr lang="en-US" altLang="en-US" sz="2400" dirty="0" err="1">
                <a:solidFill>
                  <a:srgbClr val="FF0000"/>
                </a:solidFill>
              </a:rPr>
              <a:t>newNode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0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6CBF43E-326C-4C3F-98F3-B0EA32A0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4" y="4149080"/>
            <a:ext cx="3601562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For each node in current branch of tree, from new node upwards, check: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height of right subtree</a:t>
            </a:r>
            <a:b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- height of left subtree</a:t>
            </a:r>
          </a:p>
        </p:txBody>
      </p:sp>
    </p:spTree>
    <p:extLst>
      <p:ext uri="{BB962C8B-B14F-4D97-AF65-F5344CB8AC3E}">
        <p14:creationId xmlns:p14="http://schemas.microsoft.com/office/powerpoint/2010/main" val="1314368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CF7878-D2C9-435E-BD79-F5C8F4D9FE36}"/>
              </a:ext>
            </a:extLst>
          </p:cNvPr>
          <p:cNvSpPr/>
          <p:nvPr/>
        </p:nvSpPr>
        <p:spPr bwMode="auto">
          <a:xfrm>
            <a:off x="6665936" y="4214197"/>
            <a:ext cx="1435010" cy="1488596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1918A5F5-4C8D-4B95-ABD2-D4B9614E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23" y="5021594"/>
            <a:ext cx="213000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START HERE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F6A2FBD-60EF-48FB-9140-2EDA70C29B5F}"/>
              </a:ext>
            </a:extLst>
          </p:cNvPr>
          <p:cNvCxnSpPr>
            <a:stCxn id="45" idx="3"/>
            <a:endCxn id="42" idx="1"/>
          </p:cNvCxnSpPr>
          <p:nvPr/>
        </p:nvCxnSpPr>
        <p:spPr bwMode="auto">
          <a:xfrm flipV="1">
            <a:off x="3374430" y="4958495"/>
            <a:ext cx="3291506" cy="294253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19719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7741403" y="449937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</p:spTree>
    <p:extLst>
      <p:ext uri="{BB962C8B-B14F-4D97-AF65-F5344CB8AC3E}">
        <p14:creationId xmlns:p14="http://schemas.microsoft.com/office/powerpoint/2010/main" val="214599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7576-B2AF-4FAB-9D1E-C4BBE8F1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90500"/>
            <a:ext cx="7416824" cy="1527175"/>
          </a:xfrm>
        </p:spPr>
        <p:txBody>
          <a:bodyPr/>
          <a:lstStyle/>
          <a:p>
            <a:r>
              <a:rPr lang="en-GB" dirty="0"/>
              <a:t>How do we define ‘balanced’?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E4F0-AB0A-43AC-B222-4ED4814D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644352"/>
            <a:ext cx="7620000" cy="4953000"/>
          </a:xfrm>
        </p:spPr>
        <p:txBody>
          <a:bodyPr/>
          <a:lstStyle/>
          <a:p>
            <a:r>
              <a:rPr lang="en-GB" sz="2800" dirty="0"/>
              <a:t>There are different types of balanced trees:</a:t>
            </a:r>
          </a:p>
          <a:p>
            <a:pPr lvl="1" eaLnBrk="1" hangingPunct="1"/>
            <a:r>
              <a:rPr lang="en-GB" sz="2400" dirty="0"/>
              <a:t>E.g. </a:t>
            </a:r>
            <a:r>
              <a:rPr lang="en-GB" sz="2400" b="1" dirty="0"/>
              <a:t>AVL</a:t>
            </a:r>
            <a:r>
              <a:rPr lang="en-GB" sz="2400" dirty="0"/>
              <a:t> Trees, n</a:t>
            </a:r>
            <a:r>
              <a:rPr lang="en-GB" altLang="en-US" sz="2400" dirty="0"/>
              <a:t>amed after its inventors Georgy </a:t>
            </a:r>
            <a:r>
              <a:rPr lang="en-GB" altLang="en-US" sz="2400" b="1" dirty="0"/>
              <a:t>A</a:t>
            </a:r>
            <a:r>
              <a:rPr lang="en-GB" altLang="en-US" sz="2400" dirty="0"/>
              <a:t>delson-</a:t>
            </a:r>
            <a:r>
              <a:rPr lang="en-GB" altLang="en-US" sz="2400" b="1" dirty="0" err="1"/>
              <a:t>V</a:t>
            </a:r>
            <a:r>
              <a:rPr lang="en-GB" altLang="en-US" sz="2400" dirty="0" err="1"/>
              <a:t>elsky</a:t>
            </a:r>
            <a:r>
              <a:rPr lang="en-GB" altLang="en-US" sz="2400" dirty="0"/>
              <a:t> and Evgenii </a:t>
            </a:r>
            <a:r>
              <a:rPr lang="en-GB" altLang="en-US" sz="2400" b="1" dirty="0"/>
              <a:t>L</a:t>
            </a:r>
            <a:r>
              <a:rPr lang="en-GB" altLang="en-US" sz="2400" dirty="0"/>
              <a:t>andis</a:t>
            </a:r>
          </a:p>
          <a:p>
            <a:pPr lvl="1" eaLnBrk="1" hangingPunct="1"/>
            <a:r>
              <a:rPr lang="en-GB" altLang="en-US" sz="2400" dirty="0"/>
              <a:t>Red-Black trees</a:t>
            </a:r>
          </a:p>
          <a:p>
            <a:pPr lvl="1" eaLnBrk="1" hangingPunct="1"/>
            <a:r>
              <a:rPr lang="en-GB" altLang="en-US" sz="2400" dirty="0"/>
              <a:t>Others…</a:t>
            </a:r>
          </a:p>
          <a:p>
            <a:pPr lvl="8"/>
            <a:endParaRPr lang="en-GB" altLang="en-US" sz="1400" dirty="0"/>
          </a:p>
          <a:p>
            <a:pPr eaLnBrk="1" hangingPunct="1"/>
            <a:r>
              <a:rPr lang="en-GB" altLang="en-US" sz="2600" b="1" dirty="0"/>
              <a:t>Defining balance</a:t>
            </a:r>
            <a:r>
              <a:rPr lang="en-GB" altLang="en-US" sz="2600" dirty="0"/>
              <a:t>: A Tree is balanced if </a:t>
            </a:r>
            <a:r>
              <a:rPr lang="en-US" altLang="en-US" sz="2800" dirty="0"/>
              <a:t>the difference in height (or depth) of its two subtrees is at most one</a:t>
            </a:r>
          </a:p>
          <a:p>
            <a:pPr lvl="1" eaLnBrk="1" hangingPunct="1"/>
            <a:r>
              <a:rPr lang="en-US" altLang="en-US" sz="2600" dirty="0"/>
              <a:t>E.g. height of RIGHT sub-tree - height of LEFT subtree is not greater than 1 (or -1)</a:t>
            </a:r>
          </a:p>
          <a:p>
            <a:pPr eaLnBrk="1" hangingPunct="1"/>
            <a:endParaRPr lang="en-GB" altLang="en-US" sz="2600" dirty="0"/>
          </a:p>
          <a:p>
            <a:pPr lvl="1" eaLnBrk="1" hangingPunct="1"/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9412-080F-4F66-A121-1502CDB136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054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7741403" y="449937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609198-746D-4E96-9E64-81FB1E375BDC}"/>
              </a:ext>
            </a:extLst>
          </p:cNvPr>
          <p:cNvSpPr/>
          <p:nvPr/>
        </p:nvSpPr>
        <p:spPr bwMode="auto">
          <a:xfrm>
            <a:off x="5991508" y="3080455"/>
            <a:ext cx="1435010" cy="1488596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1D79957D-507F-42A2-AFD0-A384B10C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23" y="5021594"/>
            <a:ext cx="2920671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CHECK PARENT</a:t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/ PREVIOUS NODE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0C0B6A1-97DC-44FF-B17B-7698F8E42206}"/>
              </a:ext>
            </a:extLst>
          </p:cNvPr>
          <p:cNvCxnSpPr>
            <a:stCxn id="45" idx="3"/>
            <a:endCxn id="42" idx="1"/>
          </p:cNvCxnSpPr>
          <p:nvPr/>
        </p:nvCxnSpPr>
        <p:spPr bwMode="auto">
          <a:xfrm flipV="1">
            <a:off x="4165094" y="3824753"/>
            <a:ext cx="1826414" cy="1612661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65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7741403" y="449937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C4F6C7-07FC-47A0-BB89-AAB315161AA4}"/>
              </a:ext>
            </a:extLst>
          </p:cNvPr>
          <p:cNvSpPr txBox="1"/>
          <p:nvPr/>
        </p:nvSpPr>
        <p:spPr>
          <a:xfrm>
            <a:off x="7147199" y="335768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1</a:t>
            </a:r>
          </a:p>
        </p:txBody>
      </p:sp>
    </p:spTree>
    <p:extLst>
      <p:ext uri="{BB962C8B-B14F-4D97-AF65-F5344CB8AC3E}">
        <p14:creationId xmlns:p14="http://schemas.microsoft.com/office/powerpoint/2010/main" val="162927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7741403" y="449937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609198-746D-4E96-9E64-81FB1E375BDC}"/>
              </a:ext>
            </a:extLst>
          </p:cNvPr>
          <p:cNvSpPr/>
          <p:nvPr/>
        </p:nvSpPr>
        <p:spPr bwMode="auto">
          <a:xfrm>
            <a:off x="5014812" y="1933295"/>
            <a:ext cx="1435010" cy="1488596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1D79957D-507F-42A2-AFD0-A384B10C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6" y="4872140"/>
            <a:ext cx="3774688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NEED TO CHECK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PARENT OF ‘PREVIOUS’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TOO!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0C0B6A1-97DC-44FF-B17B-7698F8E42206}"/>
              </a:ext>
            </a:extLst>
          </p:cNvPr>
          <p:cNvCxnSpPr>
            <a:stCxn id="45" idx="0"/>
            <a:endCxn id="42" idx="1"/>
          </p:cNvCxnSpPr>
          <p:nvPr/>
        </p:nvCxnSpPr>
        <p:spPr bwMode="auto">
          <a:xfrm rot="5400000" flipH="1" flipV="1">
            <a:off x="2719143" y="2576471"/>
            <a:ext cx="2194547" cy="2396792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CFC914-C7C4-4500-B5A2-6A3832F9099D}"/>
              </a:ext>
            </a:extLst>
          </p:cNvPr>
          <p:cNvSpPr txBox="1"/>
          <p:nvPr/>
        </p:nvSpPr>
        <p:spPr>
          <a:xfrm>
            <a:off x="7147199" y="335768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1</a:t>
            </a:r>
          </a:p>
        </p:txBody>
      </p:sp>
    </p:spTree>
    <p:extLst>
      <p:ext uri="{BB962C8B-B14F-4D97-AF65-F5344CB8AC3E}">
        <p14:creationId xmlns:p14="http://schemas.microsoft.com/office/powerpoint/2010/main" val="134599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7741403" y="449937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FC914-C7C4-4500-B5A2-6A3832F9099D}"/>
              </a:ext>
            </a:extLst>
          </p:cNvPr>
          <p:cNvSpPr txBox="1"/>
          <p:nvPr/>
        </p:nvSpPr>
        <p:spPr>
          <a:xfrm>
            <a:off x="6068157" y="1978719"/>
            <a:ext cx="152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2!!!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BB6B3-44AF-4F23-A229-D4DCFFC6AADB}"/>
              </a:ext>
            </a:extLst>
          </p:cNvPr>
          <p:cNvSpPr txBox="1"/>
          <p:nvPr/>
        </p:nvSpPr>
        <p:spPr>
          <a:xfrm>
            <a:off x="7299599" y="351008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1</a:t>
            </a:r>
          </a:p>
        </p:txBody>
      </p:sp>
    </p:spTree>
    <p:extLst>
      <p:ext uri="{BB962C8B-B14F-4D97-AF65-F5344CB8AC3E}">
        <p14:creationId xmlns:p14="http://schemas.microsoft.com/office/powerpoint/2010/main" val="109261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7741403" y="449937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FC914-C7C4-4500-B5A2-6A3832F9099D}"/>
              </a:ext>
            </a:extLst>
          </p:cNvPr>
          <p:cNvSpPr txBox="1"/>
          <p:nvPr/>
        </p:nvSpPr>
        <p:spPr>
          <a:xfrm>
            <a:off x="6068157" y="1978719"/>
            <a:ext cx="152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2!!!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BB6B3-44AF-4F23-A229-D4DCFFC6AADB}"/>
              </a:ext>
            </a:extLst>
          </p:cNvPr>
          <p:cNvSpPr txBox="1"/>
          <p:nvPr/>
        </p:nvSpPr>
        <p:spPr>
          <a:xfrm>
            <a:off x="7299599" y="351008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9976F0-2A8E-4698-9D20-58605794448A}"/>
              </a:ext>
            </a:extLst>
          </p:cNvPr>
          <p:cNvSpPr/>
          <p:nvPr/>
        </p:nvSpPr>
        <p:spPr bwMode="auto">
          <a:xfrm>
            <a:off x="6014244" y="1461278"/>
            <a:ext cx="1635794" cy="1488596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FA658788-C043-489B-AEC5-6438A2AF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6" y="4872140"/>
            <a:ext cx="376064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PROBLEM! IMBALANCE</a:t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DETECTED!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AC51A99-E2F5-4CAF-9F0B-B00EEB310D96}"/>
              </a:ext>
            </a:extLst>
          </p:cNvPr>
          <p:cNvCxnSpPr>
            <a:cxnSpLocks/>
            <a:stCxn id="45" idx="0"/>
            <a:endCxn id="42" idx="1"/>
          </p:cNvCxnSpPr>
          <p:nvPr/>
        </p:nvCxnSpPr>
        <p:spPr bwMode="auto">
          <a:xfrm rot="5400000" flipH="1" flipV="1">
            <a:off x="2979339" y="1837236"/>
            <a:ext cx="2666564" cy="3403245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4811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9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556" y="3480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56" y="355056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352D0E06-3052-44FB-906D-C429018B0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4591" y="402108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AA644-71D5-4D70-8750-06D661C4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039" y="467176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BCF1B1F-45DE-4CD9-8359-AC2D5B39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360" y="4074500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377" y="470045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1E15012B-6D86-4BE6-833A-60E3B26F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2091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3971-87B5-4AAF-AEB0-34D6F517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539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4869656" y="5523899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7407410" y="2754598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3" idx="0"/>
          </p:cNvCxnSpPr>
          <p:nvPr/>
        </p:nvCxnSpPr>
        <p:spPr bwMode="auto">
          <a:xfrm rot="10800000" flipV="1">
            <a:off x="6781006" y="2934618"/>
            <a:ext cx="626404" cy="5461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3"/>
            <a:endCxn id="38" idx="4"/>
          </p:cNvCxnSpPr>
          <p:nvPr/>
        </p:nvCxnSpPr>
        <p:spPr bwMode="auto">
          <a:xfrm flipV="1">
            <a:off x="6337708" y="5213324"/>
            <a:ext cx="1069702" cy="5109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960" y="461642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503" y="468627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A0ECD313-302E-4317-825D-6B4A8EF8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233" y="4021088"/>
            <a:ext cx="373063" cy="650311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7741403" y="449937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FC914-C7C4-4500-B5A2-6A3832F9099D}"/>
              </a:ext>
            </a:extLst>
          </p:cNvPr>
          <p:cNvSpPr txBox="1"/>
          <p:nvPr/>
        </p:nvSpPr>
        <p:spPr>
          <a:xfrm>
            <a:off x="6068157" y="1978719"/>
            <a:ext cx="152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2!!!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BB6B3-44AF-4F23-A229-D4DCFFC6AADB}"/>
              </a:ext>
            </a:extLst>
          </p:cNvPr>
          <p:cNvSpPr txBox="1"/>
          <p:nvPr/>
        </p:nvSpPr>
        <p:spPr>
          <a:xfrm>
            <a:off x="7299599" y="351008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9976F0-2A8E-4698-9D20-58605794448A}"/>
              </a:ext>
            </a:extLst>
          </p:cNvPr>
          <p:cNvSpPr/>
          <p:nvPr/>
        </p:nvSpPr>
        <p:spPr bwMode="auto">
          <a:xfrm>
            <a:off x="4609847" y="1978718"/>
            <a:ext cx="4350159" cy="4330601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AC51A99-E2F5-4CAF-9F0B-B00EEB310D96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flipV="1">
            <a:off x="2610998" y="4144019"/>
            <a:ext cx="1998849" cy="7281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id="{75066795-D6F3-4A6B-8B31-6864D9C0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6" y="4973304"/>
            <a:ext cx="4183068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WE NEED TO PERFORM</a:t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A ROTATION OF THIS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SUBTREE TO REBALANCE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IT (SEE LATER)</a:t>
            </a:r>
          </a:p>
        </p:txBody>
      </p:sp>
    </p:spTree>
    <p:extLst>
      <p:ext uri="{BB962C8B-B14F-4D97-AF65-F5344CB8AC3E}">
        <p14:creationId xmlns:p14="http://schemas.microsoft.com/office/powerpoint/2010/main" val="3052136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505" y="2407568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309" y="3394844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409" y="3464694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617" y="349219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7135167" y="2563228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6997316" y="1885442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 bwMode="auto">
          <a:xfrm rot="10800000" flipV="1">
            <a:off x="5979496" y="2065462"/>
            <a:ext cx="1017820" cy="57326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1"/>
            <a:endCxn id="13" idx="0"/>
          </p:cNvCxnSpPr>
          <p:nvPr/>
        </p:nvCxnSpPr>
        <p:spPr bwMode="auto">
          <a:xfrm rot="10800000" flipV="1">
            <a:off x="6672759" y="2763604"/>
            <a:ext cx="462408" cy="63124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340816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743" y="347801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6881538" y="3850864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BB6B3-44AF-4F23-A229-D4DCFFC6AADB}"/>
              </a:ext>
            </a:extLst>
          </p:cNvPr>
          <p:cNvSpPr txBox="1"/>
          <p:nvPr/>
        </p:nvSpPr>
        <p:spPr>
          <a:xfrm>
            <a:off x="5383787" y="148376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FA658788-C043-489B-AEC5-6438A2AF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6" y="4973304"/>
            <a:ext cx="318439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ROTATED SUBTREE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5CBD8D-EDB3-4301-94DC-878D4DE9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561" y="3392827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7BCF04-FD2C-4BDF-AFC3-25BB6FBC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799" y="3462677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87D1BDB8-DEF4-4737-8DDC-FF59CA156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1153" y="2858950"/>
            <a:ext cx="414709" cy="570049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407578-9FC7-44BC-920E-6C51E3A6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4" y="461466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CF7718EB-79A1-4AE5-91D8-3F60F3B2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456" y="395234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87020971-103C-4B63-9099-35EC8811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473" y="457830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Line 23">
            <a:extLst>
              <a:ext uri="{FF2B5EF4-FFF2-40B4-BE49-F238E27FC236}">
                <a16:creationId xmlns:a16="http://schemas.microsoft.com/office/drawing/2014/main" id="{565A018F-8828-4D24-A46C-7A365361E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0480" y="393305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4825F-53A7-4CD3-B01A-0F8ADDD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58373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694BFE-10CB-4819-8D52-E88BF74A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434" y="462798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0D0CDB8A-CD73-4B31-BB7C-D703AA69C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636" y="396566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C402FAAF-774F-48C5-84DA-F4B8CBC6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653" y="459162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86953BE1-424F-46E6-A2B4-5428B81FB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660" y="394637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C8BBA3-227F-424B-AEAA-8D669341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108" y="459705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7AE214-7309-48FB-9452-71AD3B1DE413}"/>
              </a:ext>
            </a:extLst>
          </p:cNvPr>
          <p:cNvSpPr txBox="1"/>
          <p:nvPr/>
        </p:nvSpPr>
        <p:spPr>
          <a:xfrm>
            <a:off x="4387599" y="3914957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</p:spTree>
    <p:extLst>
      <p:ext uri="{BB962C8B-B14F-4D97-AF65-F5344CB8AC3E}">
        <p14:creationId xmlns:p14="http://schemas.microsoft.com/office/powerpoint/2010/main" val="478969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505" y="2407568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309" y="3394844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409" y="3464694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617" y="349219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7135167" y="2563228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6997316" y="1885442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 bwMode="auto">
          <a:xfrm rot="10800000" flipV="1">
            <a:off x="5979496" y="2065462"/>
            <a:ext cx="1017820" cy="57326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1"/>
            <a:endCxn id="13" idx="0"/>
          </p:cNvCxnSpPr>
          <p:nvPr/>
        </p:nvCxnSpPr>
        <p:spPr bwMode="auto">
          <a:xfrm rot="10800000" flipV="1">
            <a:off x="6672759" y="2763604"/>
            <a:ext cx="462408" cy="63124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340816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743" y="347801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6881538" y="3850864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BB6B3-44AF-4F23-A229-D4DCFFC6AADB}"/>
              </a:ext>
            </a:extLst>
          </p:cNvPr>
          <p:cNvSpPr txBox="1"/>
          <p:nvPr/>
        </p:nvSpPr>
        <p:spPr>
          <a:xfrm>
            <a:off x="5383787" y="148376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5CBD8D-EDB3-4301-94DC-878D4DE9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561" y="3392827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7BCF04-FD2C-4BDF-AFC3-25BB6FBC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799" y="3462677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87D1BDB8-DEF4-4737-8DDC-FF59CA156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1153" y="2858950"/>
            <a:ext cx="414709" cy="570049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407578-9FC7-44BC-920E-6C51E3A6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4" y="461466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CF7718EB-79A1-4AE5-91D8-3F60F3B2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456" y="395234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87020971-103C-4B63-9099-35EC8811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473" y="457830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Line 23">
            <a:extLst>
              <a:ext uri="{FF2B5EF4-FFF2-40B4-BE49-F238E27FC236}">
                <a16:creationId xmlns:a16="http://schemas.microsoft.com/office/drawing/2014/main" id="{565A018F-8828-4D24-A46C-7A365361E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0480" y="393305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4825F-53A7-4CD3-B01A-0F8ADDD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58373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694BFE-10CB-4819-8D52-E88BF74A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434" y="462798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0D0CDB8A-CD73-4B31-BB7C-D703AA69C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636" y="396566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C402FAAF-774F-48C5-84DA-F4B8CBC6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653" y="459162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86953BE1-424F-46E6-A2B4-5428B81FB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660" y="394637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C8BBA3-227F-424B-AEAA-8D669341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108" y="459705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7AE214-7309-48FB-9452-71AD3B1DE413}"/>
              </a:ext>
            </a:extLst>
          </p:cNvPr>
          <p:cNvSpPr txBox="1"/>
          <p:nvPr/>
        </p:nvSpPr>
        <p:spPr>
          <a:xfrm>
            <a:off x="4387599" y="3914957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512000-81E2-40B4-B1E7-2D7D03AB5DDD}"/>
              </a:ext>
            </a:extLst>
          </p:cNvPr>
          <p:cNvSpPr/>
          <p:nvPr/>
        </p:nvSpPr>
        <p:spPr bwMode="auto">
          <a:xfrm>
            <a:off x="4910745" y="1877517"/>
            <a:ext cx="1635794" cy="1488596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47778612-88DC-4D6A-93A0-62C9BB42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3" y="5377973"/>
            <a:ext cx="514563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WE PREVIOUSLY REACHED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THIS POSITION IN THE TREE </a:t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DURING OUR HEIGHT CHECKING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D943CF2-7955-48CF-9E23-E5B3F263A9A9}"/>
              </a:ext>
            </a:extLst>
          </p:cNvPr>
          <p:cNvCxnSpPr>
            <a:cxnSpLocks/>
            <a:stCxn id="47" idx="0"/>
            <a:endCxn id="46" idx="1"/>
          </p:cNvCxnSpPr>
          <p:nvPr/>
        </p:nvCxnSpPr>
        <p:spPr bwMode="auto">
          <a:xfrm rot="5400000" flipH="1" flipV="1">
            <a:off x="2545750" y="3012978"/>
            <a:ext cx="2756158" cy="1973832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4947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505" y="2407568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309" y="3394844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409" y="3464694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617" y="349219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7135167" y="2563228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6997316" y="1885442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 bwMode="auto">
          <a:xfrm rot="10800000" flipV="1">
            <a:off x="5979496" y="2065462"/>
            <a:ext cx="1017820" cy="57326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1"/>
            <a:endCxn id="13" idx="0"/>
          </p:cNvCxnSpPr>
          <p:nvPr/>
        </p:nvCxnSpPr>
        <p:spPr bwMode="auto">
          <a:xfrm rot="10800000" flipV="1">
            <a:off x="6672759" y="2763604"/>
            <a:ext cx="462408" cy="63124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340816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743" y="347801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6881538" y="3850864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BB6B3-44AF-4F23-A229-D4DCFFC6AADB}"/>
              </a:ext>
            </a:extLst>
          </p:cNvPr>
          <p:cNvSpPr txBox="1"/>
          <p:nvPr/>
        </p:nvSpPr>
        <p:spPr>
          <a:xfrm>
            <a:off x="5383787" y="148376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5CBD8D-EDB3-4301-94DC-878D4DE9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561" y="3392827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7BCF04-FD2C-4BDF-AFC3-25BB6FBC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799" y="3462677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87D1BDB8-DEF4-4737-8DDC-FF59CA156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1153" y="2858950"/>
            <a:ext cx="414709" cy="570049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407578-9FC7-44BC-920E-6C51E3A6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4" y="461466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CF7718EB-79A1-4AE5-91D8-3F60F3B2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456" y="395234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87020971-103C-4B63-9099-35EC8811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473" y="457830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Line 23">
            <a:extLst>
              <a:ext uri="{FF2B5EF4-FFF2-40B4-BE49-F238E27FC236}">
                <a16:creationId xmlns:a16="http://schemas.microsoft.com/office/drawing/2014/main" id="{565A018F-8828-4D24-A46C-7A365361E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0480" y="393305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4825F-53A7-4CD3-B01A-0F8ADDD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58373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694BFE-10CB-4819-8D52-E88BF74A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434" y="462798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0D0CDB8A-CD73-4B31-BB7C-D703AA69C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636" y="396566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C402FAAF-774F-48C5-84DA-F4B8CBC6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653" y="459162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86953BE1-424F-46E6-A2B4-5428B81FB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660" y="394637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C8BBA3-227F-424B-AEAA-8D669341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108" y="459705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7AE214-7309-48FB-9452-71AD3B1DE413}"/>
              </a:ext>
            </a:extLst>
          </p:cNvPr>
          <p:cNvSpPr txBox="1"/>
          <p:nvPr/>
        </p:nvSpPr>
        <p:spPr>
          <a:xfrm>
            <a:off x="4387599" y="3914957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512000-81E2-40B4-B1E7-2D7D03AB5DDD}"/>
              </a:ext>
            </a:extLst>
          </p:cNvPr>
          <p:cNvSpPr/>
          <p:nvPr/>
        </p:nvSpPr>
        <p:spPr bwMode="auto">
          <a:xfrm>
            <a:off x="3692730" y="783799"/>
            <a:ext cx="1635794" cy="1488596"/>
          </a:xfrm>
          <a:prstGeom prst="rect">
            <a:avLst/>
          </a:prstGeom>
          <a:solidFill>
            <a:srgbClr val="FFFF00">
              <a:alpha val="18039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47778612-88DC-4D6A-93A0-62C9BB42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3" y="5377973"/>
            <a:ext cx="879715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NOW CHECK THE PARENT / PREVIOUS NODE AGAIN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WE NEED TO KEEP GOING!!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TO MAKE SURE WE DON’T NEED TO RE-BALANCE AGAIN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D943CF2-7955-48CF-9E23-E5B3F263A9A9}"/>
              </a:ext>
            </a:extLst>
          </p:cNvPr>
          <p:cNvCxnSpPr>
            <a:cxnSpLocks/>
            <a:endCxn id="46" idx="1"/>
          </p:cNvCxnSpPr>
          <p:nvPr/>
        </p:nvCxnSpPr>
        <p:spPr bwMode="auto">
          <a:xfrm rot="5400000" flipH="1" flipV="1">
            <a:off x="481739" y="2090218"/>
            <a:ext cx="3773111" cy="2648871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4942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56" y="12709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994" y="13407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5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4" y="2407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2194" y="1799556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756" y="2337718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505" y="2407568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594" y="1723356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309" y="3394844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409" y="3464694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6356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4394" y="2868960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996" y="2888249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13" y="3514205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617" y="349219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020" y="2868960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68" y="3519636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30761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HEIGHT CHECKING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7135167" y="2563228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AC38D3-9D64-4CBD-9857-5FCCEB849318}"/>
              </a:ext>
            </a:extLst>
          </p:cNvPr>
          <p:cNvSpPr/>
          <p:nvPr/>
        </p:nvSpPr>
        <p:spPr bwMode="auto">
          <a:xfrm>
            <a:off x="6997316" y="1885442"/>
            <a:ext cx="1111461" cy="36004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latin typeface="Arial" charset="0"/>
                <a:cs typeface="Arial" charset="0"/>
              </a:rPr>
              <a:t>previous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F92FAB3-3733-4D6A-A6B8-8B8FDE23C1D1}"/>
              </a:ext>
            </a:extLst>
          </p:cNvPr>
          <p:cNvCxnSpPr>
            <a:cxnSpLocks/>
            <a:stCxn id="41" idx="1"/>
            <a:endCxn id="11" idx="3"/>
          </p:cNvCxnSpPr>
          <p:nvPr/>
        </p:nvCxnSpPr>
        <p:spPr bwMode="auto">
          <a:xfrm rot="10800000" flipV="1">
            <a:off x="5979496" y="2065462"/>
            <a:ext cx="1017820" cy="57326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1"/>
            <a:endCxn id="13" idx="0"/>
          </p:cNvCxnSpPr>
          <p:nvPr/>
        </p:nvCxnSpPr>
        <p:spPr bwMode="auto">
          <a:xfrm rot="10800000" flipV="1">
            <a:off x="6672759" y="2763604"/>
            <a:ext cx="462408" cy="63124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3408164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743" y="3478014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5B38AF-AFD1-4AB6-84D4-66032ADB4A98}"/>
              </a:ext>
            </a:extLst>
          </p:cNvPr>
          <p:cNvSpPr txBox="1"/>
          <p:nvPr/>
        </p:nvSpPr>
        <p:spPr>
          <a:xfrm>
            <a:off x="6881538" y="3850864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4BB6B3-44AF-4F23-A229-D4DCFFC6AADB}"/>
              </a:ext>
            </a:extLst>
          </p:cNvPr>
          <p:cNvSpPr txBox="1"/>
          <p:nvPr/>
        </p:nvSpPr>
        <p:spPr>
          <a:xfrm>
            <a:off x="5383787" y="1483760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5CBD8D-EDB3-4301-94DC-878D4DE9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561" y="3392827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7BCF04-FD2C-4BDF-AFC3-25BB6FBC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799" y="3462677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87D1BDB8-DEF4-4737-8DDC-FF59CA156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1153" y="2858950"/>
            <a:ext cx="414709" cy="570049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407578-9FC7-44BC-920E-6C51E3A6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4" y="461466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CF7718EB-79A1-4AE5-91D8-3F60F3B2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456" y="395234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87020971-103C-4B63-9099-35EC8811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473" y="457830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Line 23">
            <a:extLst>
              <a:ext uri="{FF2B5EF4-FFF2-40B4-BE49-F238E27FC236}">
                <a16:creationId xmlns:a16="http://schemas.microsoft.com/office/drawing/2014/main" id="{565A018F-8828-4D24-A46C-7A365361E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0480" y="393305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4825F-53A7-4CD3-B01A-0F8ADDD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58373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694BFE-10CB-4819-8D52-E88BF74A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434" y="4627984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0D0CDB8A-CD73-4B31-BB7C-D703AA69C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636" y="3965665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C402FAAF-774F-48C5-84DA-F4B8CBC6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653" y="4591621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86953BE1-424F-46E6-A2B4-5428B81FB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660" y="3946376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C8BBA3-227F-424B-AEAA-8D669341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108" y="4597052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7AE214-7309-48FB-9452-71AD3B1DE413}"/>
              </a:ext>
            </a:extLst>
          </p:cNvPr>
          <p:cNvSpPr txBox="1"/>
          <p:nvPr/>
        </p:nvSpPr>
        <p:spPr>
          <a:xfrm>
            <a:off x="4387599" y="3914957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47778612-88DC-4D6A-93A0-62C9BB42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3" y="5377973"/>
            <a:ext cx="45637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TREE IS NOW RE-BALANCED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8E4C3C-FAC9-4691-B676-907DE594886C}"/>
              </a:ext>
            </a:extLst>
          </p:cNvPr>
          <p:cNvSpPr txBox="1"/>
          <p:nvPr/>
        </p:nvSpPr>
        <p:spPr>
          <a:xfrm>
            <a:off x="4067944" y="404664"/>
            <a:ext cx="252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Height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2400" b="1" dirty="0">
                <a:solidFill>
                  <a:srgbClr val="FF0000"/>
                </a:solidFill>
              </a:rPr>
              <a:t>Diff = 1 – OKAY!</a:t>
            </a:r>
          </a:p>
        </p:txBody>
      </p:sp>
    </p:spTree>
    <p:extLst>
      <p:ext uri="{BB962C8B-B14F-4D97-AF65-F5344CB8AC3E}">
        <p14:creationId xmlns:p14="http://schemas.microsoft.com/office/powerpoint/2010/main" val="290243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2286000" y="0"/>
            <a:ext cx="2228850" cy="1535113"/>
            <a:chOff x="1440" y="0"/>
            <a:chExt cx="1404" cy="967"/>
          </a:xfrm>
        </p:grpSpPr>
        <p:sp>
          <p:nvSpPr>
            <p:cNvPr id="20501" name="Rectangle 3"/>
            <p:cNvSpPr>
              <a:spLocks noChangeArrowheads="1"/>
            </p:cNvSpPr>
            <p:nvPr/>
          </p:nvSpPr>
          <p:spPr bwMode="auto">
            <a:xfrm>
              <a:off x="1920" y="384"/>
              <a:ext cx="924" cy="5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4343</a:t>
              </a:r>
              <a:br>
                <a:rPr lang="en-US" altLang="en-US" sz="1800" b="1">
                  <a:solidFill>
                    <a:schemeClr val="tx1"/>
                  </a:solidFill>
                </a:rPr>
              </a:br>
              <a:r>
                <a:rPr lang="en-US" altLang="en-US" sz="1800" b="1">
                  <a:solidFill>
                    <a:schemeClr val="tx1"/>
                  </a:solidFill>
                </a:rPr>
                <a:t>John Smith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56%</a:t>
              </a:r>
            </a:p>
          </p:txBody>
        </p:sp>
        <p:sp>
          <p:nvSpPr>
            <p:cNvPr id="20502" name="Freeform 4"/>
            <p:cNvSpPr>
              <a:spLocks/>
            </p:cNvSpPr>
            <p:nvPr/>
          </p:nvSpPr>
          <p:spPr bwMode="auto">
            <a:xfrm>
              <a:off x="2196" y="144"/>
              <a:ext cx="187" cy="233"/>
            </a:xfrm>
            <a:custGeom>
              <a:avLst/>
              <a:gdLst>
                <a:gd name="T0" fmla="*/ 0 w 187"/>
                <a:gd name="T1" fmla="*/ 0 h 233"/>
                <a:gd name="T2" fmla="*/ 186 w 187"/>
                <a:gd name="T3" fmla="*/ 0 h 233"/>
                <a:gd name="T4" fmla="*/ 186 w 187"/>
                <a:gd name="T5" fmla="*/ 232 h 2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7" h="233">
                  <a:moveTo>
                    <a:pt x="0" y="0"/>
                  </a:moveTo>
                  <a:lnTo>
                    <a:pt x="186" y="0"/>
                  </a:lnTo>
                  <a:lnTo>
                    <a:pt x="186" y="2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3" name="Rectangle 5"/>
            <p:cNvSpPr>
              <a:spLocks noChangeArrowheads="1"/>
            </p:cNvSpPr>
            <p:nvPr/>
          </p:nvSpPr>
          <p:spPr bwMode="auto">
            <a:xfrm>
              <a:off x="1440" y="0"/>
              <a:ext cx="7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START</a:t>
              </a:r>
            </a:p>
          </p:txBody>
        </p:sp>
      </p:grpSp>
      <p:grpSp>
        <p:nvGrpSpPr>
          <p:cNvPr id="754695" name="Group 7"/>
          <p:cNvGrpSpPr>
            <a:grpSpLocks/>
          </p:cNvGrpSpPr>
          <p:nvPr/>
        </p:nvGrpSpPr>
        <p:grpSpPr bwMode="auto">
          <a:xfrm>
            <a:off x="1295400" y="1073150"/>
            <a:ext cx="1741488" cy="1681163"/>
            <a:chOff x="816" y="676"/>
            <a:chExt cx="1097" cy="1059"/>
          </a:xfrm>
        </p:grpSpPr>
        <p:sp>
          <p:nvSpPr>
            <p:cNvPr id="20499" name="Rectangle 8"/>
            <p:cNvSpPr>
              <a:spLocks noChangeArrowheads="1"/>
            </p:cNvSpPr>
            <p:nvPr/>
          </p:nvSpPr>
          <p:spPr bwMode="auto">
            <a:xfrm>
              <a:off x="816" y="1152"/>
              <a:ext cx="924" cy="5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2647</a:t>
              </a:r>
              <a:br>
                <a:rPr lang="en-US" altLang="en-US" sz="1800" b="1">
                  <a:solidFill>
                    <a:schemeClr val="tx1"/>
                  </a:solidFill>
                </a:rPr>
              </a:br>
              <a:r>
                <a:rPr lang="en-US" altLang="en-US" sz="1800" b="1">
                  <a:solidFill>
                    <a:schemeClr val="tx1"/>
                  </a:solidFill>
                </a:rPr>
                <a:t>Sarah Green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48%</a:t>
              </a:r>
            </a:p>
          </p:txBody>
        </p:sp>
        <p:sp>
          <p:nvSpPr>
            <p:cNvPr id="20500" name="Freeform 9"/>
            <p:cNvSpPr>
              <a:spLocks/>
            </p:cNvSpPr>
            <p:nvPr/>
          </p:nvSpPr>
          <p:spPr bwMode="auto">
            <a:xfrm>
              <a:off x="1278" y="676"/>
              <a:ext cx="635" cy="469"/>
            </a:xfrm>
            <a:custGeom>
              <a:avLst/>
              <a:gdLst>
                <a:gd name="T0" fmla="*/ 634 w 635"/>
                <a:gd name="T1" fmla="*/ 0 h 469"/>
                <a:gd name="T2" fmla="*/ 0 w 635"/>
                <a:gd name="T3" fmla="*/ 468 h 4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35" h="469">
                  <a:moveTo>
                    <a:pt x="634" y="0"/>
                  </a:moveTo>
                  <a:lnTo>
                    <a:pt x="0" y="46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54699" name="Group 11"/>
          <p:cNvGrpSpPr>
            <a:grpSpLocks/>
          </p:cNvGrpSpPr>
          <p:nvPr/>
        </p:nvGrpSpPr>
        <p:grpSpPr bwMode="auto">
          <a:xfrm>
            <a:off x="4527550" y="1073150"/>
            <a:ext cx="1816100" cy="1681163"/>
            <a:chOff x="2852" y="676"/>
            <a:chExt cx="1144" cy="1059"/>
          </a:xfrm>
        </p:grpSpPr>
        <p:sp>
          <p:nvSpPr>
            <p:cNvPr id="20497" name="Rectangle 12"/>
            <p:cNvSpPr>
              <a:spLocks noChangeArrowheads="1"/>
            </p:cNvSpPr>
            <p:nvPr/>
          </p:nvSpPr>
          <p:spPr bwMode="auto">
            <a:xfrm>
              <a:off x="3072" y="1152"/>
              <a:ext cx="924" cy="5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5471</a:t>
              </a:r>
              <a:br>
                <a:rPr lang="en-US" altLang="en-US" sz="1800" b="1">
                  <a:solidFill>
                    <a:schemeClr val="tx1"/>
                  </a:solidFill>
                </a:rPr>
              </a:br>
              <a:r>
                <a:rPr lang="en-US" altLang="en-US" sz="1800" b="1">
                  <a:solidFill>
                    <a:schemeClr val="tx1"/>
                  </a:solidFill>
                </a:rPr>
                <a:t>Pete Jones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52%</a:t>
              </a:r>
            </a:p>
          </p:txBody>
        </p:sp>
        <p:sp>
          <p:nvSpPr>
            <p:cNvPr id="20498" name="Freeform 13"/>
            <p:cNvSpPr>
              <a:spLocks/>
            </p:cNvSpPr>
            <p:nvPr/>
          </p:nvSpPr>
          <p:spPr bwMode="auto">
            <a:xfrm>
              <a:off x="2852" y="676"/>
              <a:ext cx="683" cy="469"/>
            </a:xfrm>
            <a:custGeom>
              <a:avLst/>
              <a:gdLst>
                <a:gd name="T0" fmla="*/ 0 w 683"/>
                <a:gd name="T1" fmla="*/ 0 h 469"/>
                <a:gd name="T2" fmla="*/ 682 w 683"/>
                <a:gd name="T3" fmla="*/ 468 h 4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3" h="469">
                  <a:moveTo>
                    <a:pt x="0" y="0"/>
                  </a:moveTo>
                  <a:lnTo>
                    <a:pt x="682" y="46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54703" name="Group 15"/>
          <p:cNvGrpSpPr>
            <a:grpSpLocks/>
          </p:cNvGrpSpPr>
          <p:nvPr/>
        </p:nvGrpSpPr>
        <p:grpSpPr bwMode="auto">
          <a:xfrm>
            <a:off x="6356350" y="2292350"/>
            <a:ext cx="1663700" cy="1909763"/>
            <a:chOff x="4004" y="1444"/>
            <a:chExt cx="1048" cy="1203"/>
          </a:xfrm>
        </p:grpSpPr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4128" y="2064"/>
              <a:ext cx="924" cy="5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7841</a:t>
              </a:r>
              <a:br>
                <a:rPr lang="en-US" altLang="en-US" sz="1800" b="1">
                  <a:solidFill>
                    <a:schemeClr val="tx1"/>
                  </a:solidFill>
                </a:rPr>
              </a:br>
              <a:r>
                <a:rPr lang="en-US" altLang="en-US" sz="1800" b="1">
                  <a:solidFill>
                    <a:schemeClr val="tx1"/>
                  </a:solidFill>
                </a:rPr>
                <a:t>Penny Kay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71%</a:t>
              </a:r>
            </a:p>
          </p:txBody>
        </p:sp>
        <p:sp>
          <p:nvSpPr>
            <p:cNvPr id="20496" name="Freeform 17"/>
            <p:cNvSpPr>
              <a:spLocks/>
            </p:cNvSpPr>
            <p:nvPr/>
          </p:nvSpPr>
          <p:spPr bwMode="auto">
            <a:xfrm>
              <a:off x="4004" y="1444"/>
              <a:ext cx="587" cy="613"/>
            </a:xfrm>
            <a:custGeom>
              <a:avLst/>
              <a:gdLst>
                <a:gd name="T0" fmla="*/ 0 w 587"/>
                <a:gd name="T1" fmla="*/ 0 h 613"/>
                <a:gd name="T2" fmla="*/ 586 w 587"/>
                <a:gd name="T3" fmla="*/ 612 h 6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87" h="613">
                  <a:moveTo>
                    <a:pt x="0" y="0"/>
                  </a:moveTo>
                  <a:lnTo>
                    <a:pt x="586" y="6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489" name="Rectangle 18"/>
          <p:cNvSpPr>
            <a:spLocks noChangeArrowheads="1"/>
          </p:cNvSpPr>
          <p:nvPr/>
        </p:nvSpPr>
        <p:spPr bwMode="auto">
          <a:xfrm>
            <a:off x="604838" y="4350047"/>
            <a:ext cx="239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BALANCED?</a:t>
            </a:r>
          </a:p>
        </p:txBody>
      </p: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5562600" y="3740150"/>
            <a:ext cx="1466850" cy="2062163"/>
            <a:chOff x="3504" y="2356"/>
            <a:chExt cx="924" cy="1299"/>
          </a:xfrm>
        </p:grpSpPr>
        <p:sp>
          <p:nvSpPr>
            <p:cNvPr id="20493" name="Rectangle 21"/>
            <p:cNvSpPr>
              <a:spLocks noChangeArrowheads="1"/>
            </p:cNvSpPr>
            <p:nvPr/>
          </p:nvSpPr>
          <p:spPr bwMode="auto">
            <a:xfrm>
              <a:off x="3504" y="3072"/>
              <a:ext cx="924" cy="5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6210</a:t>
              </a:r>
              <a:br>
                <a:rPr lang="en-US" altLang="en-US" sz="1800" b="1">
                  <a:solidFill>
                    <a:schemeClr val="tx1"/>
                  </a:solidFill>
                </a:rPr>
              </a:br>
              <a:r>
                <a:rPr lang="en-US" altLang="en-US" sz="1800" b="1">
                  <a:solidFill>
                    <a:schemeClr val="tx1"/>
                  </a:solidFill>
                </a:rPr>
                <a:t>Alan 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67%</a:t>
              </a:r>
            </a:p>
          </p:txBody>
        </p:sp>
        <p:sp>
          <p:nvSpPr>
            <p:cNvPr id="20494" name="Freeform 22"/>
            <p:cNvSpPr>
              <a:spLocks/>
            </p:cNvSpPr>
            <p:nvPr/>
          </p:nvSpPr>
          <p:spPr bwMode="auto">
            <a:xfrm>
              <a:off x="3966" y="2356"/>
              <a:ext cx="155" cy="709"/>
            </a:xfrm>
            <a:custGeom>
              <a:avLst/>
              <a:gdLst>
                <a:gd name="T0" fmla="*/ 154 w 155"/>
                <a:gd name="T1" fmla="*/ 0 h 709"/>
                <a:gd name="T2" fmla="*/ 0 w 155"/>
                <a:gd name="T3" fmla="*/ 708 h 7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" h="709">
                  <a:moveTo>
                    <a:pt x="154" y="0"/>
                  </a:moveTo>
                  <a:lnTo>
                    <a:pt x="0" y="7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26DA19-BB0B-4751-8FA3-007AF5BD2E5B}"/>
              </a:ext>
            </a:extLst>
          </p:cNvPr>
          <p:cNvSpPr txBox="1"/>
          <p:nvPr/>
        </p:nvSpPr>
        <p:spPr>
          <a:xfrm>
            <a:off x="5220072" y="5775647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5D7C0-3162-4718-8B15-5B0C16B7F449}"/>
              </a:ext>
            </a:extLst>
          </p:cNvPr>
          <p:cNvSpPr txBox="1"/>
          <p:nvPr/>
        </p:nvSpPr>
        <p:spPr>
          <a:xfrm>
            <a:off x="7006682" y="4140319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A1EA6-882F-46F2-925D-92ADA8C92974}"/>
              </a:ext>
            </a:extLst>
          </p:cNvPr>
          <p:cNvSpPr txBox="1"/>
          <p:nvPr/>
        </p:nvSpPr>
        <p:spPr>
          <a:xfrm>
            <a:off x="4607718" y="2739601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BBC772-ECD0-4A26-AB95-F769432D0971}"/>
              </a:ext>
            </a:extLst>
          </p:cNvPr>
          <p:cNvSpPr txBox="1"/>
          <p:nvPr/>
        </p:nvSpPr>
        <p:spPr>
          <a:xfrm>
            <a:off x="2866121" y="1486966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8B64D-D294-4987-9C2B-BA3E75C8999B}"/>
              </a:ext>
            </a:extLst>
          </p:cNvPr>
          <p:cNvSpPr txBox="1"/>
          <p:nvPr/>
        </p:nvSpPr>
        <p:spPr>
          <a:xfrm>
            <a:off x="1052222" y="2731779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Difference in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height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C88-FEDC-4DA5-A4BE-B7828BC2D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D9078-B53A-4BA4-B1D5-459367FE6B8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B03C32D-A322-4CD2-B537-6EEBE55F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992" y="177281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0144BF-C915-46B0-992D-876ACE40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230" y="184266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1571BE-A2C1-4C5C-8FC1-5156595B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3961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0C4644B-BFA6-40BF-BFF5-37F0506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030" y="290946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2FAA73B-2902-4FA8-954D-983DC5340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8430" y="2301454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02651C-E62A-4062-8DCB-A08FC86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992" y="2839616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DD02-E508-4CF9-815F-97F5E5A7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741" y="2909466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708DDB6-FD44-41C5-B498-C27AAFE8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3830" y="2225254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823354-1CB3-4435-80FB-B3878ABE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545" y="3896742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A546E-DC2E-48E4-9406-EBCD5F27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645" y="3966592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B995F9E-D621-4468-813F-80490C38C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630" y="3368254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1FB8-99EC-4033-B1EC-D3217C83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030" y="4052466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84EA015-B385-4614-9322-0185CC2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630" y="3370858"/>
            <a:ext cx="608012" cy="684212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EB2EAA-F6FB-4F78-8E07-E4E2DB9BD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232" y="3390147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2DC2389-90CB-47D9-B46C-84748316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49" y="4016103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E892F36-FD8E-4773-8FA8-A2EB5682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53" y="399409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739E5838-3694-4D74-9A46-E7EBAF13E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4256" y="3370858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017ED-41CE-424B-96AF-670000C3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021534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2257AF-CAE8-40A5-925F-92379C7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63" y="371700"/>
            <a:ext cx="400116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PARENTAL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2C692-8CA1-4156-AA2E-E0CDD80626F4}"/>
              </a:ext>
            </a:extLst>
          </p:cNvPr>
          <p:cNvSpPr/>
          <p:nvPr/>
        </p:nvSpPr>
        <p:spPr bwMode="auto">
          <a:xfrm>
            <a:off x="7358654" y="4314503"/>
            <a:ext cx="1468052" cy="40075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NEW NODE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F575361-4E08-4E54-890C-CC39397BA753}"/>
              </a:ext>
            </a:extLst>
          </p:cNvPr>
          <p:cNvCxnSpPr>
            <a:cxnSpLocks/>
            <a:stCxn id="2" idx="1"/>
            <a:endCxn id="43" idx="3"/>
          </p:cNvCxnSpPr>
          <p:nvPr/>
        </p:nvCxnSpPr>
        <p:spPr bwMode="auto">
          <a:xfrm rot="10800000">
            <a:off x="6582970" y="4211067"/>
            <a:ext cx="775684" cy="3038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C260D3-1FE2-48E2-B5B9-E0795A5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436" y="3910062"/>
            <a:ext cx="596900" cy="596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E7A5E-F402-4957-B8EF-07647E61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979" y="3979912"/>
            <a:ext cx="5289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5CBD8D-EDB3-4301-94DC-878D4DE9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797" y="3894725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7BCF04-FD2C-4BDF-AFC3-25BB6FBC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035" y="39645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87D1BDB8-DEF4-4737-8DDC-FF59CA156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389" y="3360848"/>
            <a:ext cx="414709" cy="570049"/>
          </a:xfrm>
          <a:prstGeom prst="line">
            <a:avLst/>
          </a:prstGeom>
          <a:noFill/>
          <a:ln w="25400">
            <a:solidFill>
              <a:schemeClr val="tx1">
                <a:lumMod val="7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407578-9FC7-44BC-920E-6C51E3A6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490" y="511656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CF7718EB-79A1-4AE5-91D8-3F60F3B2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692" y="4454243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87020971-103C-4B63-9099-35EC8811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09" y="5080199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Line 23">
            <a:extLst>
              <a:ext uri="{FF2B5EF4-FFF2-40B4-BE49-F238E27FC236}">
                <a16:creationId xmlns:a16="http://schemas.microsoft.com/office/drawing/2014/main" id="{565A018F-8828-4D24-A46C-7A365361E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6716" y="4434954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4825F-53A7-4CD3-B01A-0F8ADDD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164" y="508563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694BFE-10CB-4819-8D52-E88BF74A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670" y="5129882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0D0CDB8A-CD73-4B31-BB7C-D703AA69C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872" y="4467563"/>
            <a:ext cx="373063" cy="60798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C402FAAF-774F-48C5-84DA-F4B8CBC6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889" y="5093519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86953BE1-424F-46E6-A2B4-5428B81FB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0896" y="4448274"/>
            <a:ext cx="439737" cy="68421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C8BBA3-227F-424B-AEAA-8D669341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344" y="5098950"/>
            <a:ext cx="586699" cy="4007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9A5A21-945B-43CF-AA9B-BEEEBC135FD0}"/>
              </a:ext>
            </a:extLst>
          </p:cNvPr>
          <p:cNvGrpSpPr/>
          <p:nvPr/>
        </p:nvGrpSpPr>
        <p:grpSpPr>
          <a:xfrm>
            <a:off x="6316886" y="3183565"/>
            <a:ext cx="2854642" cy="726496"/>
            <a:chOff x="6316886" y="3183565"/>
            <a:chExt cx="2854642" cy="726496"/>
          </a:xfrm>
        </p:grpSpPr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47778612-88DC-4D6A-93A0-62C9BB422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398" y="3183565"/>
              <a:ext cx="2204130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Get from here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725E2A79-E7CE-4041-8D37-ECE9A6E75835}"/>
                </a:ext>
              </a:extLst>
            </p:cNvPr>
            <p:cNvCxnSpPr>
              <a:cxnSpLocks/>
              <a:stCxn id="47" idx="1"/>
              <a:endCxn id="38" idx="0"/>
            </p:cNvCxnSpPr>
            <p:nvPr/>
          </p:nvCxnSpPr>
          <p:spPr bwMode="auto">
            <a:xfrm rot="10800000" flipV="1">
              <a:off x="6316886" y="3414718"/>
              <a:ext cx="650512" cy="49534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D37938-9279-4515-87B5-65B38723CA76}"/>
              </a:ext>
            </a:extLst>
          </p:cNvPr>
          <p:cNvGrpSpPr/>
          <p:nvPr/>
        </p:nvGrpSpPr>
        <p:grpSpPr>
          <a:xfrm>
            <a:off x="5658892" y="2762957"/>
            <a:ext cx="1340597" cy="1133785"/>
            <a:chOff x="5658892" y="2762957"/>
            <a:chExt cx="1340597" cy="1133785"/>
          </a:xfrm>
        </p:grpSpPr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8E8609A2-37C8-4DFD-96A5-1335CCC92F17}"/>
                </a:ext>
              </a:extLst>
            </p:cNvPr>
            <p:cNvCxnSpPr>
              <a:cxnSpLocks/>
              <a:stCxn id="13" idx="0"/>
              <a:endCxn id="10" idx="6"/>
            </p:cNvCxnSpPr>
            <p:nvPr/>
          </p:nvCxnSpPr>
          <p:spPr bwMode="auto">
            <a:xfrm rot="16200000" flipV="1">
              <a:off x="5609606" y="3187352"/>
              <a:ext cx="758676" cy="660103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16DAE47E-3034-4614-BCE6-513FB70C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486" y="2762957"/>
              <a:ext cx="127400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To here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4B1802-1191-4584-94FD-BEE85165B0F4}"/>
              </a:ext>
            </a:extLst>
          </p:cNvPr>
          <p:cNvGrpSpPr/>
          <p:nvPr/>
        </p:nvGrpSpPr>
        <p:grpSpPr>
          <a:xfrm>
            <a:off x="4515892" y="1721333"/>
            <a:ext cx="1473052" cy="1118283"/>
            <a:chOff x="4515892" y="1721333"/>
            <a:chExt cx="1473052" cy="1118283"/>
          </a:xfrm>
        </p:grpSpPr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409CD42F-FC83-4445-99BD-9D6EFB70451E}"/>
                </a:ext>
              </a:extLst>
            </p:cNvPr>
            <p:cNvCxnSpPr>
              <a:cxnSpLocks/>
              <a:stCxn id="10" idx="0"/>
              <a:endCxn id="5" idx="6"/>
            </p:cNvCxnSpPr>
            <p:nvPr/>
          </p:nvCxnSpPr>
          <p:spPr bwMode="auto">
            <a:xfrm rot="16200000" flipV="1">
              <a:off x="4553992" y="2033166"/>
              <a:ext cx="768350" cy="844550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B9D0F00A-7853-4823-8937-FD08CE0C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941" y="1721333"/>
              <a:ext cx="127400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To here</a:t>
              </a:r>
            </a:p>
          </p:txBody>
        </p:sp>
      </p:grpSp>
      <p:sp>
        <p:nvSpPr>
          <p:cNvPr id="65" name="Rectangle 2">
            <a:extLst>
              <a:ext uri="{FF2B5EF4-FFF2-40B4-BE49-F238E27FC236}">
                <a16:creationId xmlns:a16="http://schemas.microsoft.com/office/drawing/2014/main" id="{D85B067F-0503-443E-9BCE-24EF02BC6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93" y="5661248"/>
            <a:ext cx="842910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ONE PROBLEM: HOW DO WE TRAVERSE THE ENTIRE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PARENTAL HIERARCHY OF THE NEWLY ADDED NODE?</a:t>
            </a:r>
          </a:p>
        </p:txBody>
      </p:sp>
    </p:spTree>
    <p:extLst>
      <p:ext uri="{BB962C8B-B14F-4D97-AF65-F5344CB8AC3E}">
        <p14:creationId xmlns:p14="http://schemas.microsoft.com/office/powerpoint/2010/main" val="108778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DCB9-FA30-463D-8DDD-EDFD31D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Allow each tree node to store a reference to its parent?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A6FE-80B0-4CF7-9650-D1213CB64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EC6348-16F1-42A0-89B7-6EF860932EE0}"/>
              </a:ext>
            </a:extLst>
          </p:cNvPr>
          <p:cNvGrpSpPr/>
          <p:nvPr/>
        </p:nvGrpSpPr>
        <p:grpSpPr>
          <a:xfrm>
            <a:off x="486941" y="2592363"/>
            <a:ext cx="2428875" cy="2780853"/>
            <a:chOff x="6372225" y="3933056"/>
            <a:chExt cx="2428875" cy="2780853"/>
          </a:xfrm>
        </p:grpSpPr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66EB1EB3-0A45-4726-8EB2-56CBD5D7E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3933056"/>
              <a:ext cx="242887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 err="1">
                  <a:solidFill>
                    <a:schemeClr val="accent4">
                      <a:lumMod val="75000"/>
                    </a:schemeClr>
                  </a:solidFill>
                </a:rPr>
                <a:t>TreeNode</a:t>
              </a:r>
              <a:endParaRPr lang="en-GB" altLang="en-US" sz="1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Text Box 51">
              <a:extLst>
                <a:ext uri="{FF2B5EF4-FFF2-40B4-BE49-F238E27FC236}">
                  <a16:creationId xmlns:a16="http://schemas.microsoft.com/office/drawing/2014/main" id="{6804B52E-403A-4EC7-B50B-30D2BBFDF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5788397"/>
              <a:ext cx="2428875" cy="925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 err="1">
                  <a:solidFill>
                    <a:schemeClr val="tx1"/>
                  </a:solidFill>
                </a:rPr>
                <a:t>TreeNode</a:t>
              </a:r>
              <a:r>
                <a:rPr lang="en-GB" altLang="en-US" sz="1800" dirty="0">
                  <a:solidFill>
                    <a:schemeClr val="tx1"/>
                  </a:solidFill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solidFill>
                    <a:schemeClr val="tx1"/>
                  </a:solidFill>
                </a:rPr>
                <a:t>accessors &amp; mutators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52">
              <a:extLst>
                <a:ext uri="{FF2B5EF4-FFF2-40B4-BE49-F238E27FC236}">
                  <a16:creationId xmlns:a16="http://schemas.microsoft.com/office/drawing/2014/main" id="{4C76FED1-3D05-4734-80F9-55C3EC61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4309294"/>
              <a:ext cx="2428875" cy="1477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solidFill>
                    <a:schemeClr val="tx1"/>
                  </a:solidFill>
                </a:rPr>
                <a:t>int </a:t>
              </a:r>
              <a:r>
                <a:rPr lang="en-GB" altLang="en-US" sz="1800" dirty="0" err="1">
                  <a:solidFill>
                    <a:schemeClr val="tx1"/>
                  </a:solidFill>
                </a:rPr>
                <a:t>itemID</a:t>
              </a:r>
              <a:endParaRPr lang="en-GB" altLang="en-US" sz="1800" dirty="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solidFill>
                    <a:schemeClr val="tx1"/>
                  </a:solidFill>
                </a:rPr>
                <a:t>String name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solidFill>
                    <a:schemeClr val="tx1"/>
                  </a:solidFill>
                </a:rPr>
                <a:t>int cost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dirty="0" err="1">
                  <a:solidFill>
                    <a:srgbClr val="FF0000"/>
                  </a:solidFill>
                </a:rPr>
                <a:t>TreeNode</a:t>
              </a:r>
              <a:r>
                <a:rPr lang="en-GB" altLang="en-US" sz="1800" dirty="0">
                  <a:solidFill>
                    <a:srgbClr val="FF0000"/>
                  </a:solidFill>
                </a:rPr>
                <a:t> left, right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 err="1">
                  <a:solidFill>
                    <a:srgbClr val="FF0000"/>
                  </a:solidFill>
                </a:rPr>
                <a:t>TreeNode</a:t>
              </a:r>
              <a:r>
                <a:rPr lang="en-GB" altLang="en-US" sz="1800" b="1" dirty="0">
                  <a:solidFill>
                    <a:srgbClr val="FF0000"/>
                  </a:solidFill>
                </a:rPr>
                <a:t> parent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94E2E0-8237-412C-BAB0-CC4A9AE7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2265040"/>
            <a:ext cx="5616624" cy="116396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Make sure to set / modify parent during insertion or deletion processes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2C712-F0E0-4397-8F29-5443AFF7CFC0}"/>
              </a:ext>
            </a:extLst>
          </p:cNvPr>
          <p:cNvSpPr txBox="1"/>
          <p:nvPr/>
        </p:nvSpPr>
        <p:spPr>
          <a:xfrm>
            <a:off x="3201158" y="3175808"/>
            <a:ext cx="5346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</a:t>
            </a:r>
            <a:r>
              <a:rPr lang="en-GB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left </a:t>
            </a:r>
            <a:b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child of ‘previous’</a:t>
            </a:r>
          </a:p>
          <a:p>
            <a:r>
              <a:rPr lang="en-GB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previous.setLeft</a:t>
            </a:r>
            <a:r>
              <a:rPr lang="en-GB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GB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‘previous’ the </a:t>
            </a:r>
            <a:b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parent of </a:t>
            </a:r>
            <a:r>
              <a:rPr lang="en-GB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GB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newNode.setParent</a:t>
            </a:r>
            <a:r>
              <a:rPr lang="en-GB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(previous);</a:t>
            </a:r>
          </a:p>
        </p:txBody>
      </p:sp>
    </p:spTree>
    <p:extLst>
      <p:ext uri="{BB962C8B-B14F-4D97-AF65-F5344CB8AC3E}">
        <p14:creationId xmlns:p14="http://schemas.microsoft.com/office/powerpoint/2010/main" val="11719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09AB-0F01-4D93-87E3-42959DA3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9C56-E737-403A-80DA-AC741DC6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examples to consider:</a:t>
            </a:r>
          </a:p>
          <a:p>
            <a:pPr lvl="1"/>
            <a:r>
              <a:rPr lang="en-GB" dirty="0"/>
              <a:t>Left rotation	</a:t>
            </a:r>
          </a:p>
          <a:p>
            <a:pPr lvl="1"/>
            <a:r>
              <a:rPr lang="en-GB" dirty="0"/>
              <a:t>Right rotation</a:t>
            </a:r>
          </a:p>
          <a:p>
            <a:pPr lvl="1"/>
            <a:r>
              <a:rPr lang="en-GB" dirty="0"/>
              <a:t>Left-right rotation</a:t>
            </a:r>
          </a:p>
          <a:p>
            <a:pPr lvl="2"/>
            <a:r>
              <a:rPr lang="en-GB" dirty="0"/>
              <a:t>A left rotation followed by a right rotation</a:t>
            </a:r>
          </a:p>
          <a:p>
            <a:pPr lvl="1"/>
            <a:r>
              <a:rPr lang="en-GB" dirty="0"/>
              <a:t>Right-left rotation	</a:t>
            </a:r>
          </a:p>
          <a:p>
            <a:pPr lvl="2"/>
            <a:r>
              <a:rPr lang="en-GB" dirty="0"/>
              <a:t>A right rotation followed by a left rotation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CF841-A458-4A55-A82F-6174AA6B49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1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6B8-13D2-4F3E-AB4F-B4D3F8D9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6934-D3A7-4A7B-A663-2587B980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00808"/>
            <a:ext cx="4400702" cy="4953000"/>
          </a:xfrm>
        </p:spPr>
        <p:txBody>
          <a:bodyPr/>
          <a:lstStyle/>
          <a:p>
            <a:r>
              <a:rPr lang="en-GB" sz="2800" b="1" dirty="0">
                <a:solidFill>
                  <a:srgbClr val="0070C0"/>
                </a:solidFill>
              </a:rPr>
              <a:t>Left rotation</a:t>
            </a:r>
          </a:p>
          <a:p>
            <a:pPr lvl="1"/>
            <a:r>
              <a:rPr lang="en-GB" sz="2400" dirty="0"/>
              <a:t>height of right subtree &gt; height of left subtree</a:t>
            </a:r>
          </a:p>
          <a:p>
            <a:pPr lvl="1"/>
            <a:r>
              <a:rPr lang="en-GB" sz="2400" dirty="0"/>
              <a:t>data &gt; root’s right child</a:t>
            </a:r>
          </a:p>
          <a:p>
            <a:r>
              <a:rPr lang="en-GB" sz="2600" b="1" dirty="0">
                <a:solidFill>
                  <a:srgbClr val="0070C0"/>
                </a:solidFill>
              </a:rPr>
              <a:t>Rotate</a:t>
            </a:r>
          </a:p>
          <a:p>
            <a:pPr lvl="1"/>
            <a:r>
              <a:rPr lang="en-GB" sz="2400" dirty="0"/>
              <a:t>Right child of imbalanced node becomes new root in subtree</a:t>
            </a:r>
          </a:p>
          <a:p>
            <a:pPr lvl="1"/>
            <a:r>
              <a:rPr lang="en-GB" sz="2400" dirty="0"/>
              <a:t>Imbalanced node becomes left subtree of its right child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165F-9AF2-4E22-AB86-F71CBD50F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D973C-0325-4FE9-B785-3D75456B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B5E0C2-1AEF-416C-AD56-DED8246BEA9E}"/>
              </a:ext>
            </a:extLst>
          </p:cNvPr>
          <p:cNvGrpSpPr/>
          <p:nvPr/>
        </p:nvGrpSpPr>
        <p:grpSpPr>
          <a:xfrm>
            <a:off x="5172509" y="1700615"/>
            <a:ext cx="2346243" cy="2303198"/>
            <a:chOff x="3886200" y="685800"/>
            <a:chExt cx="4139472" cy="3364845"/>
          </a:xfrm>
        </p:grpSpPr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755D885-DF4C-4E46-A282-6BFCEB3A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271" y="2907645"/>
              <a:ext cx="1295401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87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5C04622E-F2D4-4649-8283-FAF91E68C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5" y="2805114"/>
              <a:ext cx="454026" cy="405761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5B410CF3-FBF1-4B43-B65D-DDA4246E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685800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50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94E6728F-FE06-4615-BBCF-1CA9E359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828800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75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547F4AF-30F8-473E-B746-42365AA7F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688" y="1662113"/>
              <a:ext cx="455612" cy="334962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2A9F1FB-B864-46FF-80BA-10B256BD2890}"/>
              </a:ext>
            </a:extLst>
          </p:cNvPr>
          <p:cNvSpPr txBox="1"/>
          <p:nvPr/>
        </p:nvSpPr>
        <p:spPr>
          <a:xfrm>
            <a:off x="7492028" y="335101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CC6FFF-AF4C-4E00-A3D2-422A659E265D}"/>
              </a:ext>
            </a:extLst>
          </p:cNvPr>
          <p:cNvSpPr txBox="1"/>
          <p:nvPr/>
        </p:nvSpPr>
        <p:spPr>
          <a:xfrm>
            <a:off x="6732240" y="254574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A5B6DB-7091-4798-A0C7-3FF739A28B32}"/>
              </a:ext>
            </a:extLst>
          </p:cNvPr>
          <p:cNvSpPr txBox="1"/>
          <p:nvPr/>
        </p:nvSpPr>
        <p:spPr>
          <a:xfrm>
            <a:off x="5906739" y="1709317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HD: 2!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1A4670-2424-478E-991E-0521AAAA1FD7}"/>
              </a:ext>
            </a:extLst>
          </p:cNvPr>
          <p:cNvGrpSpPr/>
          <p:nvPr/>
        </p:nvGrpSpPr>
        <p:grpSpPr>
          <a:xfrm>
            <a:off x="5441267" y="4716002"/>
            <a:ext cx="2464094" cy="1523438"/>
            <a:chOff x="3678276" y="1828800"/>
            <a:chExt cx="4347396" cy="2225658"/>
          </a:xfrm>
        </p:grpSpPr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82FC05F2-9C18-4B5C-A5AE-940F9D55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271" y="2907645"/>
              <a:ext cx="1295401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87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674F51E4-D685-4BEF-A62B-FF6173B3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5" y="2805114"/>
              <a:ext cx="454026" cy="405761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66214CC7-E3B6-4E70-B98E-9109108D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76" y="2911459"/>
              <a:ext cx="1295401" cy="114299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50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6F10FE55-0576-4B8B-A554-2C762116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828800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75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EDFF0B5-82C8-4CDF-98F9-5103B20909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6209" y="2545568"/>
              <a:ext cx="573453" cy="534165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57C0C17-3186-4EBF-9753-6AE6E5E321E0}"/>
              </a:ext>
            </a:extLst>
          </p:cNvPr>
          <p:cNvSpPr txBox="1"/>
          <p:nvPr/>
        </p:nvSpPr>
        <p:spPr>
          <a:xfrm>
            <a:off x="6975586" y="613919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13ED8-6383-41D7-8CE0-E224D19C45B4}"/>
              </a:ext>
            </a:extLst>
          </p:cNvPr>
          <p:cNvSpPr txBox="1"/>
          <p:nvPr/>
        </p:nvSpPr>
        <p:spPr>
          <a:xfrm>
            <a:off x="5173223" y="615541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A30BB0-655E-4451-A80F-AA4F33CB2EE9}"/>
              </a:ext>
            </a:extLst>
          </p:cNvPr>
          <p:cNvSpPr txBox="1"/>
          <p:nvPr/>
        </p:nvSpPr>
        <p:spPr>
          <a:xfrm>
            <a:off x="7012747" y="477109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</p:spTree>
    <p:extLst>
      <p:ext uri="{BB962C8B-B14F-4D97-AF65-F5344CB8AC3E}">
        <p14:creationId xmlns:p14="http://schemas.microsoft.com/office/powerpoint/2010/main" val="2432843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773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4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781800" y="7620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Add 87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EB0135-B5DC-4F27-BBB2-4209CC85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97" y="3789040"/>
            <a:ext cx="468320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EXAMPLE OF LEFT ROTATION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819" name="Freeform 3"/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9028" name="Rectangle 4"/>
          <p:cNvSpPr>
            <a:spLocks noChangeArrowheads="1"/>
          </p:cNvSpPr>
          <p:nvPr/>
        </p:nvSpPr>
        <p:spPr bwMode="auto">
          <a:xfrm>
            <a:off x="7924800" y="3048000"/>
            <a:ext cx="982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>
                <a:solidFill>
                  <a:schemeClr val="accent2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6553200" y="58674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Add 95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2514600" y="1781944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 autoUpdateAnimBg="0"/>
      <p:bldP spid="76902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>
            <a:off x="76962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867" name="Freeform 3"/>
          <p:cNvSpPr>
            <a:spLocks/>
          </p:cNvSpPr>
          <p:nvPr/>
        </p:nvSpPr>
        <p:spPr bwMode="auto">
          <a:xfrm>
            <a:off x="7659688" y="4024313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869" name="Freeform 5"/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Freeform 10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1083" name="Rectangle 11"/>
          <p:cNvSpPr>
            <a:spLocks noChangeArrowheads="1"/>
          </p:cNvSpPr>
          <p:nvPr/>
        </p:nvSpPr>
        <p:spPr bwMode="auto">
          <a:xfrm>
            <a:off x="3624263" y="4437063"/>
            <a:ext cx="4016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95’s subtrees are</a:t>
            </a:r>
            <a:r>
              <a:rPr lang="en-US" altLang="en-US" sz="2400" b="1">
                <a:solidFill>
                  <a:schemeClr val="accent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OK</a:t>
            </a:r>
            <a:r>
              <a:rPr lang="en-US" altLang="en-US" sz="8000" b="1">
                <a:solidFill>
                  <a:schemeClr val="accent1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76962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915" name="Freeform 3"/>
          <p:cNvSpPr>
            <a:spLocks/>
          </p:cNvSpPr>
          <p:nvPr/>
        </p:nvSpPr>
        <p:spPr bwMode="auto">
          <a:xfrm>
            <a:off x="7659688" y="4024313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917" name="Freeform 5"/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921" name="Freeform 9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2" name="Freeform 10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3131" name="Rectangle 11"/>
          <p:cNvSpPr>
            <a:spLocks noChangeArrowheads="1"/>
          </p:cNvSpPr>
          <p:nvPr/>
        </p:nvSpPr>
        <p:spPr bwMode="auto">
          <a:xfrm>
            <a:off x="2555875" y="3284538"/>
            <a:ext cx="4016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87’s subtrees are</a:t>
            </a:r>
            <a:r>
              <a:rPr lang="en-US" altLang="en-US" sz="2400" b="1">
                <a:solidFill>
                  <a:schemeClr val="accent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OK</a:t>
            </a:r>
            <a:r>
              <a:rPr lang="en-US" altLang="en-US" sz="8000" b="1">
                <a:solidFill>
                  <a:schemeClr val="accent1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76962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963" name="Freeform 3"/>
          <p:cNvSpPr>
            <a:spLocks/>
          </p:cNvSpPr>
          <p:nvPr/>
        </p:nvSpPr>
        <p:spPr bwMode="auto">
          <a:xfrm>
            <a:off x="7659688" y="4024313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0" name="Freeform 10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5179" name="Rectangle 11"/>
          <p:cNvSpPr>
            <a:spLocks noChangeArrowheads="1"/>
          </p:cNvSpPr>
          <p:nvPr/>
        </p:nvSpPr>
        <p:spPr bwMode="auto">
          <a:xfrm>
            <a:off x="4067175" y="1700213"/>
            <a:ext cx="75612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>
                <a:solidFill>
                  <a:schemeClr val="tx1"/>
                </a:solidFill>
                <a:latin typeface="Wingdings" panose="05000000000000000000" pitchFamily="2" charset="2"/>
                <a:sym typeface="Webdings" panose="05030102010509060703" pitchFamily="18" charset="2"/>
              </a:rPr>
              <a:t></a:t>
            </a:r>
            <a:r>
              <a:rPr lang="en-US" altLang="en-US" sz="2400" b="1">
                <a:solidFill>
                  <a:schemeClr val="accent1"/>
                </a:solidFill>
                <a:latin typeface="Wingdings" panose="05000000000000000000" pitchFamily="2" charset="2"/>
                <a:sym typeface="Webdings" panose="05030102010509060703" pitchFamily="18" charset="2"/>
              </a:rPr>
              <a:t>      </a:t>
            </a:r>
            <a:r>
              <a:rPr lang="en-US" altLang="en-US" sz="2400" b="1">
                <a:solidFill>
                  <a:schemeClr val="tx1"/>
                </a:solidFill>
              </a:rPr>
              <a:t>75’s subtrees </a:t>
            </a:r>
            <a:br>
              <a:rPr lang="en-US" altLang="en-US" sz="2400" b="1">
                <a:solidFill>
                  <a:schemeClr val="tx1"/>
                </a:solidFill>
              </a:rPr>
            </a:br>
            <a:r>
              <a:rPr lang="en-US" altLang="en-US" sz="2400" b="1">
                <a:solidFill>
                  <a:schemeClr val="tx1"/>
                </a:solidFill>
              </a:rPr>
              <a:t>                                            aren’t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76962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963" name="Freeform 3"/>
          <p:cNvSpPr>
            <a:spLocks/>
          </p:cNvSpPr>
          <p:nvPr/>
        </p:nvSpPr>
        <p:spPr bwMode="auto">
          <a:xfrm>
            <a:off x="7659688" y="4024313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0" name="Freeform 10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797C08-0DE4-4A0A-96C9-9D3F1B8F2CF1}"/>
              </a:ext>
            </a:extLst>
          </p:cNvPr>
          <p:cNvGrpSpPr/>
          <p:nvPr/>
        </p:nvGrpSpPr>
        <p:grpSpPr>
          <a:xfrm>
            <a:off x="6594069" y="1916832"/>
            <a:ext cx="2370419" cy="1131168"/>
            <a:chOff x="6560256" y="31304"/>
            <a:chExt cx="2370419" cy="1131168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A44FA2D-BE07-4203-8032-FEF9003E146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6598356" y="356022"/>
              <a:ext cx="768350" cy="844550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765F9E3-8C96-483A-8E3F-7C787443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4772" y="31304"/>
              <a:ext cx="1655903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Move this</a:t>
              </a:r>
              <a:br>
                <a:rPr lang="en-US" altLang="en-US" sz="2400" b="1" dirty="0">
                  <a:solidFill>
                    <a:srgbClr val="FF0000"/>
                  </a:solidFill>
                </a:rPr>
              </a:br>
              <a:r>
                <a:rPr lang="en-US" altLang="en-US" sz="2400" b="1" dirty="0">
                  <a:solidFill>
                    <a:srgbClr val="FF0000"/>
                  </a:solidFill>
                </a:rPr>
                <a:t>node here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75660A-DE7B-4702-A487-60D2B5A8F7AB}"/>
              </a:ext>
            </a:extLst>
          </p:cNvPr>
          <p:cNvGrpSpPr/>
          <p:nvPr/>
        </p:nvGrpSpPr>
        <p:grpSpPr>
          <a:xfrm>
            <a:off x="3103786" y="2971800"/>
            <a:ext cx="2801714" cy="1105274"/>
            <a:chOff x="5956138" y="-1187037"/>
            <a:chExt cx="2801714" cy="1105274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01CFFD97-5D06-42DD-8A1E-E3074E6D80D7}"/>
                </a:ext>
              </a:extLst>
            </p:cNvPr>
            <p:cNvCxnSpPr>
              <a:cxnSpLocks/>
              <a:stCxn id="40967" idx="4"/>
            </p:cNvCxnSpPr>
            <p:nvPr/>
          </p:nvCxnSpPr>
          <p:spPr bwMode="auto">
            <a:xfrm rot="5400000">
              <a:off x="7710709" y="-1128906"/>
              <a:ext cx="1105274" cy="98901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A95181FE-0AF8-4409-89C9-25081C350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138" y="-1145657"/>
              <a:ext cx="2131994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And this one </a:t>
              </a:r>
              <a:br>
                <a:rPr lang="en-US" altLang="en-US" sz="2400" b="1" dirty="0">
                  <a:solidFill>
                    <a:srgbClr val="FF0000"/>
                  </a:solidFill>
                </a:rPr>
              </a:br>
              <a:r>
                <a:rPr lang="en-US" altLang="en-US" sz="2400" b="1" dirty="0">
                  <a:solidFill>
                    <a:srgbClr val="FF0000"/>
                  </a:solidFill>
                </a:rPr>
                <a:t>down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2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0" y="609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4343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John Smith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56%</a:t>
            </a:r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3486150" y="228600"/>
            <a:ext cx="296863" cy="369888"/>
          </a:xfrm>
          <a:custGeom>
            <a:avLst/>
            <a:gdLst>
              <a:gd name="T0" fmla="*/ 0 w 187"/>
              <a:gd name="T1" fmla="*/ 0 h 233"/>
              <a:gd name="T2" fmla="*/ 2147483646 w 187"/>
              <a:gd name="T3" fmla="*/ 0 h 233"/>
              <a:gd name="T4" fmla="*/ 2147483646 w 187"/>
              <a:gd name="T5" fmla="*/ 2147483646 h 2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" h="233">
                <a:moveTo>
                  <a:pt x="0" y="0"/>
                </a:moveTo>
                <a:lnTo>
                  <a:pt x="186" y="0"/>
                </a:lnTo>
                <a:lnTo>
                  <a:pt x="186" y="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0" y="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18288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81575" y="1887538"/>
            <a:ext cx="12573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5471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Pete Jones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52%</a:t>
            </a:r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4527550" y="1073150"/>
            <a:ext cx="1084263" cy="744538"/>
          </a:xfrm>
          <a:custGeom>
            <a:avLst/>
            <a:gdLst>
              <a:gd name="T0" fmla="*/ 0 w 683"/>
              <a:gd name="T1" fmla="*/ 0 h 469"/>
              <a:gd name="T2" fmla="*/ 2147483646 w 683"/>
              <a:gd name="T3" fmla="*/ 2147483646 h 4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83" h="469">
                <a:moveTo>
                  <a:pt x="0" y="0"/>
                </a:moveTo>
                <a:lnTo>
                  <a:pt x="682" y="46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295400" y="18288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2647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Sarah Green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48%</a:t>
            </a:r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2028825" y="1073150"/>
            <a:ext cx="1008063" cy="744538"/>
          </a:xfrm>
          <a:custGeom>
            <a:avLst/>
            <a:gdLst>
              <a:gd name="T0" fmla="*/ 2147483646 w 635"/>
              <a:gd name="T1" fmla="*/ 0 h 469"/>
              <a:gd name="T2" fmla="*/ 0 w 635"/>
              <a:gd name="T3" fmla="*/ 2147483646 h 4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5" h="469">
                <a:moveTo>
                  <a:pt x="634" y="0"/>
                </a:moveTo>
                <a:lnTo>
                  <a:pt x="0" y="46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553200" y="3276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7841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Penny Kay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71%</a:t>
            </a:r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6356350" y="2292350"/>
            <a:ext cx="931863" cy="973138"/>
          </a:xfrm>
          <a:custGeom>
            <a:avLst/>
            <a:gdLst>
              <a:gd name="T0" fmla="*/ 0 w 587"/>
              <a:gd name="T1" fmla="*/ 0 h 613"/>
              <a:gd name="T2" fmla="*/ 2147483646 w 587"/>
              <a:gd name="T3" fmla="*/ 2147483646 h 6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87" h="613">
                <a:moveTo>
                  <a:pt x="0" y="0"/>
                </a:moveTo>
                <a:lnTo>
                  <a:pt x="586" y="6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562600" y="48768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6210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Alan Day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67%</a:t>
            </a:r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6296025" y="3740150"/>
            <a:ext cx="246063" cy="1125538"/>
          </a:xfrm>
          <a:custGeom>
            <a:avLst/>
            <a:gdLst>
              <a:gd name="T0" fmla="*/ 2147483646 w 155"/>
              <a:gd name="T1" fmla="*/ 0 h 709"/>
              <a:gd name="T2" fmla="*/ 0 w 155"/>
              <a:gd name="T3" fmla="*/ 2147483646 h 70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" h="709">
                <a:moveTo>
                  <a:pt x="154" y="0"/>
                </a:moveTo>
                <a:lnTo>
                  <a:pt x="0" y="70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6507D65-7675-488C-9F90-974EEED8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72" y="4202113"/>
            <a:ext cx="3968587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HOW TO RECTIFY?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Perform a ‘</a:t>
            </a:r>
            <a:r>
              <a:rPr lang="en-US" altLang="en-US" sz="2800" b="1" dirty="0">
                <a:solidFill>
                  <a:srgbClr val="0070C0"/>
                </a:solidFill>
              </a:rPr>
              <a:t>ROTATION</a:t>
            </a:r>
            <a:r>
              <a:rPr lang="en-US" altLang="en-US" sz="2800" b="1" dirty="0">
                <a:solidFill>
                  <a:schemeClr val="tx1"/>
                </a:solidFill>
              </a:rPr>
              <a:t>’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76962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011" name="Freeform 3"/>
          <p:cNvSpPr>
            <a:spLocks/>
          </p:cNvSpPr>
          <p:nvPr/>
        </p:nvSpPr>
        <p:spPr bwMode="auto">
          <a:xfrm>
            <a:off x="7659688" y="4024313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13" name="Freeform 5"/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017" name="Freeform 9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8" name="Freeform 10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607862" y="2132856"/>
            <a:ext cx="868828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right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143804" y="6096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3021" name="Freeform 13"/>
          <p:cNvSpPr>
            <a:spLocks/>
          </p:cNvSpPr>
          <p:nvPr/>
        </p:nvSpPr>
        <p:spPr bwMode="auto">
          <a:xfrm>
            <a:off x="5905500" y="1066800"/>
            <a:ext cx="631825" cy="763588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7659688" y="2590800"/>
            <a:ext cx="384175" cy="625475"/>
          </a:xfrm>
          <a:custGeom>
            <a:avLst/>
            <a:gdLst>
              <a:gd name="T0" fmla="*/ 2147483646 w 242"/>
              <a:gd name="T1" fmla="*/ 0 h 394"/>
              <a:gd name="T2" fmla="*/ 0 w 242"/>
              <a:gd name="T3" fmla="*/ 2147483646 h 3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2" h="394">
                <a:moveTo>
                  <a:pt x="241" y="0"/>
                </a:moveTo>
                <a:lnTo>
                  <a:pt x="0" y="393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334757C-0B7F-4F76-A3A8-2FA11EFA7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967" y="2894685"/>
            <a:ext cx="269785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imbalanced node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and ROOT of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subtree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9854A4C-8030-44FE-A5FA-8B20A6C9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943" y="4293096"/>
            <a:ext cx="211436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Its right child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7ED2B29-2201-471B-8D62-648882B64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89" y="378446"/>
            <a:ext cx="112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00356EE-9E65-4605-81F8-A33993956571}"/>
              </a:ext>
            </a:extLst>
          </p:cNvPr>
          <p:cNvSpPr>
            <a:spLocks/>
          </p:cNvSpPr>
          <p:nvPr/>
        </p:nvSpPr>
        <p:spPr bwMode="auto">
          <a:xfrm flipH="1">
            <a:off x="3152800" y="609600"/>
            <a:ext cx="733399" cy="320725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669ADF6-7734-4658-A624-116D06A5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84" y="769962"/>
            <a:ext cx="196367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parent of </a:t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imbalanced </a:t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node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76962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7659688" y="4024313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7607862" y="2133600"/>
            <a:ext cx="86882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47115" name="Freeform 11"/>
          <p:cNvSpPr>
            <a:spLocks/>
          </p:cNvSpPr>
          <p:nvPr/>
        </p:nvSpPr>
        <p:spPr bwMode="auto">
          <a:xfrm>
            <a:off x="5905500" y="1066800"/>
            <a:ext cx="631825" cy="763588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6" name="Freeform 12"/>
          <p:cNvSpPr>
            <a:spLocks/>
          </p:cNvSpPr>
          <p:nvPr/>
        </p:nvSpPr>
        <p:spPr bwMode="auto">
          <a:xfrm>
            <a:off x="7659688" y="2590800"/>
            <a:ext cx="384175" cy="625475"/>
          </a:xfrm>
          <a:custGeom>
            <a:avLst/>
            <a:gdLst>
              <a:gd name="T0" fmla="*/ 2147483646 w 242"/>
              <a:gd name="T1" fmla="*/ 0 h 394"/>
              <a:gd name="T2" fmla="*/ 0 w 242"/>
              <a:gd name="T3" fmla="*/ 2147483646 h 3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2" h="394">
                <a:moveTo>
                  <a:pt x="241" y="0"/>
                </a:moveTo>
                <a:lnTo>
                  <a:pt x="0" y="393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6143805" y="6096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87DA9FC-BABE-442A-8006-DDF12B3A1D5B}"/>
              </a:ext>
            </a:extLst>
          </p:cNvPr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5821AF-DA93-46F5-9464-F9644C79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89" y="378446"/>
            <a:ext cx="112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079D5190-7988-45C6-BF55-6B9B7E8F92DF}"/>
              </a:ext>
            </a:extLst>
          </p:cNvPr>
          <p:cNvSpPr>
            <a:spLocks/>
          </p:cNvSpPr>
          <p:nvPr/>
        </p:nvSpPr>
        <p:spPr bwMode="auto">
          <a:xfrm flipH="1">
            <a:off x="3152800" y="609600"/>
            <a:ext cx="733399" cy="320725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A39902A-DD51-4771-BC8B-F0D185BB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511675"/>
            <a:ext cx="5791517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The root becomes the left subtree of its right child: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right.setLeft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  <a:b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742D7D9-D938-4EE8-A3D6-24AC54D3C940}"/>
              </a:ext>
            </a:extLst>
          </p:cNvPr>
          <p:cNvCxnSpPr>
            <a:stCxn id="47108" idx="3"/>
            <a:endCxn id="47110" idx="3"/>
          </p:cNvCxnSpPr>
          <p:nvPr/>
        </p:nvCxnSpPr>
        <p:spPr bwMode="auto">
          <a:xfrm rot="5400000" flipH="1">
            <a:off x="5485607" y="2766312"/>
            <a:ext cx="1219200" cy="1295400"/>
          </a:xfrm>
          <a:prstGeom prst="curvedConnector3">
            <a:avLst>
              <a:gd name="adj1" fmla="val -3247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76962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155" name="Freeform 3"/>
          <p:cNvSpPr>
            <a:spLocks/>
          </p:cNvSpPr>
          <p:nvPr/>
        </p:nvSpPr>
        <p:spPr bwMode="auto">
          <a:xfrm>
            <a:off x="7659688" y="4024313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6553200" y="3048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87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160" name="Freeform 8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7607862" y="2133600"/>
            <a:ext cx="86882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49162" name="Freeform 10"/>
          <p:cNvSpPr>
            <a:spLocks/>
          </p:cNvSpPr>
          <p:nvPr/>
        </p:nvSpPr>
        <p:spPr bwMode="auto">
          <a:xfrm>
            <a:off x="5905500" y="1066800"/>
            <a:ext cx="631825" cy="763588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3" name="Freeform 11"/>
          <p:cNvSpPr>
            <a:spLocks/>
          </p:cNvSpPr>
          <p:nvPr/>
        </p:nvSpPr>
        <p:spPr bwMode="auto">
          <a:xfrm>
            <a:off x="7659688" y="2590800"/>
            <a:ext cx="384175" cy="625475"/>
          </a:xfrm>
          <a:custGeom>
            <a:avLst/>
            <a:gdLst>
              <a:gd name="T0" fmla="*/ 2147483646 w 242"/>
              <a:gd name="T1" fmla="*/ 0 h 394"/>
              <a:gd name="T2" fmla="*/ 0 w 242"/>
              <a:gd name="T3" fmla="*/ 2147483646 h 3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2" h="394">
                <a:moveTo>
                  <a:pt x="241" y="0"/>
                </a:moveTo>
                <a:lnTo>
                  <a:pt x="0" y="393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5" name="Freeform 13"/>
          <p:cNvSpPr>
            <a:spLocks/>
          </p:cNvSpPr>
          <p:nvPr/>
        </p:nvSpPr>
        <p:spPr bwMode="auto">
          <a:xfrm>
            <a:off x="4989513" y="428625"/>
            <a:ext cx="2214562" cy="2622550"/>
          </a:xfrm>
          <a:custGeom>
            <a:avLst/>
            <a:gdLst>
              <a:gd name="T0" fmla="*/ 0 w 1395"/>
              <a:gd name="T1" fmla="*/ 2147483646 h 1652"/>
              <a:gd name="T2" fmla="*/ 2147483646 w 1395"/>
              <a:gd name="T3" fmla="*/ 2147483646 h 1652"/>
              <a:gd name="T4" fmla="*/ 2147483646 w 1395"/>
              <a:gd name="T5" fmla="*/ 2147483646 h 1652"/>
              <a:gd name="T6" fmla="*/ 2147483646 w 1395"/>
              <a:gd name="T7" fmla="*/ 2147483646 h 1652"/>
              <a:gd name="T8" fmla="*/ 2147483646 w 1395"/>
              <a:gd name="T9" fmla="*/ 2147483646 h 1652"/>
              <a:gd name="T10" fmla="*/ 2147483646 w 1395"/>
              <a:gd name="T11" fmla="*/ 2147483646 h 1652"/>
              <a:gd name="T12" fmla="*/ 2147483646 w 1395"/>
              <a:gd name="T13" fmla="*/ 2147483646 h 1652"/>
              <a:gd name="T14" fmla="*/ 2147483646 w 1395"/>
              <a:gd name="T15" fmla="*/ 2147483646 h 1652"/>
              <a:gd name="T16" fmla="*/ 2147483646 w 1395"/>
              <a:gd name="T17" fmla="*/ 2147483646 h 1652"/>
              <a:gd name="T18" fmla="*/ 2147483646 w 1395"/>
              <a:gd name="T19" fmla="*/ 2147483646 h 1652"/>
              <a:gd name="T20" fmla="*/ 2147483646 w 1395"/>
              <a:gd name="T21" fmla="*/ 2147483646 h 1652"/>
              <a:gd name="T22" fmla="*/ 2147483646 w 1395"/>
              <a:gd name="T23" fmla="*/ 2147483646 h 1652"/>
              <a:gd name="T24" fmla="*/ 2147483646 w 1395"/>
              <a:gd name="T25" fmla="*/ 2147483646 h 1652"/>
              <a:gd name="T26" fmla="*/ 2147483646 w 1395"/>
              <a:gd name="T27" fmla="*/ 2147483646 h 1652"/>
              <a:gd name="T28" fmla="*/ 2147483646 w 1395"/>
              <a:gd name="T29" fmla="*/ 2147483646 h 1652"/>
              <a:gd name="T30" fmla="*/ 2147483646 w 1395"/>
              <a:gd name="T31" fmla="*/ 0 h 1652"/>
              <a:gd name="T32" fmla="*/ 2147483646 w 1395"/>
              <a:gd name="T33" fmla="*/ 2147483646 h 1652"/>
              <a:gd name="T34" fmla="*/ 2147483646 w 1395"/>
              <a:gd name="T35" fmla="*/ 2147483646 h 1652"/>
              <a:gd name="T36" fmla="*/ 2147483646 w 1395"/>
              <a:gd name="T37" fmla="*/ 2147483646 h 1652"/>
              <a:gd name="T38" fmla="*/ 2147483646 w 1395"/>
              <a:gd name="T39" fmla="*/ 2147483646 h 1652"/>
              <a:gd name="T40" fmla="*/ 2147483646 w 1395"/>
              <a:gd name="T41" fmla="*/ 2147483646 h 1652"/>
              <a:gd name="T42" fmla="*/ 2147483646 w 1395"/>
              <a:gd name="T43" fmla="*/ 2147483646 h 1652"/>
              <a:gd name="T44" fmla="*/ 2147483646 w 1395"/>
              <a:gd name="T45" fmla="*/ 2147483646 h 1652"/>
              <a:gd name="T46" fmla="*/ 2147483646 w 1395"/>
              <a:gd name="T47" fmla="*/ 2147483646 h 1652"/>
              <a:gd name="T48" fmla="*/ 2147483646 w 1395"/>
              <a:gd name="T49" fmla="*/ 2147483646 h 1652"/>
              <a:gd name="T50" fmla="*/ 2147483646 w 1395"/>
              <a:gd name="T51" fmla="*/ 2147483646 h 1652"/>
              <a:gd name="T52" fmla="*/ 2147483646 w 1395"/>
              <a:gd name="T53" fmla="*/ 2147483646 h 1652"/>
              <a:gd name="T54" fmla="*/ 2147483646 w 1395"/>
              <a:gd name="T55" fmla="*/ 2147483646 h 1652"/>
              <a:gd name="T56" fmla="*/ 2147483646 w 1395"/>
              <a:gd name="T57" fmla="*/ 2147483646 h 1652"/>
              <a:gd name="T58" fmla="*/ 2147483646 w 1395"/>
              <a:gd name="T59" fmla="*/ 2147483646 h 1652"/>
              <a:gd name="T60" fmla="*/ 2147483646 w 1395"/>
              <a:gd name="T61" fmla="*/ 2147483646 h 1652"/>
              <a:gd name="T62" fmla="*/ 2147483646 w 1395"/>
              <a:gd name="T63" fmla="*/ 2147483646 h 1652"/>
              <a:gd name="T64" fmla="*/ 2147483646 w 1395"/>
              <a:gd name="T65" fmla="*/ 2147483646 h 1652"/>
              <a:gd name="T66" fmla="*/ 2147483646 w 1395"/>
              <a:gd name="T67" fmla="*/ 2147483646 h 1652"/>
              <a:gd name="T68" fmla="*/ 2147483646 w 1395"/>
              <a:gd name="T69" fmla="*/ 2147483646 h 1652"/>
              <a:gd name="T70" fmla="*/ 2147483646 w 1395"/>
              <a:gd name="T71" fmla="*/ 2147483646 h 1652"/>
              <a:gd name="T72" fmla="*/ 2147483646 w 1395"/>
              <a:gd name="T73" fmla="*/ 2147483646 h 1652"/>
              <a:gd name="T74" fmla="*/ 2147483646 w 1395"/>
              <a:gd name="T75" fmla="*/ 2147483646 h 1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5" h="1652">
                <a:moveTo>
                  <a:pt x="0" y="778"/>
                </a:moveTo>
                <a:lnTo>
                  <a:pt x="7" y="704"/>
                </a:lnTo>
                <a:lnTo>
                  <a:pt x="15" y="634"/>
                </a:lnTo>
                <a:lnTo>
                  <a:pt x="58" y="492"/>
                </a:lnTo>
                <a:lnTo>
                  <a:pt x="95" y="425"/>
                </a:lnTo>
                <a:lnTo>
                  <a:pt x="131" y="360"/>
                </a:lnTo>
                <a:lnTo>
                  <a:pt x="174" y="299"/>
                </a:lnTo>
                <a:lnTo>
                  <a:pt x="218" y="243"/>
                </a:lnTo>
                <a:lnTo>
                  <a:pt x="269" y="191"/>
                </a:lnTo>
                <a:lnTo>
                  <a:pt x="327" y="145"/>
                </a:lnTo>
                <a:lnTo>
                  <a:pt x="378" y="102"/>
                </a:lnTo>
                <a:lnTo>
                  <a:pt x="443" y="68"/>
                </a:lnTo>
                <a:lnTo>
                  <a:pt x="501" y="37"/>
                </a:lnTo>
                <a:lnTo>
                  <a:pt x="566" y="19"/>
                </a:lnTo>
                <a:lnTo>
                  <a:pt x="632" y="4"/>
                </a:lnTo>
                <a:lnTo>
                  <a:pt x="697" y="0"/>
                </a:lnTo>
                <a:lnTo>
                  <a:pt x="733" y="4"/>
                </a:lnTo>
                <a:lnTo>
                  <a:pt x="762" y="10"/>
                </a:lnTo>
                <a:lnTo>
                  <a:pt x="791" y="22"/>
                </a:lnTo>
                <a:lnTo>
                  <a:pt x="828" y="37"/>
                </a:lnTo>
                <a:lnTo>
                  <a:pt x="857" y="59"/>
                </a:lnTo>
                <a:lnTo>
                  <a:pt x="893" y="83"/>
                </a:lnTo>
                <a:lnTo>
                  <a:pt x="922" y="111"/>
                </a:lnTo>
                <a:lnTo>
                  <a:pt x="951" y="142"/>
                </a:lnTo>
                <a:lnTo>
                  <a:pt x="980" y="179"/>
                </a:lnTo>
                <a:lnTo>
                  <a:pt x="1017" y="216"/>
                </a:lnTo>
                <a:lnTo>
                  <a:pt x="1046" y="259"/>
                </a:lnTo>
                <a:lnTo>
                  <a:pt x="1075" y="305"/>
                </a:lnTo>
                <a:lnTo>
                  <a:pt x="1125" y="406"/>
                </a:lnTo>
                <a:lnTo>
                  <a:pt x="1176" y="517"/>
                </a:lnTo>
                <a:lnTo>
                  <a:pt x="1220" y="637"/>
                </a:lnTo>
                <a:lnTo>
                  <a:pt x="1263" y="766"/>
                </a:lnTo>
                <a:lnTo>
                  <a:pt x="1300" y="901"/>
                </a:lnTo>
                <a:lnTo>
                  <a:pt x="1336" y="1046"/>
                </a:lnTo>
                <a:lnTo>
                  <a:pt x="1358" y="1193"/>
                </a:lnTo>
                <a:lnTo>
                  <a:pt x="1379" y="1344"/>
                </a:lnTo>
                <a:lnTo>
                  <a:pt x="1387" y="1497"/>
                </a:lnTo>
                <a:lnTo>
                  <a:pt x="1394" y="1651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6143804" y="6096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3C52B69-60D4-4C68-BEB0-15F5A289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89" y="378446"/>
            <a:ext cx="112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0057BC7C-EC7A-4873-AE7E-CD630592326D}"/>
              </a:ext>
            </a:extLst>
          </p:cNvPr>
          <p:cNvSpPr>
            <a:spLocks/>
          </p:cNvSpPr>
          <p:nvPr/>
        </p:nvSpPr>
        <p:spPr bwMode="auto">
          <a:xfrm flipH="1">
            <a:off x="3152800" y="609600"/>
            <a:ext cx="733399" cy="320725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F799E9B-8065-4824-8903-38C9A02DD69C}"/>
              </a:ext>
            </a:extLst>
          </p:cNvPr>
          <p:cNvCxnSpPr/>
          <p:nvPr/>
        </p:nvCxnSpPr>
        <p:spPr bwMode="auto">
          <a:xfrm rot="5400000" flipH="1">
            <a:off x="5485607" y="2766312"/>
            <a:ext cx="1219200" cy="1295400"/>
          </a:xfrm>
          <a:prstGeom prst="curvedConnector3">
            <a:avLst>
              <a:gd name="adj1" fmla="val -3247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Freeform 5">
            <a:extLst>
              <a:ext uri="{FF2B5EF4-FFF2-40B4-BE49-F238E27FC236}">
                <a16:creationId xmlns:a16="http://schemas.microsoft.com/office/drawing/2014/main" id="{D723BDA1-A573-4FBE-AFA5-F4A24E5A77CC}"/>
              </a:ext>
            </a:extLst>
          </p:cNvPr>
          <p:cNvSpPr>
            <a:spLocks/>
          </p:cNvSpPr>
          <p:nvPr/>
        </p:nvSpPr>
        <p:spPr bwMode="auto">
          <a:xfrm>
            <a:off x="6364288" y="2805113"/>
            <a:ext cx="379412" cy="411162"/>
          </a:xfrm>
          <a:custGeom>
            <a:avLst/>
            <a:gdLst>
              <a:gd name="T0" fmla="*/ 0 w 239"/>
              <a:gd name="T1" fmla="*/ 0 h 259"/>
              <a:gd name="T2" fmla="*/ 2147483646 w 239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259">
                <a:moveTo>
                  <a:pt x="0" y="0"/>
                </a:moveTo>
                <a:lnTo>
                  <a:pt x="238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50BC94B-9D22-4077-BCEB-161EADBD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511675"/>
            <a:ext cx="5791517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The right child becomes the new root of the subtree.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parent.setRight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(right);</a:t>
            </a:r>
            <a:r>
              <a:rPr lang="en-US" altLang="en-US" sz="2400" b="1" dirty="0">
                <a:solidFill>
                  <a:srgbClr val="FF0000"/>
                </a:solidFill>
              </a:rPr>
              <a:t/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2"/>
          <p:cNvSpPr>
            <a:spLocks noChangeArrowheads="1"/>
          </p:cNvSpPr>
          <p:nvPr/>
        </p:nvSpPr>
        <p:spPr bwMode="auto">
          <a:xfrm>
            <a:off x="6516960" y="3217912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6480448" y="2898825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373960" y="1922512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87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697560" y="3294112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3635896" y="1739801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5004048" y="1700808"/>
            <a:ext cx="575964" cy="398735"/>
          </a:xfrm>
          <a:custGeom>
            <a:avLst/>
            <a:gdLst>
              <a:gd name="T0" fmla="*/ 0 w 1103"/>
              <a:gd name="T1" fmla="*/ 0 h 979"/>
              <a:gd name="T2" fmla="*/ 2147483646 w 1103"/>
              <a:gd name="T3" fmla="*/ 2147483646 h 9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03" h="979">
                <a:moveTo>
                  <a:pt x="0" y="0"/>
                </a:moveTo>
                <a:lnTo>
                  <a:pt x="1102" y="9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804048" y="2898825"/>
            <a:ext cx="760412" cy="563562"/>
          </a:xfrm>
          <a:custGeom>
            <a:avLst/>
            <a:gdLst>
              <a:gd name="T0" fmla="*/ 2147483646 w 479"/>
              <a:gd name="T1" fmla="*/ 0 h 355"/>
              <a:gd name="T2" fmla="*/ 0 w 479"/>
              <a:gd name="T3" fmla="*/ 2147483646 h 35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9" h="355">
                <a:moveTo>
                  <a:pt x="478" y="0"/>
                </a:moveTo>
                <a:lnTo>
                  <a:pt x="0" y="35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F0F91A30-77E2-4742-A60E-F1160B960379}"/>
              </a:ext>
            </a:extLst>
          </p:cNvPr>
          <p:cNvCxnSpPr>
            <a:stCxn id="51206" idx="5"/>
            <a:endCxn id="51204" idx="4"/>
          </p:cNvCxnSpPr>
          <p:nvPr/>
        </p:nvCxnSpPr>
        <p:spPr bwMode="auto">
          <a:xfrm rot="5400000" flipH="1" flipV="1">
            <a:off x="4810350" y="3058414"/>
            <a:ext cx="1204212" cy="1218407"/>
          </a:xfrm>
          <a:prstGeom prst="curvedConnector3">
            <a:avLst>
              <a:gd name="adj1" fmla="val -32884"/>
            </a:avLst>
          </a:prstGeom>
          <a:solidFill>
            <a:schemeClr val="accent1"/>
          </a:solidFill>
          <a:ln w="254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3145F572-9265-414E-93E8-57D43E8F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945749"/>
            <a:ext cx="6552728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The previous root still holds a reference </a:t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FF0000"/>
                </a:solidFill>
              </a:rPr>
              <a:t>to what its right child was. Need to set this to NULL: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root.setRight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/>
            </a:r>
            <a:br>
              <a:rPr lang="en-US" altLang="en-US" sz="2400" b="1" dirty="0">
                <a:solidFill>
                  <a:srgbClr val="FF0000"/>
                </a:solidFill>
              </a:rPr>
            </a:b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F3D08BB-FCB5-4A65-9F6E-60978ACE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78446"/>
            <a:ext cx="11269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B711D16E-872D-46EE-90A9-EC1E9C4E479C}"/>
              </a:ext>
            </a:extLst>
          </p:cNvPr>
          <p:cNvSpPr>
            <a:spLocks/>
          </p:cNvSpPr>
          <p:nvPr/>
        </p:nvSpPr>
        <p:spPr bwMode="auto">
          <a:xfrm flipH="1">
            <a:off x="3250639" y="609600"/>
            <a:ext cx="733399" cy="320725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07B9C4A-A4AF-444D-A121-F4664FA34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36" y="3323572"/>
            <a:ext cx="851195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(old)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0BA6F520-3697-430C-BAF0-F863E39D180B}"/>
              </a:ext>
            </a:extLst>
          </p:cNvPr>
          <p:cNvSpPr>
            <a:spLocks/>
          </p:cNvSpPr>
          <p:nvPr/>
        </p:nvSpPr>
        <p:spPr bwMode="auto">
          <a:xfrm flipH="1">
            <a:off x="2790631" y="3789040"/>
            <a:ext cx="871256" cy="86411"/>
          </a:xfrm>
          <a:custGeom>
            <a:avLst/>
            <a:gdLst>
              <a:gd name="T0" fmla="*/ 2147483646 w 398"/>
              <a:gd name="T1" fmla="*/ 0 h 481"/>
              <a:gd name="T2" fmla="*/ 0 w 398"/>
              <a:gd name="T3" fmla="*/ 2147483646 h 4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" h="481">
                <a:moveTo>
                  <a:pt x="397" y="0"/>
                </a:moveTo>
                <a:lnTo>
                  <a:pt x="0" y="48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ADC9D7F-3F5E-4A6C-8A7A-DC0E55A2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92" y="1915991"/>
            <a:ext cx="868828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(old)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242B9207-7558-481D-80CA-7146847AB563}"/>
              </a:ext>
            </a:extLst>
          </p:cNvPr>
          <p:cNvSpPr>
            <a:spLocks/>
          </p:cNvSpPr>
          <p:nvPr/>
        </p:nvSpPr>
        <p:spPr bwMode="auto">
          <a:xfrm>
            <a:off x="6713203" y="2276872"/>
            <a:ext cx="739117" cy="201396"/>
          </a:xfrm>
          <a:custGeom>
            <a:avLst/>
            <a:gdLst>
              <a:gd name="T0" fmla="*/ 2147483646 w 242"/>
              <a:gd name="T1" fmla="*/ 0 h 394"/>
              <a:gd name="T2" fmla="*/ 0 w 242"/>
              <a:gd name="T3" fmla="*/ 2147483646 h 3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2" h="394">
                <a:moveTo>
                  <a:pt x="241" y="0"/>
                </a:moveTo>
                <a:lnTo>
                  <a:pt x="0" y="393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2"/>
          <p:cNvSpPr>
            <a:spLocks noChangeArrowheads="1"/>
          </p:cNvSpPr>
          <p:nvPr/>
        </p:nvSpPr>
        <p:spPr bwMode="auto">
          <a:xfrm>
            <a:off x="6516960" y="3217912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95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6480448" y="2898825"/>
            <a:ext cx="227012" cy="487362"/>
          </a:xfrm>
          <a:custGeom>
            <a:avLst/>
            <a:gdLst>
              <a:gd name="T0" fmla="*/ 0 w 143"/>
              <a:gd name="T1" fmla="*/ 0 h 307"/>
              <a:gd name="T2" fmla="*/ 2147483646 w 143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3" h="307">
                <a:moveTo>
                  <a:pt x="0" y="0"/>
                </a:moveTo>
                <a:lnTo>
                  <a:pt x="142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373960" y="1922512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87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697560" y="3294112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3635896" y="1739801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5004048" y="1700808"/>
            <a:ext cx="575964" cy="398735"/>
          </a:xfrm>
          <a:custGeom>
            <a:avLst/>
            <a:gdLst>
              <a:gd name="T0" fmla="*/ 0 w 1103"/>
              <a:gd name="T1" fmla="*/ 0 h 979"/>
              <a:gd name="T2" fmla="*/ 2147483646 w 1103"/>
              <a:gd name="T3" fmla="*/ 2147483646 h 9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03" h="979">
                <a:moveTo>
                  <a:pt x="0" y="0"/>
                </a:moveTo>
                <a:lnTo>
                  <a:pt x="1102" y="9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804048" y="2898825"/>
            <a:ext cx="760412" cy="563562"/>
          </a:xfrm>
          <a:custGeom>
            <a:avLst/>
            <a:gdLst>
              <a:gd name="T0" fmla="*/ 2147483646 w 479"/>
              <a:gd name="T1" fmla="*/ 0 h 355"/>
              <a:gd name="T2" fmla="*/ 0 w 479"/>
              <a:gd name="T3" fmla="*/ 2147483646 h 35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79" h="355">
                <a:moveTo>
                  <a:pt x="478" y="0"/>
                </a:moveTo>
                <a:lnTo>
                  <a:pt x="0" y="35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94A2113-B004-440E-B98A-EFD86A4A4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982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chemeClr val="accent2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5041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6B8-13D2-4F3E-AB4F-B4D3F8D9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6934-D3A7-4A7B-A663-2587B980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00808"/>
            <a:ext cx="4400702" cy="4953000"/>
          </a:xfrm>
        </p:spPr>
        <p:txBody>
          <a:bodyPr/>
          <a:lstStyle/>
          <a:p>
            <a:r>
              <a:rPr lang="en-GB" sz="2800" b="1" dirty="0">
                <a:solidFill>
                  <a:srgbClr val="0070C0"/>
                </a:solidFill>
              </a:rPr>
              <a:t>Right rotation</a:t>
            </a:r>
          </a:p>
          <a:p>
            <a:pPr lvl="1"/>
            <a:r>
              <a:rPr lang="en-GB" sz="2400" dirty="0"/>
              <a:t>height of left subtree &gt; height of right subtree</a:t>
            </a:r>
          </a:p>
          <a:p>
            <a:pPr lvl="1"/>
            <a:r>
              <a:rPr lang="en-GB" sz="2400" dirty="0"/>
              <a:t>data &lt; root’s left child</a:t>
            </a:r>
          </a:p>
          <a:p>
            <a:r>
              <a:rPr lang="en-GB" sz="2600" b="1" dirty="0">
                <a:solidFill>
                  <a:srgbClr val="0070C0"/>
                </a:solidFill>
              </a:rPr>
              <a:t>Rotate</a:t>
            </a:r>
          </a:p>
          <a:p>
            <a:pPr lvl="1"/>
            <a:r>
              <a:rPr lang="en-GB" sz="2400" dirty="0"/>
              <a:t>Left child of imbalanced node becomes new root in subtree</a:t>
            </a:r>
          </a:p>
          <a:p>
            <a:pPr lvl="1"/>
            <a:r>
              <a:rPr lang="en-GB" sz="2400" dirty="0"/>
              <a:t>Imbalanced node becomes right subtree of its left child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165F-9AF2-4E22-AB86-F71CBD50F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D973C-0325-4FE9-B785-3D75456B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B5E0C2-1AEF-416C-AD56-DED8246BEA9E}"/>
              </a:ext>
            </a:extLst>
          </p:cNvPr>
          <p:cNvGrpSpPr/>
          <p:nvPr/>
        </p:nvGrpSpPr>
        <p:grpSpPr>
          <a:xfrm>
            <a:off x="5004048" y="1412776"/>
            <a:ext cx="2383025" cy="2619995"/>
            <a:chOff x="2926954" y="413477"/>
            <a:chExt cx="4204366" cy="3827669"/>
          </a:xfrm>
        </p:grpSpPr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755D885-DF4C-4E46-A282-6BFCEB3A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954" y="3098146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3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5C04622E-F2D4-4649-8283-FAF91E68C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46996" y="2874205"/>
              <a:ext cx="508993" cy="445918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5B410CF3-FBF1-4B43-B65D-DDA4246E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920" y="413477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6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94E6728F-FE06-4615-BBCF-1CA9E359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054" y="1860279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4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547F4AF-30F8-473E-B746-42365AA7F9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1477397"/>
              <a:ext cx="632211" cy="519679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2A9F1FB-B864-46FF-80BA-10B256BD2890}"/>
              </a:ext>
            </a:extLst>
          </p:cNvPr>
          <p:cNvSpPr txBox="1"/>
          <p:nvPr/>
        </p:nvSpPr>
        <p:spPr>
          <a:xfrm>
            <a:off x="5738278" y="3447543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CC6FFF-AF4C-4E00-A3D2-422A659E265D}"/>
              </a:ext>
            </a:extLst>
          </p:cNvPr>
          <p:cNvSpPr txBox="1"/>
          <p:nvPr/>
        </p:nvSpPr>
        <p:spPr>
          <a:xfrm>
            <a:off x="6594390" y="2542797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A5B6DB-7091-4798-A0C7-3FF739A28B32}"/>
              </a:ext>
            </a:extLst>
          </p:cNvPr>
          <p:cNvSpPr txBox="1"/>
          <p:nvPr/>
        </p:nvSpPr>
        <p:spPr>
          <a:xfrm>
            <a:off x="7383361" y="1563682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HD: -2!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1A4670-2424-478E-991E-0521AAAA1FD7}"/>
              </a:ext>
            </a:extLst>
          </p:cNvPr>
          <p:cNvGrpSpPr/>
          <p:nvPr/>
        </p:nvGrpSpPr>
        <p:grpSpPr>
          <a:xfrm>
            <a:off x="5441267" y="4716002"/>
            <a:ext cx="2464094" cy="1523438"/>
            <a:chOff x="3678276" y="1828800"/>
            <a:chExt cx="4347396" cy="2225658"/>
          </a:xfrm>
        </p:grpSpPr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82FC05F2-9C18-4B5C-A5AE-940F9D55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271" y="2907645"/>
              <a:ext cx="1295401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6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674F51E4-D685-4BEF-A62B-FF6173B34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5" y="2805114"/>
              <a:ext cx="454026" cy="405761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66214CC7-E3B6-4E70-B98E-9109108D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76" y="2911459"/>
              <a:ext cx="1295401" cy="114299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3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6F10FE55-0576-4B8B-A554-2C762116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828800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4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EDFF0B5-82C8-4CDF-98F9-5103B20909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6209" y="2545568"/>
              <a:ext cx="573453" cy="534165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57C0C17-3186-4EBF-9753-6AE6E5E321E0}"/>
              </a:ext>
            </a:extLst>
          </p:cNvPr>
          <p:cNvSpPr txBox="1"/>
          <p:nvPr/>
        </p:nvSpPr>
        <p:spPr>
          <a:xfrm>
            <a:off x="6975586" y="613919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13ED8-6383-41D7-8CE0-E224D19C45B4}"/>
              </a:ext>
            </a:extLst>
          </p:cNvPr>
          <p:cNvSpPr txBox="1"/>
          <p:nvPr/>
        </p:nvSpPr>
        <p:spPr>
          <a:xfrm>
            <a:off x="5173223" y="615541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A30BB0-655E-4451-A80F-AA4F33CB2EE9}"/>
              </a:ext>
            </a:extLst>
          </p:cNvPr>
          <p:cNvSpPr txBox="1"/>
          <p:nvPr/>
        </p:nvSpPr>
        <p:spPr>
          <a:xfrm>
            <a:off x="7012747" y="477109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</p:spTree>
    <p:extLst>
      <p:ext uri="{BB962C8B-B14F-4D97-AF65-F5344CB8AC3E}">
        <p14:creationId xmlns:p14="http://schemas.microsoft.com/office/powerpoint/2010/main" val="34119632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6B8-13D2-4F3E-AB4F-B4D3F8D9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6934-D3A7-4A7B-A663-2587B980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00808"/>
            <a:ext cx="4400702" cy="4953000"/>
          </a:xfrm>
        </p:spPr>
        <p:txBody>
          <a:bodyPr/>
          <a:lstStyle/>
          <a:p>
            <a:r>
              <a:rPr lang="en-GB" sz="2800" b="1" dirty="0">
                <a:solidFill>
                  <a:srgbClr val="0070C0"/>
                </a:solidFill>
              </a:rPr>
              <a:t>Left-Right rotation</a:t>
            </a:r>
          </a:p>
          <a:p>
            <a:pPr lvl="1"/>
            <a:r>
              <a:rPr lang="en-GB" sz="2400" dirty="0"/>
              <a:t>height of left subtree &gt; height of right subtree</a:t>
            </a:r>
          </a:p>
          <a:p>
            <a:pPr lvl="1"/>
            <a:r>
              <a:rPr lang="en-GB" sz="2400" dirty="0"/>
              <a:t>data &gt; root’s left child</a:t>
            </a:r>
          </a:p>
          <a:p>
            <a:r>
              <a:rPr lang="en-GB" sz="2600" b="1" dirty="0">
                <a:solidFill>
                  <a:srgbClr val="0070C0"/>
                </a:solidFill>
              </a:rPr>
              <a:t>Rotate</a:t>
            </a:r>
          </a:p>
          <a:p>
            <a:pPr lvl="1"/>
            <a:r>
              <a:rPr lang="en-GB" sz="2400" dirty="0"/>
              <a:t>Perform a left rotation on Node 4</a:t>
            </a:r>
          </a:p>
          <a:p>
            <a:pPr lvl="1"/>
            <a:r>
              <a:rPr lang="en-GB" sz="2400" dirty="0"/>
              <a:t>Perform a right rotation on Node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165F-9AF2-4E22-AB86-F71CBD50F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D973C-0325-4FE9-B785-3D75456B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B5E0C2-1AEF-416C-AD56-DED8246BEA9E}"/>
              </a:ext>
            </a:extLst>
          </p:cNvPr>
          <p:cNvGrpSpPr/>
          <p:nvPr/>
        </p:nvGrpSpPr>
        <p:grpSpPr>
          <a:xfrm>
            <a:off x="5848068" y="1412776"/>
            <a:ext cx="1743133" cy="2513450"/>
            <a:chOff x="4416054" y="413477"/>
            <a:chExt cx="3075405" cy="3672013"/>
          </a:xfrm>
        </p:grpSpPr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755D885-DF4C-4E46-A282-6BFCEB3A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6059" y="2942490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5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5C04622E-F2D4-4649-8283-FAF91E68C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866" y="2703415"/>
              <a:ext cx="789479" cy="508238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5B410CF3-FBF1-4B43-B65D-DDA4246E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920" y="413477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6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94E6728F-FE06-4615-BBCF-1CA9E359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054" y="1860279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4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547F4AF-30F8-473E-B746-42365AA7F9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1477397"/>
              <a:ext cx="632211" cy="519679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2A9F1FB-B864-46FF-80BA-10B256BD2890}"/>
              </a:ext>
            </a:extLst>
          </p:cNvPr>
          <p:cNvSpPr txBox="1"/>
          <p:nvPr/>
        </p:nvSpPr>
        <p:spPr>
          <a:xfrm>
            <a:off x="7597326" y="328158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CC6FFF-AF4C-4E00-A3D2-422A659E265D}"/>
              </a:ext>
            </a:extLst>
          </p:cNvPr>
          <p:cNvSpPr txBox="1"/>
          <p:nvPr/>
        </p:nvSpPr>
        <p:spPr>
          <a:xfrm>
            <a:off x="6594390" y="254279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A5B6DB-7091-4798-A0C7-3FF739A28B32}"/>
              </a:ext>
            </a:extLst>
          </p:cNvPr>
          <p:cNvSpPr txBox="1"/>
          <p:nvPr/>
        </p:nvSpPr>
        <p:spPr>
          <a:xfrm>
            <a:off x="7383361" y="1563682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HD: -2!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E61DF4-FEC8-429C-B200-DFF048E18C63}"/>
              </a:ext>
            </a:extLst>
          </p:cNvPr>
          <p:cNvGrpSpPr/>
          <p:nvPr/>
        </p:nvGrpSpPr>
        <p:grpSpPr>
          <a:xfrm>
            <a:off x="4427984" y="4293096"/>
            <a:ext cx="1630772" cy="1928664"/>
            <a:chOff x="3062360" y="413477"/>
            <a:chExt cx="4068960" cy="3884858"/>
          </a:xfrm>
        </p:grpSpPr>
        <p:sp>
          <p:nvSpPr>
            <p:cNvPr id="28" name="Oval 2">
              <a:extLst>
                <a:ext uri="{FF2B5EF4-FFF2-40B4-BE49-F238E27FC236}">
                  <a16:creationId xmlns:a16="http://schemas.microsoft.com/office/drawing/2014/main" id="{E34F9B17-A5E3-477A-859A-F7B9A80D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360" y="3155335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4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433F55B0-3AED-4070-A7E2-264DA89C06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46997" y="2848259"/>
              <a:ext cx="495051" cy="374835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679D2013-36D4-4175-89F7-4E3C7A95A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920" y="413477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6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4B1D9AF1-6F9B-4953-9BE4-7F2293BAD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054" y="1860279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5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299CA4C8-2968-4F30-8056-CE112629B8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1477397"/>
              <a:ext cx="632211" cy="519679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6FCD4E-4AA2-4B06-9F5B-E136EA6DF4E0}"/>
              </a:ext>
            </a:extLst>
          </p:cNvPr>
          <p:cNvGrpSpPr/>
          <p:nvPr/>
        </p:nvGrpSpPr>
        <p:grpSpPr>
          <a:xfrm>
            <a:off x="6721345" y="4443920"/>
            <a:ext cx="1616365" cy="1210390"/>
            <a:chOff x="3062360" y="1860279"/>
            <a:chExt cx="4033013" cy="2438056"/>
          </a:xfrm>
        </p:grpSpPr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5C0E3D2-7C25-4DC9-AB99-53A24FBDA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360" y="3155335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4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3">
              <a:extLst>
                <a:ext uri="{FF2B5EF4-FFF2-40B4-BE49-F238E27FC236}">
                  <a16:creationId xmlns:a16="http://schemas.microsoft.com/office/drawing/2014/main" id="{874085CA-5631-417A-A58A-BD550C668E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46997" y="2848259"/>
              <a:ext cx="495051" cy="374835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9632C4BC-216C-40A9-949D-4DA6E9A0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973" y="3155335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6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5941FB2F-8252-4A28-9EFA-1D2D668B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054" y="1860279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5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7827135-0C9B-4D01-BCD3-35E1CF33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683" y="2589135"/>
              <a:ext cx="788653" cy="566200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E0A6A5-D3BE-40A9-863C-BC041F5D7D31}"/>
              </a:ext>
            </a:extLst>
          </p:cNvPr>
          <p:cNvSpPr txBox="1"/>
          <p:nvPr/>
        </p:nvSpPr>
        <p:spPr>
          <a:xfrm>
            <a:off x="4921814" y="6006371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(</a:t>
            </a:r>
            <a:r>
              <a:rPr lang="en-GB" sz="2800" b="1" dirty="0" err="1"/>
              <a:t>i</a:t>
            </a:r>
            <a:r>
              <a:rPr lang="en-GB" sz="2800" b="1" dirty="0"/>
              <a:t>) left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4726E5-91A8-4E54-9870-F7291D34F78F}"/>
              </a:ext>
            </a:extLst>
          </p:cNvPr>
          <p:cNvSpPr txBox="1"/>
          <p:nvPr/>
        </p:nvSpPr>
        <p:spPr>
          <a:xfrm>
            <a:off x="6712977" y="6006371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(ii) right</a:t>
            </a:r>
          </a:p>
        </p:txBody>
      </p:sp>
    </p:spTree>
    <p:extLst>
      <p:ext uri="{BB962C8B-B14F-4D97-AF65-F5344CB8AC3E}">
        <p14:creationId xmlns:p14="http://schemas.microsoft.com/office/powerpoint/2010/main" val="21110455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253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4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6781800" y="7620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Add 54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01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31242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5068888" y="2805113"/>
            <a:ext cx="379412" cy="487362"/>
          </a:xfrm>
          <a:custGeom>
            <a:avLst/>
            <a:gdLst>
              <a:gd name="T0" fmla="*/ 2147483646 w 239"/>
              <a:gd name="T1" fmla="*/ 0 h 307"/>
              <a:gd name="T2" fmla="*/ 0 w 239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307">
                <a:moveTo>
                  <a:pt x="238" y="0"/>
                </a:moveTo>
                <a:lnTo>
                  <a:pt x="0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553200" y="58674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Add 60</a:t>
            </a:r>
          </a:p>
        </p:txBody>
      </p:sp>
      <p:sp>
        <p:nvSpPr>
          <p:cNvPr id="789514" name="Rectangle 10"/>
          <p:cNvSpPr>
            <a:spLocks noChangeArrowheads="1"/>
          </p:cNvSpPr>
          <p:nvPr/>
        </p:nvSpPr>
        <p:spPr bwMode="auto">
          <a:xfrm>
            <a:off x="5638800" y="3124200"/>
            <a:ext cx="982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>
                <a:solidFill>
                  <a:schemeClr val="accent2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4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400" b="1">
                <a:solidFill>
                  <a:schemeClr val="bg1"/>
                </a:solidFill>
              </a:rPr>
              <a:t>1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31242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>
            <a:off x="5068888" y="2805113"/>
            <a:ext cx="379412" cy="487362"/>
          </a:xfrm>
          <a:custGeom>
            <a:avLst/>
            <a:gdLst>
              <a:gd name="T0" fmla="*/ 2147483646 w 239"/>
              <a:gd name="T1" fmla="*/ 0 h 307"/>
              <a:gd name="T2" fmla="*/ 0 w 239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307">
                <a:moveTo>
                  <a:pt x="238" y="0"/>
                </a:moveTo>
                <a:lnTo>
                  <a:pt x="0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3340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>
            <a:off x="5068888" y="4100513"/>
            <a:ext cx="455612" cy="411162"/>
          </a:xfrm>
          <a:custGeom>
            <a:avLst/>
            <a:gdLst>
              <a:gd name="T0" fmla="*/ 0 w 287"/>
              <a:gd name="T1" fmla="*/ 0 h 259"/>
              <a:gd name="T2" fmla="*/ 2147483646 w 287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59">
                <a:moveTo>
                  <a:pt x="0" y="0"/>
                </a:moveTo>
                <a:lnTo>
                  <a:pt x="286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1563" name="Rectangle 11"/>
          <p:cNvSpPr>
            <a:spLocks noChangeArrowheads="1"/>
          </p:cNvSpPr>
          <p:nvPr/>
        </p:nvSpPr>
        <p:spPr bwMode="auto">
          <a:xfrm>
            <a:off x="7086600" y="4038600"/>
            <a:ext cx="9302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800" b="1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83F6EE-B21D-4614-A3CE-B79FD5D3C3EE}"/>
              </a:ext>
            </a:extLst>
          </p:cNvPr>
          <p:cNvSpPr/>
          <p:nvPr/>
        </p:nvSpPr>
        <p:spPr>
          <a:xfrm>
            <a:off x="539552" y="5195887"/>
            <a:ext cx="760411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Left-Right rotation</a:t>
            </a:r>
          </a:p>
          <a:p>
            <a:pPr lvl="1"/>
            <a:r>
              <a:rPr lang="en-GB" sz="2400" dirty="0"/>
              <a:t>height of left subtree &gt; height of right subtree</a:t>
            </a:r>
          </a:p>
          <a:p>
            <a:pPr lvl="1"/>
            <a:r>
              <a:rPr lang="en-GB" sz="2400" dirty="0"/>
              <a:t>newly added node &gt; root’s left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3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0" y="609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4343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John Smith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56%</a:t>
            </a:r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3486150" y="228600"/>
            <a:ext cx="296863" cy="369888"/>
          </a:xfrm>
          <a:custGeom>
            <a:avLst/>
            <a:gdLst>
              <a:gd name="T0" fmla="*/ 0 w 187"/>
              <a:gd name="T1" fmla="*/ 0 h 233"/>
              <a:gd name="T2" fmla="*/ 2147483646 w 187"/>
              <a:gd name="T3" fmla="*/ 0 h 233"/>
              <a:gd name="T4" fmla="*/ 2147483646 w 187"/>
              <a:gd name="T5" fmla="*/ 2147483646 h 2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" h="233">
                <a:moveTo>
                  <a:pt x="0" y="0"/>
                </a:moveTo>
                <a:lnTo>
                  <a:pt x="186" y="0"/>
                </a:lnTo>
                <a:lnTo>
                  <a:pt x="186" y="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0" y="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81400" y="3276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686175" y="3335338"/>
            <a:ext cx="12573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5471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Pete Jones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52%</a:t>
            </a:r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4314825" y="1073150"/>
            <a:ext cx="214313" cy="2192338"/>
          </a:xfrm>
          <a:custGeom>
            <a:avLst/>
            <a:gdLst>
              <a:gd name="T0" fmla="*/ 2147483646 w 135"/>
              <a:gd name="T1" fmla="*/ 0 h 1381"/>
              <a:gd name="T2" fmla="*/ 0 w 135"/>
              <a:gd name="T3" fmla="*/ 2147483646 h 138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5" h="1381">
                <a:moveTo>
                  <a:pt x="134" y="0"/>
                </a:moveTo>
                <a:lnTo>
                  <a:pt x="0" y="1380"/>
                </a:lnTo>
              </a:path>
            </a:pathLst>
          </a:custGeom>
          <a:noFill/>
          <a:ln w="25400" cap="rnd" cmpd="sng">
            <a:solidFill>
              <a:srgbClr val="969696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95400" y="18288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2647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Sarah Green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48%</a:t>
            </a:r>
          </a:p>
        </p:txBody>
      </p:sp>
      <p:sp>
        <p:nvSpPr>
          <p:cNvPr id="26633" name="Freeform 9"/>
          <p:cNvSpPr>
            <a:spLocks/>
          </p:cNvSpPr>
          <p:nvPr/>
        </p:nvSpPr>
        <p:spPr bwMode="auto">
          <a:xfrm>
            <a:off x="2028825" y="1073150"/>
            <a:ext cx="1008063" cy="744538"/>
          </a:xfrm>
          <a:custGeom>
            <a:avLst/>
            <a:gdLst>
              <a:gd name="T0" fmla="*/ 2147483646 w 635"/>
              <a:gd name="T1" fmla="*/ 0 h 469"/>
              <a:gd name="T2" fmla="*/ 0 w 635"/>
              <a:gd name="T3" fmla="*/ 2147483646 h 4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5" h="469">
                <a:moveTo>
                  <a:pt x="634" y="0"/>
                </a:moveTo>
                <a:lnTo>
                  <a:pt x="0" y="46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553200" y="3276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7841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Penny Kay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71%</a:t>
            </a:r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5060950" y="3263900"/>
            <a:ext cx="2227263" cy="477838"/>
          </a:xfrm>
          <a:custGeom>
            <a:avLst/>
            <a:gdLst>
              <a:gd name="T0" fmla="*/ 0 w 1403"/>
              <a:gd name="T1" fmla="*/ 2147483646 h 301"/>
              <a:gd name="T2" fmla="*/ 2147483646 w 1403"/>
              <a:gd name="T3" fmla="*/ 0 h 3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3" h="301">
                <a:moveTo>
                  <a:pt x="0" y="300"/>
                </a:moveTo>
                <a:lnTo>
                  <a:pt x="1402" y="0"/>
                </a:lnTo>
              </a:path>
            </a:pathLst>
          </a:custGeom>
          <a:noFill/>
          <a:ln w="25400" cap="rnd" cmpd="sng">
            <a:solidFill>
              <a:srgbClr val="969696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562600" y="48768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6210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Alan Day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67%</a:t>
            </a:r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6296025" y="3740150"/>
            <a:ext cx="246063" cy="1125538"/>
          </a:xfrm>
          <a:custGeom>
            <a:avLst/>
            <a:gdLst>
              <a:gd name="T0" fmla="*/ 2147483646 w 155"/>
              <a:gd name="T1" fmla="*/ 0 h 709"/>
              <a:gd name="T2" fmla="*/ 0 w 155"/>
              <a:gd name="T3" fmla="*/ 2147483646 h 70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5" h="709">
                <a:moveTo>
                  <a:pt x="154" y="0"/>
                </a:moveTo>
                <a:lnTo>
                  <a:pt x="0" y="70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397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8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31242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400" name="Freeform 8"/>
          <p:cNvSpPr>
            <a:spLocks/>
          </p:cNvSpPr>
          <p:nvPr/>
        </p:nvSpPr>
        <p:spPr bwMode="auto">
          <a:xfrm>
            <a:off x="5068888" y="2805113"/>
            <a:ext cx="379412" cy="487362"/>
          </a:xfrm>
          <a:custGeom>
            <a:avLst/>
            <a:gdLst>
              <a:gd name="T0" fmla="*/ 2147483646 w 239"/>
              <a:gd name="T1" fmla="*/ 0 h 307"/>
              <a:gd name="T2" fmla="*/ 0 w 239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307">
                <a:moveTo>
                  <a:pt x="238" y="0"/>
                </a:moveTo>
                <a:lnTo>
                  <a:pt x="0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3340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402" name="Freeform 10"/>
          <p:cNvSpPr>
            <a:spLocks/>
          </p:cNvSpPr>
          <p:nvPr/>
        </p:nvSpPr>
        <p:spPr bwMode="auto">
          <a:xfrm>
            <a:off x="5068888" y="4100513"/>
            <a:ext cx="455612" cy="411162"/>
          </a:xfrm>
          <a:custGeom>
            <a:avLst/>
            <a:gdLst>
              <a:gd name="T0" fmla="*/ 0 w 287"/>
              <a:gd name="T1" fmla="*/ 0 h 259"/>
              <a:gd name="T2" fmla="*/ 2147483646 w 287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59">
                <a:moveTo>
                  <a:pt x="0" y="0"/>
                </a:moveTo>
                <a:lnTo>
                  <a:pt x="286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427420" y="3657600"/>
            <a:ext cx="15533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newNode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59404" name="Freeform 12"/>
          <p:cNvSpPr>
            <a:spLocks/>
          </p:cNvSpPr>
          <p:nvPr/>
        </p:nvSpPr>
        <p:spPr bwMode="auto">
          <a:xfrm>
            <a:off x="6440488" y="4114800"/>
            <a:ext cx="765175" cy="396875"/>
          </a:xfrm>
          <a:custGeom>
            <a:avLst/>
            <a:gdLst>
              <a:gd name="T0" fmla="*/ 2147483646 w 482"/>
              <a:gd name="T1" fmla="*/ 0 h 250"/>
              <a:gd name="T2" fmla="*/ 0 w 482"/>
              <a:gd name="T3" fmla="*/ 2147483646 h 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2" h="250">
                <a:moveTo>
                  <a:pt x="481" y="0"/>
                </a:moveTo>
                <a:lnTo>
                  <a:pt x="0" y="24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362200" y="34290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6635928" y="14478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9407" name="Freeform 15"/>
          <p:cNvSpPr>
            <a:spLocks/>
          </p:cNvSpPr>
          <p:nvPr/>
        </p:nvSpPr>
        <p:spPr bwMode="auto">
          <a:xfrm>
            <a:off x="6553200" y="1905000"/>
            <a:ext cx="476250" cy="496888"/>
          </a:xfrm>
          <a:custGeom>
            <a:avLst/>
            <a:gdLst>
              <a:gd name="T0" fmla="*/ 2147483646 w 300"/>
              <a:gd name="T1" fmla="*/ 0 h 313"/>
              <a:gd name="T2" fmla="*/ 0 w 300"/>
              <a:gd name="T3" fmla="*/ 2147483646 h 3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13">
                <a:moveTo>
                  <a:pt x="299" y="0"/>
                </a:moveTo>
                <a:lnTo>
                  <a:pt x="0" y="31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8" name="Freeform 16"/>
          <p:cNvSpPr>
            <a:spLocks/>
          </p:cNvSpPr>
          <p:nvPr/>
        </p:nvSpPr>
        <p:spPr bwMode="auto">
          <a:xfrm>
            <a:off x="3306763" y="3657600"/>
            <a:ext cx="657225" cy="39688"/>
          </a:xfrm>
          <a:custGeom>
            <a:avLst/>
            <a:gdLst>
              <a:gd name="T0" fmla="*/ 0 w 414"/>
              <a:gd name="T1" fmla="*/ 0 h 25"/>
              <a:gd name="T2" fmla="*/ 2147483646 w 414"/>
              <a:gd name="T3" fmla="*/ 2147483646 h 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25">
                <a:moveTo>
                  <a:pt x="0" y="0"/>
                </a:moveTo>
                <a:lnTo>
                  <a:pt x="413" y="24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397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8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31242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400" name="Freeform 8"/>
          <p:cNvSpPr>
            <a:spLocks/>
          </p:cNvSpPr>
          <p:nvPr/>
        </p:nvSpPr>
        <p:spPr bwMode="auto">
          <a:xfrm>
            <a:off x="5068888" y="2805113"/>
            <a:ext cx="379412" cy="487362"/>
          </a:xfrm>
          <a:custGeom>
            <a:avLst/>
            <a:gdLst>
              <a:gd name="T0" fmla="*/ 2147483646 w 239"/>
              <a:gd name="T1" fmla="*/ 0 h 307"/>
              <a:gd name="T2" fmla="*/ 0 w 239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307">
                <a:moveTo>
                  <a:pt x="238" y="0"/>
                </a:moveTo>
                <a:lnTo>
                  <a:pt x="0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3340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402" name="Freeform 10"/>
          <p:cNvSpPr>
            <a:spLocks/>
          </p:cNvSpPr>
          <p:nvPr/>
        </p:nvSpPr>
        <p:spPr bwMode="auto">
          <a:xfrm>
            <a:off x="5068888" y="4100513"/>
            <a:ext cx="455612" cy="411162"/>
          </a:xfrm>
          <a:custGeom>
            <a:avLst/>
            <a:gdLst>
              <a:gd name="T0" fmla="*/ 0 w 287"/>
              <a:gd name="T1" fmla="*/ 0 h 259"/>
              <a:gd name="T2" fmla="*/ 2147483646 w 287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59">
                <a:moveTo>
                  <a:pt x="0" y="0"/>
                </a:moveTo>
                <a:lnTo>
                  <a:pt x="286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427420" y="3657600"/>
            <a:ext cx="15533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newNode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59404" name="Freeform 12"/>
          <p:cNvSpPr>
            <a:spLocks/>
          </p:cNvSpPr>
          <p:nvPr/>
        </p:nvSpPr>
        <p:spPr bwMode="auto">
          <a:xfrm>
            <a:off x="6440488" y="4114800"/>
            <a:ext cx="765175" cy="396875"/>
          </a:xfrm>
          <a:custGeom>
            <a:avLst/>
            <a:gdLst>
              <a:gd name="T0" fmla="*/ 2147483646 w 482"/>
              <a:gd name="T1" fmla="*/ 0 h 250"/>
              <a:gd name="T2" fmla="*/ 0 w 482"/>
              <a:gd name="T3" fmla="*/ 2147483646 h 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2" h="250">
                <a:moveTo>
                  <a:pt x="481" y="0"/>
                </a:moveTo>
                <a:lnTo>
                  <a:pt x="0" y="24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362200" y="34290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6635928" y="14478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9407" name="Freeform 15"/>
          <p:cNvSpPr>
            <a:spLocks/>
          </p:cNvSpPr>
          <p:nvPr/>
        </p:nvSpPr>
        <p:spPr bwMode="auto">
          <a:xfrm>
            <a:off x="6553200" y="1905000"/>
            <a:ext cx="476250" cy="496888"/>
          </a:xfrm>
          <a:custGeom>
            <a:avLst/>
            <a:gdLst>
              <a:gd name="T0" fmla="*/ 2147483646 w 300"/>
              <a:gd name="T1" fmla="*/ 0 h 313"/>
              <a:gd name="T2" fmla="*/ 0 w 300"/>
              <a:gd name="T3" fmla="*/ 2147483646 h 3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13">
                <a:moveTo>
                  <a:pt x="299" y="0"/>
                </a:moveTo>
                <a:lnTo>
                  <a:pt x="0" y="31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8" name="Freeform 16"/>
          <p:cNvSpPr>
            <a:spLocks/>
          </p:cNvSpPr>
          <p:nvPr/>
        </p:nvSpPr>
        <p:spPr bwMode="auto">
          <a:xfrm>
            <a:off x="3306763" y="3657600"/>
            <a:ext cx="657225" cy="39688"/>
          </a:xfrm>
          <a:custGeom>
            <a:avLst/>
            <a:gdLst>
              <a:gd name="T0" fmla="*/ 0 w 414"/>
              <a:gd name="T1" fmla="*/ 0 h 25"/>
              <a:gd name="T2" fmla="*/ 2147483646 w 414"/>
              <a:gd name="T3" fmla="*/ 2147483646 h 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25">
                <a:moveTo>
                  <a:pt x="0" y="0"/>
                </a:moveTo>
                <a:lnTo>
                  <a:pt x="413" y="24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C3CEC6-6B44-49E4-B3DB-CCB360173352}"/>
              </a:ext>
            </a:extLst>
          </p:cNvPr>
          <p:cNvSpPr/>
          <p:nvPr/>
        </p:nvSpPr>
        <p:spPr>
          <a:xfrm>
            <a:off x="539552" y="5766355"/>
            <a:ext cx="7604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b="1" dirty="0"/>
              <a:t>Step (</a:t>
            </a:r>
            <a:r>
              <a:rPr lang="en-GB" sz="2400" b="1" dirty="0" err="1"/>
              <a:t>i</a:t>
            </a:r>
            <a:r>
              <a:rPr lang="en-GB" sz="2400" b="1" dirty="0"/>
              <a:t>) do a left rotation of this sub-tree, with ‘child’ as the root of the tree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7B5E55-9CD6-44FE-B38E-51BBCCC0360C}"/>
              </a:ext>
            </a:extLst>
          </p:cNvPr>
          <p:cNvSpPr/>
          <p:nvPr/>
        </p:nvSpPr>
        <p:spPr bwMode="auto">
          <a:xfrm>
            <a:off x="1331640" y="3124200"/>
            <a:ext cx="7056784" cy="2609056"/>
          </a:xfrm>
          <a:prstGeom prst="rect">
            <a:avLst/>
          </a:prstGeom>
          <a:solidFill>
            <a:srgbClr val="FFFF00">
              <a:alpha val="2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141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445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6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3962400" y="31242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448" name="Freeform 8"/>
          <p:cNvSpPr>
            <a:spLocks/>
          </p:cNvSpPr>
          <p:nvPr/>
        </p:nvSpPr>
        <p:spPr bwMode="auto">
          <a:xfrm>
            <a:off x="5068888" y="2805113"/>
            <a:ext cx="379412" cy="487362"/>
          </a:xfrm>
          <a:custGeom>
            <a:avLst/>
            <a:gdLst>
              <a:gd name="T0" fmla="*/ 2147483646 w 239"/>
              <a:gd name="T1" fmla="*/ 0 h 307"/>
              <a:gd name="T2" fmla="*/ 0 w 239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9" h="307">
                <a:moveTo>
                  <a:pt x="238" y="0"/>
                </a:moveTo>
                <a:lnTo>
                  <a:pt x="0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53340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427422" y="3657600"/>
            <a:ext cx="15533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newNode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61451" name="Freeform 11"/>
          <p:cNvSpPr>
            <a:spLocks/>
          </p:cNvSpPr>
          <p:nvPr/>
        </p:nvSpPr>
        <p:spPr bwMode="auto">
          <a:xfrm>
            <a:off x="6440488" y="4114800"/>
            <a:ext cx="765175" cy="396875"/>
          </a:xfrm>
          <a:custGeom>
            <a:avLst/>
            <a:gdLst>
              <a:gd name="T0" fmla="*/ 2147483646 w 482"/>
              <a:gd name="T1" fmla="*/ 0 h 250"/>
              <a:gd name="T2" fmla="*/ 0 w 482"/>
              <a:gd name="T3" fmla="*/ 2147483646 h 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2" h="250">
                <a:moveTo>
                  <a:pt x="481" y="0"/>
                </a:moveTo>
                <a:lnTo>
                  <a:pt x="0" y="24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2362200" y="34290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6635928" y="14478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1454" name="Freeform 14"/>
          <p:cNvSpPr>
            <a:spLocks/>
          </p:cNvSpPr>
          <p:nvPr/>
        </p:nvSpPr>
        <p:spPr bwMode="auto">
          <a:xfrm>
            <a:off x="6553200" y="1905000"/>
            <a:ext cx="476250" cy="496888"/>
          </a:xfrm>
          <a:custGeom>
            <a:avLst/>
            <a:gdLst>
              <a:gd name="T0" fmla="*/ 2147483646 w 300"/>
              <a:gd name="T1" fmla="*/ 0 h 313"/>
              <a:gd name="T2" fmla="*/ 0 w 300"/>
              <a:gd name="T3" fmla="*/ 2147483646 h 3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13">
                <a:moveTo>
                  <a:pt x="299" y="0"/>
                </a:moveTo>
                <a:lnTo>
                  <a:pt x="0" y="31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55" name="Freeform 15"/>
          <p:cNvSpPr>
            <a:spLocks/>
          </p:cNvSpPr>
          <p:nvPr/>
        </p:nvSpPr>
        <p:spPr bwMode="auto">
          <a:xfrm>
            <a:off x="3306763" y="3657600"/>
            <a:ext cx="657225" cy="39688"/>
          </a:xfrm>
          <a:custGeom>
            <a:avLst/>
            <a:gdLst>
              <a:gd name="T0" fmla="*/ 0 w 414"/>
              <a:gd name="T1" fmla="*/ 0 h 25"/>
              <a:gd name="T2" fmla="*/ 2147483646 w 414"/>
              <a:gd name="T3" fmla="*/ 2147483646 h 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25">
                <a:moveTo>
                  <a:pt x="0" y="0"/>
                </a:moveTo>
                <a:lnTo>
                  <a:pt x="413" y="24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56" name="Freeform 16"/>
          <p:cNvSpPr>
            <a:spLocks/>
          </p:cNvSpPr>
          <p:nvPr/>
        </p:nvSpPr>
        <p:spPr bwMode="auto">
          <a:xfrm>
            <a:off x="1708150" y="3138488"/>
            <a:ext cx="3629025" cy="1779587"/>
          </a:xfrm>
          <a:custGeom>
            <a:avLst/>
            <a:gdLst>
              <a:gd name="T0" fmla="*/ 2147483646 w 2286"/>
              <a:gd name="T1" fmla="*/ 2147483646 h 1121"/>
              <a:gd name="T2" fmla="*/ 2147483646 w 2286"/>
              <a:gd name="T3" fmla="*/ 2147483646 h 1121"/>
              <a:gd name="T4" fmla="*/ 2147483646 w 2286"/>
              <a:gd name="T5" fmla="*/ 2147483646 h 1121"/>
              <a:gd name="T6" fmla="*/ 2147483646 w 2286"/>
              <a:gd name="T7" fmla="*/ 2147483646 h 1121"/>
              <a:gd name="T8" fmla="*/ 2147483646 w 2286"/>
              <a:gd name="T9" fmla="*/ 2147483646 h 1121"/>
              <a:gd name="T10" fmla="*/ 2147483646 w 2286"/>
              <a:gd name="T11" fmla="*/ 2147483646 h 1121"/>
              <a:gd name="T12" fmla="*/ 2147483646 w 2286"/>
              <a:gd name="T13" fmla="*/ 2147483646 h 1121"/>
              <a:gd name="T14" fmla="*/ 2147483646 w 2286"/>
              <a:gd name="T15" fmla="*/ 2147483646 h 1121"/>
              <a:gd name="T16" fmla="*/ 2147483646 w 2286"/>
              <a:gd name="T17" fmla="*/ 2147483646 h 1121"/>
              <a:gd name="T18" fmla="*/ 2147483646 w 2286"/>
              <a:gd name="T19" fmla="*/ 2147483646 h 1121"/>
              <a:gd name="T20" fmla="*/ 2147483646 w 2286"/>
              <a:gd name="T21" fmla="*/ 2147483646 h 1121"/>
              <a:gd name="T22" fmla="*/ 2147483646 w 2286"/>
              <a:gd name="T23" fmla="*/ 2147483646 h 1121"/>
              <a:gd name="T24" fmla="*/ 2147483646 w 2286"/>
              <a:gd name="T25" fmla="*/ 2147483646 h 1121"/>
              <a:gd name="T26" fmla="*/ 2147483646 w 2286"/>
              <a:gd name="T27" fmla="*/ 2147483646 h 1121"/>
              <a:gd name="T28" fmla="*/ 2147483646 w 2286"/>
              <a:gd name="T29" fmla="*/ 2147483646 h 1121"/>
              <a:gd name="T30" fmla="*/ 2147483646 w 2286"/>
              <a:gd name="T31" fmla="*/ 2147483646 h 1121"/>
              <a:gd name="T32" fmla="*/ 2147483646 w 2286"/>
              <a:gd name="T33" fmla="*/ 2147483646 h 1121"/>
              <a:gd name="T34" fmla="*/ 2147483646 w 2286"/>
              <a:gd name="T35" fmla="*/ 2147483646 h 1121"/>
              <a:gd name="T36" fmla="*/ 2147483646 w 2286"/>
              <a:gd name="T37" fmla="*/ 2147483646 h 1121"/>
              <a:gd name="T38" fmla="*/ 2147483646 w 2286"/>
              <a:gd name="T39" fmla="*/ 2147483646 h 1121"/>
              <a:gd name="T40" fmla="*/ 0 w 2286"/>
              <a:gd name="T41" fmla="*/ 2147483646 h 1121"/>
              <a:gd name="T42" fmla="*/ 2147483646 w 2286"/>
              <a:gd name="T43" fmla="*/ 2147483646 h 1121"/>
              <a:gd name="T44" fmla="*/ 2147483646 w 2286"/>
              <a:gd name="T45" fmla="*/ 2147483646 h 1121"/>
              <a:gd name="T46" fmla="*/ 2147483646 w 2286"/>
              <a:gd name="T47" fmla="*/ 2147483646 h 1121"/>
              <a:gd name="T48" fmla="*/ 2147483646 w 2286"/>
              <a:gd name="T49" fmla="*/ 2147483646 h 1121"/>
              <a:gd name="T50" fmla="*/ 2147483646 w 2286"/>
              <a:gd name="T51" fmla="*/ 2147483646 h 1121"/>
              <a:gd name="T52" fmla="*/ 2147483646 w 2286"/>
              <a:gd name="T53" fmla="*/ 2147483646 h 1121"/>
              <a:gd name="T54" fmla="*/ 2147483646 w 2286"/>
              <a:gd name="T55" fmla="*/ 2147483646 h 1121"/>
              <a:gd name="T56" fmla="*/ 2147483646 w 2286"/>
              <a:gd name="T57" fmla="*/ 2147483646 h 1121"/>
              <a:gd name="T58" fmla="*/ 2147483646 w 2286"/>
              <a:gd name="T59" fmla="*/ 2147483646 h 1121"/>
              <a:gd name="T60" fmla="*/ 2147483646 w 2286"/>
              <a:gd name="T61" fmla="*/ 2147483646 h 1121"/>
              <a:gd name="T62" fmla="*/ 2147483646 w 2286"/>
              <a:gd name="T63" fmla="*/ 2147483646 h 1121"/>
              <a:gd name="T64" fmla="*/ 2147483646 w 2286"/>
              <a:gd name="T65" fmla="*/ 2147483646 h 1121"/>
              <a:gd name="T66" fmla="*/ 2147483646 w 2286"/>
              <a:gd name="T67" fmla="*/ 2147483646 h 1121"/>
              <a:gd name="T68" fmla="*/ 2147483646 w 2286"/>
              <a:gd name="T69" fmla="*/ 0 h 1121"/>
              <a:gd name="T70" fmla="*/ 2147483646 w 2286"/>
              <a:gd name="T71" fmla="*/ 0 h 1121"/>
              <a:gd name="T72" fmla="*/ 2147483646 w 2286"/>
              <a:gd name="T73" fmla="*/ 2147483646 h 1121"/>
              <a:gd name="T74" fmla="*/ 2147483646 w 2286"/>
              <a:gd name="T75" fmla="*/ 2147483646 h 1121"/>
              <a:gd name="T76" fmla="*/ 2147483646 w 2286"/>
              <a:gd name="T77" fmla="*/ 2147483646 h 1121"/>
              <a:gd name="T78" fmla="*/ 2147483646 w 2286"/>
              <a:gd name="T79" fmla="*/ 2147483646 h 1121"/>
              <a:gd name="T80" fmla="*/ 2147483646 w 2286"/>
              <a:gd name="T81" fmla="*/ 2147483646 h 1121"/>
              <a:gd name="T82" fmla="*/ 2147483646 w 2286"/>
              <a:gd name="T83" fmla="*/ 2147483646 h 1121"/>
              <a:gd name="T84" fmla="*/ 2147483646 w 2286"/>
              <a:gd name="T85" fmla="*/ 2147483646 h 1121"/>
              <a:gd name="T86" fmla="*/ 2147483646 w 2286"/>
              <a:gd name="T87" fmla="*/ 2147483646 h 1121"/>
              <a:gd name="T88" fmla="*/ 2147483646 w 2286"/>
              <a:gd name="T89" fmla="*/ 2147483646 h 1121"/>
              <a:gd name="T90" fmla="*/ 2147483646 w 2286"/>
              <a:gd name="T91" fmla="*/ 2147483646 h 1121"/>
              <a:gd name="T92" fmla="*/ 2147483646 w 2286"/>
              <a:gd name="T93" fmla="*/ 2147483646 h 112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286" h="1121">
                <a:moveTo>
                  <a:pt x="2285" y="1120"/>
                </a:moveTo>
                <a:lnTo>
                  <a:pt x="2070" y="1115"/>
                </a:lnTo>
                <a:lnTo>
                  <a:pt x="1860" y="1105"/>
                </a:lnTo>
                <a:lnTo>
                  <a:pt x="1650" y="1090"/>
                </a:lnTo>
                <a:lnTo>
                  <a:pt x="1446" y="1070"/>
                </a:lnTo>
                <a:lnTo>
                  <a:pt x="1247" y="1046"/>
                </a:lnTo>
                <a:lnTo>
                  <a:pt x="1059" y="1016"/>
                </a:lnTo>
                <a:lnTo>
                  <a:pt x="881" y="981"/>
                </a:lnTo>
                <a:lnTo>
                  <a:pt x="715" y="947"/>
                </a:lnTo>
                <a:lnTo>
                  <a:pt x="559" y="902"/>
                </a:lnTo>
                <a:lnTo>
                  <a:pt x="419" y="857"/>
                </a:lnTo>
                <a:lnTo>
                  <a:pt x="301" y="813"/>
                </a:lnTo>
                <a:lnTo>
                  <a:pt x="193" y="763"/>
                </a:lnTo>
                <a:lnTo>
                  <a:pt x="150" y="738"/>
                </a:lnTo>
                <a:lnTo>
                  <a:pt x="112" y="714"/>
                </a:lnTo>
                <a:lnTo>
                  <a:pt x="80" y="689"/>
                </a:lnTo>
                <a:lnTo>
                  <a:pt x="53" y="664"/>
                </a:lnTo>
                <a:lnTo>
                  <a:pt x="26" y="639"/>
                </a:lnTo>
                <a:lnTo>
                  <a:pt x="10" y="615"/>
                </a:lnTo>
                <a:lnTo>
                  <a:pt x="5" y="585"/>
                </a:lnTo>
                <a:lnTo>
                  <a:pt x="0" y="560"/>
                </a:lnTo>
                <a:lnTo>
                  <a:pt x="5" y="511"/>
                </a:lnTo>
                <a:lnTo>
                  <a:pt x="16" y="456"/>
                </a:lnTo>
                <a:lnTo>
                  <a:pt x="37" y="406"/>
                </a:lnTo>
                <a:lnTo>
                  <a:pt x="64" y="357"/>
                </a:lnTo>
                <a:lnTo>
                  <a:pt x="102" y="307"/>
                </a:lnTo>
                <a:lnTo>
                  <a:pt x="139" y="263"/>
                </a:lnTo>
                <a:lnTo>
                  <a:pt x="188" y="218"/>
                </a:lnTo>
                <a:lnTo>
                  <a:pt x="242" y="179"/>
                </a:lnTo>
                <a:lnTo>
                  <a:pt x="354" y="104"/>
                </a:lnTo>
                <a:lnTo>
                  <a:pt x="484" y="50"/>
                </a:lnTo>
                <a:lnTo>
                  <a:pt x="553" y="30"/>
                </a:lnTo>
                <a:lnTo>
                  <a:pt x="623" y="15"/>
                </a:lnTo>
                <a:lnTo>
                  <a:pt x="699" y="5"/>
                </a:lnTo>
                <a:lnTo>
                  <a:pt x="769" y="0"/>
                </a:lnTo>
                <a:lnTo>
                  <a:pt x="914" y="0"/>
                </a:lnTo>
                <a:lnTo>
                  <a:pt x="1054" y="10"/>
                </a:lnTo>
                <a:lnTo>
                  <a:pt x="1183" y="20"/>
                </a:lnTo>
                <a:lnTo>
                  <a:pt x="1301" y="30"/>
                </a:lnTo>
                <a:lnTo>
                  <a:pt x="1349" y="40"/>
                </a:lnTo>
                <a:lnTo>
                  <a:pt x="1398" y="45"/>
                </a:lnTo>
                <a:lnTo>
                  <a:pt x="1435" y="55"/>
                </a:lnTo>
                <a:lnTo>
                  <a:pt x="1473" y="60"/>
                </a:lnTo>
                <a:lnTo>
                  <a:pt x="1500" y="69"/>
                </a:lnTo>
                <a:lnTo>
                  <a:pt x="1521" y="79"/>
                </a:lnTo>
                <a:lnTo>
                  <a:pt x="1532" y="84"/>
                </a:lnTo>
                <a:lnTo>
                  <a:pt x="1538" y="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57" name="Freeform 17"/>
          <p:cNvSpPr>
            <a:spLocks/>
          </p:cNvSpPr>
          <p:nvPr/>
        </p:nvSpPr>
        <p:spPr bwMode="auto">
          <a:xfrm>
            <a:off x="5068888" y="4107337"/>
            <a:ext cx="455612" cy="411162"/>
          </a:xfrm>
          <a:custGeom>
            <a:avLst/>
            <a:gdLst>
              <a:gd name="T0" fmla="*/ 0 w 287"/>
              <a:gd name="T1" fmla="*/ 0 h 259"/>
              <a:gd name="T2" fmla="*/ 2147483646 w 287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59">
                <a:moveTo>
                  <a:pt x="0" y="0"/>
                </a:moveTo>
                <a:lnTo>
                  <a:pt x="286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55B6E6-42C3-48B1-BEDF-AA4E234FC879}"/>
              </a:ext>
            </a:extLst>
          </p:cNvPr>
          <p:cNvSpPr/>
          <p:nvPr/>
        </p:nvSpPr>
        <p:spPr>
          <a:xfrm>
            <a:off x="539552" y="576635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b="1" dirty="0"/>
              <a:t>Make the root (Child) a left-subtree of its right-child:</a:t>
            </a:r>
          </a:p>
          <a:p>
            <a:pPr lvl="1"/>
            <a:r>
              <a:rPr lang="en-GB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newNode.setLeft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(child);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3B10C8-EBA7-491D-AA5B-AEE4F04AC11C}"/>
              </a:ext>
            </a:extLst>
          </p:cNvPr>
          <p:cNvSpPr/>
          <p:nvPr/>
        </p:nvSpPr>
        <p:spPr bwMode="auto">
          <a:xfrm>
            <a:off x="1331640" y="3124200"/>
            <a:ext cx="7056784" cy="2609056"/>
          </a:xfrm>
          <a:prstGeom prst="rect">
            <a:avLst/>
          </a:prstGeom>
          <a:solidFill>
            <a:srgbClr val="FFFF00">
              <a:alpha val="2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493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3962400" y="31242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496" name="Freeform 8"/>
          <p:cNvSpPr>
            <a:spLocks/>
          </p:cNvSpPr>
          <p:nvPr/>
        </p:nvSpPr>
        <p:spPr bwMode="auto">
          <a:xfrm>
            <a:off x="5446713" y="2805113"/>
            <a:ext cx="536575" cy="1539875"/>
          </a:xfrm>
          <a:custGeom>
            <a:avLst/>
            <a:gdLst>
              <a:gd name="T0" fmla="*/ 0 w 338"/>
              <a:gd name="T1" fmla="*/ 0 h 970"/>
              <a:gd name="T2" fmla="*/ 2147483646 w 338"/>
              <a:gd name="T3" fmla="*/ 2147483646 h 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8" h="970">
                <a:moveTo>
                  <a:pt x="0" y="0"/>
                </a:moveTo>
                <a:lnTo>
                  <a:pt x="337" y="9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5334000" y="43434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427419" y="3657600"/>
            <a:ext cx="15533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newNode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63499" name="Freeform 11"/>
          <p:cNvSpPr>
            <a:spLocks/>
          </p:cNvSpPr>
          <p:nvPr/>
        </p:nvSpPr>
        <p:spPr bwMode="auto">
          <a:xfrm>
            <a:off x="6440488" y="4114800"/>
            <a:ext cx="765175" cy="396875"/>
          </a:xfrm>
          <a:custGeom>
            <a:avLst/>
            <a:gdLst>
              <a:gd name="T0" fmla="*/ 2147483646 w 482"/>
              <a:gd name="T1" fmla="*/ 0 h 250"/>
              <a:gd name="T2" fmla="*/ 0 w 482"/>
              <a:gd name="T3" fmla="*/ 2147483646 h 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2" h="250">
                <a:moveTo>
                  <a:pt x="481" y="0"/>
                </a:moveTo>
                <a:lnTo>
                  <a:pt x="0" y="24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362200" y="34290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6635928" y="14478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3502" name="Freeform 14"/>
          <p:cNvSpPr>
            <a:spLocks/>
          </p:cNvSpPr>
          <p:nvPr/>
        </p:nvSpPr>
        <p:spPr bwMode="auto">
          <a:xfrm>
            <a:off x="6553200" y="1905000"/>
            <a:ext cx="476250" cy="496888"/>
          </a:xfrm>
          <a:custGeom>
            <a:avLst/>
            <a:gdLst>
              <a:gd name="T0" fmla="*/ 2147483646 w 300"/>
              <a:gd name="T1" fmla="*/ 0 h 313"/>
              <a:gd name="T2" fmla="*/ 0 w 300"/>
              <a:gd name="T3" fmla="*/ 2147483646 h 3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13">
                <a:moveTo>
                  <a:pt x="299" y="0"/>
                </a:moveTo>
                <a:lnTo>
                  <a:pt x="0" y="31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3" name="Freeform 15"/>
          <p:cNvSpPr>
            <a:spLocks/>
          </p:cNvSpPr>
          <p:nvPr/>
        </p:nvSpPr>
        <p:spPr bwMode="auto">
          <a:xfrm>
            <a:off x="3306763" y="3657600"/>
            <a:ext cx="657225" cy="39688"/>
          </a:xfrm>
          <a:custGeom>
            <a:avLst/>
            <a:gdLst>
              <a:gd name="T0" fmla="*/ 0 w 414"/>
              <a:gd name="T1" fmla="*/ 0 h 25"/>
              <a:gd name="T2" fmla="*/ 2147483646 w 414"/>
              <a:gd name="T3" fmla="*/ 2147483646 h 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25">
                <a:moveTo>
                  <a:pt x="0" y="0"/>
                </a:moveTo>
                <a:lnTo>
                  <a:pt x="413" y="24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1708150" y="3138488"/>
            <a:ext cx="3629025" cy="1779587"/>
          </a:xfrm>
          <a:custGeom>
            <a:avLst/>
            <a:gdLst>
              <a:gd name="T0" fmla="*/ 2147483646 w 2286"/>
              <a:gd name="T1" fmla="*/ 2147483646 h 1121"/>
              <a:gd name="T2" fmla="*/ 2147483646 w 2286"/>
              <a:gd name="T3" fmla="*/ 2147483646 h 1121"/>
              <a:gd name="T4" fmla="*/ 2147483646 w 2286"/>
              <a:gd name="T5" fmla="*/ 2147483646 h 1121"/>
              <a:gd name="T6" fmla="*/ 2147483646 w 2286"/>
              <a:gd name="T7" fmla="*/ 2147483646 h 1121"/>
              <a:gd name="T8" fmla="*/ 2147483646 w 2286"/>
              <a:gd name="T9" fmla="*/ 2147483646 h 1121"/>
              <a:gd name="T10" fmla="*/ 2147483646 w 2286"/>
              <a:gd name="T11" fmla="*/ 2147483646 h 1121"/>
              <a:gd name="T12" fmla="*/ 2147483646 w 2286"/>
              <a:gd name="T13" fmla="*/ 2147483646 h 1121"/>
              <a:gd name="T14" fmla="*/ 2147483646 w 2286"/>
              <a:gd name="T15" fmla="*/ 2147483646 h 1121"/>
              <a:gd name="T16" fmla="*/ 2147483646 w 2286"/>
              <a:gd name="T17" fmla="*/ 2147483646 h 1121"/>
              <a:gd name="T18" fmla="*/ 2147483646 w 2286"/>
              <a:gd name="T19" fmla="*/ 2147483646 h 1121"/>
              <a:gd name="T20" fmla="*/ 2147483646 w 2286"/>
              <a:gd name="T21" fmla="*/ 2147483646 h 1121"/>
              <a:gd name="T22" fmla="*/ 2147483646 w 2286"/>
              <a:gd name="T23" fmla="*/ 2147483646 h 1121"/>
              <a:gd name="T24" fmla="*/ 2147483646 w 2286"/>
              <a:gd name="T25" fmla="*/ 2147483646 h 1121"/>
              <a:gd name="T26" fmla="*/ 2147483646 w 2286"/>
              <a:gd name="T27" fmla="*/ 2147483646 h 1121"/>
              <a:gd name="T28" fmla="*/ 2147483646 w 2286"/>
              <a:gd name="T29" fmla="*/ 2147483646 h 1121"/>
              <a:gd name="T30" fmla="*/ 2147483646 w 2286"/>
              <a:gd name="T31" fmla="*/ 2147483646 h 1121"/>
              <a:gd name="T32" fmla="*/ 2147483646 w 2286"/>
              <a:gd name="T33" fmla="*/ 2147483646 h 1121"/>
              <a:gd name="T34" fmla="*/ 2147483646 w 2286"/>
              <a:gd name="T35" fmla="*/ 2147483646 h 1121"/>
              <a:gd name="T36" fmla="*/ 2147483646 w 2286"/>
              <a:gd name="T37" fmla="*/ 2147483646 h 1121"/>
              <a:gd name="T38" fmla="*/ 2147483646 w 2286"/>
              <a:gd name="T39" fmla="*/ 2147483646 h 1121"/>
              <a:gd name="T40" fmla="*/ 0 w 2286"/>
              <a:gd name="T41" fmla="*/ 2147483646 h 1121"/>
              <a:gd name="T42" fmla="*/ 2147483646 w 2286"/>
              <a:gd name="T43" fmla="*/ 2147483646 h 1121"/>
              <a:gd name="T44" fmla="*/ 2147483646 w 2286"/>
              <a:gd name="T45" fmla="*/ 2147483646 h 1121"/>
              <a:gd name="T46" fmla="*/ 2147483646 w 2286"/>
              <a:gd name="T47" fmla="*/ 2147483646 h 1121"/>
              <a:gd name="T48" fmla="*/ 2147483646 w 2286"/>
              <a:gd name="T49" fmla="*/ 2147483646 h 1121"/>
              <a:gd name="T50" fmla="*/ 2147483646 w 2286"/>
              <a:gd name="T51" fmla="*/ 2147483646 h 1121"/>
              <a:gd name="T52" fmla="*/ 2147483646 w 2286"/>
              <a:gd name="T53" fmla="*/ 2147483646 h 1121"/>
              <a:gd name="T54" fmla="*/ 2147483646 w 2286"/>
              <a:gd name="T55" fmla="*/ 2147483646 h 1121"/>
              <a:gd name="T56" fmla="*/ 2147483646 w 2286"/>
              <a:gd name="T57" fmla="*/ 2147483646 h 1121"/>
              <a:gd name="T58" fmla="*/ 2147483646 w 2286"/>
              <a:gd name="T59" fmla="*/ 2147483646 h 1121"/>
              <a:gd name="T60" fmla="*/ 2147483646 w 2286"/>
              <a:gd name="T61" fmla="*/ 2147483646 h 1121"/>
              <a:gd name="T62" fmla="*/ 2147483646 w 2286"/>
              <a:gd name="T63" fmla="*/ 2147483646 h 1121"/>
              <a:gd name="T64" fmla="*/ 2147483646 w 2286"/>
              <a:gd name="T65" fmla="*/ 2147483646 h 1121"/>
              <a:gd name="T66" fmla="*/ 2147483646 w 2286"/>
              <a:gd name="T67" fmla="*/ 2147483646 h 1121"/>
              <a:gd name="T68" fmla="*/ 2147483646 w 2286"/>
              <a:gd name="T69" fmla="*/ 0 h 1121"/>
              <a:gd name="T70" fmla="*/ 2147483646 w 2286"/>
              <a:gd name="T71" fmla="*/ 0 h 1121"/>
              <a:gd name="T72" fmla="*/ 2147483646 w 2286"/>
              <a:gd name="T73" fmla="*/ 2147483646 h 1121"/>
              <a:gd name="T74" fmla="*/ 2147483646 w 2286"/>
              <a:gd name="T75" fmla="*/ 2147483646 h 1121"/>
              <a:gd name="T76" fmla="*/ 2147483646 w 2286"/>
              <a:gd name="T77" fmla="*/ 2147483646 h 1121"/>
              <a:gd name="T78" fmla="*/ 2147483646 w 2286"/>
              <a:gd name="T79" fmla="*/ 2147483646 h 1121"/>
              <a:gd name="T80" fmla="*/ 2147483646 w 2286"/>
              <a:gd name="T81" fmla="*/ 2147483646 h 1121"/>
              <a:gd name="T82" fmla="*/ 2147483646 w 2286"/>
              <a:gd name="T83" fmla="*/ 2147483646 h 1121"/>
              <a:gd name="T84" fmla="*/ 2147483646 w 2286"/>
              <a:gd name="T85" fmla="*/ 2147483646 h 1121"/>
              <a:gd name="T86" fmla="*/ 2147483646 w 2286"/>
              <a:gd name="T87" fmla="*/ 2147483646 h 1121"/>
              <a:gd name="T88" fmla="*/ 2147483646 w 2286"/>
              <a:gd name="T89" fmla="*/ 2147483646 h 1121"/>
              <a:gd name="T90" fmla="*/ 2147483646 w 2286"/>
              <a:gd name="T91" fmla="*/ 2147483646 h 1121"/>
              <a:gd name="T92" fmla="*/ 2147483646 w 2286"/>
              <a:gd name="T93" fmla="*/ 2147483646 h 112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286" h="1121">
                <a:moveTo>
                  <a:pt x="2285" y="1120"/>
                </a:moveTo>
                <a:lnTo>
                  <a:pt x="2070" y="1115"/>
                </a:lnTo>
                <a:lnTo>
                  <a:pt x="1860" y="1105"/>
                </a:lnTo>
                <a:lnTo>
                  <a:pt x="1650" y="1090"/>
                </a:lnTo>
                <a:lnTo>
                  <a:pt x="1446" y="1070"/>
                </a:lnTo>
                <a:lnTo>
                  <a:pt x="1247" y="1046"/>
                </a:lnTo>
                <a:lnTo>
                  <a:pt x="1059" y="1016"/>
                </a:lnTo>
                <a:lnTo>
                  <a:pt x="881" y="981"/>
                </a:lnTo>
                <a:lnTo>
                  <a:pt x="715" y="947"/>
                </a:lnTo>
                <a:lnTo>
                  <a:pt x="559" y="902"/>
                </a:lnTo>
                <a:lnTo>
                  <a:pt x="419" y="857"/>
                </a:lnTo>
                <a:lnTo>
                  <a:pt x="301" y="813"/>
                </a:lnTo>
                <a:lnTo>
                  <a:pt x="193" y="763"/>
                </a:lnTo>
                <a:lnTo>
                  <a:pt x="150" y="738"/>
                </a:lnTo>
                <a:lnTo>
                  <a:pt x="112" y="714"/>
                </a:lnTo>
                <a:lnTo>
                  <a:pt x="80" y="689"/>
                </a:lnTo>
                <a:lnTo>
                  <a:pt x="53" y="664"/>
                </a:lnTo>
                <a:lnTo>
                  <a:pt x="26" y="639"/>
                </a:lnTo>
                <a:lnTo>
                  <a:pt x="10" y="615"/>
                </a:lnTo>
                <a:lnTo>
                  <a:pt x="5" y="585"/>
                </a:lnTo>
                <a:lnTo>
                  <a:pt x="0" y="560"/>
                </a:lnTo>
                <a:lnTo>
                  <a:pt x="5" y="511"/>
                </a:lnTo>
                <a:lnTo>
                  <a:pt x="16" y="456"/>
                </a:lnTo>
                <a:lnTo>
                  <a:pt x="37" y="406"/>
                </a:lnTo>
                <a:lnTo>
                  <a:pt x="64" y="357"/>
                </a:lnTo>
                <a:lnTo>
                  <a:pt x="102" y="307"/>
                </a:lnTo>
                <a:lnTo>
                  <a:pt x="139" y="263"/>
                </a:lnTo>
                <a:lnTo>
                  <a:pt x="188" y="218"/>
                </a:lnTo>
                <a:lnTo>
                  <a:pt x="242" y="179"/>
                </a:lnTo>
                <a:lnTo>
                  <a:pt x="354" y="104"/>
                </a:lnTo>
                <a:lnTo>
                  <a:pt x="484" y="50"/>
                </a:lnTo>
                <a:lnTo>
                  <a:pt x="553" y="30"/>
                </a:lnTo>
                <a:lnTo>
                  <a:pt x="623" y="15"/>
                </a:lnTo>
                <a:lnTo>
                  <a:pt x="699" y="5"/>
                </a:lnTo>
                <a:lnTo>
                  <a:pt x="769" y="0"/>
                </a:lnTo>
                <a:lnTo>
                  <a:pt x="914" y="0"/>
                </a:lnTo>
                <a:lnTo>
                  <a:pt x="1054" y="10"/>
                </a:lnTo>
                <a:lnTo>
                  <a:pt x="1183" y="20"/>
                </a:lnTo>
                <a:lnTo>
                  <a:pt x="1301" y="30"/>
                </a:lnTo>
                <a:lnTo>
                  <a:pt x="1349" y="40"/>
                </a:lnTo>
                <a:lnTo>
                  <a:pt x="1398" y="45"/>
                </a:lnTo>
                <a:lnTo>
                  <a:pt x="1435" y="55"/>
                </a:lnTo>
                <a:lnTo>
                  <a:pt x="1473" y="60"/>
                </a:lnTo>
                <a:lnTo>
                  <a:pt x="1500" y="69"/>
                </a:lnTo>
                <a:lnTo>
                  <a:pt x="1521" y="79"/>
                </a:lnTo>
                <a:lnTo>
                  <a:pt x="1532" y="84"/>
                </a:lnTo>
                <a:lnTo>
                  <a:pt x="1538" y="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D7D97-973E-4D97-ACDF-12A4540F976A}"/>
              </a:ext>
            </a:extLst>
          </p:cNvPr>
          <p:cNvSpPr/>
          <p:nvPr/>
        </p:nvSpPr>
        <p:spPr>
          <a:xfrm>
            <a:off x="539552" y="576635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b="1" dirty="0"/>
              <a:t>Make the right-child the new root in this subtree:</a:t>
            </a:r>
          </a:p>
          <a:p>
            <a:pPr lvl="1"/>
            <a:r>
              <a:rPr lang="en-GB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root.setLeft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294A01-62C9-4C29-BCF6-F4DFB4402F74}"/>
              </a:ext>
            </a:extLst>
          </p:cNvPr>
          <p:cNvSpPr>
            <a:spLocks/>
          </p:cNvSpPr>
          <p:nvPr/>
        </p:nvSpPr>
        <p:spPr bwMode="auto">
          <a:xfrm>
            <a:off x="5068888" y="4100513"/>
            <a:ext cx="455612" cy="411162"/>
          </a:xfrm>
          <a:custGeom>
            <a:avLst/>
            <a:gdLst>
              <a:gd name="T0" fmla="*/ 0 w 287"/>
              <a:gd name="T1" fmla="*/ 0 h 259"/>
              <a:gd name="T2" fmla="*/ 2147483646 w 287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59">
                <a:moveTo>
                  <a:pt x="0" y="0"/>
                </a:moveTo>
                <a:lnTo>
                  <a:pt x="286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4A708-06CD-42DB-B796-962A9FD480F6}"/>
              </a:ext>
            </a:extLst>
          </p:cNvPr>
          <p:cNvSpPr/>
          <p:nvPr/>
        </p:nvSpPr>
        <p:spPr bwMode="auto">
          <a:xfrm>
            <a:off x="1331640" y="3124200"/>
            <a:ext cx="7056784" cy="2609056"/>
          </a:xfrm>
          <a:prstGeom prst="rect">
            <a:avLst/>
          </a:prstGeom>
          <a:solidFill>
            <a:srgbClr val="FFFF00">
              <a:alpha val="2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541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2133600" y="4572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3962400" y="3352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545" name="Freeform 9"/>
          <p:cNvSpPr>
            <a:spLocks/>
          </p:cNvSpPr>
          <p:nvPr/>
        </p:nvSpPr>
        <p:spPr bwMode="auto">
          <a:xfrm>
            <a:off x="4610100" y="2805113"/>
            <a:ext cx="838200" cy="549275"/>
          </a:xfrm>
          <a:custGeom>
            <a:avLst/>
            <a:gdLst>
              <a:gd name="T0" fmla="*/ 2147483646 w 528"/>
              <a:gd name="T1" fmla="*/ 0 h 346"/>
              <a:gd name="T2" fmla="*/ 0 w 528"/>
              <a:gd name="T3" fmla="*/ 2147483646 h 3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8" h="346">
                <a:moveTo>
                  <a:pt x="527" y="0"/>
                </a:moveTo>
                <a:lnTo>
                  <a:pt x="0" y="34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3240088" y="4329113"/>
            <a:ext cx="912812" cy="411162"/>
          </a:xfrm>
          <a:custGeom>
            <a:avLst/>
            <a:gdLst>
              <a:gd name="T0" fmla="*/ 2147483646 w 575"/>
              <a:gd name="T1" fmla="*/ 0 h 259"/>
              <a:gd name="T2" fmla="*/ 0 w 575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5" h="259">
                <a:moveTo>
                  <a:pt x="574" y="0"/>
                </a:moveTo>
                <a:lnTo>
                  <a:pt x="0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6635928" y="14478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5548" name="Freeform 12"/>
          <p:cNvSpPr>
            <a:spLocks/>
          </p:cNvSpPr>
          <p:nvPr/>
        </p:nvSpPr>
        <p:spPr bwMode="auto">
          <a:xfrm>
            <a:off x="6553200" y="1905000"/>
            <a:ext cx="476250" cy="496888"/>
          </a:xfrm>
          <a:custGeom>
            <a:avLst/>
            <a:gdLst>
              <a:gd name="T0" fmla="*/ 2147483646 w 300"/>
              <a:gd name="T1" fmla="*/ 0 h 313"/>
              <a:gd name="T2" fmla="*/ 0 w 300"/>
              <a:gd name="T3" fmla="*/ 2147483646 h 3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13">
                <a:moveTo>
                  <a:pt x="299" y="0"/>
                </a:moveTo>
                <a:lnTo>
                  <a:pt x="0" y="31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5364088" y="3334371"/>
            <a:ext cx="15533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newNode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65550" name="Freeform 14"/>
          <p:cNvSpPr>
            <a:spLocks/>
          </p:cNvSpPr>
          <p:nvPr/>
        </p:nvSpPr>
        <p:spPr bwMode="auto">
          <a:xfrm>
            <a:off x="5145088" y="3810000"/>
            <a:ext cx="765175" cy="396875"/>
          </a:xfrm>
          <a:custGeom>
            <a:avLst/>
            <a:gdLst>
              <a:gd name="T0" fmla="*/ 2147483646 w 482"/>
              <a:gd name="T1" fmla="*/ 0 h 250"/>
              <a:gd name="T2" fmla="*/ 0 w 482"/>
              <a:gd name="T3" fmla="*/ 2147483646 h 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2" h="250">
                <a:moveTo>
                  <a:pt x="481" y="0"/>
                </a:moveTo>
                <a:lnTo>
                  <a:pt x="0" y="24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239439" y="4876800"/>
            <a:ext cx="153407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Child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(old root)</a:t>
            </a:r>
          </a:p>
        </p:txBody>
      </p:sp>
      <p:sp>
        <p:nvSpPr>
          <p:cNvPr id="65552" name="Freeform 16"/>
          <p:cNvSpPr>
            <a:spLocks/>
          </p:cNvSpPr>
          <p:nvPr/>
        </p:nvSpPr>
        <p:spPr bwMode="auto">
          <a:xfrm>
            <a:off x="1477963" y="5105400"/>
            <a:ext cx="657225" cy="39688"/>
          </a:xfrm>
          <a:custGeom>
            <a:avLst/>
            <a:gdLst>
              <a:gd name="T0" fmla="*/ 0 w 414"/>
              <a:gd name="T1" fmla="*/ 0 h 25"/>
              <a:gd name="T2" fmla="*/ 2147483646 w 414"/>
              <a:gd name="T3" fmla="*/ 2147483646 h 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25">
                <a:moveTo>
                  <a:pt x="0" y="0"/>
                </a:moveTo>
                <a:lnTo>
                  <a:pt x="413" y="24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EC8E1C5-0A6A-4BAC-AEAD-6C988702C01C}"/>
              </a:ext>
            </a:extLst>
          </p:cNvPr>
          <p:cNvCxnSpPr>
            <a:stCxn id="65543" idx="5"/>
            <a:endCxn id="65544" idx="4"/>
          </p:cNvCxnSpPr>
          <p:nvPr/>
        </p:nvCxnSpPr>
        <p:spPr bwMode="auto">
          <a:xfrm rot="5400000" flipH="1" flipV="1">
            <a:off x="3398790" y="4336302"/>
            <a:ext cx="1051812" cy="1370807"/>
          </a:xfrm>
          <a:prstGeom prst="curvedConnector3">
            <a:avLst>
              <a:gd name="adj1" fmla="val -37648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9399F-040B-45AB-A25E-B48519849BCD}"/>
              </a:ext>
            </a:extLst>
          </p:cNvPr>
          <p:cNvSpPr/>
          <p:nvPr/>
        </p:nvSpPr>
        <p:spPr>
          <a:xfrm>
            <a:off x="539552" y="5982379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b="1" dirty="0"/>
              <a:t>Old root still refers to old right child – not needed</a:t>
            </a:r>
          </a:p>
          <a:p>
            <a:pPr lvl="1"/>
            <a:r>
              <a:rPr lang="en-GB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child.setRight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0BDB2-86DB-40E4-AC84-F1631966EC7C}"/>
              </a:ext>
            </a:extLst>
          </p:cNvPr>
          <p:cNvSpPr/>
          <p:nvPr/>
        </p:nvSpPr>
        <p:spPr bwMode="auto">
          <a:xfrm>
            <a:off x="107504" y="3124199"/>
            <a:ext cx="8280920" cy="2945147"/>
          </a:xfrm>
          <a:prstGeom prst="rect">
            <a:avLst/>
          </a:prstGeom>
          <a:solidFill>
            <a:srgbClr val="FFFF00">
              <a:alpha val="2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541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2133600" y="4572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3962400" y="3352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545" name="Freeform 9"/>
          <p:cNvSpPr>
            <a:spLocks/>
          </p:cNvSpPr>
          <p:nvPr/>
        </p:nvSpPr>
        <p:spPr bwMode="auto">
          <a:xfrm>
            <a:off x="4610100" y="2805113"/>
            <a:ext cx="838200" cy="549275"/>
          </a:xfrm>
          <a:custGeom>
            <a:avLst/>
            <a:gdLst>
              <a:gd name="T0" fmla="*/ 2147483646 w 528"/>
              <a:gd name="T1" fmla="*/ 0 h 346"/>
              <a:gd name="T2" fmla="*/ 0 w 528"/>
              <a:gd name="T3" fmla="*/ 2147483646 h 3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8" h="346">
                <a:moveTo>
                  <a:pt x="527" y="0"/>
                </a:moveTo>
                <a:lnTo>
                  <a:pt x="0" y="34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3240088" y="4329113"/>
            <a:ext cx="912812" cy="411162"/>
          </a:xfrm>
          <a:custGeom>
            <a:avLst/>
            <a:gdLst>
              <a:gd name="T0" fmla="*/ 2147483646 w 575"/>
              <a:gd name="T1" fmla="*/ 0 h 259"/>
              <a:gd name="T2" fmla="*/ 0 w 575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5" h="259">
                <a:moveTo>
                  <a:pt x="574" y="0"/>
                </a:moveTo>
                <a:lnTo>
                  <a:pt x="0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6635928" y="14478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5548" name="Freeform 12"/>
          <p:cNvSpPr>
            <a:spLocks/>
          </p:cNvSpPr>
          <p:nvPr/>
        </p:nvSpPr>
        <p:spPr bwMode="auto">
          <a:xfrm>
            <a:off x="6553200" y="1905000"/>
            <a:ext cx="476250" cy="496888"/>
          </a:xfrm>
          <a:custGeom>
            <a:avLst/>
            <a:gdLst>
              <a:gd name="T0" fmla="*/ 2147483646 w 300"/>
              <a:gd name="T1" fmla="*/ 0 h 313"/>
              <a:gd name="T2" fmla="*/ 0 w 300"/>
              <a:gd name="T3" fmla="*/ 2147483646 h 3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13">
                <a:moveTo>
                  <a:pt x="299" y="0"/>
                </a:moveTo>
                <a:lnTo>
                  <a:pt x="0" y="31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5364088" y="3334371"/>
            <a:ext cx="15533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newNode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65550" name="Freeform 14"/>
          <p:cNvSpPr>
            <a:spLocks/>
          </p:cNvSpPr>
          <p:nvPr/>
        </p:nvSpPr>
        <p:spPr bwMode="auto">
          <a:xfrm>
            <a:off x="5145088" y="3810000"/>
            <a:ext cx="765175" cy="396875"/>
          </a:xfrm>
          <a:custGeom>
            <a:avLst/>
            <a:gdLst>
              <a:gd name="T0" fmla="*/ 2147483646 w 482"/>
              <a:gd name="T1" fmla="*/ 0 h 250"/>
              <a:gd name="T2" fmla="*/ 0 w 482"/>
              <a:gd name="T3" fmla="*/ 2147483646 h 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2" h="250">
                <a:moveTo>
                  <a:pt x="481" y="0"/>
                </a:moveTo>
                <a:lnTo>
                  <a:pt x="0" y="24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533400" y="4876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65552" name="Freeform 16"/>
          <p:cNvSpPr>
            <a:spLocks/>
          </p:cNvSpPr>
          <p:nvPr/>
        </p:nvSpPr>
        <p:spPr bwMode="auto">
          <a:xfrm>
            <a:off x="1477963" y="5105400"/>
            <a:ext cx="657225" cy="39688"/>
          </a:xfrm>
          <a:custGeom>
            <a:avLst/>
            <a:gdLst>
              <a:gd name="T0" fmla="*/ 0 w 414"/>
              <a:gd name="T1" fmla="*/ 0 h 25"/>
              <a:gd name="T2" fmla="*/ 2147483646 w 414"/>
              <a:gd name="T3" fmla="*/ 2147483646 h 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25">
                <a:moveTo>
                  <a:pt x="0" y="0"/>
                </a:moveTo>
                <a:lnTo>
                  <a:pt x="413" y="24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489E53-20BB-49DC-AF16-B59AA182D86E}"/>
              </a:ext>
            </a:extLst>
          </p:cNvPr>
          <p:cNvSpPr/>
          <p:nvPr/>
        </p:nvSpPr>
        <p:spPr>
          <a:xfrm>
            <a:off x="1379543" y="5851525"/>
            <a:ext cx="760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Step (</a:t>
            </a:r>
            <a:r>
              <a:rPr lang="en-GB" sz="2800" b="1" dirty="0" err="1">
                <a:solidFill>
                  <a:srgbClr val="0070C0"/>
                </a:solidFill>
              </a:rPr>
              <a:t>i</a:t>
            </a:r>
            <a:r>
              <a:rPr lang="en-GB" sz="2800" b="1" dirty="0">
                <a:solidFill>
                  <a:srgbClr val="0070C0"/>
                </a:solidFill>
              </a:rPr>
              <a:t>) complete.</a:t>
            </a:r>
          </a:p>
        </p:txBody>
      </p:sp>
    </p:spTree>
    <p:extLst>
      <p:ext uri="{BB962C8B-B14F-4D97-AF65-F5344CB8AC3E}">
        <p14:creationId xmlns:p14="http://schemas.microsoft.com/office/powerpoint/2010/main" val="35026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52578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75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2000" b="1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541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Freeform 6"/>
          <p:cNvSpPr>
            <a:spLocks/>
          </p:cNvSpPr>
          <p:nvPr/>
        </p:nvSpPr>
        <p:spPr bwMode="auto">
          <a:xfrm>
            <a:off x="4992688" y="1662113"/>
            <a:ext cx="455612" cy="334962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2133600" y="4572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3962400" y="3352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545" name="Freeform 9"/>
          <p:cNvSpPr>
            <a:spLocks/>
          </p:cNvSpPr>
          <p:nvPr/>
        </p:nvSpPr>
        <p:spPr bwMode="auto">
          <a:xfrm>
            <a:off x="4610100" y="2805113"/>
            <a:ext cx="838200" cy="549275"/>
          </a:xfrm>
          <a:custGeom>
            <a:avLst/>
            <a:gdLst>
              <a:gd name="T0" fmla="*/ 2147483646 w 528"/>
              <a:gd name="T1" fmla="*/ 0 h 346"/>
              <a:gd name="T2" fmla="*/ 0 w 528"/>
              <a:gd name="T3" fmla="*/ 2147483646 h 3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8" h="346">
                <a:moveTo>
                  <a:pt x="527" y="0"/>
                </a:moveTo>
                <a:lnTo>
                  <a:pt x="0" y="34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3240088" y="4329113"/>
            <a:ext cx="912812" cy="411162"/>
          </a:xfrm>
          <a:custGeom>
            <a:avLst/>
            <a:gdLst>
              <a:gd name="T0" fmla="*/ 2147483646 w 575"/>
              <a:gd name="T1" fmla="*/ 0 h 259"/>
              <a:gd name="T2" fmla="*/ 0 w 575"/>
              <a:gd name="T3" fmla="*/ 2147483646 h 25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5" h="259">
                <a:moveTo>
                  <a:pt x="574" y="0"/>
                </a:moveTo>
                <a:lnTo>
                  <a:pt x="0" y="2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6635928" y="1447800"/>
            <a:ext cx="78386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5548" name="Freeform 12"/>
          <p:cNvSpPr>
            <a:spLocks/>
          </p:cNvSpPr>
          <p:nvPr/>
        </p:nvSpPr>
        <p:spPr bwMode="auto">
          <a:xfrm>
            <a:off x="6553200" y="1905000"/>
            <a:ext cx="476250" cy="496888"/>
          </a:xfrm>
          <a:custGeom>
            <a:avLst/>
            <a:gdLst>
              <a:gd name="T0" fmla="*/ 2147483646 w 300"/>
              <a:gd name="T1" fmla="*/ 0 h 313"/>
              <a:gd name="T2" fmla="*/ 0 w 300"/>
              <a:gd name="T3" fmla="*/ 2147483646 h 31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0" h="313">
                <a:moveTo>
                  <a:pt x="299" y="0"/>
                </a:moveTo>
                <a:lnTo>
                  <a:pt x="0" y="312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5364088" y="3334371"/>
            <a:ext cx="15533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newNode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65550" name="Freeform 14"/>
          <p:cNvSpPr>
            <a:spLocks/>
          </p:cNvSpPr>
          <p:nvPr/>
        </p:nvSpPr>
        <p:spPr bwMode="auto">
          <a:xfrm>
            <a:off x="5145088" y="3810000"/>
            <a:ext cx="765175" cy="396875"/>
          </a:xfrm>
          <a:custGeom>
            <a:avLst/>
            <a:gdLst>
              <a:gd name="T0" fmla="*/ 2147483646 w 482"/>
              <a:gd name="T1" fmla="*/ 0 h 250"/>
              <a:gd name="T2" fmla="*/ 0 w 482"/>
              <a:gd name="T3" fmla="*/ 2147483646 h 2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2" h="250">
                <a:moveTo>
                  <a:pt x="481" y="0"/>
                </a:moveTo>
                <a:lnTo>
                  <a:pt x="0" y="24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533400" y="4876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65552" name="Freeform 16"/>
          <p:cNvSpPr>
            <a:spLocks/>
          </p:cNvSpPr>
          <p:nvPr/>
        </p:nvSpPr>
        <p:spPr bwMode="auto">
          <a:xfrm>
            <a:off x="1477963" y="5105400"/>
            <a:ext cx="657225" cy="39688"/>
          </a:xfrm>
          <a:custGeom>
            <a:avLst/>
            <a:gdLst>
              <a:gd name="T0" fmla="*/ 0 w 414"/>
              <a:gd name="T1" fmla="*/ 0 h 25"/>
              <a:gd name="T2" fmla="*/ 2147483646 w 414"/>
              <a:gd name="T3" fmla="*/ 2147483646 h 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" h="25">
                <a:moveTo>
                  <a:pt x="0" y="0"/>
                </a:moveTo>
                <a:lnTo>
                  <a:pt x="413" y="24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62DE11-95BA-42FA-BBB5-49B5EEBC647A}"/>
              </a:ext>
            </a:extLst>
          </p:cNvPr>
          <p:cNvSpPr/>
          <p:nvPr/>
        </p:nvSpPr>
        <p:spPr bwMode="auto">
          <a:xfrm>
            <a:off x="2123728" y="1738482"/>
            <a:ext cx="6192688" cy="4095689"/>
          </a:xfrm>
          <a:prstGeom prst="rect">
            <a:avLst/>
          </a:prstGeom>
          <a:solidFill>
            <a:srgbClr val="FFFF00">
              <a:alpha val="2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EC3C1-140F-4DC4-A4AB-487317D60470}"/>
              </a:ext>
            </a:extLst>
          </p:cNvPr>
          <p:cNvSpPr/>
          <p:nvPr/>
        </p:nvSpPr>
        <p:spPr>
          <a:xfrm>
            <a:off x="274643" y="5910371"/>
            <a:ext cx="7604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b="1" dirty="0"/>
              <a:t>Step (ii) do a RIGHT rotation of this sub-tree, with ‘root’ as the root of the tree</a:t>
            </a:r>
          </a:p>
        </p:txBody>
      </p:sp>
    </p:spTree>
    <p:extLst>
      <p:ext uri="{BB962C8B-B14F-4D97-AF65-F5344CB8AC3E}">
        <p14:creationId xmlns:p14="http://schemas.microsoft.com/office/powerpoint/2010/main" val="15858274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val 2"/>
          <p:cNvSpPr>
            <a:spLocks noChangeArrowheads="1"/>
          </p:cNvSpPr>
          <p:nvPr/>
        </p:nvSpPr>
        <p:spPr bwMode="auto">
          <a:xfrm>
            <a:off x="3886200" y="685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6858000" y="3733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75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2514600" y="18288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25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7589" name="Freeform 5"/>
          <p:cNvSpPr>
            <a:spLocks/>
          </p:cNvSpPr>
          <p:nvPr/>
        </p:nvSpPr>
        <p:spPr bwMode="auto">
          <a:xfrm>
            <a:off x="3621088" y="1662113"/>
            <a:ext cx="455612" cy="334962"/>
          </a:xfrm>
          <a:custGeom>
            <a:avLst/>
            <a:gdLst>
              <a:gd name="T0" fmla="*/ 2147483646 w 287"/>
              <a:gd name="T1" fmla="*/ 0 h 211"/>
              <a:gd name="T2" fmla="*/ 0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286" y="0"/>
                </a:moveTo>
                <a:lnTo>
                  <a:pt x="0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Freeform 6"/>
          <p:cNvSpPr>
            <a:spLocks/>
          </p:cNvSpPr>
          <p:nvPr/>
        </p:nvSpPr>
        <p:spPr bwMode="auto">
          <a:xfrm>
            <a:off x="6592888" y="2957513"/>
            <a:ext cx="455612" cy="944562"/>
          </a:xfrm>
          <a:custGeom>
            <a:avLst/>
            <a:gdLst>
              <a:gd name="T0" fmla="*/ 0 w 287"/>
              <a:gd name="T1" fmla="*/ 0 h 595"/>
              <a:gd name="T2" fmla="*/ 2147483646 w 287"/>
              <a:gd name="T3" fmla="*/ 2147483646 h 5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595">
                <a:moveTo>
                  <a:pt x="0" y="0"/>
                </a:moveTo>
                <a:lnTo>
                  <a:pt x="286" y="5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3962400" y="38100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54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5486400" y="1981200"/>
            <a:ext cx="1295400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60</a:t>
            </a:r>
            <a:br>
              <a:rPr lang="en-US" altLang="en-US" sz="4000" b="1">
                <a:solidFill>
                  <a:schemeClr val="bg1"/>
                </a:solidFill>
              </a:rPr>
            </a:br>
            <a:r>
              <a:rPr lang="en-US" altLang="en-US" sz="20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7593" name="Freeform 9"/>
          <p:cNvSpPr>
            <a:spLocks/>
          </p:cNvSpPr>
          <p:nvPr/>
        </p:nvSpPr>
        <p:spPr bwMode="auto">
          <a:xfrm>
            <a:off x="5068888" y="2957513"/>
            <a:ext cx="608012" cy="1020762"/>
          </a:xfrm>
          <a:custGeom>
            <a:avLst/>
            <a:gdLst>
              <a:gd name="T0" fmla="*/ 2147483646 w 383"/>
              <a:gd name="T1" fmla="*/ 0 h 643"/>
              <a:gd name="T2" fmla="*/ 0 w 383"/>
              <a:gd name="T3" fmla="*/ 2147483646 h 64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83" h="643">
                <a:moveTo>
                  <a:pt x="382" y="0"/>
                </a:moveTo>
                <a:lnTo>
                  <a:pt x="0" y="64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4992688" y="1662113"/>
            <a:ext cx="684212" cy="487362"/>
          </a:xfrm>
          <a:custGeom>
            <a:avLst/>
            <a:gdLst>
              <a:gd name="T0" fmla="*/ 0 w 431"/>
              <a:gd name="T1" fmla="*/ 0 h 307"/>
              <a:gd name="T2" fmla="*/ 2147483646 w 431"/>
              <a:gd name="T3" fmla="*/ 2147483646 h 30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1" h="307">
                <a:moveTo>
                  <a:pt x="0" y="0"/>
                </a:moveTo>
                <a:lnTo>
                  <a:pt x="430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1803" name="Rectangle 11"/>
          <p:cNvSpPr>
            <a:spLocks noChangeArrowheads="1"/>
          </p:cNvSpPr>
          <p:nvPr/>
        </p:nvSpPr>
        <p:spPr bwMode="auto">
          <a:xfrm>
            <a:off x="7467600" y="1295400"/>
            <a:ext cx="982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>
                <a:solidFill>
                  <a:schemeClr val="accent2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6B8-13D2-4F3E-AB4F-B4D3F8D9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6934-D3A7-4A7B-A663-2587B980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00808"/>
            <a:ext cx="4400702" cy="4953000"/>
          </a:xfrm>
        </p:spPr>
        <p:txBody>
          <a:bodyPr/>
          <a:lstStyle/>
          <a:p>
            <a:r>
              <a:rPr lang="en-GB" sz="2800" b="1" dirty="0">
                <a:solidFill>
                  <a:srgbClr val="0070C0"/>
                </a:solidFill>
              </a:rPr>
              <a:t>Right-left rotation</a:t>
            </a:r>
          </a:p>
          <a:p>
            <a:pPr lvl="1"/>
            <a:r>
              <a:rPr lang="en-GB" sz="2400" dirty="0"/>
              <a:t>height of right subtree &gt; height of left subtree</a:t>
            </a:r>
          </a:p>
          <a:p>
            <a:pPr lvl="1"/>
            <a:r>
              <a:rPr lang="en-GB" sz="2400" dirty="0"/>
              <a:t>data &lt; root’s right child</a:t>
            </a:r>
          </a:p>
          <a:p>
            <a:r>
              <a:rPr lang="en-GB" sz="2600" b="1" dirty="0">
                <a:solidFill>
                  <a:srgbClr val="0070C0"/>
                </a:solidFill>
              </a:rPr>
              <a:t>Rotate</a:t>
            </a:r>
          </a:p>
          <a:p>
            <a:pPr lvl="1"/>
            <a:r>
              <a:rPr lang="en-GB" sz="2400" dirty="0"/>
              <a:t>Perform a RIGHT rotation on Node 9</a:t>
            </a:r>
          </a:p>
          <a:p>
            <a:pPr lvl="1"/>
            <a:r>
              <a:rPr lang="en-GB" sz="2400" dirty="0"/>
              <a:t>Perform a LEFT rotation on Node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165F-9AF2-4E22-AB86-F71CBD50F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909C1-276C-44B0-845D-9BFB3D1D5D99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D973C-0325-4FE9-B785-3D75456B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794" y="355056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B5E0C2-1AEF-416C-AD56-DED8246BEA9E}"/>
              </a:ext>
            </a:extLst>
          </p:cNvPr>
          <p:cNvGrpSpPr/>
          <p:nvPr/>
        </p:nvGrpSpPr>
        <p:grpSpPr>
          <a:xfrm>
            <a:off x="5724128" y="1268760"/>
            <a:ext cx="1684865" cy="2513450"/>
            <a:chOff x="5835920" y="413477"/>
            <a:chExt cx="2972603" cy="3672013"/>
          </a:xfrm>
        </p:grpSpPr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755D885-DF4C-4E46-A282-6BFCEB3A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6059" y="2942490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7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5C04622E-F2D4-4649-8283-FAF91E68C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73473" y="2692549"/>
              <a:ext cx="519069" cy="359929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5B410CF3-FBF1-4B43-B65D-DDA4246E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920" y="413477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6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94E6728F-FE06-4615-BBCF-1CA9E359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123" y="1594552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 b="1" dirty="0">
                  <a:solidFill>
                    <a:schemeClr val="bg1"/>
                  </a:solidFill>
                </a:rPr>
                <a:t>9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547F4AF-30F8-473E-B746-42365AA7F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063" y="1328743"/>
              <a:ext cx="712843" cy="440954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2A9F1FB-B864-46FF-80BA-10B256BD2890}"/>
              </a:ext>
            </a:extLst>
          </p:cNvPr>
          <p:cNvSpPr txBox="1"/>
          <p:nvPr/>
        </p:nvSpPr>
        <p:spPr>
          <a:xfrm>
            <a:off x="6668609" y="3137564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CC6FFF-AF4C-4E00-A3D2-422A659E265D}"/>
              </a:ext>
            </a:extLst>
          </p:cNvPr>
          <p:cNvSpPr txBox="1"/>
          <p:nvPr/>
        </p:nvSpPr>
        <p:spPr>
          <a:xfrm>
            <a:off x="7408993" y="2186077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HD: 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A5B6DB-7091-4798-A0C7-3FF739A28B32}"/>
              </a:ext>
            </a:extLst>
          </p:cNvPr>
          <p:cNvSpPr txBox="1"/>
          <p:nvPr/>
        </p:nvSpPr>
        <p:spPr>
          <a:xfrm>
            <a:off x="6454644" y="1419666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HD: 2!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E61DF4-FEC8-429C-B200-DFF048E18C63}"/>
              </a:ext>
            </a:extLst>
          </p:cNvPr>
          <p:cNvGrpSpPr/>
          <p:nvPr/>
        </p:nvGrpSpPr>
        <p:grpSpPr>
          <a:xfrm>
            <a:off x="4690998" y="4331706"/>
            <a:ext cx="1609194" cy="1752976"/>
            <a:chOff x="2857993" y="491248"/>
            <a:chExt cx="4015120" cy="3530974"/>
          </a:xfrm>
        </p:grpSpPr>
        <p:sp>
          <p:nvSpPr>
            <p:cNvPr id="28" name="Oval 2">
              <a:extLst>
                <a:ext uri="{FF2B5EF4-FFF2-40B4-BE49-F238E27FC236}">
                  <a16:creationId xmlns:a16="http://schemas.microsoft.com/office/drawing/2014/main" id="{E34F9B17-A5E3-477A-859A-F7B9A80D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713" y="2879222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9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679D2013-36D4-4175-89F7-4E3C7A95A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993" y="491248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6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4B1D9AF1-6F9B-4953-9BE4-7F2293BAD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446" y="1710581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7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299CA4C8-2968-4F30-8056-CE112629B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67" y="1446135"/>
              <a:ext cx="529782" cy="414143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6FCD4E-4AA2-4B06-9F5B-E136EA6DF4E0}"/>
              </a:ext>
            </a:extLst>
          </p:cNvPr>
          <p:cNvGrpSpPr/>
          <p:nvPr/>
        </p:nvGrpSpPr>
        <p:grpSpPr>
          <a:xfrm>
            <a:off x="6721345" y="4443920"/>
            <a:ext cx="1616365" cy="1210390"/>
            <a:chOff x="3062360" y="1860279"/>
            <a:chExt cx="4033013" cy="2438056"/>
          </a:xfrm>
        </p:grpSpPr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5C0E3D2-7C25-4DC9-AB99-53A24FBDA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360" y="3155335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6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3">
              <a:extLst>
                <a:ext uri="{FF2B5EF4-FFF2-40B4-BE49-F238E27FC236}">
                  <a16:creationId xmlns:a16="http://schemas.microsoft.com/office/drawing/2014/main" id="{874085CA-5631-417A-A58A-BD550C668E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46997" y="2848259"/>
              <a:ext cx="495051" cy="374835"/>
            </a:xfrm>
            <a:custGeom>
              <a:avLst/>
              <a:gdLst>
                <a:gd name="T0" fmla="*/ 0 w 239"/>
                <a:gd name="T1" fmla="*/ 0 h 259"/>
                <a:gd name="T2" fmla="*/ 2147483646 w 239"/>
                <a:gd name="T3" fmla="*/ 2147483646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" h="259">
                  <a:moveTo>
                    <a:pt x="0" y="0"/>
                  </a:moveTo>
                  <a:lnTo>
                    <a:pt x="238" y="2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9632C4BC-216C-40A9-949D-4DA6E9A0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973" y="3155335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9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5941FB2F-8252-4A28-9EFA-1D2D668B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054" y="1860279"/>
              <a:ext cx="1295400" cy="1143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solidFill>
                    <a:schemeClr val="bg1"/>
                  </a:solidFill>
                </a:rPr>
                <a:t>7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7827135-0C9B-4D01-BCD3-35E1CF33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683" y="2589135"/>
              <a:ext cx="788653" cy="566200"/>
            </a:xfrm>
            <a:custGeom>
              <a:avLst/>
              <a:gdLst>
                <a:gd name="T0" fmla="*/ 0 w 287"/>
                <a:gd name="T1" fmla="*/ 0 h 211"/>
                <a:gd name="T2" fmla="*/ 2147483646 w 287"/>
                <a:gd name="T3" fmla="*/ 2147483646 h 21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6" y="2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E0A6A5-D3BE-40A9-863C-BC041F5D7D31}"/>
              </a:ext>
            </a:extLst>
          </p:cNvPr>
          <p:cNvSpPr txBox="1"/>
          <p:nvPr/>
        </p:nvSpPr>
        <p:spPr>
          <a:xfrm>
            <a:off x="4921814" y="6006371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(</a:t>
            </a:r>
            <a:r>
              <a:rPr lang="en-GB" sz="2800" b="1" dirty="0" err="1"/>
              <a:t>i</a:t>
            </a:r>
            <a:r>
              <a:rPr lang="en-GB" sz="2800" b="1" dirty="0"/>
              <a:t>) right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4726E5-91A8-4E54-9870-F7291D34F78F}"/>
              </a:ext>
            </a:extLst>
          </p:cNvPr>
          <p:cNvSpPr txBox="1"/>
          <p:nvPr/>
        </p:nvSpPr>
        <p:spPr>
          <a:xfrm>
            <a:off x="6712977" y="6006371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(ii) left</a:t>
            </a:r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A762F4BE-3D9C-43C8-A032-B0C6E0CF9115}"/>
              </a:ext>
            </a:extLst>
          </p:cNvPr>
          <p:cNvSpPr>
            <a:spLocks/>
          </p:cNvSpPr>
          <p:nvPr/>
        </p:nvSpPr>
        <p:spPr bwMode="auto">
          <a:xfrm>
            <a:off x="5655816" y="5445224"/>
            <a:ext cx="212328" cy="205604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2147483646 h 2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6" y="2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5644542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286000"/>
            <a:ext cx="8650288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800" dirty="0"/>
              <a:t>More (fun?) things to do with trees</a:t>
            </a:r>
            <a:br>
              <a:rPr lang="en-US" altLang="en-US" sz="3800" dirty="0"/>
            </a:br>
            <a:r>
              <a:rPr lang="en-US" altLang="en-US" sz="3800" dirty="0"/>
              <a:t>Counting &amp; Calculating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609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4343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John Smith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56%</a:t>
            </a:r>
          </a:p>
        </p:txBody>
      </p:sp>
      <p:sp>
        <p:nvSpPr>
          <p:cNvPr id="28675" name="Freeform 3"/>
          <p:cNvSpPr>
            <a:spLocks/>
          </p:cNvSpPr>
          <p:nvPr/>
        </p:nvSpPr>
        <p:spPr bwMode="auto">
          <a:xfrm>
            <a:off x="3486150" y="228600"/>
            <a:ext cx="296863" cy="369888"/>
          </a:xfrm>
          <a:custGeom>
            <a:avLst/>
            <a:gdLst>
              <a:gd name="T0" fmla="*/ 0 w 187"/>
              <a:gd name="T1" fmla="*/ 0 h 233"/>
              <a:gd name="T2" fmla="*/ 2147483646 w 187"/>
              <a:gd name="T3" fmla="*/ 0 h 233"/>
              <a:gd name="T4" fmla="*/ 2147483646 w 187"/>
              <a:gd name="T5" fmla="*/ 2147483646 h 2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" h="233">
                <a:moveTo>
                  <a:pt x="0" y="0"/>
                </a:moveTo>
                <a:lnTo>
                  <a:pt x="186" y="0"/>
                </a:lnTo>
                <a:lnTo>
                  <a:pt x="186" y="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86000" y="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581400" y="3276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686175" y="3335338"/>
            <a:ext cx="12573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5471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Pete Jones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52%</a:t>
            </a:r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4314825" y="2216150"/>
            <a:ext cx="931863" cy="1049338"/>
          </a:xfrm>
          <a:custGeom>
            <a:avLst/>
            <a:gdLst>
              <a:gd name="T0" fmla="*/ 2147483646 w 587"/>
              <a:gd name="T1" fmla="*/ 0 h 661"/>
              <a:gd name="T2" fmla="*/ 0 w 587"/>
              <a:gd name="T3" fmla="*/ 2147483646 h 66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87" h="661">
                <a:moveTo>
                  <a:pt x="586" y="0"/>
                </a:moveTo>
                <a:lnTo>
                  <a:pt x="0" y="6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295400" y="18288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2647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Sarah Green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48%</a:t>
            </a:r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2028825" y="1073150"/>
            <a:ext cx="1008063" cy="744538"/>
          </a:xfrm>
          <a:custGeom>
            <a:avLst/>
            <a:gdLst>
              <a:gd name="T0" fmla="*/ 2147483646 w 635"/>
              <a:gd name="T1" fmla="*/ 0 h 469"/>
              <a:gd name="T2" fmla="*/ 0 w 635"/>
              <a:gd name="T3" fmla="*/ 2147483646 h 4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35" h="469">
                <a:moveTo>
                  <a:pt x="634" y="0"/>
                </a:moveTo>
                <a:lnTo>
                  <a:pt x="0" y="46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553200" y="3276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7841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Penny Kay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71%</a:t>
            </a:r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6737350" y="2216150"/>
            <a:ext cx="550863" cy="1049338"/>
          </a:xfrm>
          <a:custGeom>
            <a:avLst/>
            <a:gdLst>
              <a:gd name="T0" fmla="*/ 0 w 347"/>
              <a:gd name="T1" fmla="*/ 0 h 661"/>
              <a:gd name="T2" fmla="*/ 2147483646 w 347"/>
              <a:gd name="T3" fmla="*/ 2147483646 h 66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7" h="661">
                <a:moveTo>
                  <a:pt x="0" y="0"/>
                </a:moveTo>
                <a:lnTo>
                  <a:pt x="346" y="6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257800" y="1752600"/>
            <a:ext cx="1466850" cy="925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6210</a:t>
            </a:r>
            <a:br>
              <a:rPr lang="en-US" altLang="en-US" sz="1800" b="1">
                <a:solidFill>
                  <a:schemeClr val="tx1"/>
                </a:solidFill>
              </a:rPr>
            </a:br>
            <a:r>
              <a:rPr lang="en-US" altLang="en-US" sz="1800" b="1">
                <a:solidFill>
                  <a:schemeClr val="tx1"/>
                </a:solidFill>
              </a:rPr>
              <a:t>Alan Day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67%</a:t>
            </a:r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4527550" y="1073150"/>
            <a:ext cx="1465263" cy="668338"/>
          </a:xfrm>
          <a:custGeom>
            <a:avLst/>
            <a:gdLst>
              <a:gd name="T0" fmla="*/ 0 w 923"/>
              <a:gd name="T1" fmla="*/ 0 h 421"/>
              <a:gd name="T2" fmla="*/ 2147483646 w 923"/>
              <a:gd name="T3" fmla="*/ 2147483646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23" h="421">
                <a:moveTo>
                  <a:pt x="0" y="0"/>
                </a:moveTo>
                <a:lnTo>
                  <a:pt x="922" y="42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Counting nodes in a tree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1844675"/>
            <a:ext cx="8839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How many nodes in a tree? How many students in the class? How many books in the library?, How many items in your shop?</a:t>
            </a:r>
          </a:p>
          <a:p>
            <a:pPr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/>
            </a:r>
            <a:br>
              <a:rPr lang="en-US" altLang="en-US" sz="32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bg2"/>
                </a:solidFill>
              </a:rPr>
              <a:t>1 +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(no. in left subtree)</a:t>
            </a:r>
            <a:r>
              <a:rPr lang="en-US" altLang="en-US" sz="2800" dirty="0">
                <a:solidFill>
                  <a:schemeClr val="tx1"/>
                </a:solidFill>
              </a:rPr>
              <a:t> + (no. in right subtree)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= </a:t>
            </a:r>
            <a:r>
              <a:rPr lang="en-US" altLang="en-US" sz="2800" dirty="0">
                <a:solidFill>
                  <a:schemeClr val="bg2"/>
                </a:solidFill>
              </a:rPr>
              <a:t>1 +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(1 + (no. in left subtree) + (no. in right subtree)) 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+ (1 + (no. in left subtree) + (no. in right subtree))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= </a:t>
            </a:r>
            <a:r>
              <a:rPr lang="en-US" altLang="en-US" sz="2800" dirty="0">
                <a:solidFill>
                  <a:schemeClr val="bg2"/>
                </a:solidFill>
              </a:rPr>
              <a:t>1 +</a:t>
            </a:r>
            <a:r>
              <a:rPr lang="en-US" altLang="en-US" sz="2800" dirty="0">
                <a:solidFill>
                  <a:schemeClr val="tx1"/>
                </a:solidFill>
              </a:rPr>
              <a:t> ….</a:t>
            </a:r>
          </a:p>
          <a:p>
            <a:pPr>
              <a:buClrTx/>
              <a:buSzTx/>
              <a:buFontTx/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Counting nodes in a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720840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countNodes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TreeNode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GB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!= </a:t>
            </a:r>
            <a:r>
              <a:rPr lang="en-GB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1 + 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countNodes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.getLeft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+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countNodes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.getRight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2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Counting leaves in a tree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304800" y="1525588"/>
            <a:ext cx="8839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How many leaves in a tree?</a:t>
            </a:r>
          </a:p>
          <a:p>
            <a:pPr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/>
            </a:r>
            <a:br>
              <a:rPr lang="en-US" altLang="en-US" sz="3200">
                <a:solidFill>
                  <a:schemeClr val="tx1"/>
                </a:solidFill>
              </a:rPr>
            </a:br>
            <a:r>
              <a:rPr lang="en-US" altLang="en-US" sz="2800">
                <a:solidFill>
                  <a:schemeClr val="bg2"/>
                </a:solidFill>
              </a:rPr>
              <a:t>1 +</a:t>
            </a:r>
            <a:r>
              <a:rPr lang="en-US" altLang="en-US" sz="2800">
                <a:solidFill>
                  <a:schemeClr val="tx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(no. in left subtree)</a:t>
            </a:r>
            <a:r>
              <a:rPr lang="en-US" altLang="en-US" sz="2800">
                <a:solidFill>
                  <a:schemeClr val="tx1"/>
                </a:solidFill>
              </a:rPr>
              <a:t> + (no. in right subtree)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= </a:t>
            </a:r>
            <a:r>
              <a:rPr lang="en-US" altLang="en-US" sz="2800">
                <a:solidFill>
                  <a:schemeClr val="bg2"/>
                </a:solidFill>
              </a:rPr>
              <a:t>1 +</a:t>
            </a:r>
            <a:r>
              <a:rPr lang="en-US" altLang="en-US" sz="2800">
                <a:solidFill>
                  <a:schemeClr val="tx1"/>
                </a:solidFill>
              </a:rPr>
              <a:t> </a:t>
            </a:r>
            <a:r>
              <a:rPr lang="en-US" altLang="en-US" sz="2800">
                <a:solidFill>
                  <a:schemeClr val="accent2"/>
                </a:solidFill>
              </a:rPr>
              <a:t>(1 + (no. in left subtree) + (no. in right subtree)) 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	+ (1 + (no. in left subtree) + (no. in right subtree))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= </a:t>
            </a:r>
            <a:r>
              <a:rPr lang="en-US" altLang="en-US" sz="2800">
                <a:solidFill>
                  <a:schemeClr val="bg2"/>
                </a:solidFill>
              </a:rPr>
              <a:t>1 +</a:t>
            </a:r>
            <a:r>
              <a:rPr lang="en-US" altLang="en-US" sz="2800">
                <a:solidFill>
                  <a:schemeClr val="tx1"/>
                </a:solidFill>
              </a:rPr>
              <a:t> ….</a:t>
            </a:r>
          </a:p>
          <a:p>
            <a:pPr>
              <a:buClrTx/>
              <a:buSzTx/>
              <a:buFontTx/>
              <a:buNone/>
            </a:pPr>
            <a:endParaRPr lang="en-GB" altLang="en-US" sz="2800">
              <a:solidFill>
                <a:schemeClr val="tx1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en-GB" altLang="en-US" sz="2800">
                <a:solidFill>
                  <a:schemeClr val="tx1"/>
                </a:solidFill>
              </a:rPr>
              <a:t>How do we define a leaf?</a:t>
            </a:r>
          </a:p>
          <a:p>
            <a:pPr>
              <a:buClrTx/>
              <a:buSzTx/>
              <a:buFontTx/>
              <a:buNone/>
            </a:pPr>
            <a:r>
              <a:rPr lang="en-GB" altLang="en-US" sz="2800">
                <a:solidFill>
                  <a:schemeClr val="tx1"/>
                </a:solidFill>
              </a:rPr>
              <a:t>	no sub trees (left &amp; right ptrs are NULL)</a:t>
            </a:r>
            <a:endParaRPr lang="en-US" altLang="en-US" sz="2800">
              <a:solidFill>
                <a:schemeClr val="tx1"/>
              </a:solidFill>
            </a:endParaRPr>
          </a:p>
          <a:p>
            <a:pPr>
              <a:buClrTx/>
              <a:buSzTx/>
              <a:buFontTx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166843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countLeaves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TreeNode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GB" b="1" dirty="0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!=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.getLeft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 ==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</a:p>
          <a:p>
            <a:r>
              <a:rPr lang="en-GB" dirty="0">
                <a:solidFill>
                  <a:srgbClr val="6A3E3E"/>
                </a:solidFill>
                <a:latin typeface="Courier New" panose="02070309020205020404" pitchFamily="49" charset="0"/>
              </a:rPr>
              <a:t>				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.getRight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== </a:t>
            </a:r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		return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1;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	else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		return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countLeaves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.getLeft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()) +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countLeaves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.getRight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else</a:t>
            </a:r>
          </a:p>
          <a:p>
            <a:r>
              <a:rPr lang="en-GB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098896-EE30-4342-AAB4-994E243EF0FA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800"/>
              <a:t>Reconstructing trees</a:t>
            </a:r>
            <a:br>
              <a:rPr lang="en-GB" altLang="en-US" sz="3800"/>
            </a:br>
            <a:endParaRPr lang="en-US" altLang="en-US" sz="380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Can be tricky</a:t>
            </a:r>
          </a:p>
          <a:p>
            <a:pPr eaLnBrk="1" hangingPunct="1"/>
            <a:r>
              <a:rPr lang="en-GB" altLang="en-US" dirty="0"/>
              <a:t>But good if you like solving puzzles</a:t>
            </a:r>
            <a:endParaRPr lang="en-US" altLang="en-US" dirty="0"/>
          </a:p>
          <a:p>
            <a:pPr eaLnBrk="1" hangingPunct="1"/>
            <a:r>
              <a:rPr lang="en-GB" altLang="en-US" dirty="0"/>
              <a:t>No code involved!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DBA14-90DC-4D53-BC05-6B9E0864149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-228600"/>
            <a:ext cx="8650288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Types of traversal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762000"/>
            <a:ext cx="8650288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Inorder traversal (Left-Node-Right; LNR)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node not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Go left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Process 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Go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Preorder traversal (Node-Left-Right; NLR)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node not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Process 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Go left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Go right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Postorder traversal (Left-Right-Node; LRN)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node not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Go left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Go right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Process node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10BA7-10E6-441D-AEFF-42EE0E76877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Preorder traversal (NLR)</a:t>
            </a:r>
          </a:p>
        </p:txBody>
      </p:sp>
      <p:sp>
        <p:nvSpPr>
          <p:cNvPr id="99332" name="Oval 3"/>
          <p:cNvSpPr>
            <a:spLocks noChangeArrowheads="1"/>
          </p:cNvSpPr>
          <p:nvPr/>
        </p:nvSpPr>
        <p:spPr bwMode="auto">
          <a:xfrm>
            <a:off x="4273550" y="1758950"/>
            <a:ext cx="596900" cy="596900"/>
          </a:xfrm>
          <a:prstGeom prst="ellipse">
            <a:avLst/>
          </a:prstGeom>
          <a:solidFill>
            <a:srgbClr val="114FFB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43957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9334" name="Oval 5"/>
          <p:cNvSpPr>
            <a:spLocks noChangeArrowheads="1"/>
          </p:cNvSpPr>
          <p:nvPr/>
        </p:nvSpPr>
        <p:spPr bwMode="auto">
          <a:xfrm>
            <a:off x="30543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35" name="Rectangle 6"/>
          <p:cNvSpPr>
            <a:spLocks noChangeArrowheads="1"/>
          </p:cNvSpPr>
          <p:nvPr/>
        </p:nvSpPr>
        <p:spPr bwMode="auto">
          <a:xfrm>
            <a:off x="31765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H="1">
            <a:off x="3582988" y="2287588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337" name="Oval 8"/>
          <p:cNvSpPr>
            <a:spLocks noChangeArrowheads="1"/>
          </p:cNvSpPr>
          <p:nvPr/>
        </p:nvSpPr>
        <p:spPr bwMode="auto">
          <a:xfrm>
            <a:off x="54165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38" name="Rectangle 9"/>
          <p:cNvSpPr>
            <a:spLocks noChangeArrowheads="1"/>
          </p:cNvSpPr>
          <p:nvPr/>
        </p:nvSpPr>
        <p:spPr bwMode="auto">
          <a:xfrm>
            <a:off x="55387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9339" name="Line 10"/>
          <p:cNvSpPr>
            <a:spLocks noChangeShapeType="1"/>
          </p:cNvSpPr>
          <p:nvPr/>
        </p:nvSpPr>
        <p:spPr bwMode="auto">
          <a:xfrm>
            <a:off x="4878388" y="2211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340" name="Oval 11"/>
          <p:cNvSpPr>
            <a:spLocks noChangeArrowheads="1"/>
          </p:cNvSpPr>
          <p:nvPr/>
        </p:nvSpPr>
        <p:spPr bwMode="auto">
          <a:xfrm>
            <a:off x="6483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41" name="Rectangle 12"/>
          <p:cNvSpPr>
            <a:spLocks noChangeArrowheads="1"/>
          </p:cNvSpPr>
          <p:nvPr/>
        </p:nvSpPr>
        <p:spPr bwMode="auto">
          <a:xfrm>
            <a:off x="6521450" y="40386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9342" name="Line 13"/>
          <p:cNvSpPr>
            <a:spLocks noChangeShapeType="1"/>
          </p:cNvSpPr>
          <p:nvPr/>
        </p:nvSpPr>
        <p:spPr bwMode="auto">
          <a:xfrm>
            <a:off x="5945188" y="3354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343" name="Oval 14"/>
          <p:cNvSpPr>
            <a:spLocks noChangeArrowheads="1"/>
          </p:cNvSpPr>
          <p:nvPr/>
        </p:nvSpPr>
        <p:spPr bwMode="auto">
          <a:xfrm>
            <a:off x="3816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44" name="Rectangle 15"/>
          <p:cNvSpPr>
            <a:spLocks noChangeArrowheads="1"/>
          </p:cNvSpPr>
          <p:nvPr/>
        </p:nvSpPr>
        <p:spPr bwMode="auto">
          <a:xfrm>
            <a:off x="3938588" y="4038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9345" name="Line 16"/>
          <p:cNvSpPr>
            <a:spLocks noChangeShapeType="1"/>
          </p:cNvSpPr>
          <p:nvPr/>
        </p:nvSpPr>
        <p:spPr bwMode="auto">
          <a:xfrm>
            <a:off x="3506788" y="3430588"/>
            <a:ext cx="4556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346" name="Oval 17"/>
          <p:cNvSpPr>
            <a:spLocks noChangeArrowheads="1"/>
          </p:cNvSpPr>
          <p:nvPr/>
        </p:nvSpPr>
        <p:spPr bwMode="auto">
          <a:xfrm>
            <a:off x="5492750" y="52641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47" name="Rectangle 18"/>
          <p:cNvSpPr>
            <a:spLocks noChangeArrowheads="1"/>
          </p:cNvSpPr>
          <p:nvPr/>
        </p:nvSpPr>
        <p:spPr bwMode="auto">
          <a:xfrm>
            <a:off x="5530850" y="53340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348" name="Line 19"/>
          <p:cNvSpPr>
            <a:spLocks noChangeShapeType="1"/>
          </p:cNvSpPr>
          <p:nvPr/>
        </p:nvSpPr>
        <p:spPr bwMode="auto">
          <a:xfrm flipH="1">
            <a:off x="5945188" y="4497388"/>
            <a:ext cx="608012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349" name="Rectangle 20"/>
          <p:cNvSpPr>
            <a:spLocks noChangeArrowheads="1"/>
          </p:cNvSpPr>
          <p:nvPr/>
        </p:nvSpPr>
        <p:spPr bwMode="auto">
          <a:xfrm>
            <a:off x="2603500" y="2527300"/>
            <a:ext cx="2032000" cy="2413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50" name="Rectangle 21"/>
          <p:cNvSpPr>
            <a:spLocks noChangeArrowheads="1"/>
          </p:cNvSpPr>
          <p:nvPr/>
        </p:nvSpPr>
        <p:spPr bwMode="auto">
          <a:xfrm>
            <a:off x="3133725" y="524192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9351" name="Rectangle 22"/>
          <p:cNvSpPr>
            <a:spLocks noChangeArrowheads="1"/>
          </p:cNvSpPr>
          <p:nvPr/>
        </p:nvSpPr>
        <p:spPr bwMode="auto">
          <a:xfrm>
            <a:off x="4965700" y="2527300"/>
            <a:ext cx="2489200" cy="3403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99352" name="Rectangle 23"/>
          <p:cNvSpPr>
            <a:spLocks noChangeArrowheads="1"/>
          </p:cNvSpPr>
          <p:nvPr/>
        </p:nvSpPr>
        <p:spPr bwMode="auto">
          <a:xfrm>
            <a:off x="5843588" y="6003925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Right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56D947-53A4-4F88-A1FE-8B568806FD1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Preorder traversal (NLR)</a:t>
            </a:r>
          </a:p>
        </p:txBody>
      </p:sp>
      <p:sp>
        <p:nvSpPr>
          <p:cNvPr id="101380" name="Oval 3"/>
          <p:cNvSpPr>
            <a:spLocks noChangeArrowheads="1"/>
          </p:cNvSpPr>
          <p:nvPr/>
        </p:nvSpPr>
        <p:spPr bwMode="auto">
          <a:xfrm>
            <a:off x="4273550" y="1758950"/>
            <a:ext cx="596900" cy="596900"/>
          </a:xfrm>
          <a:prstGeom prst="ellipse">
            <a:avLst/>
          </a:prstGeom>
          <a:solidFill>
            <a:srgbClr val="114FFB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43957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1382" name="Oval 5"/>
          <p:cNvSpPr>
            <a:spLocks noChangeArrowheads="1"/>
          </p:cNvSpPr>
          <p:nvPr/>
        </p:nvSpPr>
        <p:spPr bwMode="auto">
          <a:xfrm>
            <a:off x="30543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383" name="Rectangle 6"/>
          <p:cNvSpPr>
            <a:spLocks noChangeArrowheads="1"/>
          </p:cNvSpPr>
          <p:nvPr/>
        </p:nvSpPr>
        <p:spPr bwMode="auto">
          <a:xfrm>
            <a:off x="31765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384" name="Line 7"/>
          <p:cNvSpPr>
            <a:spLocks noChangeShapeType="1"/>
          </p:cNvSpPr>
          <p:nvPr/>
        </p:nvSpPr>
        <p:spPr bwMode="auto">
          <a:xfrm flipH="1">
            <a:off x="3582988" y="2287588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5" name="Oval 8"/>
          <p:cNvSpPr>
            <a:spLocks noChangeArrowheads="1"/>
          </p:cNvSpPr>
          <p:nvPr/>
        </p:nvSpPr>
        <p:spPr bwMode="auto">
          <a:xfrm>
            <a:off x="54165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386" name="Rectangle 9"/>
          <p:cNvSpPr>
            <a:spLocks noChangeArrowheads="1"/>
          </p:cNvSpPr>
          <p:nvPr/>
        </p:nvSpPr>
        <p:spPr bwMode="auto">
          <a:xfrm>
            <a:off x="55387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1387" name="Line 10"/>
          <p:cNvSpPr>
            <a:spLocks noChangeShapeType="1"/>
          </p:cNvSpPr>
          <p:nvPr/>
        </p:nvSpPr>
        <p:spPr bwMode="auto">
          <a:xfrm>
            <a:off x="4878388" y="2211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8" name="Oval 11"/>
          <p:cNvSpPr>
            <a:spLocks noChangeArrowheads="1"/>
          </p:cNvSpPr>
          <p:nvPr/>
        </p:nvSpPr>
        <p:spPr bwMode="auto">
          <a:xfrm>
            <a:off x="6483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389" name="Rectangle 12"/>
          <p:cNvSpPr>
            <a:spLocks noChangeArrowheads="1"/>
          </p:cNvSpPr>
          <p:nvPr/>
        </p:nvSpPr>
        <p:spPr bwMode="auto">
          <a:xfrm>
            <a:off x="6521450" y="40386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1390" name="Line 13"/>
          <p:cNvSpPr>
            <a:spLocks noChangeShapeType="1"/>
          </p:cNvSpPr>
          <p:nvPr/>
        </p:nvSpPr>
        <p:spPr bwMode="auto">
          <a:xfrm>
            <a:off x="5945188" y="3354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1" name="Oval 14"/>
          <p:cNvSpPr>
            <a:spLocks noChangeArrowheads="1"/>
          </p:cNvSpPr>
          <p:nvPr/>
        </p:nvSpPr>
        <p:spPr bwMode="auto">
          <a:xfrm>
            <a:off x="3816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392" name="Rectangle 15"/>
          <p:cNvSpPr>
            <a:spLocks noChangeArrowheads="1"/>
          </p:cNvSpPr>
          <p:nvPr/>
        </p:nvSpPr>
        <p:spPr bwMode="auto">
          <a:xfrm>
            <a:off x="3938588" y="4038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1393" name="Line 16"/>
          <p:cNvSpPr>
            <a:spLocks noChangeShapeType="1"/>
          </p:cNvSpPr>
          <p:nvPr/>
        </p:nvSpPr>
        <p:spPr bwMode="auto">
          <a:xfrm>
            <a:off x="3506788" y="3430588"/>
            <a:ext cx="4556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4" name="Oval 17"/>
          <p:cNvSpPr>
            <a:spLocks noChangeArrowheads="1"/>
          </p:cNvSpPr>
          <p:nvPr/>
        </p:nvSpPr>
        <p:spPr bwMode="auto">
          <a:xfrm>
            <a:off x="5492750" y="52641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395" name="Rectangle 18"/>
          <p:cNvSpPr>
            <a:spLocks noChangeArrowheads="1"/>
          </p:cNvSpPr>
          <p:nvPr/>
        </p:nvSpPr>
        <p:spPr bwMode="auto">
          <a:xfrm>
            <a:off x="5530850" y="53340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1396" name="Line 19"/>
          <p:cNvSpPr>
            <a:spLocks noChangeShapeType="1"/>
          </p:cNvSpPr>
          <p:nvPr/>
        </p:nvSpPr>
        <p:spPr bwMode="auto">
          <a:xfrm flipH="1">
            <a:off x="5945188" y="4497388"/>
            <a:ext cx="608012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7" name="Rectangle 20"/>
          <p:cNvSpPr>
            <a:spLocks noChangeArrowheads="1"/>
          </p:cNvSpPr>
          <p:nvPr/>
        </p:nvSpPr>
        <p:spPr bwMode="auto">
          <a:xfrm>
            <a:off x="2603500" y="2527300"/>
            <a:ext cx="2032000" cy="2413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398" name="Rectangle 21"/>
          <p:cNvSpPr>
            <a:spLocks noChangeArrowheads="1"/>
          </p:cNvSpPr>
          <p:nvPr/>
        </p:nvSpPr>
        <p:spPr bwMode="auto">
          <a:xfrm>
            <a:off x="3133725" y="5241925"/>
            <a:ext cx="74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Left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1  2</a:t>
            </a:r>
          </a:p>
        </p:txBody>
      </p:sp>
      <p:sp>
        <p:nvSpPr>
          <p:cNvPr id="101399" name="Rectangle 22"/>
          <p:cNvSpPr>
            <a:spLocks noChangeArrowheads="1"/>
          </p:cNvSpPr>
          <p:nvPr/>
        </p:nvSpPr>
        <p:spPr bwMode="auto">
          <a:xfrm>
            <a:off x="4965700" y="2527300"/>
            <a:ext cx="2489200" cy="3403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1400" name="Rectangle 23"/>
          <p:cNvSpPr>
            <a:spLocks noChangeArrowheads="1"/>
          </p:cNvSpPr>
          <p:nvPr/>
        </p:nvSpPr>
        <p:spPr bwMode="auto">
          <a:xfrm>
            <a:off x="5640388" y="6003925"/>
            <a:ext cx="1370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Right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9  12  10</a:t>
            </a:r>
          </a:p>
        </p:txBody>
      </p:sp>
      <p:sp>
        <p:nvSpPr>
          <p:cNvPr id="101401" name="Rectangle 24"/>
          <p:cNvSpPr>
            <a:spLocks noChangeArrowheads="1"/>
          </p:cNvSpPr>
          <p:nvPr/>
        </p:nvSpPr>
        <p:spPr bwMode="auto">
          <a:xfrm>
            <a:off x="822325" y="6232525"/>
            <a:ext cx="392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Traversal: 3  1  2  9  12  10</a:t>
            </a:r>
          </a:p>
        </p:txBody>
      </p:sp>
      <p:sp>
        <p:nvSpPr>
          <p:cNvPr id="101402" name="Rectangle 25"/>
          <p:cNvSpPr>
            <a:spLocks noChangeArrowheads="1"/>
          </p:cNvSpPr>
          <p:nvPr/>
        </p:nvSpPr>
        <p:spPr bwMode="auto">
          <a:xfrm>
            <a:off x="774700" y="6108700"/>
            <a:ext cx="4013200" cy="5842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09BF5-552C-44F1-BA07-A57224D1BD76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Postorder traversal (LRN)</a:t>
            </a:r>
          </a:p>
        </p:txBody>
      </p:sp>
      <p:sp>
        <p:nvSpPr>
          <p:cNvPr id="103428" name="Oval 3"/>
          <p:cNvSpPr>
            <a:spLocks noChangeArrowheads="1"/>
          </p:cNvSpPr>
          <p:nvPr/>
        </p:nvSpPr>
        <p:spPr bwMode="auto">
          <a:xfrm>
            <a:off x="4273550" y="1758950"/>
            <a:ext cx="596900" cy="596900"/>
          </a:xfrm>
          <a:prstGeom prst="ellipse">
            <a:avLst/>
          </a:prstGeom>
          <a:solidFill>
            <a:srgbClr val="114FFB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43957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430" name="Oval 5"/>
          <p:cNvSpPr>
            <a:spLocks noChangeArrowheads="1"/>
          </p:cNvSpPr>
          <p:nvPr/>
        </p:nvSpPr>
        <p:spPr bwMode="auto">
          <a:xfrm>
            <a:off x="30543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31" name="Rectangle 6"/>
          <p:cNvSpPr>
            <a:spLocks noChangeArrowheads="1"/>
          </p:cNvSpPr>
          <p:nvPr/>
        </p:nvSpPr>
        <p:spPr bwMode="auto">
          <a:xfrm>
            <a:off x="31765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H="1">
            <a:off x="3582988" y="2287588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3" name="Oval 8"/>
          <p:cNvSpPr>
            <a:spLocks noChangeArrowheads="1"/>
          </p:cNvSpPr>
          <p:nvPr/>
        </p:nvSpPr>
        <p:spPr bwMode="auto">
          <a:xfrm>
            <a:off x="54165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34" name="Rectangle 9"/>
          <p:cNvSpPr>
            <a:spLocks noChangeArrowheads="1"/>
          </p:cNvSpPr>
          <p:nvPr/>
        </p:nvSpPr>
        <p:spPr bwMode="auto">
          <a:xfrm>
            <a:off x="55387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3435" name="Line 10"/>
          <p:cNvSpPr>
            <a:spLocks noChangeShapeType="1"/>
          </p:cNvSpPr>
          <p:nvPr/>
        </p:nvSpPr>
        <p:spPr bwMode="auto">
          <a:xfrm>
            <a:off x="4878388" y="2211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6" name="Oval 11"/>
          <p:cNvSpPr>
            <a:spLocks noChangeArrowheads="1"/>
          </p:cNvSpPr>
          <p:nvPr/>
        </p:nvSpPr>
        <p:spPr bwMode="auto">
          <a:xfrm>
            <a:off x="6483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37" name="Rectangle 12"/>
          <p:cNvSpPr>
            <a:spLocks noChangeArrowheads="1"/>
          </p:cNvSpPr>
          <p:nvPr/>
        </p:nvSpPr>
        <p:spPr bwMode="auto">
          <a:xfrm>
            <a:off x="6521450" y="40386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3438" name="Line 13"/>
          <p:cNvSpPr>
            <a:spLocks noChangeShapeType="1"/>
          </p:cNvSpPr>
          <p:nvPr/>
        </p:nvSpPr>
        <p:spPr bwMode="auto">
          <a:xfrm>
            <a:off x="5945188" y="3354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9" name="Oval 14"/>
          <p:cNvSpPr>
            <a:spLocks noChangeArrowheads="1"/>
          </p:cNvSpPr>
          <p:nvPr/>
        </p:nvSpPr>
        <p:spPr bwMode="auto">
          <a:xfrm>
            <a:off x="3816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40" name="Rectangle 15"/>
          <p:cNvSpPr>
            <a:spLocks noChangeArrowheads="1"/>
          </p:cNvSpPr>
          <p:nvPr/>
        </p:nvSpPr>
        <p:spPr bwMode="auto">
          <a:xfrm>
            <a:off x="3938588" y="4038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441" name="Line 16"/>
          <p:cNvSpPr>
            <a:spLocks noChangeShapeType="1"/>
          </p:cNvSpPr>
          <p:nvPr/>
        </p:nvSpPr>
        <p:spPr bwMode="auto">
          <a:xfrm>
            <a:off x="3506788" y="3430588"/>
            <a:ext cx="4556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42" name="Oval 17"/>
          <p:cNvSpPr>
            <a:spLocks noChangeArrowheads="1"/>
          </p:cNvSpPr>
          <p:nvPr/>
        </p:nvSpPr>
        <p:spPr bwMode="auto">
          <a:xfrm>
            <a:off x="5492750" y="52641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43" name="Rectangle 18"/>
          <p:cNvSpPr>
            <a:spLocks noChangeArrowheads="1"/>
          </p:cNvSpPr>
          <p:nvPr/>
        </p:nvSpPr>
        <p:spPr bwMode="auto">
          <a:xfrm>
            <a:off x="5530850" y="53340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444" name="Line 19"/>
          <p:cNvSpPr>
            <a:spLocks noChangeShapeType="1"/>
          </p:cNvSpPr>
          <p:nvPr/>
        </p:nvSpPr>
        <p:spPr bwMode="auto">
          <a:xfrm flipH="1">
            <a:off x="5945188" y="4497388"/>
            <a:ext cx="608012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45" name="Rectangle 20"/>
          <p:cNvSpPr>
            <a:spLocks noChangeArrowheads="1"/>
          </p:cNvSpPr>
          <p:nvPr/>
        </p:nvSpPr>
        <p:spPr bwMode="auto">
          <a:xfrm>
            <a:off x="2603500" y="2527300"/>
            <a:ext cx="2032000" cy="2413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46" name="Rectangle 21"/>
          <p:cNvSpPr>
            <a:spLocks noChangeArrowheads="1"/>
          </p:cNvSpPr>
          <p:nvPr/>
        </p:nvSpPr>
        <p:spPr bwMode="auto">
          <a:xfrm>
            <a:off x="3133725" y="524192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3447" name="Rectangle 22"/>
          <p:cNvSpPr>
            <a:spLocks noChangeArrowheads="1"/>
          </p:cNvSpPr>
          <p:nvPr/>
        </p:nvSpPr>
        <p:spPr bwMode="auto">
          <a:xfrm>
            <a:off x="4965700" y="2527300"/>
            <a:ext cx="2489200" cy="3403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3448" name="Rectangle 23"/>
          <p:cNvSpPr>
            <a:spLocks noChangeArrowheads="1"/>
          </p:cNvSpPr>
          <p:nvPr/>
        </p:nvSpPr>
        <p:spPr bwMode="auto">
          <a:xfrm>
            <a:off x="5843588" y="6003925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Right</a:t>
            </a: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897DE-89AF-4253-B00A-5C2A7AFA043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Postorder traversal (LRN)</a:t>
            </a:r>
          </a:p>
        </p:txBody>
      </p:sp>
      <p:sp>
        <p:nvSpPr>
          <p:cNvPr id="105476" name="Oval 3"/>
          <p:cNvSpPr>
            <a:spLocks noChangeArrowheads="1"/>
          </p:cNvSpPr>
          <p:nvPr/>
        </p:nvSpPr>
        <p:spPr bwMode="auto">
          <a:xfrm>
            <a:off x="4273550" y="1758950"/>
            <a:ext cx="596900" cy="596900"/>
          </a:xfrm>
          <a:prstGeom prst="ellipse">
            <a:avLst/>
          </a:prstGeom>
          <a:solidFill>
            <a:srgbClr val="114FFB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4395788" y="18288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478" name="Oval 5"/>
          <p:cNvSpPr>
            <a:spLocks noChangeArrowheads="1"/>
          </p:cNvSpPr>
          <p:nvPr/>
        </p:nvSpPr>
        <p:spPr bwMode="auto">
          <a:xfrm>
            <a:off x="30543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79" name="Rectangle 6"/>
          <p:cNvSpPr>
            <a:spLocks noChangeArrowheads="1"/>
          </p:cNvSpPr>
          <p:nvPr/>
        </p:nvSpPr>
        <p:spPr bwMode="auto">
          <a:xfrm>
            <a:off x="31765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5480" name="Line 7"/>
          <p:cNvSpPr>
            <a:spLocks noChangeShapeType="1"/>
          </p:cNvSpPr>
          <p:nvPr/>
        </p:nvSpPr>
        <p:spPr bwMode="auto">
          <a:xfrm flipH="1">
            <a:off x="3582988" y="2287588"/>
            <a:ext cx="7604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81" name="Oval 8"/>
          <p:cNvSpPr>
            <a:spLocks noChangeArrowheads="1"/>
          </p:cNvSpPr>
          <p:nvPr/>
        </p:nvSpPr>
        <p:spPr bwMode="auto">
          <a:xfrm>
            <a:off x="5416550" y="2825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82" name="Rectangle 9"/>
          <p:cNvSpPr>
            <a:spLocks noChangeArrowheads="1"/>
          </p:cNvSpPr>
          <p:nvPr/>
        </p:nvSpPr>
        <p:spPr bwMode="auto">
          <a:xfrm>
            <a:off x="55387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5483" name="Line 10"/>
          <p:cNvSpPr>
            <a:spLocks noChangeShapeType="1"/>
          </p:cNvSpPr>
          <p:nvPr/>
        </p:nvSpPr>
        <p:spPr bwMode="auto">
          <a:xfrm>
            <a:off x="4878388" y="2211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84" name="Oval 11"/>
          <p:cNvSpPr>
            <a:spLocks noChangeArrowheads="1"/>
          </p:cNvSpPr>
          <p:nvPr/>
        </p:nvSpPr>
        <p:spPr bwMode="auto">
          <a:xfrm>
            <a:off x="6483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85" name="Rectangle 12"/>
          <p:cNvSpPr>
            <a:spLocks noChangeArrowheads="1"/>
          </p:cNvSpPr>
          <p:nvPr/>
        </p:nvSpPr>
        <p:spPr bwMode="auto">
          <a:xfrm>
            <a:off x="6521450" y="40386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5486" name="Line 13"/>
          <p:cNvSpPr>
            <a:spLocks noChangeShapeType="1"/>
          </p:cNvSpPr>
          <p:nvPr/>
        </p:nvSpPr>
        <p:spPr bwMode="auto">
          <a:xfrm>
            <a:off x="5945188" y="3354388"/>
            <a:ext cx="6080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87" name="Oval 14"/>
          <p:cNvSpPr>
            <a:spLocks noChangeArrowheads="1"/>
          </p:cNvSpPr>
          <p:nvPr/>
        </p:nvSpPr>
        <p:spPr bwMode="auto">
          <a:xfrm>
            <a:off x="3816350" y="39687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88" name="Rectangle 15"/>
          <p:cNvSpPr>
            <a:spLocks noChangeArrowheads="1"/>
          </p:cNvSpPr>
          <p:nvPr/>
        </p:nvSpPr>
        <p:spPr bwMode="auto">
          <a:xfrm>
            <a:off x="3938588" y="4038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489" name="Line 16"/>
          <p:cNvSpPr>
            <a:spLocks noChangeShapeType="1"/>
          </p:cNvSpPr>
          <p:nvPr/>
        </p:nvSpPr>
        <p:spPr bwMode="auto">
          <a:xfrm>
            <a:off x="3506788" y="3430588"/>
            <a:ext cx="4556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90" name="Oval 17"/>
          <p:cNvSpPr>
            <a:spLocks noChangeArrowheads="1"/>
          </p:cNvSpPr>
          <p:nvPr/>
        </p:nvSpPr>
        <p:spPr bwMode="auto">
          <a:xfrm>
            <a:off x="5492750" y="5264150"/>
            <a:ext cx="596900" cy="596900"/>
          </a:xfrm>
          <a:prstGeom prst="ellipse">
            <a:avLst/>
          </a:prstGeom>
          <a:solidFill>
            <a:srgbClr val="AD6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91" name="Rectangle 18"/>
          <p:cNvSpPr>
            <a:spLocks noChangeArrowheads="1"/>
          </p:cNvSpPr>
          <p:nvPr/>
        </p:nvSpPr>
        <p:spPr bwMode="auto">
          <a:xfrm>
            <a:off x="5530850" y="53340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5492" name="Line 19"/>
          <p:cNvSpPr>
            <a:spLocks noChangeShapeType="1"/>
          </p:cNvSpPr>
          <p:nvPr/>
        </p:nvSpPr>
        <p:spPr bwMode="auto">
          <a:xfrm flipH="1">
            <a:off x="5945188" y="4497388"/>
            <a:ext cx="608012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93" name="Rectangle 20"/>
          <p:cNvSpPr>
            <a:spLocks noChangeArrowheads="1"/>
          </p:cNvSpPr>
          <p:nvPr/>
        </p:nvSpPr>
        <p:spPr bwMode="auto">
          <a:xfrm>
            <a:off x="2603500" y="2527300"/>
            <a:ext cx="2032000" cy="2413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94" name="Rectangle 21"/>
          <p:cNvSpPr>
            <a:spLocks noChangeArrowheads="1"/>
          </p:cNvSpPr>
          <p:nvPr/>
        </p:nvSpPr>
        <p:spPr bwMode="auto">
          <a:xfrm>
            <a:off x="3133725" y="5241925"/>
            <a:ext cx="74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Left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2  1</a:t>
            </a:r>
          </a:p>
        </p:txBody>
      </p:sp>
      <p:sp>
        <p:nvSpPr>
          <p:cNvPr id="105495" name="Rectangle 22"/>
          <p:cNvSpPr>
            <a:spLocks noChangeArrowheads="1"/>
          </p:cNvSpPr>
          <p:nvPr/>
        </p:nvSpPr>
        <p:spPr bwMode="auto">
          <a:xfrm>
            <a:off x="4965700" y="2527300"/>
            <a:ext cx="2489200" cy="3403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  <p:sp>
        <p:nvSpPr>
          <p:cNvPr id="105496" name="Rectangle 23"/>
          <p:cNvSpPr>
            <a:spLocks noChangeArrowheads="1"/>
          </p:cNvSpPr>
          <p:nvPr/>
        </p:nvSpPr>
        <p:spPr bwMode="auto">
          <a:xfrm>
            <a:off x="5640388" y="6003925"/>
            <a:ext cx="1370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Right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10  12  9</a:t>
            </a:r>
          </a:p>
        </p:txBody>
      </p:sp>
      <p:sp>
        <p:nvSpPr>
          <p:cNvPr id="105497" name="Rectangle 24"/>
          <p:cNvSpPr>
            <a:spLocks noChangeArrowheads="1"/>
          </p:cNvSpPr>
          <p:nvPr/>
        </p:nvSpPr>
        <p:spPr bwMode="auto">
          <a:xfrm>
            <a:off x="822325" y="6232525"/>
            <a:ext cx="392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Traversal: 2  1  10  12  9  3</a:t>
            </a:r>
          </a:p>
        </p:txBody>
      </p:sp>
      <p:sp>
        <p:nvSpPr>
          <p:cNvPr id="105498" name="Rectangle 25"/>
          <p:cNvSpPr>
            <a:spLocks noChangeArrowheads="1"/>
          </p:cNvSpPr>
          <p:nvPr/>
        </p:nvSpPr>
        <p:spPr bwMode="auto">
          <a:xfrm>
            <a:off x="774700" y="6108700"/>
            <a:ext cx="4013200" cy="5842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447</TotalTime>
  <Pages>81</Pages>
  <Words>4982</Words>
  <Application>Microsoft Office PowerPoint</Application>
  <PresentationFormat>On-screen Show (4:3)</PresentationFormat>
  <Paragraphs>1770</Paragraphs>
  <Slides>116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5" baseType="lpstr">
      <vt:lpstr>Arial</vt:lpstr>
      <vt:lpstr>Arial Unicode MS</vt:lpstr>
      <vt:lpstr>Book Antiqua</vt:lpstr>
      <vt:lpstr>Courier New</vt:lpstr>
      <vt:lpstr>Monotype Sorts</vt:lpstr>
      <vt:lpstr>Times New Roman</vt:lpstr>
      <vt:lpstr>Webdings</vt:lpstr>
      <vt:lpstr>Wingdings</vt:lpstr>
      <vt:lpstr>Echo</vt:lpstr>
      <vt:lpstr>Binary Trees Extra Topics</vt:lpstr>
      <vt:lpstr>Balanced trees</vt:lpstr>
      <vt:lpstr>An unbalanced tree</vt:lpstr>
      <vt:lpstr>A more balanced tree</vt:lpstr>
      <vt:lpstr>How do we define ‘balanced’?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maintain balance?</vt:lpstr>
      <vt:lpstr>How do we calculate height?</vt:lpstr>
      <vt:lpstr>Calculating height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Allow each tree node to store a reference to its parent?</vt:lpstr>
      <vt:lpstr>Tree rotations</vt:lpstr>
      <vt:lpstr>Tree rotations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rotations</vt:lpstr>
      <vt:lpstr>Tree rotations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rotations</vt:lpstr>
      <vt:lpstr>More (fun?) things to do with trees Counting &amp; Calculating</vt:lpstr>
      <vt:lpstr>Counting nodes in a tree</vt:lpstr>
      <vt:lpstr>Counting nodes in a tree</vt:lpstr>
      <vt:lpstr>Counting leaves in a tree</vt:lpstr>
      <vt:lpstr>PowerPoint Presentation</vt:lpstr>
      <vt:lpstr>Reconstructing trees </vt:lpstr>
      <vt:lpstr>Types of traversal</vt:lpstr>
      <vt:lpstr>Preorder traversal (NLR)</vt:lpstr>
      <vt:lpstr>Preorder traversal (NLR)</vt:lpstr>
      <vt:lpstr>Postorder traversal (LRN)</vt:lpstr>
      <vt:lpstr>Postorder traversal (LRN)</vt:lpstr>
      <vt:lpstr>Reconstructing a tree from its traversals</vt:lpstr>
      <vt:lpstr>Inorder: C V U T X F E Y D Z Q W 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Reconstructing a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subject/>
  <dc:creator>Glenn W. Rowe</dc:creator>
  <cp:keywords/>
  <dc:description/>
  <cp:lastModifiedBy>MiklosMayer</cp:lastModifiedBy>
  <cp:revision>325</cp:revision>
  <cp:lastPrinted>2000-03-06T08:30:16Z</cp:lastPrinted>
  <dcterms:created xsi:type="dcterms:W3CDTF">1995-03-25T11:29:14Z</dcterms:created>
  <dcterms:modified xsi:type="dcterms:W3CDTF">2020-02-27T16:42:37Z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growe@mic.dundee.ac.uk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D:\InetPub\wwwroot\ac102\Lectures</vt:lpwstr>
  </property>
</Properties>
</file>