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7" r:id="rId2"/>
    <p:sldId id="268" r:id="rId3"/>
    <p:sldId id="259" r:id="rId4"/>
    <p:sldId id="265" r:id="rId5"/>
    <p:sldId id="260" r:id="rId6"/>
    <p:sldId id="261" r:id="rId7"/>
    <p:sldId id="269" r:id="rId8"/>
    <p:sldId id="270" r:id="rId9"/>
    <p:sldId id="263" r:id="rId10"/>
    <p:sldId id="275" r:id="rId11"/>
    <p:sldId id="274" r:id="rId12"/>
    <p:sldId id="271" r:id="rId13"/>
    <p:sldId id="272" r:id="rId14"/>
    <p:sldId id="273" r:id="rId15"/>
    <p:sldId id="264" r:id="rId16"/>
    <p:sldId id="266" r:id="rId17"/>
    <p:sldId id="267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3D47A-B4F5-4721-9D51-17A2B889F913}" type="datetimeFigureOut">
              <a:rPr lang="en-IN" smtClean="0"/>
              <a:pPr/>
              <a:t>05-04-2021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65A1B-F5B5-4E95-8B3B-D85DC9E912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71088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50EA695-F726-42ED-A54C-B6ED6FDBF079}" type="datetimeFigureOut">
              <a:rPr lang="en-IN" smtClean="0"/>
              <a:pPr/>
              <a:t>05-04-2021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A295E63-0550-426F-AFF0-6E09B9C0F3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74451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A695-F726-42ED-A54C-B6ED6FDBF079}" type="datetimeFigureOut">
              <a:rPr lang="en-IN" smtClean="0"/>
              <a:pPr/>
              <a:t>05-04-2021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E63-0550-426F-AFF0-6E09B9C0F3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0782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A695-F726-42ED-A54C-B6ED6FDBF079}" type="datetimeFigureOut">
              <a:rPr lang="en-IN" smtClean="0"/>
              <a:pPr/>
              <a:t>05-04-2021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E63-0550-426F-AFF0-6E09B9C0F3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6107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A695-F726-42ED-A54C-B6ED6FDBF079}" type="datetimeFigureOut">
              <a:rPr lang="en-IN" smtClean="0"/>
              <a:pPr/>
              <a:t>05-04-2021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E63-0550-426F-AFF0-6E09B9C0F3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79284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A695-F726-42ED-A54C-B6ED6FDBF079}" type="datetimeFigureOut">
              <a:rPr lang="en-IN" smtClean="0"/>
              <a:pPr/>
              <a:t>05-04-2021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E63-0550-426F-AFF0-6E09B9C0F3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9118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A695-F726-42ED-A54C-B6ED6FDBF079}" type="datetimeFigureOut">
              <a:rPr lang="en-IN" smtClean="0"/>
              <a:pPr/>
              <a:t>05-04-2021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E63-0550-426F-AFF0-6E09B9C0F3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20413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A695-F726-42ED-A54C-B6ED6FDBF079}" type="datetimeFigureOut">
              <a:rPr lang="en-IN" smtClean="0"/>
              <a:pPr/>
              <a:t>05-04-2021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E63-0550-426F-AFF0-6E09B9C0F3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56177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50EA695-F726-42ED-A54C-B6ED6FDBF079}" type="datetimeFigureOut">
              <a:rPr lang="en-IN" smtClean="0"/>
              <a:pPr/>
              <a:t>05-04-2021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E63-0550-426F-AFF0-6E09B9C0F3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8188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50EA695-F726-42ED-A54C-B6ED6FDBF079}" type="datetimeFigureOut">
              <a:rPr lang="en-IN" smtClean="0"/>
              <a:pPr/>
              <a:t>05-04-2021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E63-0550-426F-AFF0-6E09B9C0F3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1495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A695-F726-42ED-A54C-B6ED6FDBF079}" type="datetimeFigureOut">
              <a:rPr lang="en-IN" smtClean="0"/>
              <a:pPr/>
              <a:t>05-04-2021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E63-0550-426F-AFF0-6E09B9C0F3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024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A695-F726-42ED-A54C-B6ED6FDBF079}" type="datetimeFigureOut">
              <a:rPr lang="en-IN" smtClean="0"/>
              <a:pPr/>
              <a:t>05-04-2021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E63-0550-426F-AFF0-6E09B9C0F3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4477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A695-F726-42ED-A54C-B6ED6FDBF079}" type="datetimeFigureOut">
              <a:rPr lang="en-IN" smtClean="0"/>
              <a:pPr/>
              <a:t>05-04-2021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E63-0550-426F-AFF0-6E09B9C0F3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8161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A695-F726-42ED-A54C-B6ED6FDBF079}" type="datetimeFigureOut">
              <a:rPr lang="en-IN" smtClean="0"/>
              <a:pPr/>
              <a:t>05-04-2021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E63-0550-426F-AFF0-6E09B9C0F3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1785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A695-F726-42ED-A54C-B6ED6FDBF079}" type="datetimeFigureOut">
              <a:rPr lang="en-IN" smtClean="0"/>
              <a:pPr/>
              <a:t>05-04-2021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E63-0550-426F-AFF0-6E09B9C0F3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325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A695-F726-42ED-A54C-B6ED6FDBF079}" type="datetimeFigureOut">
              <a:rPr lang="en-IN" smtClean="0"/>
              <a:pPr/>
              <a:t>05-04-2021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E63-0550-426F-AFF0-6E09B9C0F3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6755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A695-F726-42ED-A54C-B6ED6FDBF079}" type="datetimeFigureOut">
              <a:rPr lang="en-IN" smtClean="0"/>
              <a:pPr/>
              <a:t>05-04-2021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E63-0550-426F-AFF0-6E09B9C0F3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5228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A695-F726-42ED-A54C-B6ED6FDBF079}" type="datetimeFigureOut">
              <a:rPr lang="en-IN" smtClean="0"/>
              <a:pPr/>
              <a:t>05-04-2021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E63-0550-426F-AFF0-6E09B9C0F3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5478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50EA695-F726-42ED-A54C-B6ED6FDBF079}" type="datetimeFigureOut">
              <a:rPr lang="en-IN" smtClean="0"/>
              <a:pPr/>
              <a:t>05-04-2021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A295E63-0550-426F-AFF0-6E09B9C0F3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0658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5798" y="2106723"/>
            <a:ext cx="10103554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Project development and Marketing Strategy for US based phone company</a:t>
            </a:r>
            <a:endParaRPr lang="en-US" sz="5400" b="1" cap="none" spc="0" dirty="0">
              <a:ln w="1905"/>
              <a:solidFill>
                <a:schemeClr val="accent1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776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24899" t="25000" r="19180" b="12679"/>
          <a:stretch>
            <a:fillRect/>
          </a:stretch>
        </p:blipFill>
        <p:spPr bwMode="auto">
          <a:xfrm>
            <a:off x="222069" y="1711234"/>
            <a:ext cx="7955280" cy="3892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7E8A290-F895-400A-97C2-1B0B7CD0E390}"/>
              </a:ext>
            </a:extLst>
          </p:cNvPr>
          <p:cNvSpPr/>
          <p:nvPr/>
        </p:nvSpPr>
        <p:spPr>
          <a:xfrm>
            <a:off x="1285585" y="666206"/>
            <a:ext cx="889038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itchFamily="34" charset="0"/>
              </a:rPr>
              <a:t>Loyal customers of top brands</a:t>
            </a:r>
            <a:endParaRPr lang="en-US" sz="4000" b="1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4" name="Rectangle: Rounded Corners 1">
            <a:extLst>
              <a:ext uri="{FF2B5EF4-FFF2-40B4-BE49-F238E27FC236}">
                <a16:creationId xmlns="" xmlns:a16="http://schemas.microsoft.com/office/drawing/2014/main" id="{5B206FD0-4815-47A6-A4A4-EFF0A4573825}"/>
              </a:ext>
            </a:extLst>
          </p:cNvPr>
          <p:cNvSpPr/>
          <p:nvPr/>
        </p:nvSpPr>
        <p:spPr>
          <a:xfrm>
            <a:off x="8451668" y="1828801"/>
            <a:ext cx="3207115" cy="2429691"/>
          </a:xfrm>
          <a:prstGeom prst="roundRect">
            <a:avLst>
              <a:gd name="adj" fmla="val 1114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solidFill>
                  <a:schemeClr val="tx1"/>
                </a:solidFill>
                <a:latin typeface="Lato`"/>
              </a:rPr>
              <a:t>Samsung users are more likely to buy other brands products also.</a:t>
            </a:r>
            <a:endParaRPr lang="en-US" sz="2000" dirty="0">
              <a:solidFill>
                <a:schemeClr val="tx1"/>
              </a:solidFill>
              <a:latin typeface="Lato`"/>
            </a:endParaRP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</a:pPr>
            <a:endParaRPr lang="en-US" sz="2000" dirty="0">
              <a:solidFill>
                <a:schemeClr val="tx1"/>
              </a:solidFill>
              <a:latin typeface="Lato`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7E8A290-F895-400A-97C2-1B0B7CD0E390}"/>
              </a:ext>
            </a:extLst>
          </p:cNvPr>
          <p:cNvSpPr/>
          <p:nvPr/>
        </p:nvSpPr>
        <p:spPr>
          <a:xfrm>
            <a:off x="906763" y="770708"/>
            <a:ext cx="889038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itchFamily="34" charset="0"/>
              </a:rPr>
              <a:t>Most used words in review</a:t>
            </a:r>
            <a:endParaRPr lang="en-US" sz="4000" b="1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7530" t="43393" r="66568" b="32321"/>
          <a:stretch>
            <a:fillRect/>
          </a:stretch>
        </p:blipFill>
        <p:spPr bwMode="auto">
          <a:xfrm>
            <a:off x="692332" y="2168435"/>
            <a:ext cx="6319154" cy="333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: Rounded Corners 1">
            <a:extLst>
              <a:ext uri="{FF2B5EF4-FFF2-40B4-BE49-F238E27FC236}">
                <a16:creationId xmlns="" xmlns:a16="http://schemas.microsoft.com/office/drawing/2014/main" id="{5B206FD0-4815-47A6-A4A4-EFF0A4573825}"/>
              </a:ext>
            </a:extLst>
          </p:cNvPr>
          <p:cNvSpPr/>
          <p:nvPr/>
        </p:nvSpPr>
        <p:spPr>
          <a:xfrm>
            <a:off x="7521848" y="2638697"/>
            <a:ext cx="3294198" cy="2103121"/>
          </a:xfrm>
          <a:prstGeom prst="roundRect">
            <a:avLst>
              <a:gd name="adj" fmla="val 1114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solidFill>
                  <a:schemeClr val="tx1"/>
                </a:solidFill>
                <a:latin typeface="Lato`"/>
              </a:rPr>
              <a:t>Update, love it, works great are few highly occurred words in review text. </a:t>
            </a:r>
            <a:endParaRPr lang="en-US" sz="2000" dirty="0">
              <a:solidFill>
                <a:schemeClr val="tx1"/>
              </a:solidFill>
              <a:latin typeface="Lato`"/>
            </a:endParaRP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</a:pPr>
            <a:endParaRPr lang="en-US" sz="2000" dirty="0">
              <a:solidFill>
                <a:schemeClr val="tx1"/>
              </a:solidFill>
              <a:latin typeface="Lato`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7E8A290-F895-400A-97C2-1B0B7CD0E390}"/>
              </a:ext>
            </a:extLst>
          </p:cNvPr>
          <p:cNvSpPr/>
          <p:nvPr/>
        </p:nvSpPr>
        <p:spPr>
          <a:xfrm>
            <a:off x="1168020" y="431074"/>
            <a:ext cx="889038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itchFamily="34" charset="0"/>
              </a:rPr>
              <a:t>Positive word cloud</a:t>
            </a:r>
            <a:endParaRPr lang="en-US" sz="4000" b="1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 l="7630" t="42857" r="66568" b="32857"/>
          <a:stretch>
            <a:fillRect/>
          </a:stretch>
        </p:blipFill>
        <p:spPr bwMode="auto">
          <a:xfrm>
            <a:off x="574766" y="2090058"/>
            <a:ext cx="5973760" cy="3161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: Rounded Corners 1">
            <a:extLst>
              <a:ext uri="{FF2B5EF4-FFF2-40B4-BE49-F238E27FC236}">
                <a16:creationId xmlns="" xmlns:a16="http://schemas.microsoft.com/office/drawing/2014/main" id="{5B206FD0-4815-47A6-A4A4-EFF0A4573825}"/>
              </a:ext>
            </a:extLst>
          </p:cNvPr>
          <p:cNvSpPr/>
          <p:nvPr/>
        </p:nvSpPr>
        <p:spPr>
          <a:xfrm>
            <a:off x="7262948" y="2364377"/>
            <a:ext cx="3905795" cy="3095897"/>
          </a:xfrm>
          <a:prstGeom prst="roundRect">
            <a:avLst>
              <a:gd name="adj" fmla="val 1114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endParaRPr lang="en-US" sz="2000" dirty="0" smtClean="0">
              <a:solidFill>
                <a:schemeClr val="tx1"/>
              </a:solidFill>
              <a:latin typeface="Lato`"/>
            </a:endParaRP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solidFill>
                  <a:schemeClr val="tx1"/>
                </a:solidFill>
                <a:latin typeface="Lato`"/>
              </a:rPr>
              <a:t>Works great, Update, love it, great product, buy again, work well are few highly occurred words in positive review text. 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solidFill>
                  <a:schemeClr val="tx1"/>
                </a:solidFill>
                <a:latin typeface="Lato`"/>
              </a:rPr>
              <a:t>Update, pro, time, case are few phone related words that are highly occurred in the positive sentiments.</a:t>
            </a:r>
            <a:endParaRPr lang="en-US" sz="2000" dirty="0">
              <a:solidFill>
                <a:schemeClr val="tx1"/>
              </a:solidFill>
              <a:latin typeface="Lato`"/>
            </a:endParaRP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</a:pPr>
            <a:endParaRPr lang="en-US" sz="2000" dirty="0">
              <a:solidFill>
                <a:schemeClr val="tx1"/>
              </a:solidFill>
              <a:latin typeface="Lato`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7E8A290-F895-400A-97C2-1B0B7CD0E390}"/>
              </a:ext>
            </a:extLst>
          </p:cNvPr>
          <p:cNvSpPr/>
          <p:nvPr/>
        </p:nvSpPr>
        <p:spPr>
          <a:xfrm>
            <a:off x="1220271" y="640081"/>
            <a:ext cx="889038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itchFamily="34" charset="0"/>
              </a:rPr>
              <a:t>Negative word cloud</a:t>
            </a:r>
            <a:endParaRPr lang="en-US" sz="4000" b="1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7731" t="31965" r="66467" b="44821"/>
          <a:stretch>
            <a:fillRect/>
          </a:stretch>
        </p:blipFill>
        <p:spPr bwMode="auto">
          <a:xfrm>
            <a:off x="796833" y="2050867"/>
            <a:ext cx="5913755" cy="2991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: Rounded Corners 1">
            <a:extLst>
              <a:ext uri="{FF2B5EF4-FFF2-40B4-BE49-F238E27FC236}">
                <a16:creationId xmlns="" xmlns:a16="http://schemas.microsoft.com/office/drawing/2014/main" id="{5B206FD0-4815-47A6-A4A4-EFF0A4573825}"/>
              </a:ext>
            </a:extLst>
          </p:cNvPr>
          <p:cNvSpPr/>
          <p:nvPr/>
        </p:nvSpPr>
        <p:spPr>
          <a:xfrm>
            <a:off x="7521848" y="2246811"/>
            <a:ext cx="4208598" cy="2495007"/>
          </a:xfrm>
          <a:prstGeom prst="roundRect">
            <a:avLst>
              <a:gd name="adj" fmla="val 1114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endParaRPr lang="en-US" sz="2000" dirty="0" smtClean="0">
              <a:solidFill>
                <a:schemeClr val="tx1"/>
              </a:solidFill>
              <a:latin typeface="Lato`"/>
            </a:endParaRP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solidFill>
                  <a:schemeClr val="tx1"/>
                </a:solidFill>
                <a:latin typeface="Lato`"/>
              </a:rPr>
              <a:t>Case, price, phone, update, overall are few highly occurred words in negative review text. 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solidFill>
                  <a:schemeClr val="tx1"/>
                </a:solidFill>
                <a:latin typeface="Lato`"/>
              </a:rPr>
              <a:t>Fit, update, price are some important word related to phone in negative review to look for</a:t>
            </a:r>
            <a:endParaRPr lang="en-US" sz="2000" dirty="0">
              <a:solidFill>
                <a:schemeClr val="tx1"/>
              </a:solidFill>
              <a:latin typeface="Lato`"/>
            </a:endParaRP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</a:pPr>
            <a:endParaRPr lang="en-US" sz="2000" dirty="0">
              <a:solidFill>
                <a:schemeClr val="tx1"/>
              </a:solidFill>
              <a:latin typeface="Lato`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7E8A290-F895-400A-97C2-1B0B7CD0E390}"/>
              </a:ext>
            </a:extLst>
          </p:cNvPr>
          <p:cNvSpPr/>
          <p:nvPr/>
        </p:nvSpPr>
        <p:spPr>
          <a:xfrm>
            <a:off x="1272523" y="1345474"/>
            <a:ext cx="889038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itchFamily="34" charset="0"/>
              </a:rPr>
              <a:t>Confusion Matrix of model</a:t>
            </a:r>
            <a:endParaRPr lang="en-US" sz="4000" b="1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4" name="Rectangle: Rounded Corners 1">
            <a:extLst>
              <a:ext uri="{FF2B5EF4-FFF2-40B4-BE49-F238E27FC236}">
                <a16:creationId xmlns="" xmlns:a16="http://schemas.microsoft.com/office/drawing/2014/main" id="{5B206FD0-4815-47A6-A4A4-EFF0A4573825}"/>
              </a:ext>
            </a:extLst>
          </p:cNvPr>
          <p:cNvSpPr/>
          <p:nvPr/>
        </p:nvSpPr>
        <p:spPr>
          <a:xfrm>
            <a:off x="4151630" y="3108960"/>
            <a:ext cx="2810873" cy="1502229"/>
          </a:xfrm>
          <a:prstGeom prst="roundRect">
            <a:avLst>
              <a:gd name="adj" fmla="val 1114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endParaRPr lang="en-US" sz="2000" dirty="0" smtClean="0">
              <a:solidFill>
                <a:schemeClr val="tx1"/>
              </a:solidFill>
              <a:latin typeface="Lato`"/>
            </a:endParaRP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endParaRPr lang="en-US" sz="2000" dirty="0" smtClean="0">
              <a:solidFill>
                <a:schemeClr val="tx1"/>
              </a:solidFill>
              <a:latin typeface="Lato`"/>
            </a:endParaRP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solidFill>
                  <a:schemeClr val="tx1"/>
                </a:solidFill>
                <a:latin typeface="Lato`"/>
              </a:rPr>
              <a:t>Accuracy – 67%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solidFill>
                  <a:schemeClr val="tx1"/>
                </a:solidFill>
                <a:latin typeface="Lato`"/>
              </a:rPr>
              <a:t>Sensitivity – 66% 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solidFill>
                  <a:schemeClr val="tx1"/>
                </a:solidFill>
                <a:latin typeface="Lato`"/>
              </a:rPr>
              <a:t>Specificity – 73%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endParaRPr lang="en-US" sz="2000" dirty="0">
              <a:solidFill>
                <a:schemeClr val="tx1"/>
              </a:solidFill>
              <a:latin typeface="Lato`"/>
            </a:endParaRP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</a:pPr>
            <a:endParaRPr lang="en-US" sz="2000" dirty="0">
              <a:solidFill>
                <a:schemeClr val="tx1"/>
              </a:solidFill>
              <a:latin typeface="Lato`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EA69B4BD-9BE0-4BDD-891A-4650AC65D651}"/>
              </a:ext>
            </a:extLst>
          </p:cNvPr>
          <p:cNvSpPr/>
          <p:nvPr/>
        </p:nvSpPr>
        <p:spPr>
          <a:xfrm>
            <a:off x="744379" y="2246811"/>
            <a:ext cx="10084729" cy="3775166"/>
          </a:xfrm>
          <a:prstGeom prst="roundRect">
            <a:avLst>
              <a:gd name="adj" fmla="val 1114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solidFill>
                  <a:schemeClr val="tx1"/>
                </a:solidFill>
                <a:latin typeface="Lato`"/>
              </a:rPr>
              <a:t>Company must target and closely observe the strategies of some top brands in the market.</a:t>
            </a:r>
            <a:endParaRPr lang="en-US" sz="2000" dirty="0">
              <a:solidFill>
                <a:schemeClr val="tx1"/>
              </a:solidFill>
              <a:latin typeface="Lato`"/>
            </a:endParaRP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solidFill>
                  <a:schemeClr val="tx1"/>
                </a:solidFill>
                <a:latin typeface="Lato`"/>
              </a:rPr>
              <a:t>Company must target the variety of products as Samsung is top manufacturer in the market and popular among the customer.</a:t>
            </a:r>
            <a:endParaRPr lang="en-US" sz="2000" dirty="0">
              <a:solidFill>
                <a:schemeClr val="tx1"/>
              </a:solidFill>
              <a:latin typeface="Lato`"/>
            </a:endParaRP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solidFill>
                  <a:schemeClr val="tx1"/>
                </a:solidFill>
                <a:latin typeface="Lato`"/>
              </a:rPr>
              <a:t>Company must target the Samsung, LG, Blackberry users as they are less loyal towards their brand and they are more likely to shift towards new brands.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solidFill>
                  <a:schemeClr val="tx1"/>
                </a:solidFill>
                <a:latin typeface="Lato`"/>
              </a:rPr>
              <a:t>Price and Update are two main property that is widely use in review text. Company should fix the price range accordingly and provides security updates regularly.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05D498F7-064E-4C90-8942-0BC9C737B675}"/>
              </a:ext>
            </a:extLst>
          </p:cNvPr>
          <p:cNvSpPr/>
          <p:nvPr/>
        </p:nvSpPr>
        <p:spPr>
          <a:xfrm>
            <a:off x="3488293" y="916937"/>
            <a:ext cx="382187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Recommendation</a:t>
            </a:r>
          </a:p>
        </p:txBody>
      </p:sp>
    </p:spTree>
    <p:extLst>
      <p:ext uri="{BB962C8B-B14F-4D97-AF65-F5344CB8AC3E}">
        <p14:creationId xmlns="" xmlns:p14="http://schemas.microsoft.com/office/powerpoint/2010/main" val="324727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7BFDD5A-302E-4CB4-B518-F3DFBF830AF8}"/>
              </a:ext>
            </a:extLst>
          </p:cNvPr>
          <p:cNvSpPr/>
          <p:nvPr/>
        </p:nvSpPr>
        <p:spPr>
          <a:xfrm>
            <a:off x="3117085" y="1062821"/>
            <a:ext cx="51700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Appendix – Data sources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243641" y="1921739"/>
            <a:ext cx="9704719" cy="4074111"/>
          </a:xfrm>
          <a:prstGeom prst="roundRect">
            <a:avLst>
              <a:gd name="adj" fmla="val 694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Here is a snapshot of our data dictionary. 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 smtClean="0">
                <a:solidFill>
                  <a:schemeClr val="tx1"/>
                </a:solidFill>
                <a:latin typeface="Lato`"/>
              </a:rPr>
              <a:t>Phone Metadata – This data contains the product information and is independent of consumer/reviewer activity and includes description, price, sales-rank, brand info, and co-purchasing links etc.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 smtClean="0">
                <a:solidFill>
                  <a:schemeClr val="tx1"/>
                </a:solidFill>
                <a:latin typeface="Lato`"/>
              </a:rPr>
              <a:t>Phone dataset – This data contains consumer activity like review text, reviewer ID, reviewer Name, sentiment.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endParaRPr lang="en-US" sz="2000" dirty="0">
              <a:solidFill>
                <a:schemeClr val="tx1"/>
              </a:solidFill>
              <a:latin typeface="Lato`"/>
            </a:endParaRP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We used the following data sources: 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 smtClean="0">
                <a:solidFill>
                  <a:schemeClr val="tx1"/>
                </a:solidFill>
                <a:latin typeface="Lato`"/>
              </a:rPr>
              <a:t>Amazon review data for different cell phones and accessories that were purchased between the years 1996-2018. </a:t>
            </a:r>
            <a:endParaRPr lang="en-US" sz="2000" dirty="0">
              <a:solidFill>
                <a:schemeClr val="tx1"/>
              </a:solidFill>
              <a:latin typeface="Lato`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806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294BB81-699C-4159-8136-49E72453EE6F}"/>
              </a:ext>
            </a:extLst>
          </p:cNvPr>
          <p:cNvSpPr/>
          <p:nvPr/>
        </p:nvSpPr>
        <p:spPr>
          <a:xfrm>
            <a:off x="2358954" y="1441644"/>
            <a:ext cx="66078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Appendix – Data methodology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243641" y="2493110"/>
            <a:ext cx="9704719" cy="2948902"/>
          </a:xfrm>
          <a:prstGeom prst="roundRect">
            <a:avLst>
              <a:gd name="adj" fmla="val 1069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We conducted a thorough analysis of </a:t>
            </a:r>
            <a:r>
              <a:rPr lang="en-US" sz="2000" dirty="0" smtClean="0">
                <a:solidFill>
                  <a:schemeClr val="tx1"/>
                </a:solidFill>
                <a:latin typeface="Lato`"/>
              </a:rPr>
              <a:t>Amazon phone review </a:t>
            </a:r>
            <a:r>
              <a:rPr lang="en-US" sz="2000" dirty="0">
                <a:solidFill>
                  <a:schemeClr val="tx1"/>
                </a:solidFill>
                <a:latin typeface="Lato`"/>
              </a:rPr>
              <a:t>dataset. The process included: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Cleaning the data set using python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Visualize data using EDA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Used </a:t>
            </a:r>
            <a:r>
              <a:rPr lang="en-US" sz="2000" dirty="0" smtClean="0">
                <a:solidFill>
                  <a:schemeClr val="tx1"/>
                </a:solidFill>
                <a:latin typeface="Lato`"/>
              </a:rPr>
              <a:t>lexical process to form word cloud for positive and negative review</a:t>
            </a:r>
            <a:endParaRPr lang="en-US" sz="2000" dirty="0">
              <a:solidFill>
                <a:schemeClr val="tx1"/>
              </a:solidFill>
              <a:latin typeface="Lato`"/>
            </a:endParaRP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 smtClean="0">
                <a:solidFill>
                  <a:schemeClr val="tx1"/>
                </a:solidFill>
                <a:latin typeface="Lato`"/>
              </a:rPr>
              <a:t> Used Naive </a:t>
            </a:r>
            <a:r>
              <a:rPr lang="en-US" sz="2000" dirty="0" err="1" smtClean="0">
                <a:solidFill>
                  <a:schemeClr val="tx1"/>
                </a:solidFill>
                <a:latin typeface="Lato`"/>
              </a:rPr>
              <a:t>Bayes</a:t>
            </a:r>
            <a:r>
              <a:rPr lang="en-US" sz="2000" dirty="0" smtClean="0">
                <a:solidFill>
                  <a:schemeClr val="tx1"/>
                </a:solidFill>
                <a:latin typeface="Lato`"/>
              </a:rPr>
              <a:t>’ for model building </a:t>
            </a:r>
            <a:endParaRPr lang="en-US" sz="2000" dirty="0">
              <a:solidFill>
                <a:schemeClr val="tx1"/>
              </a:solidFill>
              <a:latin typeface="Lato`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92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294BB81-699C-4159-8136-49E72453EE6F}"/>
              </a:ext>
            </a:extLst>
          </p:cNvPr>
          <p:cNvSpPr/>
          <p:nvPr/>
        </p:nvSpPr>
        <p:spPr>
          <a:xfrm>
            <a:off x="2342922" y="1441644"/>
            <a:ext cx="663995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r>
              <a:rPr lang="en-US" sz="9600" b="1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9600" b="1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294BB81-699C-4159-8136-49E72453EE6F}"/>
              </a:ext>
            </a:extLst>
          </p:cNvPr>
          <p:cNvSpPr/>
          <p:nvPr/>
        </p:nvSpPr>
        <p:spPr>
          <a:xfrm>
            <a:off x="5231934" y="4642044"/>
            <a:ext cx="344838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-</a:t>
            </a:r>
            <a:r>
              <a:rPr lang="en-US" sz="4000" b="1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Archana</a:t>
            </a:r>
            <a:r>
              <a:rPr lang="en-US" sz="4000" b="1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4000" b="1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1">
            <a:extLst>
              <a:ext uri="{FF2B5EF4-FFF2-40B4-BE49-F238E27FC236}">
                <a16:creationId xmlns=""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3688633" y="2078327"/>
            <a:ext cx="4684105" cy="3485119"/>
          </a:xfrm>
          <a:prstGeom prst="roundRect">
            <a:avLst>
              <a:gd name="adj" fmla="val 9140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¢"/>
            </a:pPr>
            <a:endParaRPr lang="en-US" sz="2000" dirty="0" smtClean="0">
              <a:solidFill>
                <a:schemeClr val="tx1"/>
              </a:solidFill>
              <a:latin typeface="Lato`"/>
            </a:endParaRP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¢"/>
            </a:pPr>
            <a:endParaRPr lang="en-US" sz="2000" dirty="0" smtClean="0">
              <a:solidFill>
                <a:schemeClr val="tx1"/>
              </a:solidFill>
              <a:latin typeface="Lato`"/>
            </a:endParaRP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¢"/>
            </a:pPr>
            <a:endParaRPr lang="en-US" sz="2000" dirty="0" smtClean="0">
              <a:solidFill>
                <a:schemeClr val="tx1"/>
              </a:solidFill>
              <a:latin typeface="Lato`"/>
            </a:endParaRP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¢"/>
            </a:pPr>
            <a:endParaRPr lang="en-US" sz="2000" dirty="0" smtClean="0">
              <a:solidFill>
                <a:schemeClr val="tx1"/>
              </a:solidFill>
              <a:latin typeface="Lato`"/>
            </a:endParaRP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¢"/>
            </a:pPr>
            <a:endParaRPr lang="en-US" sz="2000" dirty="0" smtClean="0">
              <a:solidFill>
                <a:schemeClr val="tx1"/>
              </a:solidFill>
              <a:latin typeface="Lato`"/>
            </a:endParaRP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¢"/>
            </a:pPr>
            <a:r>
              <a:rPr lang="en-US" sz="2000" dirty="0" smtClean="0">
                <a:solidFill>
                  <a:schemeClr val="tx1"/>
                </a:solidFill>
                <a:latin typeface="Lato`"/>
              </a:rPr>
              <a:t>Objective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¢"/>
            </a:pPr>
            <a:r>
              <a:rPr lang="en-US" sz="2000" dirty="0" smtClean="0">
                <a:solidFill>
                  <a:schemeClr val="tx1"/>
                </a:solidFill>
                <a:latin typeface="Lato`"/>
              </a:rPr>
              <a:t>Background</a:t>
            </a:r>
            <a:endParaRPr lang="en-US" sz="2000" dirty="0">
              <a:solidFill>
                <a:schemeClr val="tx1"/>
              </a:solidFill>
              <a:latin typeface="Lato`"/>
            </a:endParaRP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¢"/>
            </a:pPr>
            <a:r>
              <a:rPr lang="en-US" sz="2000" dirty="0" smtClean="0">
                <a:solidFill>
                  <a:schemeClr val="tx1"/>
                </a:solidFill>
                <a:latin typeface="Lato`"/>
              </a:rPr>
              <a:t>Key findings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¢"/>
            </a:pPr>
            <a:r>
              <a:rPr lang="en-US" sz="2000" dirty="0" smtClean="0">
                <a:solidFill>
                  <a:schemeClr val="tx1"/>
                </a:solidFill>
                <a:latin typeface="Lato`"/>
              </a:rPr>
              <a:t>Recommendations</a:t>
            </a:r>
            <a:endParaRPr lang="en-US" sz="2000" dirty="0">
              <a:solidFill>
                <a:schemeClr val="tx1"/>
              </a:solidFill>
              <a:latin typeface="Lato`"/>
            </a:endParaRP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¢"/>
            </a:pPr>
            <a:r>
              <a:rPr lang="en-US" sz="2000" dirty="0" smtClean="0">
                <a:solidFill>
                  <a:schemeClr val="tx1"/>
                </a:solidFill>
                <a:latin typeface="Lato`"/>
              </a:rPr>
              <a:t>Appendix   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sz="2000" dirty="0" smtClean="0">
                <a:solidFill>
                  <a:schemeClr val="tx1"/>
                </a:solidFill>
                <a:latin typeface="Lato`"/>
              </a:rPr>
              <a:t>Data sources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sz="2000" dirty="0" smtClean="0">
                <a:solidFill>
                  <a:schemeClr val="tx1"/>
                </a:solidFill>
                <a:latin typeface="Lato`"/>
              </a:rPr>
              <a:t> Data methodology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sz="2000" dirty="0" smtClean="0">
              <a:solidFill>
                <a:schemeClr val="tx1"/>
              </a:solidFill>
              <a:latin typeface="Lato`"/>
            </a:endParaRP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sz="2000" dirty="0" smtClean="0">
              <a:solidFill>
                <a:schemeClr val="tx1"/>
              </a:solidFill>
              <a:latin typeface="Lato`"/>
            </a:endParaRP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sz="2000" dirty="0" smtClean="0">
              <a:solidFill>
                <a:schemeClr val="tx1"/>
              </a:solidFill>
              <a:latin typeface="Lato`"/>
            </a:endParaRP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sz="2000" dirty="0">
              <a:solidFill>
                <a:schemeClr val="tx1"/>
              </a:solidFill>
              <a:latin typeface="Lato`"/>
            </a:endParaRP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</a:pPr>
            <a:endParaRPr lang="en-US" sz="2000" dirty="0">
              <a:solidFill>
                <a:schemeClr val="tx1"/>
              </a:solidFill>
              <a:latin typeface="Lato`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20200" y="809897"/>
            <a:ext cx="4445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99A000F-F4CB-4D39-9F4F-E0575D187A50}"/>
              </a:ext>
            </a:extLst>
          </p:cNvPr>
          <p:cNvSpPr/>
          <p:nvPr/>
        </p:nvSpPr>
        <p:spPr>
          <a:xfrm>
            <a:off x="4807131" y="1123406"/>
            <a:ext cx="2412225" cy="5920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678304" y="2177213"/>
            <a:ext cx="9596247" cy="2074747"/>
          </a:xfrm>
          <a:prstGeom prst="roundRect">
            <a:avLst>
              <a:gd name="adj" fmla="val 11141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solidFill>
                  <a:schemeClr val="tx1"/>
                </a:solidFill>
                <a:latin typeface="Lato`"/>
              </a:rPr>
              <a:t>Development of features which have high utility value for the customers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solidFill>
                  <a:schemeClr val="tx1"/>
                </a:solidFill>
                <a:latin typeface="Lato`"/>
              </a:rPr>
              <a:t>Get insights from the user experience with current device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solidFill>
                  <a:schemeClr val="tx1"/>
                </a:solidFill>
                <a:latin typeface="Lato`"/>
              </a:rPr>
              <a:t>Improve our shared understanding about strategies and market share of competitor brands</a:t>
            </a:r>
            <a:endParaRPr lang="en-US" sz="2000" dirty="0">
              <a:solidFill>
                <a:schemeClr val="tx1"/>
              </a:solidFill>
              <a:latin typeface="Lato`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960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1AF78D6-0F2C-4BB8-95CE-0F0E8799B040}"/>
              </a:ext>
            </a:extLst>
          </p:cNvPr>
          <p:cNvSpPr/>
          <p:nvPr/>
        </p:nvSpPr>
        <p:spPr>
          <a:xfrm>
            <a:off x="2464371" y="985839"/>
            <a:ext cx="64716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preparation and cleaning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1A56ED1A-BD94-497E-A2FA-CDF877EA776F}"/>
              </a:ext>
            </a:extLst>
          </p:cNvPr>
          <p:cNvSpPr/>
          <p:nvPr/>
        </p:nvSpPr>
        <p:spPr>
          <a:xfrm>
            <a:off x="1580574" y="2246423"/>
            <a:ext cx="9285351" cy="2366415"/>
          </a:xfrm>
          <a:prstGeom prst="roundRect">
            <a:avLst>
              <a:gd name="adj" fmla="val 11141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Data was cleaned for missing values and </a:t>
            </a:r>
            <a:r>
              <a:rPr lang="en-US" sz="2000" dirty="0" smtClean="0">
                <a:solidFill>
                  <a:schemeClr val="tx1"/>
                </a:solidFill>
                <a:latin typeface="Lato`"/>
              </a:rPr>
              <a:t>outliers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solidFill>
                  <a:schemeClr val="tx1"/>
                </a:solidFill>
                <a:latin typeface="Lato`"/>
              </a:rPr>
              <a:t>Visualized relation between different parameters using EDA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solidFill>
                  <a:schemeClr val="tx1"/>
                </a:solidFill>
                <a:latin typeface="Lato`"/>
              </a:rPr>
              <a:t>Used tableau to visualize key relationships and develop insights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solidFill>
                  <a:schemeClr val="tx1"/>
                </a:solidFill>
                <a:latin typeface="Lato`"/>
              </a:rPr>
              <a:t>Used lexical process to make word cloud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solidFill>
                  <a:schemeClr val="tx1"/>
                </a:solidFill>
                <a:latin typeface="Lato`"/>
              </a:rPr>
              <a:t>Used Naive </a:t>
            </a:r>
            <a:r>
              <a:rPr lang="en-US" sz="2000" dirty="0" err="1" smtClean="0">
                <a:solidFill>
                  <a:schemeClr val="tx1"/>
                </a:solidFill>
                <a:latin typeface="Lato`"/>
              </a:rPr>
              <a:t>Bayes</a:t>
            </a:r>
            <a:r>
              <a:rPr lang="en-US" sz="2000" dirty="0" smtClean="0">
                <a:solidFill>
                  <a:schemeClr val="tx1"/>
                </a:solidFill>
                <a:latin typeface="Lato`"/>
              </a:rPr>
              <a:t>’ to build a model </a:t>
            </a:r>
          </a:p>
        </p:txBody>
      </p:sp>
    </p:spTree>
    <p:extLst>
      <p:ext uri="{BB962C8B-B14F-4D97-AF65-F5344CB8AC3E}">
        <p14:creationId xmlns="" xmlns:p14="http://schemas.microsoft.com/office/powerpoint/2010/main" val="142192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567511" y="1880663"/>
            <a:ext cx="9285351" cy="2366415"/>
          </a:xfrm>
          <a:prstGeom prst="roundRect">
            <a:avLst>
              <a:gd name="adj" fmla="val 11141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¢"/>
            </a:pPr>
            <a:endParaRPr lang="en-US" sz="2000" dirty="0" smtClean="0">
              <a:solidFill>
                <a:schemeClr val="tx1"/>
              </a:solidFill>
              <a:latin typeface="Lato`"/>
            </a:endParaRP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¢"/>
            </a:pPr>
            <a:endParaRPr lang="en-US" sz="2000" dirty="0" smtClean="0">
              <a:solidFill>
                <a:schemeClr val="tx1"/>
              </a:solidFill>
              <a:latin typeface="Lato`"/>
            </a:endParaRP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¢"/>
            </a:pPr>
            <a:endParaRPr lang="en-US" sz="2000" dirty="0" smtClean="0">
              <a:solidFill>
                <a:schemeClr val="tx1"/>
              </a:solidFill>
              <a:latin typeface="Lato`"/>
            </a:endParaRP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¢"/>
            </a:pPr>
            <a:endParaRPr lang="en-US" sz="2000" dirty="0" smtClean="0">
              <a:solidFill>
                <a:schemeClr val="tx1"/>
              </a:solidFill>
              <a:latin typeface="Lato`"/>
            </a:endParaRP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¢"/>
            </a:pPr>
            <a:endParaRPr lang="en-US" sz="2000" dirty="0" smtClean="0">
              <a:solidFill>
                <a:schemeClr val="tx1"/>
              </a:solidFill>
              <a:latin typeface="Lato`"/>
            </a:endParaRP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solidFill>
                  <a:schemeClr val="tx1"/>
                </a:solidFill>
                <a:latin typeface="Lato`"/>
              </a:rPr>
              <a:t>Around 275 million Smartphone users are in United states.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solidFill>
                  <a:schemeClr val="tx1"/>
                </a:solidFill>
                <a:latin typeface="Lato`"/>
              </a:rPr>
              <a:t>Overall Sales are increasing drastically every year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solidFill>
                  <a:schemeClr val="tx1"/>
                </a:solidFill>
                <a:latin typeface="Lato`"/>
              </a:rPr>
              <a:t>There are lot of competitors brands in the market.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¢"/>
            </a:pPr>
            <a:endParaRPr lang="en-US" sz="2000" dirty="0" smtClean="0">
              <a:solidFill>
                <a:schemeClr val="tx1"/>
              </a:solidFill>
              <a:latin typeface="Lato`"/>
            </a:endParaRP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¢"/>
            </a:pPr>
            <a:endParaRPr lang="en-US" sz="2000" dirty="0" smtClean="0">
              <a:solidFill>
                <a:schemeClr val="tx1"/>
              </a:solidFill>
              <a:latin typeface="Lato`"/>
            </a:endParaRP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¢"/>
            </a:pPr>
            <a:endParaRPr lang="en-US" sz="2000" b="1" dirty="0" smtClean="0">
              <a:solidFill>
                <a:srgbClr val="EE283C"/>
              </a:solidFill>
              <a:latin typeface="Lato`"/>
            </a:endParaRP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¢"/>
            </a:pPr>
            <a:endParaRPr lang="en-US" sz="2000" dirty="0" smtClean="0">
              <a:solidFill>
                <a:schemeClr val="tx1"/>
              </a:solidFill>
              <a:latin typeface="Lato`"/>
            </a:endParaRP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¢"/>
            </a:pPr>
            <a:endParaRPr lang="en-US" sz="2000" dirty="0">
              <a:solidFill>
                <a:schemeClr val="tx1"/>
              </a:solidFill>
              <a:latin typeface="Lato`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1EFAD34-EC42-490E-A14F-FADE02E32FF5}"/>
              </a:ext>
            </a:extLst>
          </p:cNvPr>
          <p:cNvSpPr/>
          <p:nvPr/>
        </p:nvSpPr>
        <p:spPr>
          <a:xfrm>
            <a:off x="4010297" y="1071155"/>
            <a:ext cx="2601075" cy="6051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Background</a:t>
            </a:r>
            <a:endParaRPr lang="en-US" sz="3200" b="1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196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3367527-50D0-4719-B0B2-0642307EE0BC}"/>
              </a:ext>
            </a:extLst>
          </p:cNvPr>
          <p:cNvSpPr/>
          <p:nvPr/>
        </p:nvSpPr>
        <p:spPr>
          <a:xfrm>
            <a:off x="1570714" y="347672"/>
            <a:ext cx="81497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itchFamily="34" charset="0"/>
              </a:rPr>
              <a:t>Top Manufacturer company</a:t>
            </a:r>
            <a:endParaRPr lang="en-US" sz="4000" b="1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2B99948B-ED29-4160-BCF8-86B2137625FE}"/>
              </a:ext>
            </a:extLst>
          </p:cNvPr>
          <p:cNvSpPr/>
          <p:nvPr/>
        </p:nvSpPr>
        <p:spPr>
          <a:xfrm>
            <a:off x="7315201" y="2063930"/>
            <a:ext cx="4585063" cy="3331029"/>
          </a:xfrm>
          <a:prstGeom prst="roundRect">
            <a:avLst>
              <a:gd name="adj" fmla="val 1114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solidFill>
                  <a:schemeClr val="tx1"/>
                </a:solidFill>
                <a:latin typeface="Lato`"/>
              </a:rPr>
              <a:t>Samsung provide highest number of product among all the brands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solidFill>
                  <a:schemeClr val="tx1"/>
                </a:solidFill>
                <a:latin typeface="Lato`"/>
              </a:rPr>
              <a:t>Around 29% of products are provide by the Samsung brand.</a:t>
            </a:r>
            <a:endParaRPr lang="en-US" sz="2000" dirty="0">
              <a:solidFill>
                <a:schemeClr val="tx1"/>
              </a:solidFill>
              <a:latin typeface="Lato`"/>
            </a:endParaRP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solidFill>
                  <a:schemeClr val="tx1"/>
                </a:solidFill>
                <a:latin typeface="Lato`"/>
              </a:rPr>
              <a:t> LG, BLU, Motorola together provides 25% products in the market. </a:t>
            </a:r>
            <a:endParaRPr lang="en-US" sz="2000" dirty="0">
              <a:solidFill>
                <a:schemeClr val="tx1"/>
              </a:solidFill>
              <a:latin typeface="Lato`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 l="27810" t="29286" r="23497" b="13571"/>
          <a:stretch>
            <a:fillRect/>
          </a:stretch>
        </p:blipFill>
        <p:spPr bwMode="auto">
          <a:xfrm>
            <a:off x="169815" y="1632858"/>
            <a:ext cx="6910253" cy="458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744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20240" y="365760"/>
            <a:ext cx="7524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itchFamily="34" charset="0"/>
              </a:rPr>
              <a:t>Most reviewed Brands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9" name="Rectangle: Rounded Corners 4">
            <a:extLst>
              <a:ext uri="{FF2B5EF4-FFF2-40B4-BE49-F238E27FC236}">
                <a16:creationId xmlns="" xmlns:a16="http://schemas.microsoft.com/office/drawing/2014/main" id="{2B99948B-ED29-4160-BCF8-86B2137625FE}"/>
              </a:ext>
            </a:extLst>
          </p:cNvPr>
          <p:cNvSpPr/>
          <p:nvPr/>
        </p:nvSpPr>
        <p:spPr>
          <a:xfrm>
            <a:off x="7746274" y="2704011"/>
            <a:ext cx="4056016" cy="1802674"/>
          </a:xfrm>
          <a:prstGeom prst="roundRect">
            <a:avLst>
              <a:gd name="adj" fmla="val 1114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endParaRPr lang="en-US" sz="2000" dirty="0" smtClean="0">
              <a:solidFill>
                <a:schemeClr val="tx1"/>
              </a:solidFill>
              <a:latin typeface="Lato`"/>
            </a:endParaRP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endParaRPr lang="en-US" sz="2000" dirty="0" smtClean="0">
              <a:solidFill>
                <a:schemeClr val="tx1"/>
              </a:solidFill>
              <a:latin typeface="Lato`"/>
            </a:endParaRP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solidFill>
                  <a:schemeClr val="tx1"/>
                </a:solidFill>
                <a:latin typeface="Lato`"/>
              </a:rPr>
              <a:t>Samsung is top reviewed brand as they provide highest number of product in the market.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</a:pPr>
            <a:endParaRPr lang="en-US" sz="2000" dirty="0" smtClean="0">
              <a:solidFill>
                <a:schemeClr val="tx1"/>
              </a:solidFill>
              <a:latin typeface="Lato`"/>
            </a:endParaRP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</a:pPr>
            <a:endParaRPr lang="en-US" sz="2000" dirty="0">
              <a:solidFill>
                <a:schemeClr val="tx1"/>
              </a:solidFill>
              <a:latin typeface="Lato`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27609" t="27857" r="22594" b="12500"/>
          <a:stretch>
            <a:fillRect/>
          </a:stretch>
        </p:blipFill>
        <p:spPr bwMode="auto">
          <a:xfrm>
            <a:off x="156753" y="1541417"/>
            <a:ext cx="7419704" cy="4519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20240" y="365760"/>
            <a:ext cx="752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Most loved Brands according to review sentiment 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4">
            <a:extLst>
              <a:ext uri="{FF2B5EF4-FFF2-40B4-BE49-F238E27FC236}">
                <a16:creationId xmlns="" xmlns:a16="http://schemas.microsoft.com/office/drawing/2014/main" id="{2B99948B-ED29-4160-BCF8-86B2137625FE}"/>
              </a:ext>
            </a:extLst>
          </p:cNvPr>
          <p:cNvSpPr/>
          <p:nvPr/>
        </p:nvSpPr>
        <p:spPr>
          <a:xfrm>
            <a:off x="7876902" y="1933303"/>
            <a:ext cx="3775167" cy="3866606"/>
          </a:xfrm>
          <a:prstGeom prst="roundRect">
            <a:avLst>
              <a:gd name="adj" fmla="val 1114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endParaRPr lang="en-US" sz="2000" dirty="0" smtClean="0">
              <a:solidFill>
                <a:schemeClr val="tx1"/>
              </a:solidFill>
              <a:latin typeface="Lato`"/>
            </a:endParaRP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solidFill>
                  <a:schemeClr val="tx1"/>
                </a:solidFill>
                <a:latin typeface="Lato`"/>
              </a:rPr>
              <a:t>Almost every top 10 brands have greater than 70% positive review.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solidFill>
                  <a:schemeClr val="tx1"/>
                </a:solidFill>
                <a:latin typeface="Lato`"/>
              </a:rPr>
              <a:t>Sony and Nokia brand has highest number of positive review around 78%.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solidFill>
                  <a:schemeClr val="tx1"/>
                </a:solidFill>
                <a:latin typeface="Lato`"/>
              </a:rPr>
              <a:t> Samsung with highest number of review have 74% positive review.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endParaRPr lang="en-US" sz="2000" dirty="0" smtClean="0">
              <a:solidFill>
                <a:schemeClr val="tx1"/>
              </a:solidFill>
              <a:latin typeface="Lato`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7409" t="27563" r="23296" b="12636"/>
          <a:stretch>
            <a:fillRect/>
          </a:stretch>
        </p:blipFill>
        <p:spPr bwMode="auto">
          <a:xfrm>
            <a:off x="418012" y="1724297"/>
            <a:ext cx="7341325" cy="466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l="87647" t="19286" b="70000"/>
          <a:stretch>
            <a:fillRect/>
          </a:stretch>
        </p:blipFill>
        <p:spPr bwMode="auto">
          <a:xfrm>
            <a:off x="5238206" y="1878557"/>
            <a:ext cx="2312125" cy="104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5B206FD0-4815-47A6-A4A4-EFF0A4573825}"/>
              </a:ext>
            </a:extLst>
          </p:cNvPr>
          <p:cNvSpPr/>
          <p:nvPr/>
        </p:nvSpPr>
        <p:spPr>
          <a:xfrm>
            <a:off x="6152607" y="2873829"/>
            <a:ext cx="5610679" cy="2429691"/>
          </a:xfrm>
          <a:prstGeom prst="roundRect">
            <a:avLst>
              <a:gd name="adj" fmla="val 1114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solidFill>
                  <a:schemeClr val="tx1"/>
                </a:solidFill>
                <a:latin typeface="Lato`"/>
              </a:rPr>
              <a:t>According to overall average rating </a:t>
            </a:r>
            <a:r>
              <a:rPr lang="en-US" sz="2000" dirty="0" err="1" smtClean="0">
                <a:solidFill>
                  <a:schemeClr val="tx1"/>
                </a:solidFill>
                <a:latin typeface="Lato`"/>
              </a:rPr>
              <a:t>Huawei</a:t>
            </a:r>
            <a:r>
              <a:rPr lang="en-US" sz="2000" dirty="0" smtClean="0">
                <a:solidFill>
                  <a:schemeClr val="tx1"/>
                </a:solidFill>
                <a:latin typeface="Lato`"/>
              </a:rPr>
              <a:t> has highest rating of 4.38.</a:t>
            </a:r>
            <a:endParaRPr lang="en-US" sz="2000" dirty="0">
              <a:solidFill>
                <a:schemeClr val="tx1"/>
              </a:solidFill>
              <a:latin typeface="Lato`"/>
            </a:endParaRP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 smtClean="0">
                <a:solidFill>
                  <a:schemeClr val="tx1"/>
                </a:solidFill>
                <a:latin typeface="Lato`"/>
              </a:rPr>
              <a:t> All top 10 famous brand has average rating greater than 4.</a:t>
            </a:r>
            <a:endParaRPr lang="en-US" sz="2000" dirty="0">
              <a:solidFill>
                <a:schemeClr val="tx1"/>
              </a:solidFill>
              <a:latin typeface="Lato`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7E8A290-F895-400A-97C2-1B0B7CD0E390}"/>
              </a:ext>
            </a:extLst>
          </p:cNvPr>
          <p:cNvSpPr/>
          <p:nvPr/>
        </p:nvSpPr>
        <p:spPr>
          <a:xfrm>
            <a:off x="1324774" y="209006"/>
            <a:ext cx="889038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itchFamily="34" charset="0"/>
              </a:rPr>
              <a:t>Overall average rating of few famous brands</a:t>
            </a:r>
            <a:endParaRPr lang="en-US" sz="4000" b="1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7308" t="27321" r="53215" b="31607"/>
          <a:stretch>
            <a:fillRect/>
          </a:stretch>
        </p:blipFill>
        <p:spPr bwMode="auto">
          <a:xfrm>
            <a:off x="953588" y="1632857"/>
            <a:ext cx="4441372" cy="4963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07005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Custom 4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C00000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3930</TotalTime>
  <Words>644</Words>
  <Application>Microsoft Office PowerPoint</Application>
  <PresentationFormat>Custom</PresentationFormat>
  <Paragraphs>93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Ion Boardroom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vicky dash</dc:creator>
  <cp:lastModifiedBy>lappy</cp:lastModifiedBy>
  <cp:revision>28</cp:revision>
  <dcterms:created xsi:type="dcterms:W3CDTF">2021-02-05T04:01:14Z</dcterms:created>
  <dcterms:modified xsi:type="dcterms:W3CDTF">2021-04-05T11:44:04Z</dcterms:modified>
</cp:coreProperties>
</file>