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ityofsydney.nsw.gov.au/learn/research-and-statistics/the-city-at-a-glance" TargetMode="External"/><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Screen Shot 2020-09-11 at 11.46.22 AM.png"/>
          <p:cNvGrpSpPr/>
          <p:nvPr/>
        </p:nvGrpSpPr>
        <p:grpSpPr>
          <a:xfrm>
            <a:off x="5367279" y="2557394"/>
            <a:ext cx="13649442" cy="8601212"/>
            <a:chOff x="0" y="0"/>
            <a:chExt cx="13649441" cy="8601210"/>
          </a:xfrm>
        </p:grpSpPr>
        <p:pic>
          <p:nvPicPr>
            <p:cNvPr id="152" name="Screen Shot 2020-09-11 at 11.46.22 AM.png" descr="Screen Shot 2020-09-11 at 11.46.22 AM.png"/>
            <p:cNvPicPr>
              <a:picLocks noChangeAspect="1"/>
            </p:cNvPicPr>
            <p:nvPr/>
          </p:nvPicPr>
          <p:blipFill>
            <a:blip r:embed="rId2">
              <a:extLst/>
            </a:blip>
            <a:stretch>
              <a:fillRect/>
            </a:stretch>
          </p:blipFill>
          <p:spPr>
            <a:xfrm>
              <a:off x="127000" y="88900"/>
              <a:ext cx="13395442" cy="8271011"/>
            </a:xfrm>
            <a:prstGeom prst="rect">
              <a:avLst/>
            </a:prstGeom>
            <a:ln>
              <a:noFill/>
            </a:ln>
            <a:effectLst/>
          </p:spPr>
        </p:pic>
        <p:pic>
          <p:nvPicPr>
            <p:cNvPr id="151" name="Screen Shot 2020-09-11 at 11.46.22 AM.png" descr="Screen Shot 2020-09-11 at 11.46.22 AM.png"/>
            <p:cNvPicPr>
              <a:picLocks noChangeAspect="0"/>
            </p:cNvPicPr>
            <p:nvPr/>
          </p:nvPicPr>
          <p:blipFill>
            <a:blip r:embed="rId3">
              <a:extLst/>
            </a:blip>
            <a:stretch>
              <a:fillRect/>
            </a:stretch>
          </p:blipFill>
          <p:spPr>
            <a:xfrm>
              <a:off x="0" y="0"/>
              <a:ext cx="13649442" cy="8601211"/>
            </a:xfrm>
            <a:prstGeom prst="rect">
              <a:avLst/>
            </a:prstGeom>
            <a:effectLst/>
          </p:spPr>
        </p:pic>
      </p:grpSp>
      <p:sp>
        <p:nvSpPr>
          <p:cNvPr id="154" name="Restaurant Recommender System- Sydney"/>
          <p:cNvSpPr txBox="1"/>
          <p:nvPr>
            <p:ph type="ctrTitle"/>
          </p:nvPr>
        </p:nvSpPr>
        <p:spPr>
          <a:xfrm>
            <a:off x="2142543" y="237801"/>
            <a:ext cx="21971004" cy="2188154"/>
          </a:xfrm>
          <a:prstGeom prst="rect">
            <a:avLst/>
          </a:prstGeom>
        </p:spPr>
        <p:txBody>
          <a:bodyPr/>
          <a:lstStyle>
            <a:lvl1pPr>
              <a:defRPr spc="-170" sz="8500"/>
            </a:lvl1pPr>
          </a:lstStyle>
          <a:p>
            <a:pPr/>
            <a:r>
              <a:t>Restaurant Recommender System- Sydney</a:t>
            </a:r>
          </a:p>
        </p:txBody>
      </p:sp>
      <p:sp>
        <p:nvSpPr>
          <p:cNvPr id="155" name="IBM Capstone Project"/>
          <p:cNvSpPr txBox="1"/>
          <p:nvPr>
            <p:ph type="subTitle" sz="quarter" idx="1"/>
          </p:nvPr>
        </p:nvSpPr>
        <p:spPr>
          <a:xfrm>
            <a:off x="16487452" y="11776263"/>
            <a:ext cx="7819429" cy="1183770"/>
          </a:xfrm>
          <a:prstGeom prst="rect">
            <a:avLst/>
          </a:prstGeom>
        </p:spPr>
        <p:txBody>
          <a:bodyPr/>
          <a:lstStyle/>
          <a:p>
            <a:pPr/>
            <a:r>
              <a:t>IBM Capstone 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onclusion"/>
          <p:cNvSpPr txBox="1"/>
          <p:nvPr>
            <p:ph type="title"/>
          </p:nvPr>
        </p:nvSpPr>
        <p:spPr>
          <a:prstGeom prst="rect">
            <a:avLst/>
          </a:prstGeom>
        </p:spPr>
        <p:txBody>
          <a:bodyPr/>
          <a:lstStyle/>
          <a:p>
            <a:pPr/>
            <a:r>
              <a:t>Conclusion</a:t>
            </a:r>
          </a:p>
        </p:txBody>
      </p:sp>
      <p:sp>
        <p:nvSpPr>
          <p:cNvPr id="193" name="The recommender system is a system that considers factors such as population, income and makes use of Foursquare API to determine nearby venues. It is a powerful data driven model whose efficiency may decrease with more data but accuracy will increase. I"/>
          <p:cNvSpPr txBox="1"/>
          <p:nvPr>
            <p:ph type="body" idx="1"/>
          </p:nvPr>
        </p:nvSpPr>
        <p:spPr>
          <a:xfrm>
            <a:off x="1206500" y="2495337"/>
            <a:ext cx="21971000" cy="10009179"/>
          </a:xfrm>
          <a:prstGeom prst="rect">
            <a:avLst/>
          </a:prstGeom>
        </p:spPr>
        <p:txBody>
          <a:bodyPr/>
          <a:lstStyle>
            <a:lvl1pPr marL="0" indent="0" defTabSz="457200">
              <a:lnSpc>
                <a:spcPct val="120000"/>
              </a:lnSpc>
              <a:spcBef>
                <a:spcPts val="0"/>
              </a:spcBef>
              <a:buSzTx/>
              <a:buNone/>
              <a:defRPr>
                <a:solidFill>
                  <a:srgbClr val="232323"/>
                </a:solidFill>
              </a:defRPr>
            </a:lvl1pPr>
          </a:lstStyle>
          <a:p>
            <a:pPr/>
            <a:r>
              <a:t>The recommender system is a system that considers factors such as population, income and makes use of Foursquare API to determine nearby venues. It is a powerful data driven model whose efficiency may decrease with more data but accuracy will increase. It will help users to finish their hunger by providing the best recommendation to fulfill all their needs.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troduction"/>
          <p:cNvSpPr txBox="1"/>
          <p:nvPr>
            <p:ph type="title"/>
          </p:nvPr>
        </p:nvSpPr>
        <p:spPr>
          <a:prstGeom prst="rect">
            <a:avLst/>
          </a:prstGeom>
        </p:spPr>
        <p:txBody>
          <a:bodyPr/>
          <a:lstStyle/>
          <a:p>
            <a:pPr/>
            <a:r>
              <a:t>Introduction</a:t>
            </a:r>
          </a:p>
        </p:txBody>
      </p:sp>
      <p:sp>
        <p:nvSpPr>
          <p:cNvPr id="158" name="Sydney is the state capital of NSW and the most populous city in Australia. It has very diverse population as people migrated from different part of world. Food is an integral part of any culture and with migration Sydney is enriched with variety of cuis"/>
          <p:cNvSpPr txBox="1"/>
          <p:nvPr>
            <p:ph type="body" idx="1"/>
          </p:nvPr>
        </p:nvSpPr>
        <p:spPr>
          <a:xfrm>
            <a:off x="1206500" y="2699732"/>
            <a:ext cx="21971000" cy="10076000"/>
          </a:xfrm>
          <a:prstGeom prst="rect">
            <a:avLst/>
          </a:prstGeom>
        </p:spPr>
        <p:txBody>
          <a:bodyPr/>
          <a:lstStyle/>
          <a:p>
            <a:pPr marL="530352" indent="-530352" defTabSz="2121354">
              <a:spcBef>
                <a:spcPts val="3900"/>
              </a:spcBef>
              <a:defRPr sz="4176"/>
            </a:pPr>
            <a:r>
              <a:t>Sydney is the state capital of NSW and the most populous city in Australia. It has very diverse population as people migrated from different part of world. Food is an integral part of any culture and with migration Sydney is enriched with variety of cuisines.</a:t>
            </a:r>
          </a:p>
          <a:p>
            <a:pPr marL="530352" indent="-530352" defTabSz="2121354">
              <a:spcBef>
                <a:spcPts val="3900"/>
              </a:spcBef>
              <a:defRPr sz="4176"/>
            </a:pPr>
            <a:r>
              <a:t>As there is variety of cuisines available here, it becomes very important to find an authentic place to eat which is reasonable. Restaurant recommendation seems quite helpful here. </a:t>
            </a:r>
          </a:p>
          <a:p>
            <a:pPr marL="530352" indent="-530352" defTabSz="2121354">
              <a:spcBef>
                <a:spcPts val="3900"/>
              </a:spcBef>
              <a:defRPr sz="4176"/>
            </a:pPr>
            <a:r>
              <a:t>Target audiences for this project does not limit to a person who loves to try food from their own place but everyone. People could simply decide to look for a similar restaurant all the time because they are addicted to a specific category of food.</a:t>
            </a:r>
          </a:p>
          <a:p>
            <a:pPr marL="530352" indent="-530352" defTabSz="2121354">
              <a:spcBef>
                <a:spcPts val="3900"/>
              </a:spcBef>
              <a:defRPr sz="4176"/>
            </a:pPr>
            <a:r>
              <a:t>With restaurants evolving, new food categories emerge, hybrid food starts to become more popular, we need a system that could help us access vast number of food varieties.</a:t>
            </a:r>
          </a:p>
          <a:p>
            <a:pPr marL="530352" indent="-530352" defTabSz="2121354">
              <a:spcBef>
                <a:spcPts val="3900"/>
              </a:spcBef>
              <a:defRPr sz="4176"/>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Data Requirement"/>
          <p:cNvSpPr txBox="1"/>
          <p:nvPr>
            <p:ph type="title"/>
          </p:nvPr>
        </p:nvSpPr>
        <p:spPr>
          <a:prstGeom prst="rect">
            <a:avLst/>
          </a:prstGeom>
        </p:spPr>
        <p:txBody>
          <a:bodyPr/>
          <a:lstStyle/>
          <a:p>
            <a:pPr/>
            <a:r>
              <a:t>Data Requirement</a:t>
            </a:r>
          </a:p>
        </p:txBody>
      </p:sp>
      <p:sp>
        <p:nvSpPr>
          <p:cNvPr id="161" name="To find a solution to the questions and build a recommender model, we need data and lots of data. Data can answer question which are unimaginable and non answerable by humans because humans do not have the tendency to analyze such large dataset and produ"/>
          <p:cNvSpPr txBox="1"/>
          <p:nvPr>
            <p:ph type="body" idx="1"/>
          </p:nvPr>
        </p:nvSpPr>
        <p:spPr>
          <a:xfrm>
            <a:off x="1206500" y="2650736"/>
            <a:ext cx="21971000" cy="9853780"/>
          </a:xfrm>
          <a:prstGeom prst="rect">
            <a:avLst/>
          </a:prstGeom>
        </p:spPr>
        <p:txBody>
          <a:bodyPr/>
          <a:lstStyle/>
          <a:p>
            <a:pPr/>
            <a:r>
              <a:t>To find a solution to the questions and build a recommender model, we need data and lots of data. Data can answer question which are unimaginable and non answerable by humans because humans do not have the tendency to analyze such large dataset and produce analytics to find a solutions.</a:t>
            </a:r>
          </a:p>
          <a:p>
            <a:pPr marL="0" indent="0" defTabSz="457200">
              <a:lnSpc>
                <a:spcPct val="120000"/>
              </a:lnSpc>
              <a:spcBef>
                <a:spcPts val="0"/>
              </a:spcBef>
              <a:buSzTx/>
              <a:buNone/>
            </a:pPr>
            <a:r>
              <a:t>   Let's consider the base scenario :</a:t>
            </a:r>
          </a:p>
          <a:p>
            <a:pPr marL="0" indent="0" defTabSz="457200">
              <a:lnSpc>
                <a:spcPct val="120000"/>
              </a:lnSpc>
              <a:spcBef>
                <a:spcPts val="0"/>
              </a:spcBef>
              <a:buSzTx/>
              <a:buNone/>
            </a:pPr>
            <a:r>
              <a:t>Suppose i want to find a restaurant, then logically, i need 3 things :</a:t>
            </a:r>
          </a:p>
          <a:p>
            <a:pPr marL="0" indent="0" defTabSz="457200">
              <a:lnSpc>
                <a:spcPct val="120000"/>
              </a:lnSpc>
              <a:spcBef>
                <a:spcPts val="0"/>
              </a:spcBef>
              <a:buSzTx/>
              <a:buNone/>
            </a:pPr>
            <a:r>
              <a:t>1)Its geographical coordinates(latitude and longitude) to find our where exactly it is located. </a:t>
            </a:r>
          </a:p>
          <a:p>
            <a:pPr marL="0" indent="0" defTabSz="457200">
              <a:lnSpc>
                <a:spcPct val="120000"/>
              </a:lnSpc>
              <a:spcBef>
                <a:spcPts val="0"/>
              </a:spcBef>
              <a:buSzTx/>
              <a:buNone/>
            </a:pPr>
          </a:p>
          <a:p>
            <a:pPr marL="0" indent="0" defTabSz="457200">
              <a:lnSpc>
                <a:spcPct val="120000"/>
              </a:lnSpc>
              <a:spcBef>
                <a:spcPts val="0"/>
              </a:spcBef>
              <a:buSzTx/>
              <a:buNone/>
            </a:pPr>
            <a:r>
              <a:t>2)Population of the neighborhood where the restaurant is located.</a:t>
            </a:r>
          </a:p>
          <a:p>
            <a:pPr marL="0" indent="0" defTabSz="457200">
              <a:lnSpc>
                <a:spcPct val="120000"/>
              </a:lnSpc>
              <a:spcBef>
                <a:spcPts val="0"/>
              </a:spcBef>
              <a:buSzTx/>
              <a:buNone/>
            </a:pPr>
            <a:r>
              <a:t> </a:t>
            </a:r>
          </a:p>
          <a:p>
            <a:pPr marL="0" indent="0" defTabSz="457200">
              <a:lnSpc>
                <a:spcPct val="120000"/>
              </a:lnSpc>
              <a:spcBef>
                <a:spcPts val="0"/>
              </a:spcBef>
              <a:buSzTx/>
              <a:buNone/>
            </a:pPr>
            <a:r>
              <a:t>3)Average income of neighborhood to know how much is the restaurant worth.</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Data Collection"/>
          <p:cNvSpPr txBox="1"/>
          <p:nvPr>
            <p:ph type="title"/>
          </p:nvPr>
        </p:nvSpPr>
        <p:spPr>
          <a:prstGeom prst="rect">
            <a:avLst/>
          </a:prstGeom>
        </p:spPr>
        <p:txBody>
          <a:bodyPr/>
          <a:lstStyle/>
          <a:p>
            <a:pPr/>
            <a:r>
              <a:t>Data Collection</a:t>
            </a:r>
          </a:p>
        </p:txBody>
      </p:sp>
      <p:sp>
        <p:nvSpPr>
          <p:cNvPr id="164" name="Collecting geographical coordinates is not difficult but after googling for few days, it was not available on open source data websites such as wikipedia, census report websites etc. Hence I created my own dataset, where I selected all the suburbs in Syd"/>
          <p:cNvSpPr txBox="1"/>
          <p:nvPr>
            <p:ph type="body" idx="1"/>
          </p:nvPr>
        </p:nvSpPr>
        <p:spPr>
          <a:xfrm>
            <a:off x="1206500" y="2525686"/>
            <a:ext cx="21971000" cy="9978830"/>
          </a:xfrm>
          <a:prstGeom prst="rect">
            <a:avLst/>
          </a:prstGeom>
        </p:spPr>
        <p:txBody>
          <a:bodyPr/>
          <a:lstStyle/>
          <a:p>
            <a:pPr marL="0" indent="0" defTabSz="374904">
              <a:lnSpc>
                <a:spcPct val="120000"/>
              </a:lnSpc>
              <a:spcBef>
                <a:spcPts val="0"/>
              </a:spcBef>
              <a:buSzTx/>
              <a:buNone/>
              <a:defRPr sz="3936">
                <a:solidFill>
                  <a:srgbClr val="232323"/>
                </a:solidFill>
              </a:defRPr>
            </a:pPr>
            <a:r>
              <a:t> Collecting geographical coordinates is not difficult but after googling for few days, it was not available on open source data websites such as wikipedia, census report websites etc. Hence I created my own dataset, where I selected all the suburbs in Sydney city and googled their latitude and longitude. Here is the link of the website from where I got the suburbs data : </a:t>
            </a:r>
            <a:r>
              <a:rPr u="sng">
                <a:solidFill>
                  <a:srgbClr val="337AB7"/>
                </a:solidFill>
                <a:hlinkClick r:id="rId2" invalidUrl="" action="" tgtFrame="" tooltip="" history="1" highlightClick="0" endSnd="0"/>
              </a:rPr>
              <a:t>https://www.cityofsydney.nsw.gov.au/learn/research-and-statistics/the-city-at-a-glance</a:t>
            </a:r>
            <a:r>
              <a:t> This same link provided the information about population and income. This is how the data frame looks like:</a:t>
            </a:r>
          </a:p>
          <a:p>
            <a:pPr marL="0" indent="0" defTabSz="374904">
              <a:lnSpc>
                <a:spcPct val="120000"/>
              </a:lnSpc>
              <a:spcBef>
                <a:spcPts val="0"/>
              </a:spcBef>
              <a:buSzTx/>
              <a:buNone/>
              <a:defRPr sz="3936">
                <a:solidFill>
                  <a:srgbClr val="232323"/>
                </a:solidFill>
              </a:defRPr>
            </a:pPr>
          </a:p>
        </p:txBody>
      </p:sp>
      <p:pic>
        <p:nvPicPr>
          <p:cNvPr id="165" name="Image" descr="Image"/>
          <p:cNvPicPr>
            <a:picLocks noChangeAspect="1"/>
          </p:cNvPicPr>
          <p:nvPr/>
        </p:nvPicPr>
        <p:blipFill>
          <a:blip r:embed="rId3">
            <a:extLst/>
          </a:blip>
          <a:stretch>
            <a:fillRect/>
          </a:stretch>
        </p:blipFill>
        <p:spPr>
          <a:xfrm>
            <a:off x="1206500" y="2525686"/>
            <a:ext cx="19648226" cy="552606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ata Collection"/>
          <p:cNvSpPr txBox="1"/>
          <p:nvPr>
            <p:ph type="title"/>
          </p:nvPr>
        </p:nvSpPr>
        <p:spPr>
          <a:prstGeom prst="rect">
            <a:avLst/>
          </a:prstGeom>
        </p:spPr>
        <p:txBody>
          <a:bodyPr/>
          <a:lstStyle/>
          <a:p>
            <a:pPr/>
            <a:r>
              <a:t>Data Collection</a:t>
            </a:r>
          </a:p>
        </p:txBody>
      </p:sp>
      <p:sp>
        <p:nvSpPr>
          <p:cNvPr id="168" name="Four Square AP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Four Square API</a:t>
            </a:r>
          </a:p>
        </p:txBody>
      </p:sp>
      <p:sp>
        <p:nvSpPr>
          <p:cNvPr id="169" name="Use of foursquare is focused to fetch nearest venue locations so that we can use them to form a cluster. Foursquare api leverages the power of finding nearest venues in a radius(in my case : 500 mts) and also corresponding coordinates, venue location and"/>
          <p:cNvSpPr txBox="1"/>
          <p:nvPr>
            <p:ph type="body" idx="1"/>
          </p:nvPr>
        </p:nvSpPr>
        <p:spPr>
          <a:xfrm>
            <a:off x="1206500" y="3523069"/>
            <a:ext cx="21971000" cy="8256011"/>
          </a:xfrm>
          <a:prstGeom prst="rect">
            <a:avLst/>
          </a:prstGeom>
        </p:spPr>
        <p:txBody>
          <a:bodyPr/>
          <a:lstStyle>
            <a:lvl1pPr marL="548639" indent="-548639" defTabSz="411479">
              <a:lnSpc>
                <a:spcPct val="120000"/>
              </a:lnSpc>
              <a:spcBef>
                <a:spcPts val="0"/>
              </a:spcBef>
              <a:defRPr sz="4319">
                <a:solidFill>
                  <a:srgbClr val="232323"/>
                </a:solidFill>
              </a:defRPr>
            </a:lvl1pPr>
          </a:lstStyle>
          <a:p>
            <a:pPr/>
            <a:r>
              <a:t>Use of foursquare is focused to fetch nearest venue locations so that we can use them to form a cluster. Foursquare api leverages the power of finding nearest venues in a radius(in my case : 500 mts) and also corresponding coordinates, venue location and names. After calling, the following data frame is created:</a:t>
            </a:r>
          </a:p>
        </p:txBody>
      </p:sp>
      <p:pic>
        <p:nvPicPr>
          <p:cNvPr id="170" name="Image" descr="Image"/>
          <p:cNvPicPr>
            <a:picLocks noChangeAspect="1"/>
          </p:cNvPicPr>
          <p:nvPr/>
        </p:nvPicPr>
        <p:blipFill>
          <a:blip r:embed="rId2">
            <a:extLst/>
          </a:blip>
          <a:stretch>
            <a:fillRect/>
          </a:stretch>
        </p:blipFill>
        <p:spPr>
          <a:xfrm>
            <a:off x="1206500" y="3523069"/>
            <a:ext cx="20482572" cy="492984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Exploratory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Exploratory Analysis</a:t>
            </a:r>
          </a:p>
        </p:txBody>
      </p:sp>
      <p:sp>
        <p:nvSpPr>
          <p:cNvPr id="173" name="Scrapping the data from different sources and then combining it to form a single-ton dataset is a difficult task. To do so, we need to explore the current state of dataset and then list up all the features needed to be fetched."/>
          <p:cNvSpPr txBox="1"/>
          <p:nvPr>
            <p:ph type="body" sz="half" idx="1"/>
          </p:nvPr>
        </p:nvSpPr>
        <p:spPr>
          <a:prstGeom prst="rect">
            <a:avLst/>
          </a:prstGeom>
        </p:spPr>
        <p:txBody>
          <a:bodyPr/>
          <a:lstStyle>
            <a:lvl1pPr marL="0" indent="0" defTabSz="457200">
              <a:lnSpc>
                <a:spcPct val="120000"/>
              </a:lnSpc>
              <a:spcBef>
                <a:spcPts val="0"/>
              </a:spcBef>
              <a:buSzTx/>
              <a:buNone/>
              <a:defRPr>
                <a:solidFill>
                  <a:srgbClr val="232323"/>
                </a:solidFill>
              </a:defRPr>
            </a:lvl1pPr>
          </a:lstStyle>
          <a:p>
            <a:pPr/>
            <a:r>
              <a:t>Scrapping the data from different sources and then combining it to form a single-ton dataset is a difficult task. To do so, we need to explore the current state of dataset and then list up all the features needed to be fetched.</a:t>
            </a:r>
          </a:p>
        </p:txBody>
      </p:sp>
      <p:sp>
        <p:nvSpPr>
          <p:cNvPr id="174" name="Methodology"/>
          <p:cNvSpPr txBox="1"/>
          <p:nvPr>
            <p:ph type="title"/>
          </p:nvPr>
        </p:nvSpPr>
        <p:spPr>
          <a:prstGeom prst="rect">
            <a:avLst/>
          </a:prstGeom>
        </p:spPr>
        <p:txBody>
          <a:bodyPr/>
          <a:lstStyle/>
          <a:p>
            <a:pPr/>
            <a:r>
              <a:t>Methodology</a:t>
            </a:r>
          </a:p>
        </p:txBody>
      </p:sp>
      <p:pic>
        <p:nvPicPr>
          <p:cNvPr id="175" name="Image" descr="Image"/>
          <p:cNvPicPr>
            <a:picLocks noChangeAspect="1"/>
          </p:cNvPicPr>
          <p:nvPr/>
        </p:nvPicPr>
        <p:blipFill>
          <a:blip r:embed="rId2">
            <a:extLst/>
          </a:blip>
          <a:stretch>
            <a:fillRect/>
          </a:stretch>
        </p:blipFill>
        <p:spPr>
          <a:xfrm>
            <a:off x="13276000" y="145908"/>
            <a:ext cx="9312033" cy="1342418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Inferentia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Inferential</a:t>
            </a:r>
          </a:p>
        </p:txBody>
      </p:sp>
      <p:sp>
        <p:nvSpPr>
          <p:cNvPr id="178" name="Most important factors while building the recommender system were population and income. They are the most import factor because they have a nonlinear relationship according to our dataset."/>
          <p:cNvSpPr txBox="1"/>
          <p:nvPr>
            <p:ph type="body" sz="half" idx="1"/>
          </p:nvPr>
        </p:nvSpPr>
        <p:spPr>
          <a:prstGeom prst="rect">
            <a:avLst/>
          </a:prstGeom>
        </p:spPr>
        <p:txBody>
          <a:bodyPr/>
          <a:lstStyle>
            <a:lvl1pPr marL="0" indent="0" defTabSz="457200">
              <a:lnSpc>
                <a:spcPct val="120000"/>
              </a:lnSpc>
              <a:spcBef>
                <a:spcPts val="0"/>
              </a:spcBef>
              <a:buSzTx/>
              <a:buNone/>
              <a:defRPr>
                <a:solidFill>
                  <a:srgbClr val="232323"/>
                </a:solidFill>
              </a:defRPr>
            </a:lvl1pPr>
          </a:lstStyle>
          <a:p>
            <a:pPr/>
            <a:r>
              <a:t>Most important factors while building the recommender system were population and income. They are the most import factor because they have a nonlinear relationship according to our dataset.</a:t>
            </a:r>
          </a:p>
        </p:txBody>
      </p:sp>
      <p:sp>
        <p:nvSpPr>
          <p:cNvPr id="179" name="Methodology"/>
          <p:cNvSpPr txBox="1"/>
          <p:nvPr>
            <p:ph type="title"/>
          </p:nvPr>
        </p:nvSpPr>
        <p:spPr>
          <a:prstGeom prst="rect">
            <a:avLst/>
          </a:prstGeom>
        </p:spPr>
        <p:txBody>
          <a:bodyPr/>
          <a:lstStyle/>
          <a:p>
            <a:pPr/>
            <a:r>
              <a:t>Methodology</a:t>
            </a:r>
          </a:p>
        </p:txBody>
      </p:sp>
      <p:pic>
        <p:nvPicPr>
          <p:cNvPr id="180" name="Infer.png" descr="Infer.png"/>
          <p:cNvPicPr>
            <a:picLocks noChangeAspect="1"/>
          </p:cNvPicPr>
          <p:nvPr/>
        </p:nvPicPr>
        <p:blipFill>
          <a:blip r:embed="rId2">
            <a:extLst/>
          </a:blip>
          <a:stretch>
            <a:fillRect/>
          </a:stretch>
        </p:blipFill>
        <p:spPr>
          <a:xfrm>
            <a:off x="11101309" y="2268735"/>
            <a:ext cx="14509741" cy="866158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ince there was a nonlinear relationship between income and population, it can be concluded that we must always perform inferential approach to find relationship among different set of features. Also during clustering, similar neighborhoods must be dumpe"/>
          <p:cNvSpPr txBox="1"/>
          <p:nvPr>
            <p:ph type="body" sz="half" idx="1"/>
          </p:nvPr>
        </p:nvSpPr>
        <p:spPr>
          <a:xfrm>
            <a:off x="1206500" y="2599089"/>
            <a:ext cx="9779000" cy="9906045"/>
          </a:xfrm>
          <a:prstGeom prst="rect">
            <a:avLst/>
          </a:prstGeom>
        </p:spPr>
        <p:txBody>
          <a:bodyPr/>
          <a:lstStyle>
            <a:lvl1pPr marL="0" indent="0" defTabSz="457200">
              <a:lnSpc>
                <a:spcPct val="120000"/>
              </a:lnSpc>
              <a:spcBef>
                <a:spcPts val="0"/>
              </a:spcBef>
              <a:buSzTx/>
              <a:buNone/>
              <a:defRPr>
                <a:solidFill>
                  <a:srgbClr val="232323"/>
                </a:solidFill>
              </a:defRPr>
            </a:lvl1pPr>
          </a:lstStyle>
          <a:p>
            <a:pPr/>
            <a:r>
              <a:t>Since there was a nonlinear relationship between income and population, it can be concluded that we must always perform inferential approach to find relationship among different set of features. Also during clustering, similar neighborhoods must be dumped into the right cluster.</a:t>
            </a:r>
          </a:p>
        </p:txBody>
      </p:sp>
      <p:sp>
        <p:nvSpPr>
          <p:cNvPr id="183" name="Mapping &amp; Clustering"/>
          <p:cNvSpPr txBox="1"/>
          <p:nvPr>
            <p:ph type="title"/>
          </p:nvPr>
        </p:nvSpPr>
        <p:spPr>
          <a:prstGeom prst="rect">
            <a:avLst/>
          </a:prstGeom>
        </p:spPr>
        <p:txBody>
          <a:bodyPr/>
          <a:lstStyle>
            <a:lvl1pPr defTabSz="2194505">
              <a:defRPr spc="-153" sz="7650"/>
            </a:lvl1pPr>
          </a:lstStyle>
          <a:p>
            <a:pPr/>
            <a:r>
              <a:t>Mapping &amp; Clustering</a:t>
            </a:r>
          </a:p>
        </p:txBody>
      </p:sp>
      <p:pic>
        <p:nvPicPr>
          <p:cNvPr id="184" name="Map_1.png" descr="Map_1.png"/>
          <p:cNvPicPr>
            <a:picLocks noChangeAspect="1"/>
          </p:cNvPicPr>
          <p:nvPr/>
        </p:nvPicPr>
        <p:blipFill>
          <a:blip r:embed="rId2">
            <a:extLst/>
          </a:blip>
          <a:stretch>
            <a:fillRect/>
          </a:stretch>
        </p:blipFill>
        <p:spPr>
          <a:xfrm>
            <a:off x="11316321" y="1523143"/>
            <a:ext cx="12223191" cy="5869553"/>
          </a:xfrm>
          <a:prstGeom prst="rect">
            <a:avLst/>
          </a:prstGeom>
          <a:ln w="12700">
            <a:miter lim="400000"/>
          </a:ln>
        </p:spPr>
      </p:pic>
      <p:pic>
        <p:nvPicPr>
          <p:cNvPr id="185" name="Cluster_map.png" descr="Cluster_map.png"/>
          <p:cNvPicPr>
            <a:picLocks noChangeAspect="1"/>
          </p:cNvPicPr>
          <p:nvPr/>
        </p:nvPicPr>
        <p:blipFill>
          <a:blip r:embed="rId3">
            <a:extLst/>
          </a:blip>
          <a:stretch>
            <a:fillRect/>
          </a:stretch>
        </p:blipFill>
        <p:spPr>
          <a:xfrm>
            <a:off x="14328802" y="7509709"/>
            <a:ext cx="6198227" cy="586702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he result of the recommender system is that it produces a list of top restaurants and the most common venue item that the user can enjoy."/>
          <p:cNvSpPr txBox="1"/>
          <p:nvPr>
            <p:ph type="body" sz="half" idx="1"/>
          </p:nvPr>
        </p:nvSpPr>
        <p:spPr>
          <a:xfrm>
            <a:off x="1206500" y="2801289"/>
            <a:ext cx="9779000" cy="9703845"/>
          </a:xfrm>
          <a:prstGeom prst="rect">
            <a:avLst/>
          </a:prstGeom>
        </p:spPr>
        <p:txBody>
          <a:bodyPr/>
          <a:lstStyle>
            <a:lvl1pPr marL="0" indent="0" defTabSz="457200">
              <a:lnSpc>
                <a:spcPct val="120000"/>
              </a:lnSpc>
              <a:spcBef>
                <a:spcPts val="0"/>
              </a:spcBef>
              <a:buSzTx/>
              <a:buNone/>
              <a:defRPr>
                <a:solidFill>
                  <a:srgbClr val="232323"/>
                </a:solidFill>
              </a:defRPr>
            </a:lvl1pPr>
          </a:lstStyle>
          <a:p>
            <a:pPr/>
            <a:r>
              <a:t>The result of the recommender system is that it produces a list of top restaurants and the most common venue item that the user can enjoy.</a:t>
            </a:r>
          </a:p>
        </p:txBody>
      </p:sp>
      <p:sp>
        <p:nvSpPr>
          <p:cNvPr id="188" name="Results"/>
          <p:cNvSpPr txBox="1"/>
          <p:nvPr>
            <p:ph type="title"/>
          </p:nvPr>
        </p:nvSpPr>
        <p:spPr>
          <a:prstGeom prst="rect">
            <a:avLst/>
          </a:prstGeom>
        </p:spPr>
        <p:txBody>
          <a:bodyPr/>
          <a:lstStyle/>
          <a:p>
            <a:pPr/>
            <a:r>
              <a:t>Results</a:t>
            </a:r>
          </a:p>
        </p:txBody>
      </p:sp>
      <p:pic>
        <p:nvPicPr>
          <p:cNvPr id="189" name="Result.png" descr="Result.png"/>
          <p:cNvPicPr>
            <a:picLocks noChangeAspect="1"/>
          </p:cNvPicPr>
          <p:nvPr/>
        </p:nvPicPr>
        <p:blipFill>
          <a:blip r:embed="rId2">
            <a:extLst/>
          </a:blip>
          <a:stretch>
            <a:fillRect/>
          </a:stretch>
        </p:blipFill>
        <p:spPr>
          <a:xfrm>
            <a:off x="11097829" y="2518233"/>
            <a:ext cx="12484848" cy="1808554"/>
          </a:xfrm>
          <a:prstGeom prst="rect">
            <a:avLst/>
          </a:prstGeom>
          <a:ln w="12700">
            <a:miter lim="400000"/>
          </a:ln>
        </p:spPr>
      </p:pic>
      <p:pic>
        <p:nvPicPr>
          <p:cNvPr id="190" name="Image" descr="Image"/>
          <p:cNvPicPr>
            <a:picLocks noChangeAspect="1"/>
          </p:cNvPicPr>
          <p:nvPr/>
        </p:nvPicPr>
        <p:blipFill>
          <a:blip r:embed="rId3">
            <a:extLst/>
          </a:blip>
          <a:stretch>
            <a:fillRect/>
          </a:stretch>
        </p:blipFill>
        <p:spPr>
          <a:xfrm>
            <a:off x="12615838" y="4281753"/>
            <a:ext cx="8643745" cy="77624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