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Italics" charset="1" panose="00000000000000000000"/>
      <p:regular r:id="rId13"/>
    </p:embeddedFont>
    <p:embeddedFont>
      <p:font typeface="Now Bold" charset="1" panose="00000800000000000000"/>
      <p:regular r:id="rId14"/>
    </p:embeddedFon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http://www.sec.gov/edgar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1079" y="5317651"/>
            <a:ext cx="7913921" cy="232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by: HashBrown</a:t>
            </a:r>
          </a:p>
          <a:p>
            <a:pPr algn="l">
              <a:lnSpc>
                <a:spcPts val="3727"/>
              </a:lnSpc>
            </a:pPr>
          </a:p>
          <a:p>
            <a:pPr algn="l"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Archishman VB</a:t>
            </a:r>
          </a:p>
          <a:p>
            <a:pPr algn="l"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Jugal Kothari </a:t>
            </a:r>
          </a:p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  <a:r>
              <a:rPr lang="en-US" sz="303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Prerana Sanjay Kulkarni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1079" y="2596883"/>
            <a:ext cx="13115645" cy="173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EDGAR-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73748" y="1146060"/>
            <a:ext cx="846187" cy="981086"/>
          </a:xfrm>
          <a:custGeom>
            <a:avLst/>
            <a:gdLst/>
            <a:ahLst/>
            <a:cxnLst/>
            <a:rect r="r" b="b" t="t" l="l"/>
            <a:pathLst>
              <a:path h="981086" w="846187">
                <a:moveTo>
                  <a:pt x="0" y="0"/>
                </a:moveTo>
                <a:lnTo>
                  <a:pt x="846186" y="0"/>
                </a:lnTo>
                <a:lnTo>
                  <a:pt x="846186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168417" y="2596883"/>
            <a:ext cx="9659937" cy="173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ANALYZER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1079" y="4232519"/>
            <a:ext cx="141908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Sub-Theme: Financial Products using Gen AI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92755" y="7960411"/>
            <a:ext cx="1996686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181845" y="0"/>
            <a:ext cx="2041822" cy="2041822"/>
          </a:xfrm>
          <a:custGeom>
            <a:avLst/>
            <a:gdLst/>
            <a:ahLst/>
            <a:cxnLst/>
            <a:rect r="r" b="b" t="t" l="l"/>
            <a:pathLst>
              <a:path h="2041822" w="2041822">
                <a:moveTo>
                  <a:pt x="0" y="0"/>
                </a:moveTo>
                <a:lnTo>
                  <a:pt x="2041821" y="0"/>
                </a:lnTo>
                <a:lnTo>
                  <a:pt x="2041821" y="2041822"/>
                </a:lnTo>
                <a:lnTo>
                  <a:pt x="0" y="2041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3365" y="0"/>
            <a:ext cx="12381270" cy="122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8422" y="1984672"/>
            <a:ext cx="17631157" cy="4397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088" indent="-336544" lvl="1">
              <a:lnSpc>
                <a:spcPts val="4364"/>
              </a:lnSpc>
              <a:buFont typeface="Arial"/>
              <a:buChar char="•"/>
            </a:pPr>
            <a:r>
              <a:rPr lang="en-US" sz="311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SEC 10-K* forms are an important source of information for financial analysts and investors when making decisions about companies. These </a:t>
            </a:r>
            <a:r>
              <a:rPr lang="en-US" sz="3117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lengthy and complicated documents</a:t>
            </a:r>
            <a:r>
              <a:rPr lang="en-US" sz="311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often include important details about the risks, operational strategies, and financial health of a company. </a:t>
            </a:r>
          </a:p>
          <a:p>
            <a:pPr algn="l" marL="673088" indent="-336544" lvl="1">
              <a:lnSpc>
                <a:spcPts val="4364"/>
              </a:lnSpc>
              <a:buFont typeface="Arial"/>
              <a:buChar char="•"/>
            </a:pPr>
            <a:r>
              <a:rPr lang="en-US" sz="311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Nevertheless, it </a:t>
            </a:r>
            <a:r>
              <a:rPr lang="en-US" sz="3117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takes a lot of experience and time to extract valuable insights from these forms. </a:t>
            </a:r>
          </a:p>
          <a:p>
            <a:pPr algn="l" marL="673088" indent="-336544" lvl="1">
              <a:lnSpc>
                <a:spcPts val="4364"/>
              </a:lnSpc>
              <a:buFont typeface="Arial"/>
              <a:buChar char="•"/>
            </a:pPr>
            <a:r>
              <a:rPr lang="en-US" sz="311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</a:t>
            </a:r>
            <a:r>
              <a:rPr lang="en-US" sz="3117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 that can automate this process is desperately needed</a:t>
            </a:r>
            <a:r>
              <a:rPr lang="en-US" sz="311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 order to improve its accessibility and comprehension for a larger audience.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6516" y="8379511"/>
            <a:ext cx="17034969" cy="177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7"/>
              </a:lnSpc>
            </a:pPr>
            <a:r>
              <a:rPr lang="en-US" sz="25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*SEC 10-K forms are comprehensive annual reports filed by publicly traded companies to the U.S. Securities and Exchange Commission (SEC).</a:t>
            </a:r>
          </a:p>
          <a:p>
            <a:pPr algn="l">
              <a:lnSpc>
                <a:spcPts val="3537"/>
              </a:lnSpc>
            </a:pPr>
            <a:r>
              <a:rPr lang="en-US" sz="25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Yes, SEC 10-K forms are publicly available. You can access them on the SEC's EDGAR (Electronic Data Gathering, Analysis, and Retrieval) database at </a:t>
            </a:r>
            <a:r>
              <a:rPr lang="en-US" sz="2526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3" tooltip="http://www.sec.gov/edgar"/>
              </a:rPr>
              <a:t>www.sec.gov/edgar.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452" y="1818309"/>
            <a:ext cx="18045096" cy="4865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3"/>
              </a:lnSpc>
            </a:pPr>
            <a:r>
              <a:rPr lang="en-US" sz="30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Our suggested method uses GenAI to automatically extract and summarize important data from SEC 10-K forms. The framework will :-</a:t>
            </a:r>
          </a:p>
          <a:p>
            <a:pPr algn="l">
              <a:lnSpc>
                <a:spcPts val="4293"/>
              </a:lnSpc>
            </a:pPr>
          </a:p>
          <a:p>
            <a:pPr algn="l">
              <a:lnSpc>
                <a:spcPts val="4293"/>
              </a:lnSpc>
            </a:pPr>
            <a:r>
              <a:rPr lang="en-US" sz="30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066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 Collection</a:t>
            </a:r>
            <a:r>
              <a:rPr lang="en-US" sz="30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SEC 10-K paperwork from corporate filings are automatically downloaded.</a:t>
            </a:r>
          </a:p>
          <a:p>
            <a:pPr algn="l">
              <a:lnSpc>
                <a:spcPts val="4293"/>
              </a:lnSpc>
            </a:pPr>
            <a:r>
              <a:rPr lang="en-US" sz="30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3066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 Data</a:t>
            </a:r>
            <a:r>
              <a:rPr lang="en-US" sz="30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To find important data points and sections within the documents, preprocess the data using Natural Language Processing (NLP) techniques.</a:t>
            </a:r>
          </a:p>
          <a:p>
            <a:pPr algn="l">
              <a:lnSpc>
                <a:spcPts val="4293"/>
              </a:lnSpc>
            </a:pPr>
            <a:r>
              <a:rPr lang="en-US" sz="30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066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Generate Insights:</a:t>
            </a:r>
            <a:r>
              <a:rPr lang="en-US" sz="30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produce comprehensible insights, summaries, and visualizations, feed the preprocessed data into a Large Language Model (LLM). </a:t>
            </a:r>
          </a:p>
        </p:txBody>
      </p:sp>
      <p:sp>
        <p:nvSpPr>
          <p:cNvPr name="AutoShape 3" id="3"/>
          <p:cNvSpPr/>
          <p:nvPr/>
        </p:nvSpPr>
        <p:spPr>
          <a:xfrm>
            <a:off x="-292755" y="8817661"/>
            <a:ext cx="1996686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141628" y="-177129"/>
            <a:ext cx="1852562" cy="1852562"/>
          </a:xfrm>
          <a:custGeom>
            <a:avLst/>
            <a:gdLst/>
            <a:ahLst/>
            <a:cxnLst/>
            <a:rect r="r" b="b" t="t" l="l"/>
            <a:pathLst>
              <a:path h="1852562" w="1852562">
                <a:moveTo>
                  <a:pt x="0" y="0"/>
                </a:moveTo>
                <a:lnTo>
                  <a:pt x="1852562" y="0"/>
                </a:lnTo>
                <a:lnTo>
                  <a:pt x="1852562" y="1852563"/>
                </a:lnTo>
                <a:lnTo>
                  <a:pt x="0" y="1852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1178" y="223092"/>
            <a:ext cx="12381270" cy="122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SOLUTION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452" y="8981440"/>
            <a:ext cx="17833253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Automating the collection of the forms mainly involves writing a script or using a web-scraping tool to download the documents. The GenAI Solution addresses the remaining two parts of the framework.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5330" y="2818983"/>
            <a:ext cx="17803091" cy="7370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866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Impact 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Efficiency: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Cut down on the time and resources needed for financial analysis substantially.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Accessibility: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Increase retail investors' access to financial knowledge to facilitate well-informed decision-making.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Competitive Edge: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Give financial organizations a tool that improves their client offerings and analytical capacities.  </a:t>
            </a:r>
          </a:p>
          <a:p>
            <a:pPr algn="l">
              <a:lnSpc>
                <a:spcPts val="4013"/>
              </a:lnSpc>
            </a:pPr>
            <a:r>
              <a:rPr lang="en-US" sz="2866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Societal Impact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Literacy: 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Raise your level of financial literacy by making complex financial facts easily understood.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Transparency: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Increase business transparency by giving the public greater access to significant financial data.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Inclusivity: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Encourage a larger group of people to engage in investing activities, hence fostering a more diverse financial ecosystem. </a:t>
            </a:r>
          </a:p>
          <a:p>
            <a:pPr algn="l">
              <a:lnSpc>
                <a:spcPts val="4013"/>
              </a:lnSpc>
            </a:pPr>
          </a:p>
          <a:p>
            <a:pPr algn="l">
              <a:lnSpc>
                <a:spcPts val="247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12891" y="0"/>
            <a:ext cx="2446409" cy="2446409"/>
          </a:xfrm>
          <a:custGeom>
            <a:avLst/>
            <a:gdLst/>
            <a:ahLst/>
            <a:cxnLst/>
            <a:rect r="r" b="b" t="t" l="l"/>
            <a:pathLst>
              <a:path h="2446409" w="2446409">
                <a:moveTo>
                  <a:pt x="0" y="0"/>
                </a:moveTo>
                <a:lnTo>
                  <a:pt x="2446409" y="0"/>
                </a:lnTo>
                <a:lnTo>
                  <a:pt x="2446409" y="2446409"/>
                </a:lnTo>
                <a:lnTo>
                  <a:pt x="0" y="2446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3365" y="198304"/>
            <a:ext cx="12381270" cy="245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BUSINESS AND SOCIETAL IMPACT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4889" y="563744"/>
            <a:ext cx="12381270" cy="122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INNOVATIVE ASPECTS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9318" y="2439246"/>
            <a:ext cx="16729364" cy="535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1. Harnessing advanced NLP algorithms to preprocess and organize the extensive data found in SEC 10-K forms.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NLP techniques, we can automatically identify and extract sections of the SEC 10-K form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that discuss risk factors. This structured data can then be categorized and tagged for easier analysis.</a:t>
            </a:r>
          </a:p>
          <a:p>
            <a:pPr algn="l">
              <a:lnSpc>
                <a:spcPts val="4013"/>
              </a:lnSpc>
            </a:pPr>
          </a:p>
          <a:p>
            <a:pPr algn="l">
              <a:lnSpc>
                <a:spcPts val="4013"/>
              </a:lnSpc>
            </a:pP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Leveraging cutting-edge Large Language Models to transform structured data into clear and actionable insights.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Once the key sections and data points are extracted from the preprocessing, a </a:t>
            </a: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GenAI model can be used to generate summaries and insights.</a:t>
            </a:r>
          </a:p>
          <a:p>
            <a:pPr algn="l">
              <a:lnSpc>
                <a:spcPts val="247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56160" y="415016"/>
            <a:ext cx="1197170" cy="1210374"/>
          </a:xfrm>
          <a:custGeom>
            <a:avLst/>
            <a:gdLst/>
            <a:ahLst/>
            <a:cxnLst/>
            <a:rect r="r" b="b" t="t" l="l"/>
            <a:pathLst>
              <a:path h="1210374" w="1197170">
                <a:moveTo>
                  <a:pt x="0" y="0"/>
                </a:moveTo>
                <a:lnTo>
                  <a:pt x="1197169" y="0"/>
                </a:lnTo>
                <a:lnTo>
                  <a:pt x="1197169" y="1210374"/>
                </a:lnTo>
                <a:lnTo>
                  <a:pt x="0" y="1210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57604" y="415016"/>
            <a:ext cx="12381270" cy="122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INNOVATIVE ASPECTS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5577" y="2155626"/>
            <a:ext cx="17016845" cy="5461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3"/>
              </a:lnSpc>
            </a:pP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Putting the end-user experience front and center to make sure the insights produced are clearly comprehensible and useful.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dashboard could be designed to </a:t>
            </a: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 insights based on specific metrics or time periods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and the GenAI model could be used to provide tailored summaries accordingly.</a:t>
            </a:r>
          </a:p>
          <a:p>
            <a:pPr algn="l">
              <a:lnSpc>
                <a:spcPts val="3733"/>
              </a:lnSpc>
            </a:pPr>
          </a:p>
          <a:p>
            <a:pPr algn="l">
              <a:lnSpc>
                <a:spcPts val="3733"/>
              </a:lnSpc>
            </a:pPr>
          </a:p>
          <a:p>
            <a:pPr algn="l">
              <a:lnSpc>
                <a:spcPts val="4013"/>
              </a:lnSpc>
            </a:pP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Implementing real-time processing and updates to provide users with the most current information available.</a:t>
            </a:r>
          </a:p>
          <a:p>
            <a:pPr algn="l" marL="618903" indent="-309452" lvl="1">
              <a:lnSpc>
                <a:spcPts val="4013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</a:t>
            </a:r>
            <a:r>
              <a:rPr lang="en-US" sz="28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could be set-up to continuously monitor the EDGAR database for new 10-k filings</a:t>
            </a:r>
            <a:r>
              <a:rPr lang="en-US" sz="28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When a new form is available, the script downloads it, the NLP model preprocesses it, and the LLM generates updated insights.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559551" y="415016"/>
            <a:ext cx="975984" cy="986748"/>
          </a:xfrm>
          <a:custGeom>
            <a:avLst/>
            <a:gdLst/>
            <a:ahLst/>
            <a:cxnLst/>
            <a:rect r="r" b="b" t="t" l="l"/>
            <a:pathLst>
              <a:path h="986748" w="975984">
                <a:moveTo>
                  <a:pt x="0" y="0"/>
                </a:moveTo>
                <a:lnTo>
                  <a:pt x="975984" y="0"/>
                </a:lnTo>
                <a:lnTo>
                  <a:pt x="975984" y="986748"/>
                </a:lnTo>
                <a:lnTo>
                  <a:pt x="0" y="986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26554" y="3836181"/>
            <a:ext cx="10434893" cy="130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43"/>
              </a:lnSpc>
            </a:pPr>
            <a:r>
              <a:rPr lang="en-US" sz="7530" spc="45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DAGM0bb5OWQ</dc:identifier>
  <dcterms:modified xsi:type="dcterms:W3CDTF">2011-08-01T06:04:30Z</dcterms:modified>
  <cp:revision>1</cp:revision>
  <dc:title>Presented by: HashBrown</dc:title>
</cp:coreProperties>
</file>