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8" r:id="rId7"/>
    <p:sldId id="269" r:id="rId8"/>
    <p:sldId id="262" r:id="rId9"/>
    <p:sldId id="270" r:id="rId10"/>
    <p:sldId id="263" r:id="rId11"/>
    <p:sldId id="271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C9B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81DB-3C99-4894-8278-D4F2C355B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Exceptional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15696-E964-419E-BB6D-31D0BC9F8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PLAY CATCH</a:t>
            </a:r>
          </a:p>
        </p:txBody>
      </p:sp>
    </p:spTree>
    <p:extLst>
      <p:ext uri="{BB962C8B-B14F-4D97-AF65-F5344CB8AC3E}">
        <p14:creationId xmlns:p14="http://schemas.microsoft.com/office/powerpoint/2010/main" val="424744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EE11-A8A3-46BD-B9A4-610A76B5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and Throw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D849-44CB-4359-A8CC-7E04B19A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Throws allows a method to “duck” exception handling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</a:t>
            </a:r>
            <a:r>
              <a:rPr lang="en-US" sz="1400" dirty="0"/>
              <a:t>public static void method1() </a:t>
            </a:r>
            <a:r>
              <a:rPr lang="en-US" sz="1400" dirty="0">
                <a:solidFill>
                  <a:srgbClr val="92D050"/>
                </a:solidFill>
              </a:rPr>
              <a:t>throws</a:t>
            </a:r>
            <a:r>
              <a:rPr lang="en-US" sz="1400" dirty="0"/>
              <a:t> </a:t>
            </a:r>
            <a:r>
              <a:rPr lang="en-US" sz="1400" dirty="0" err="1"/>
              <a:t>FileNotFoundException</a:t>
            </a:r>
            <a:r>
              <a:rPr lang="en-US" sz="1400" dirty="0"/>
              <a:t>, </a:t>
            </a:r>
            <a:r>
              <a:rPr lang="en-US" sz="1400" dirty="0" err="1"/>
              <a:t>ClassNotFoundException</a:t>
            </a:r>
            <a:r>
              <a:rPr lang="en-US" sz="14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</a:t>
            </a:r>
            <a:r>
              <a:rPr lang="en-US" sz="1400" dirty="0" err="1"/>
              <a:t>FileInputStream</a:t>
            </a:r>
            <a:r>
              <a:rPr lang="en-US" sz="1400" dirty="0"/>
              <a:t> </a:t>
            </a:r>
            <a:r>
              <a:rPr lang="en-US" sz="1400" dirty="0" err="1"/>
              <a:t>fis</a:t>
            </a:r>
            <a:r>
              <a:rPr lang="en-US" sz="1400" dirty="0"/>
              <a:t> = new </a:t>
            </a:r>
            <a:r>
              <a:rPr lang="en-US" sz="1400" dirty="0" err="1"/>
              <a:t>FileInputStream</a:t>
            </a:r>
            <a:r>
              <a:rPr lang="en-US" sz="1400" dirty="0"/>
              <a:t>("C2:\\badFileName.txt");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		}</a:t>
            </a:r>
            <a:endParaRPr lang="en-US" dirty="0"/>
          </a:p>
          <a:p>
            <a:r>
              <a:rPr lang="en-US" dirty="0"/>
              <a:t>Throw allows a method to manually throw an exception object</a:t>
            </a:r>
          </a:p>
          <a:p>
            <a:pPr marL="457200" lvl="1" indent="0">
              <a:buNone/>
            </a:pPr>
            <a:r>
              <a:rPr lang="en-US" sz="1400" dirty="0"/>
              <a:t>Public void method2() throws </a:t>
            </a:r>
            <a:r>
              <a:rPr lang="en-US" sz="1400" dirty="0" err="1"/>
              <a:t>CustomException</a:t>
            </a: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1400" dirty="0"/>
              <a:t>	throw new </a:t>
            </a:r>
            <a:r>
              <a:rPr lang="en-US" sz="1400" dirty="0" err="1"/>
              <a:t>CustomException</a:t>
            </a:r>
            <a:r>
              <a:rPr lang="en-US" sz="1400" dirty="0"/>
              <a:t>();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50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151BA-36FE-4CDE-91DA-066046C3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The Finally Block</a:t>
            </a: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7F3125-9ECD-46B7-950B-0E6FAA6D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83" y="273919"/>
            <a:ext cx="7342548" cy="63245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HandlingChecked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myWriter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	 </a:t>
            </a:r>
            <a:r>
              <a:rPr lang="en-US" dirty="0" err="1"/>
              <a:t>myWriter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("C://filenotfound.txt");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myWriter.write</a:t>
            </a:r>
            <a:r>
              <a:rPr lang="en-US" dirty="0"/>
              <a:t>("Hi, I'm trying to write </a:t>
            </a:r>
          </a:p>
          <a:p>
            <a:pPr marL="0" indent="0">
              <a:buNone/>
            </a:pPr>
            <a:r>
              <a:rPr lang="en-US" dirty="0"/>
              <a:t>			something.");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myWriter.close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CC9B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("Exception thrown: " + e);</a:t>
            </a:r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CC9B00"/>
                </a:solidFill>
              </a:rPr>
              <a:t>catch</a:t>
            </a:r>
            <a:r>
              <a:rPr lang="en-US" dirty="0"/>
              <a:t> (Exception e){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("Exception thrown: " + e);</a:t>
            </a:r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7030A0"/>
                </a:solidFill>
              </a:rPr>
              <a:t>finally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("End of execution.");</a:t>
            </a:r>
          </a:p>
          <a:p>
            <a:pPr marL="0" indent="0">
              <a:buNone/>
            </a:pPr>
            <a:r>
              <a:rPr lang="en-US" dirty="0"/>
              <a:t>         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151BA-36FE-4CDE-91DA-066046C3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Try-with-Resources</a:t>
            </a: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7F3125-9ECD-46B7-950B-0E6FAA6D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82" y="3258768"/>
            <a:ext cx="7513483" cy="324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sz="1600" dirty="0"/>
              <a:t>(</a:t>
            </a:r>
            <a:r>
              <a:rPr lang="en-US" sz="1600" dirty="0" err="1"/>
              <a:t>FileWriter</a:t>
            </a:r>
            <a:r>
              <a:rPr lang="en-US" sz="1600" dirty="0"/>
              <a:t> </a:t>
            </a:r>
            <a:r>
              <a:rPr lang="en-US" sz="1600" dirty="0" err="1"/>
              <a:t>myWriter</a:t>
            </a:r>
            <a:r>
              <a:rPr lang="en-US" sz="1600" dirty="0"/>
              <a:t> = new </a:t>
            </a:r>
            <a:r>
              <a:rPr lang="en-US" sz="1600" dirty="0" err="1"/>
              <a:t>FileWriter</a:t>
            </a:r>
            <a:r>
              <a:rPr lang="en-US" sz="1600" dirty="0"/>
              <a:t>("C://filenotfound.txt")){</a:t>
            </a:r>
          </a:p>
          <a:p>
            <a:pPr marL="0" indent="0">
              <a:buNone/>
            </a:pPr>
            <a:r>
              <a:rPr lang="en-US" sz="1600" dirty="0"/>
              <a:t>   		</a:t>
            </a:r>
            <a:r>
              <a:rPr lang="en-US" sz="1600" dirty="0" err="1"/>
              <a:t>myWriter.write</a:t>
            </a:r>
            <a:r>
              <a:rPr lang="en-US" sz="1600" dirty="0"/>
              <a:t>("Hi, I'm trying to write something.");</a:t>
            </a:r>
          </a:p>
          <a:p>
            <a:pPr marL="0" indent="0">
              <a:buNone/>
            </a:pPr>
            <a:r>
              <a:rPr lang="en-US" sz="1600" dirty="0"/>
              <a:t>            	</a:t>
            </a:r>
            <a:r>
              <a:rPr lang="en-US" sz="1600" dirty="0" err="1"/>
              <a:t>myWriter.close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	} </a:t>
            </a:r>
            <a:r>
              <a:rPr lang="en-US" sz="1600" dirty="0">
                <a:solidFill>
                  <a:srgbClr val="CC9B00"/>
                </a:solidFill>
              </a:rPr>
              <a:t>catch</a:t>
            </a:r>
            <a:r>
              <a:rPr lang="en-US" sz="1600" dirty="0"/>
              <a:t>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         		</a:t>
            </a:r>
            <a:r>
              <a:rPr lang="en-US" sz="1600" dirty="0" err="1"/>
              <a:t>System.out.println</a:t>
            </a:r>
            <a:r>
              <a:rPr lang="en-US" sz="1600" dirty="0"/>
              <a:t>("Exception thrown: " + e);</a:t>
            </a:r>
          </a:p>
          <a:p>
            <a:pPr marL="0" indent="0">
              <a:buNone/>
            </a:pPr>
            <a:r>
              <a:rPr lang="en-US" sz="1600" dirty="0"/>
              <a:t>         	}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4B5C1-D938-4754-84D2-40F74534BB81}"/>
              </a:ext>
            </a:extLst>
          </p:cNvPr>
          <p:cNvSpPr txBox="1"/>
          <p:nvPr/>
        </p:nvSpPr>
        <p:spPr>
          <a:xfrm>
            <a:off x="4720782" y="1703381"/>
            <a:ext cx="734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7 has automatic resource management, which automatically closes any resources opened in a try block</a:t>
            </a:r>
          </a:p>
        </p:txBody>
      </p:sp>
    </p:spTree>
    <p:extLst>
      <p:ext uri="{BB962C8B-B14F-4D97-AF65-F5344CB8AC3E}">
        <p14:creationId xmlns:p14="http://schemas.microsoft.com/office/powerpoint/2010/main" val="348485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4993-1716-45AF-906A-C1CE9DC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B4A9-234F-4E40-993E-F21AE407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of throwable</a:t>
            </a:r>
          </a:p>
          <a:p>
            <a:endParaRPr lang="en-US" dirty="0"/>
          </a:p>
          <a:p>
            <a:r>
              <a:rPr lang="en-US" dirty="0"/>
              <a:t>If you want to make a checked exception, need to extend exception class</a:t>
            </a:r>
          </a:p>
          <a:p>
            <a:endParaRPr lang="en-US" dirty="0"/>
          </a:p>
          <a:p>
            <a:r>
              <a:rPr lang="en-US" dirty="0"/>
              <a:t>If you want to make a runtime exception, need to extend </a:t>
            </a:r>
            <a:r>
              <a:rPr lang="en-US" dirty="0" err="1"/>
              <a:t>runtimeException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454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A901-0235-4E9A-8C3E-CDBF30E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17F8-0C69-49C2-85F8-708BEEAB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that disrupts the normal flow of a program</a:t>
            </a:r>
          </a:p>
          <a:p>
            <a:endParaRPr lang="en-US" dirty="0"/>
          </a:p>
          <a:p>
            <a:r>
              <a:rPr lang="en-US" dirty="0"/>
              <a:t>Different from an error</a:t>
            </a:r>
          </a:p>
          <a:p>
            <a:endParaRPr lang="en-US" dirty="0"/>
          </a:p>
          <a:p>
            <a:r>
              <a:rPr lang="en-US" dirty="0"/>
              <a:t>Exceptions should be handled by the application</a:t>
            </a:r>
          </a:p>
          <a:p>
            <a:pPr lvl="1"/>
            <a:r>
              <a:rPr lang="en-US" dirty="0"/>
              <a:t>User has entered invalid data</a:t>
            </a:r>
          </a:p>
          <a:p>
            <a:pPr lvl="1"/>
            <a:r>
              <a:rPr lang="en-US" dirty="0"/>
              <a:t>Application cannot find specified file</a:t>
            </a:r>
          </a:p>
          <a:p>
            <a:pPr lvl="1"/>
            <a:r>
              <a:rPr lang="en-US" dirty="0"/>
              <a:t>Communications with another device is cut off</a:t>
            </a:r>
          </a:p>
        </p:txBody>
      </p:sp>
    </p:spTree>
    <p:extLst>
      <p:ext uri="{BB962C8B-B14F-4D97-AF65-F5344CB8AC3E}">
        <p14:creationId xmlns:p14="http://schemas.microsoft.com/office/powerpoint/2010/main" val="391041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BC4-6A28-4BBA-8DF1-5EA2A48A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Throwables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4C6C-F725-42B3-A476-81CEB654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Exceptions	</a:t>
            </a:r>
          </a:p>
          <a:p>
            <a:pPr lvl="1"/>
            <a:r>
              <a:rPr lang="en-US" dirty="0"/>
              <a:t>Found during compile time</a:t>
            </a:r>
          </a:p>
          <a:p>
            <a:endParaRPr lang="en-US" dirty="0"/>
          </a:p>
          <a:p>
            <a:r>
              <a:rPr lang="en-US" dirty="0"/>
              <a:t>Unchecked</a:t>
            </a:r>
          </a:p>
          <a:p>
            <a:pPr lvl="1"/>
            <a:r>
              <a:rPr lang="en-US" dirty="0"/>
              <a:t>Found during run time</a:t>
            </a:r>
          </a:p>
          <a:p>
            <a:endParaRPr lang="en-US" dirty="0"/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Not an exception, but neither user nor programmer is expected to handle them</a:t>
            </a:r>
          </a:p>
        </p:txBody>
      </p:sp>
    </p:spTree>
    <p:extLst>
      <p:ext uri="{BB962C8B-B14F-4D97-AF65-F5344CB8AC3E}">
        <p14:creationId xmlns:p14="http://schemas.microsoft.com/office/powerpoint/2010/main" val="24320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5B10F-A919-41B7-9265-AFD304D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Exception Hierarchy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1E2CB-7A46-4CC4-A0E0-B869829CD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774880"/>
            <a:ext cx="6270662" cy="33077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49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BDF6-6927-44E4-8F8A-0007CCBC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Example code that needs Exception handling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C131-E53E-483B-BB85-D1B9A5FD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10879923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public class </a:t>
            </a:r>
            <a:r>
              <a:rPr lang="en-US" dirty="0" err="1">
                <a:solidFill>
                  <a:schemeClr val="bg1"/>
                </a:solidFill>
              </a:rPr>
              <a:t>FileNotFound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(String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[]) {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FileWriter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myWriter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FileWriter</a:t>
            </a:r>
            <a:r>
              <a:rPr lang="en-US" dirty="0">
                <a:solidFill>
                  <a:schemeClr val="bg1"/>
                </a:solidFill>
              </a:rPr>
              <a:t>("C://filenotfound.txt");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myWriter.write</a:t>
            </a:r>
            <a:r>
              <a:rPr lang="en-US" dirty="0">
                <a:solidFill>
                  <a:schemeClr val="bg1"/>
                </a:solidFill>
              </a:rPr>
              <a:t>("Hi, I'm trying to write something.");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myWriter.close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3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BDF6-6927-44E4-8F8A-0007CCBC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C131-E53E-483B-BB85-D1B9A5FD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21" y="2305966"/>
            <a:ext cx="10567558" cy="44966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//Try and catch block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public class Maps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dirty="0"/>
              <a:t>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    HashMap&lt;String, String&gt; map = new HashMap&lt;String, String&gt;(null);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map.put</a:t>
            </a:r>
            <a:r>
              <a:rPr lang="en-US" dirty="0"/>
              <a:t>(null, null);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map.remove</a:t>
            </a:r>
            <a:r>
              <a:rPr lang="en-US" dirty="0"/>
              <a:t>(null);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}</a:t>
            </a:r>
            <a:r>
              <a:rPr lang="en-US" dirty="0">
                <a:solidFill>
                  <a:srgbClr val="CC9B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NullPointerException</a:t>
            </a:r>
            <a:r>
              <a:rPr lang="en-US" dirty="0"/>
              <a:t> e){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49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151BA-36FE-4CDE-91DA-066046C3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Multiple Catch Blocks</a:t>
            </a: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7F3125-9ECD-46B7-950B-0E6FAA6D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83" y="273919"/>
            <a:ext cx="7342548" cy="63245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HandlingChecked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myWriter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	 </a:t>
            </a:r>
            <a:r>
              <a:rPr lang="en-US" dirty="0" err="1"/>
              <a:t>myWriter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("C://filenotfound.txt");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myWriter.write</a:t>
            </a:r>
            <a:r>
              <a:rPr lang="en-US" dirty="0"/>
              <a:t>("Hi, I'm trying to write </a:t>
            </a:r>
          </a:p>
          <a:p>
            <a:pPr marL="0" indent="0">
              <a:buNone/>
            </a:pPr>
            <a:r>
              <a:rPr lang="en-US" dirty="0"/>
              <a:t>			something.");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myWriter.close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CC9B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("Exception thrown: " + e);</a:t>
            </a:r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CC9B00"/>
                </a:solidFill>
              </a:rPr>
              <a:t>catch</a:t>
            </a:r>
            <a:r>
              <a:rPr lang="en-US" dirty="0"/>
              <a:t> (Exception e){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("Exception thrown: " + e);</a:t>
            </a:r>
          </a:p>
          <a:p>
            <a:pPr marL="0" indent="0">
              <a:buNone/>
            </a:pPr>
            <a:r>
              <a:rPr lang="en-US" dirty="0"/>
              <a:t>         	} </a:t>
            </a:r>
            <a:r>
              <a:rPr lang="en-US" dirty="0">
                <a:solidFill>
                  <a:srgbClr val="7030A0"/>
                </a:solidFill>
              </a:rPr>
              <a:t>finally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("End of execution.");</a:t>
            </a:r>
          </a:p>
          <a:p>
            <a:pPr marL="0" indent="0">
              <a:buNone/>
            </a:pPr>
            <a:r>
              <a:rPr lang="en-US" dirty="0"/>
              <a:t>         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B769-03C0-42EB-AADF-00CF9F80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163B-A105-400D-AB94-B8988D58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a block handle multiple exceptions</a:t>
            </a:r>
          </a:p>
          <a:p>
            <a:pPr marL="0" indent="0">
              <a:buNone/>
            </a:pPr>
            <a:r>
              <a:rPr lang="en-US" dirty="0"/>
              <a:t>	Try{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riskyMethod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Catch(exception1|exception2){</a:t>
            </a:r>
          </a:p>
          <a:p>
            <a:pPr marL="0" indent="0">
              <a:buNone/>
            </a:pPr>
            <a:r>
              <a:rPr lang="en-US" dirty="0"/>
              <a:t>		handleException1();</a:t>
            </a:r>
          </a:p>
          <a:p>
            <a:pPr marL="0" indent="0">
              <a:buNone/>
            </a:pPr>
            <a:r>
              <a:rPr lang="en-US" dirty="0"/>
              <a:t>		handleException2();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17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7BF0-DFF5-467E-B686-415EAA4D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EB9-636E-48A3-8EE8-EFC7EB8F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public class </a:t>
            </a:r>
            <a:r>
              <a:rPr lang="en-US" sz="1700" dirty="0" err="1"/>
              <a:t>MoreChecked</a:t>
            </a:r>
            <a:r>
              <a:rPr lang="en-US" sz="17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public static void </a:t>
            </a:r>
            <a:r>
              <a:rPr lang="en-US" sz="1700" dirty="0">
                <a:solidFill>
                  <a:srgbClr val="FF0000"/>
                </a:solidFill>
              </a:rPr>
              <a:t>main</a:t>
            </a:r>
            <a:r>
              <a:rPr lang="en-US" sz="1700" dirty="0"/>
              <a:t>(String[] </a:t>
            </a:r>
            <a:r>
              <a:rPr lang="en-US" sz="1700" dirty="0" err="1"/>
              <a:t>args</a:t>
            </a:r>
            <a:r>
              <a:rPr lang="en-US" sz="1700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method1();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public static void method1() </a:t>
            </a:r>
            <a:r>
              <a:rPr lang="en-US" sz="1700" dirty="0">
                <a:solidFill>
                  <a:srgbClr val="002060"/>
                </a:solidFill>
              </a:rPr>
              <a:t>throws</a:t>
            </a:r>
            <a:r>
              <a:rPr lang="en-US" sz="1700" dirty="0"/>
              <a:t> </a:t>
            </a:r>
            <a:r>
              <a:rPr lang="en-US" sz="1700" dirty="0" err="1"/>
              <a:t>FileNotFoundException</a:t>
            </a:r>
            <a:r>
              <a:rPr lang="en-US" sz="1700" dirty="0"/>
              <a:t>, 	</a:t>
            </a:r>
            <a:r>
              <a:rPr lang="en-US" sz="1700" dirty="0" err="1"/>
              <a:t>ClassNotFoundException</a:t>
            </a:r>
            <a:r>
              <a:rPr lang="en-US" sz="17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// Throws 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</a:rPr>
              <a:t>FileNotFoundException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 if the file doesn't exist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</a:t>
            </a:r>
            <a:r>
              <a:rPr lang="en-US" sz="1700" dirty="0" err="1"/>
              <a:t>FileInputStream</a:t>
            </a:r>
            <a:r>
              <a:rPr lang="en-US" sz="1700" dirty="0"/>
              <a:t> </a:t>
            </a:r>
            <a:r>
              <a:rPr lang="en-US" sz="1700" dirty="0" err="1"/>
              <a:t>fis</a:t>
            </a:r>
            <a:r>
              <a:rPr lang="en-US" sz="1700" dirty="0"/>
              <a:t> = new </a:t>
            </a:r>
            <a:r>
              <a:rPr lang="en-US" sz="1700" dirty="0" err="1"/>
              <a:t>FileInputStream</a:t>
            </a:r>
            <a:r>
              <a:rPr lang="en-US" sz="1700" dirty="0"/>
              <a:t>("C2:\\badFileName.txt");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21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296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Exceptional Exceptions</vt:lpstr>
      <vt:lpstr>What are Exceptions?</vt:lpstr>
      <vt:lpstr>Categories of Throwables</vt:lpstr>
      <vt:lpstr>Exception Hierarchy</vt:lpstr>
      <vt:lpstr>Example code that needs Exception handling</vt:lpstr>
      <vt:lpstr>Catching Exceptions</vt:lpstr>
      <vt:lpstr>Multiple Catch Blocks</vt:lpstr>
      <vt:lpstr>Multiple Exceptions</vt:lpstr>
      <vt:lpstr>Checked Exceptions</vt:lpstr>
      <vt:lpstr>Throws and Throw Keywords</vt:lpstr>
      <vt:lpstr>The Finally Block</vt:lpstr>
      <vt:lpstr>Try-with-Resources</vt:lpstr>
      <vt:lpstr>Create your own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Exceptions</dc:title>
  <dc:creator>Stephen Lo</dc:creator>
  <cp:lastModifiedBy>Stephen Lo</cp:lastModifiedBy>
  <cp:revision>15</cp:revision>
  <dcterms:created xsi:type="dcterms:W3CDTF">2019-03-17T23:08:35Z</dcterms:created>
  <dcterms:modified xsi:type="dcterms:W3CDTF">2019-03-18T02:12:54Z</dcterms:modified>
</cp:coreProperties>
</file>