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9" d="100"/>
          <a:sy n="59" d="100"/>
        </p:scale>
        <p:origin x="37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D8777-56CC-4B95-8DD8-1DE7AB4CD227}" type="datetimeFigureOut">
              <a:rPr lang="en-ZA" smtClean="0"/>
              <a:t>2025/02/06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AB865-D4DC-493F-ABC6-5685960046A0}" type="slidenum">
              <a:rPr lang="en-ZA" smtClean="0"/>
              <a:t>‹#›</a:t>
            </a:fld>
            <a:endParaRPr lang="en-ZA"/>
          </a:p>
        </p:txBody>
      </p:sp>
    </p:spTree>
    <p:extLst>
      <p:ext uri="{BB962C8B-B14F-4D97-AF65-F5344CB8AC3E}">
        <p14:creationId xmlns:p14="http://schemas.microsoft.com/office/powerpoint/2010/main" val="253066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Primary Energy Consumption by Year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Primary Energy Consumption by Fuel (% of Africa)  and (% of World) </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Primary Energy Consumption per GDP &amp; per capita by Year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Access to electricity (% of population) by Year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Electricity Generation and Electricity Demand by Year (TWh)</a:t>
            </a:r>
            <a:endParaRPr dirty="0"/>
          </a:p>
          <a:p>
            <a:r>
              <a:rPr b="0" dirty="0"/>
              <a:t>No alt text provided</a:t>
            </a:r>
            <a:endParaRPr dirty="0"/>
          </a:p>
          <a:p>
            <a:endParaRPr dirty="0"/>
          </a:p>
          <a:p>
            <a:r>
              <a:rPr b="1" dirty="0"/>
              <a:t>Electricity Generation by Fuel and Year  (EJ) </a:t>
            </a:r>
            <a:endParaRPr dirty="0"/>
          </a:p>
          <a:p>
            <a:r>
              <a:rPr b="0" dirty="0"/>
              <a:t>No alt text provided</a:t>
            </a:r>
            <a:endParaRPr dirty="0"/>
          </a:p>
          <a:p>
            <a:endParaRPr dirty="0"/>
          </a:p>
          <a:p>
            <a:r>
              <a:rPr b="1" dirty="0"/>
              <a:t>Electricity Generation by Fuel (% of Africa) and (% of World)</a:t>
            </a:r>
            <a:endParaRPr dirty="0"/>
          </a:p>
          <a:p>
            <a:r>
              <a:rPr b="0" dirty="0"/>
              <a:t>No alt text provided</a:t>
            </a:r>
            <a:endParaRPr dirty="0"/>
          </a:p>
          <a:p>
            <a:endParaRPr dirty="0"/>
          </a:p>
          <a:p>
            <a:r>
              <a:rPr b="1" dirty="0"/>
              <a:t>Total Electricity Generation as Share of Primary Energy</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Coal Production and Consumption by Year (EJ)</a:t>
            </a:r>
            <a:endParaRPr dirty="0"/>
          </a:p>
          <a:p>
            <a:r>
              <a:rPr b="0" dirty="0"/>
              <a:t>No alt text provided</a:t>
            </a:r>
            <a:endParaRPr dirty="0"/>
          </a:p>
          <a:p>
            <a:endParaRPr dirty="0"/>
          </a:p>
          <a:p>
            <a:r>
              <a:rPr b="1" dirty="0"/>
              <a:t>Oil Refinery Capacity, Throughput (MMbbl) and Oil Consumption (Mt) by Year</a:t>
            </a:r>
            <a:endParaRPr dirty="0"/>
          </a:p>
          <a:p>
            <a:r>
              <a:rPr b="0" dirty="0"/>
              <a:t>No alt text provided</a:t>
            </a:r>
            <a:endParaRPr dirty="0"/>
          </a:p>
          <a:p>
            <a:endParaRPr dirty="0"/>
          </a:p>
          <a:p>
            <a:r>
              <a:rPr b="1" dirty="0"/>
              <a:t>Primary Energy Consumption from Fossil Fuels : Total and per capita by Year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Carbon Dioxide and GHG Emissions by Year (Mt)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Nuclear Generation  and Consumption  by Year (TWh)</a:t>
            </a:r>
            <a:endParaRPr dirty="0"/>
          </a:p>
          <a:p>
            <a:r>
              <a:rPr b="0" dirty="0"/>
              <a:t>No alt text provided</a:t>
            </a:r>
            <a:endParaRPr dirty="0"/>
          </a:p>
          <a:p>
            <a:endParaRPr dirty="0"/>
          </a:p>
          <a:p>
            <a:r>
              <a:rPr b="1" dirty="0"/>
              <a:t>Share of Primary Energy  &amp; Electricity from Nuclear Energy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Nuclear Consumption &amp; Generation  per capita by Year (KWh per person)</a:t>
            </a:r>
            <a:endParaRPr dirty="0"/>
          </a:p>
          <a:p>
            <a:r>
              <a:rPr b="0" dirty="0"/>
              <a:t>No alt text provided</a:t>
            </a:r>
            <a:endParaRPr dirty="0"/>
          </a:p>
          <a:p>
            <a:endParaRPr dirty="0"/>
          </a:p>
          <a:p>
            <a:r>
              <a:rPr b="1" dirty="0"/>
              <a:t>Comparison of Nuclear Consumption &amp; Generation to Global Benchmarks (%)</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Renewables Composition (TWh)</a:t>
            </a:r>
            <a:endParaRPr dirty="0"/>
          </a:p>
          <a:p>
            <a:r>
              <a:rPr b="0" dirty="0"/>
              <a:t>No alt text provided</a:t>
            </a:r>
            <a:endParaRPr dirty="0"/>
          </a:p>
          <a:p>
            <a:endParaRPr dirty="0"/>
          </a:p>
          <a:p>
            <a:r>
              <a:rPr b="1" dirty="0"/>
              <a:t>Comparison of Solar &amp; Wind Installed Capacity with Africa </a:t>
            </a:r>
            <a:endParaRPr dirty="0"/>
          </a:p>
          <a:p>
            <a:r>
              <a:rPr b="0" dirty="0"/>
              <a:t>No alt text provided</a:t>
            </a:r>
            <a:endParaRPr dirty="0"/>
          </a:p>
          <a:p>
            <a:endParaRPr dirty="0"/>
          </a:p>
          <a:p>
            <a:r>
              <a:rPr b="1" dirty="0"/>
              <a:t>Comparison of Renewables per capita by Year</a:t>
            </a:r>
            <a:endParaRPr dirty="0"/>
          </a:p>
          <a:p>
            <a:r>
              <a:rPr b="0" dirty="0"/>
              <a:t>No alt text provided</a:t>
            </a:r>
            <a:endParaRPr dirty="0"/>
          </a:p>
          <a:p>
            <a:endParaRPr dirty="0"/>
          </a:p>
          <a:p>
            <a:r>
              <a:rPr b="1" dirty="0"/>
              <a:t>Renewable Generation by Fuel (TWh) </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Primary Reliance on Clean Fuels &amp; Technologies for Cooking (% of population) by Year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06/02/2025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06/02/2025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06/02/2025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06/02/2025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06/02/2025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06/02/2025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06/02/2025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06/02/2025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06/02/2025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06/02/2025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06/02/2025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06/02/2025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386e2f40-e979-4bea-b080-c0052136c1a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South Africa Energy Analysis </a:t>
            </a:r>
            <a:br>
              <a:rPr lang="en-US" dirty="0">
                <a:solidFill>
                  <a:srgbClr val="F3C910"/>
                </a:solidFill>
              </a:rPr>
            </a:br>
            <a:r>
              <a:rPr lang="en-US" dirty="0">
                <a:solidFill>
                  <a:srgbClr val="F3C910"/>
                </a:solidFill>
              </a:rPr>
              <a:t>2014 -2023</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2/6/2025 2:34:48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2/6/2025 2:25:01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pageNavigator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Primary Energy Consumption by Year ,card ,card ,Primary Energy Consumption by Fuel (% of Africa)  and (% of World)  ,donutChart ,textbox ,Primary Energy Consumption per GDP &amp; per capita by Year ,pageNavigator ,Access to electricity (% of population) by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Primary Energy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textbox ,card ,card ,Electricity Generation and Electricity Demand by Year (TWh) ,Electricity Generation by Fuel and Year  (EJ)  ,Electricity Generation by Fuel (% of Africa) and (% of World) ,Total Electricity Generation as Share of Primary Energy ,pageNavigato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Electricity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textbox ,Coal Production and Consumption by Year (EJ) ,Oil Refinery Capacity, Throughput (MMbbl) and Oil Consumption (Mt) by Year ,Primary Energy Consumption from Fossil Fuels : Total and per capita by Year ,card ,card ,card ,Carbon Dioxide and GHG Emissions by Year (Mt) ,card ,pageNavigator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Fossil Fuels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textbox ,Nuclear Generation  and Consumption  by Year (TWh) ,Share of Primary Energy  &amp; Electricity from Nuclear Energy (%) ,card ,card ,Nuclear Consumption &amp; Generation  per capita by Year (KWh per person) ,Comparison of Nuclear Consumption &amp; Generation to Global Benchmarks (%) ,pageNavigato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Nuclear Energy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textbox ,card ,card ,Renewables Composition (TWh) ,Comparison of Solar &amp; Wind Installed Capacity with Africa  ,Comparison of Renewables per capita by Year ,Renewable Generation by Fuel (TWh)  ,pageNavigator ,Primary Reliance on Clean Fuels &amp; Technologies for Cooking (% of population) by Year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Renewable Energy</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TotalTime>
  <Words>562</Words>
  <Application>Microsoft Office PowerPoint</Application>
  <PresentationFormat>Widescreen</PresentationFormat>
  <Paragraphs>207</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Segoe UI</vt:lpstr>
      <vt:lpstr>Segoe UI Light</vt:lpstr>
      <vt:lpstr>Segoe UI Semibold</vt:lpstr>
      <vt:lpstr>Custom Design</vt:lpstr>
      <vt:lpstr>South Africa Energy Analysis  2014 -2023</vt:lpstr>
      <vt:lpstr>Home</vt:lpstr>
      <vt:lpstr>Primary Energy</vt:lpstr>
      <vt:lpstr>Electricity </vt:lpstr>
      <vt:lpstr>Fossil Fuels</vt:lpstr>
      <vt:lpstr>Nuclear Energy</vt:lpstr>
      <vt:lpstr>Renewable Energy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Sly Malunga</cp:lastModifiedBy>
  <cp:revision>5</cp:revision>
  <dcterms:created xsi:type="dcterms:W3CDTF">2016-09-04T11:54:55Z</dcterms:created>
  <dcterms:modified xsi:type="dcterms:W3CDTF">2025-02-06T14:48:20Z</dcterms:modified>
</cp:coreProperties>
</file>