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p:scale>
          <a:sx n="100" d="100"/>
          <a:sy n="100" d="100"/>
        </p:scale>
        <p:origin x="-300" y="-14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12/30/2024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1524000" y="4001511"/>
            <a:ext cx="9144000" cy="1655762"/>
          </a:xfrm>
        </p:spPr>
        <p:txBody>
          <a:bodyPr/>
          <a:lstStyle/>
          <a:p>
            <a:r>
              <a:rPr lang="en-US" dirty="0"/>
              <a:t>Sithandilizwe Malunga</a:t>
            </a:r>
            <a:endParaRPr lang="nb-NO" dirty="0"/>
          </a:p>
        </p:txBody>
      </p:sp>
      <p:sp>
        <p:nvSpPr>
          <p:cNvPr id="6" name="Title 1">
            <a:extLst>
              <a:ext uri="{FF2B5EF4-FFF2-40B4-BE49-F238E27FC236}">
                <a16:creationId xmlns:a16="http://schemas.microsoft.com/office/drawing/2014/main" id="{47712000-D965-74BA-9962-79752804F45A}"/>
              </a:ext>
            </a:extLst>
          </p:cNvPr>
          <p:cNvSpPr txBox="1">
            <a:spLocks/>
          </p:cNvSpPr>
          <p:nvPr/>
        </p:nvSpPr>
        <p:spPr>
          <a:xfrm>
            <a:off x="1648691" y="1214438"/>
            <a:ext cx="9144000" cy="2387600"/>
          </a:xfrm>
          <a:prstGeom prst="rect">
            <a:avLst/>
          </a:prstGeom>
        </p:spPr>
        <p:txBody>
          <a:bodyPr vert="horz" lIns="91440" tIns="45720" rIns="91440" bIns="45720" rtlCol="0" anchor="b">
            <a:normAutofit fontScale="6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ArchAngel Sports</a:t>
            </a:r>
            <a:br>
              <a:rPr lang="en-US" b="1" dirty="0"/>
            </a:br>
            <a:r>
              <a:rPr lang="en-US" b="1" dirty="0"/>
              <a:t>Marketing Effectiveness Improvement </a:t>
            </a:r>
          </a:p>
          <a:p>
            <a:br>
              <a:rPr lang="en-US" b="1" dirty="0"/>
            </a:br>
            <a:r>
              <a:rPr lang="en-US" sz="5300" dirty="0"/>
              <a:t>Data Presentation</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b="1" dirty="0" err="1"/>
              <a:t>Overview</a:t>
            </a:r>
            <a:endParaRPr lang="nb-NO" b="1"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Conversion Rates: </a:t>
            </a:r>
            <a:r>
              <a:rPr lang="en-US" sz="2000" dirty="0"/>
              <a:t>After experiencing a significant decline to 5.0% in October, the conversion rate showed a strong recovery in December, rising to 10.2%.</a:t>
            </a:r>
          </a:p>
          <a:p>
            <a:pPr>
              <a:lnSpc>
                <a:spcPct val="160000"/>
              </a:lnSpc>
            </a:pPr>
            <a:r>
              <a:rPr lang="en-US" sz="2000" b="1" dirty="0"/>
              <a:t>Customer Engagement:</a:t>
            </a:r>
          </a:p>
          <a:p>
            <a:pPr lvl="1">
              <a:lnSpc>
                <a:spcPct val="160000"/>
              </a:lnSpc>
            </a:pPr>
            <a:r>
              <a:rPr lang="en-US" sz="2000" dirty="0"/>
              <a:t>Overall social media engagement declined throughout the year, with a noticeable drop in views.</a:t>
            </a:r>
          </a:p>
          <a:p>
            <a:pPr lvl="1">
              <a:lnSpc>
                <a:spcPct val="160000"/>
              </a:lnSpc>
            </a:pPr>
            <a:r>
              <a:rPr lang="en-US" sz="2000" dirty="0"/>
              <a:t> Although clicks and likes remain low relative to views, the click-through rate is 15.37%, indicating effective interaction among engaged users..</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3" name="Picture 2">
            <a:extLst>
              <a:ext uri="{FF2B5EF4-FFF2-40B4-BE49-F238E27FC236}">
                <a16:creationId xmlns:a16="http://schemas.microsoft.com/office/drawing/2014/main" id="{63AA59A4-22AD-D0F3-1907-960850041ADE}"/>
              </a:ext>
            </a:extLst>
          </p:cNvPr>
          <p:cNvPicPr>
            <a:picLocks noChangeAspect="1"/>
          </p:cNvPicPr>
          <p:nvPr/>
        </p:nvPicPr>
        <p:blipFill>
          <a:blip r:embed="rId2"/>
          <a:stretch>
            <a:fillRect/>
          </a:stretch>
        </p:blipFill>
        <p:spPr>
          <a:xfrm>
            <a:off x="4482623" y="1960563"/>
            <a:ext cx="7361975"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455810" y="3700936"/>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778025" y="2090578"/>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558018" y="5317564"/>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a:t>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Conversion rates fluctuated throughout the year, with higher success observed in months like February and July. This indicates that while certain products benefited from seasonal demand, there is room to enhance conversions in underperforming months through strategic interventions.</a:t>
            </a:r>
          </a:p>
          <a:p>
            <a:pPr>
              <a:lnSpc>
                <a:spcPct val="170000"/>
              </a:lnSpc>
            </a:pPr>
            <a:r>
              <a:rPr lang="en-US" b="1" dirty="0"/>
              <a:t>Lowest Conversion Month:</a:t>
            </a:r>
          </a:p>
          <a:p>
            <a:pPr lvl="1">
              <a:lnSpc>
                <a:spcPct val="170000"/>
              </a:lnSpc>
            </a:pPr>
            <a:r>
              <a:rPr lang="en-US" dirty="0"/>
              <a:t>May experienced the lowest overall conversion rate at 4.5%, with no products standing out significantly in terms of conversion. This suggests the need to reassess marketing strategies or promotions during this period to improve results.</a:t>
            </a:r>
          </a:p>
          <a:p>
            <a:pPr>
              <a:lnSpc>
                <a:spcPct val="170000"/>
              </a:lnSpc>
            </a:pPr>
            <a:r>
              <a:rPr lang="en-US" b="1" dirty="0"/>
              <a:t>Highest Conversion Rates:</a:t>
            </a:r>
          </a:p>
          <a:p>
            <a:pPr lvl="1">
              <a:lnSpc>
                <a:spcPct val="170000"/>
              </a:lnSpc>
            </a:pPr>
            <a:r>
              <a:rPr lang="en-US" dirty="0"/>
              <a:t>January achieved the highest overall conversion rate at 19,6%, significantly boosted by the Ski Boots category, which saw an impressive 150% conversion rate. This reflects a strong start to the year, likely driven by seasonal demand and effective marketing efforts.</a:t>
            </a:r>
          </a:p>
        </p:txBody>
      </p:sp>
      <p:pic>
        <p:nvPicPr>
          <p:cNvPr id="5" name="Picture 4">
            <a:extLst>
              <a:ext uri="{FF2B5EF4-FFF2-40B4-BE49-F238E27FC236}">
                <a16:creationId xmlns:a16="http://schemas.microsoft.com/office/drawing/2014/main" id="{83F97807-2596-F74B-AA25-A5F480514543}"/>
              </a:ext>
            </a:extLst>
          </p:cNvPr>
          <p:cNvPicPr>
            <a:picLocks noChangeAspect="1"/>
          </p:cNvPicPr>
          <p:nvPr/>
        </p:nvPicPr>
        <p:blipFill>
          <a:blip r:embed="rId2"/>
          <a:stretch>
            <a:fillRect/>
          </a:stretch>
        </p:blipFill>
        <p:spPr>
          <a:xfrm>
            <a:off x="6172202" y="2480709"/>
            <a:ext cx="5525271" cy="3191320"/>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24911" y="2455957"/>
            <a:ext cx="39876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47500" lnSpcReduction="20000"/>
          </a:bodyPr>
          <a:lstStyle/>
          <a:p>
            <a:pPr>
              <a:lnSpc>
                <a:spcPct val="170000"/>
              </a:lnSpc>
            </a:pPr>
            <a:r>
              <a:rPr lang="en-US" b="1" dirty="0"/>
              <a:t>Declining Views:</a:t>
            </a:r>
          </a:p>
          <a:p>
            <a:pPr lvl="1">
              <a:lnSpc>
                <a:spcPct val="170000"/>
              </a:lnSpc>
            </a:pPr>
            <a:r>
              <a:rPr lang="en-US" dirty="0"/>
              <a:t>Audience views reached their highest in February and July but showed a downward trend from August onwards, reflecting decreased engagement in the latter part of the year.</a:t>
            </a:r>
          </a:p>
          <a:p>
            <a:pPr>
              <a:lnSpc>
                <a:spcPct val="170000"/>
              </a:lnSpc>
            </a:pPr>
            <a:r>
              <a:rPr lang="en-US" b="1" dirty="0"/>
              <a:t>Low Interaction Rates:</a:t>
            </a:r>
          </a:p>
          <a:p>
            <a:pPr lvl="1">
              <a:lnSpc>
                <a:spcPct val="170000"/>
              </a:lnSpc>
            </a:pPr>
            <a:r>
              <a:rPr lang="en-US" dirty="0"/>
              <a:t>Despite a significant number of views, clicks and likes stayed consistently low, highlighting a need for more captivating content or improved calls to action.</a:t>
            </a:r>
          </a:p>
          <a:p>
            <a:pPr>
              <a:lnSpc>
                <a:spcPct val="170000"/>
              </a:lnSpc>
            </a:pPr>
            <a:r>
              <a:rPr lang="en-US" b="1" dirty="0"/>
              <a:t>Content Type Performance:</a:t>
            </a:r>
          </a:p>
          <a:p>
            <a:pPr lvl="1">
              <a:lnSpc>
                <a:spcPct val="170000"/>
              </a:lnSpc>
            </a:pPr>
            <a:r>
              <a:rPr lang="en-US" dirty="0"/>
              <a:t>Despite a significant number of views, clicks and likes stayed consistently low, highlighting a need for more captivating content or improved calls to action.</a:t>
            </a:r>
            <a:endParaRPr lang="nb-NO" dirty="0"/>
          </a:p>
        </p:txBody>
      </p:sp>
      <p:pic>
        <p:nvPicPr>
          <p:cNvPr id="5" name="Picture 4">
            <a:extLst>
              <a:ext uri="{FF2B5EF4-FFF2-40B4-BE49-F238E27FC236}">
                <a16:creationId xmlns:a16="http://schemas.microsoft.com/office/drawing/2014/main" id="{AB4EA122-2C43-F7C0-A446-7643F0919AFB}"/>
              </a:ext>
            </a:extLst>
          </p:cNvPr>
          <p:cNvPicPr>
            <a:picLocks noChangeAspect="1"/>
          </p:cNvPicPr>
          <p:nvPr/>
        </p:nvPicPr>
        <p:blipFill>
          <a:blip r:embed="rId2"/>
          <a:stretch>
            <a:fillRect/>
          </a:stretch>
        </p:blipFill>
        <p:spPr>
          <a:xfrm>
            <a:off x="6512320" y="2182555"/>
            <a:ext cx="4620270" cy="2210108"/>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988709" y="286025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Picture 9">
            <a:extLst>
              <a:ext uri="{FF2B5EF4-FFF2-40B4-BE49-F238E27FC236}">
                <a16:creationId xmlns:a16="http://schemas.microsoft.com/office/drawing/2014/main" id="{1E11929F-4868-47CF-40DA-5F75F3ECA04C}"/>
              </a:ext>
            </a:extLst>
          </p:cNvPr>
          <p:cNvPicPr>
            <a:picLocks noChangeAspect="1"/>
          </p:cNvPicPr>
          <p:nvPr/>
        </p:nvPicPr>
        <p:blipFill>
          <a:blip r:embed="rId3"/>
          <a:stretch>
            <a:fillRect/>
          </a:stretch>
        </p:blipFill>
        <p:spPr>
          <a:xfrm>
            <a:off x="6366166" y="3652266"/>
            <a:ext cx="7230484" cy="3000794"/>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7500" lnSpcReduction="20000"/>
          </a:bodyPr>
          <a:lstStyle/>
          <a:p>
            <a:pPr>
              <a:lnSpc>
                <a:spcPct val="170000"/>
              </a:lnSpc>
            </a:pPr>
            <a:r>
              <a:rPr lang="en-US" b="1" dirty="0"/>
              <a:t>Customer Ratings Distribution:</a:t>
            </a:r>
          </a:p>
          <a:p>
            <a:pPr lvl="1">
              <a:lnSpc>
                <a:spcPct val="170000"/>
              </a:lnSpc>
            </a:pPr>
            <a:r>
              <a:rPr lang="en-US" dirty="0"/>
              <a:t>The majority of customer feedback is highly positive, with 140 reviews rated at 4 stars and 135 at 5 stars. Lower ratings, such as 1-star (26 reviews) and 2-star (57 reviews), make up a smaller portion of the total.</a:t>
            </a:r>
          </a:p>
          <a:p>
            <a:pPr>
              <a:lnSpc>
                <a:spcPct val="170000"/>
              </a:lnSpc>
            </a:pPr>
            <a:r>
              <a:rPr lang="en-US" b="1" dirty="0"/>
              <a:t>Sentiment Analysis:</a:t>
            </a:r>
          </a:p>
          <a:p>
            <a:pPr lvl="1">
              <a:lnSpc>
                <a:spcPct val="170000"/>
              </a:lnSpc>
            </a:pPr>
            <a:r>
              <a:rPr lang="en-US" dirty="0"/>
              <a:t>Most reviews reflect positive sentiment, with 275 expressing satisfaction. Negative sentiment appears in 82 reviews, alongside a smaller number of mixed or neutral sentiments, indicating room for improvement but overall strong approval from customers.</a:t>
            </a:r>
          </a:p>
          <a:p>
            <a:pPr>
              <a:lnSpc>
                <a:spcPct val="170000"/>
              </a:lnSpc>
            </a:pPr>
            <a:r>
              <a:rPr lang="en-US" b="1" dirty="0"/>
              <a:t>Opportunity for Improvement:</a:t>
            </a:r>
          </a:p>
          <a:p>
            <a:pPr lvl="1">
              <a:lnSpc>
                <a:spcPct val="170000"/>
              </a:lnSpc>
            </a:pPr>
            <a:r>
              <a:rPr lang="en-US" dirty="0"/>
              <a:t>The presence of mixed feedback highlights an opportunity to convert these experiences into clearly positive ones. By addressing concerns raised in mixed reviews, the overall ratings and customer satisfaction could be significantly improved.</a:t>
            </a:r>
            <a:endParaRPr lang="nb-NO" dirty="0"/>
          </a:p>
        </p:txBody>
      </p:sp>
      <p:pic>
        <p:nvPicPr>
          <p:cNvPr id="5" name="Picture 4">
            <a:extLst>
              <a:ext uri="{FF2B5EF4-FFF2-40B4-BE49-F238E27FC236}">
                <a16:creationId xmlns:a16="http://schemas.microsoft.com/office/drawing/2014/main" id="{15798EC0-8844-39B7-7FBD-726445885B1F}"/>
              </a:ext>
            </a:extLst>
          </p:cNvPr>
          <p:cNvPicPr>
            <a:picLocks noChangeAspect="1"/>
          </p:cNvPicPr>
          <p:nvPr/>
        </p:nvPicPr>
        <p:blipFill>
          <a:blip r:embed="rId2"/>
          <a:stretch>
            <a:fillRect/>
          </a:stretch>
        </p:blipFill>
        <p:spPr>
          <a:xfrm>
            <a:off x="7010201" y="1407673"/>
            <a:ext cx="4324117" cy="2588637"/>
          </a:xfrm>
          <a:prstGeom prst="rect">
            <a:avLst/>
          </a:prstGeom>
        </p:spPr>
      </p:pic>
      <p:pic>
        <p:nvPicPr>
          <p:cNvPr id="9" name="Picture 8">
            <a:extLst>
              <a:ext uri="{FF2B5EF4-FFF2-40B4-BE49-F238E27FC236}">
                <a16:creationId xmlns:a16="http://schemas.microsoft.com/office/drawing/2014/main" id="{CDA335EF-A19A-703F-00DA-909E337350CB}"/>
              </a:ext>
            </a:extLst>
          </p:cNvPr>
          <p:cNvPicPr>
            <a:picLocks noChangeAspect="1"/>
          </p:cNvPicPr>
          <p:nvPr/>
        </p:nvPicPr>
        <p:blipFill>
          <a:blip r:embed="rId3"/>
          <a:stretch>
            <a:fillRect/>
          </a:stretch>
        </p:blipFill>
        <p:spPr>
          <a:xfrm>
            <a:off x="7010201" y="4156008"/>
            <a:ext cx="4324117" cy="2588637"/>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optimise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Analyse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b="1" dirty="0"/>
              <a:t>Boost  High-Performing Product  Sales</a:t>
            </a:r>
            <a:r>
              <a:rPr lang="en-US" sz="900" dirty="0"/>
              <a:t>: Products like Kayaks, Ski Boots, and Baseball Gloves achieved strong conversion rates. To maximise these trends, introduce seasonal promotions or personalised campaigns during peak months such as January and September.</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b="1" dirty="0"/>
              <a:t>Review Content Strategy</a:t>
            </a:r>
            <a:r>
              <a:rPr lang="en-US" sz="900" dirty="0"/>
              <a:t>: Review  content strategy to counter declining views and low interaction rates. Test engaging formats like interactive videos or user-generated content. Enhance call-to-action placement in social media and blog posts, focusing on improving engagement during typically low-performance months (September to 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b="1" dirty="0"/>
              <a:t>Address Mixed and Negative Feedback: </a:t>
            </a:r>
            <a:r>
              <a:rPr lang="en-US" sz="900" dirty="0"/>
              <a:t>Address mixed and negative reviews by implementing a feedback analysis process to identify recurring issues. Create targeted improvement strategies and actively follow up with dissatisfied customers to resolve their concerns. Encourage re-ratings to help raise the average score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298</TotalTime>
  <Words>762</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Overview</vt:lpstr>
      <vt:lpstr>Conversion Rates</vt:lpstr>
      <vt:lpstr>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Sly Malunga</cp:lastModifiedBy>
  <cp:revision>14</cp:revision>
  <dcterms:created xsi:type="dcterms:W3CDTF">2024-09-03T15:16:05Z</dcterms:created>
  <dcterms:modified xsi:type="dcterms:W3CDTF">2024-12-30T13:30:27Z</dcterms:modified>
</cp:coreProperties>
</file>