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F3920-E693-49B5-A0F7-0FB374982F27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>
        <a:scene3d>
          <a:camera prst="orthographicFront"/>
          <a:lightRig rig="harsh" dir="t">
            <a:rot lat="0" lon="0" rev="1800000"/>
          </a:lightRig>
        </a:scene3d>
      </dgm:spPr>
      <dgm:t>
        <a:bodyPr/>
        <a:lstStyle/>
        <a:p>
          <a:endParaRPr lang="en-US"/>
        </a:p>
      </dgm:t>
    </dgm:pt>
    <dgm:pt modelId="{40CAA0A7-DD7E-4A7E-A665-5569E1549C55}">
      <dgm:prSet phldrT="[Text]" custT="1"/>
      <dgm:spPr>
        <a:effectLst>
          <a:outerShdw blurRad="114300" dist="38100" dir="5400000" sx="103000" sy="103000" rotWithShape="0">
            <a:srgbClr val="000000">
              <a:alpha val="35000"/>
            </a:srgbClr>
          </a:outerShdw>
        </a:effectLst>
        <a:scene3d>
          <a:camera prst="orthographicFront"/>
          <a:lightRig rig="harsh" dir="t">
            <a:rot lat="0" lon="0" rev="1800000"/>
          </a:lightRig>
        </a:scene3d>
        <a:sp3d prstMaterial="softEdge">
          <a:bevelT w="304800" h="152400"/>
        </a:sp3d>
      </dgm:spPr>
      <dgm:t>
        <a:bodyPr/>
        <a:lstStyle/>
        <a:p>
          <a:r>
            <a:rPr lang="en-US" sz="2500" b="1" dirty="0" smtClean="0">
              <a:solidFill>
                <a:schemeClr val="tx1"/>
              </a:solidFill>
            </a:rPr>
            <a:t>College  Enterprise Resource Planning</a:t>
          </a:r>
          <a:endParaRPr lang="en-US" sz="2500" b="1" dirty="0">
            <a:solidFill>
              <a:schemeClr val="tx1"/>
            </a:solidFill>
          </a:endParaRPr>
        </a:p>
      </dgm:t>
    </dgm:pt>
    <dgm:pt modelId="{70230889-224E-42F7-A41B-A7135218D2B1}" type="parTrans" cxnId="{37C4E347-3517-460F-B6C2-F3E30DAF72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1E29BE-30DE-4613-AA1C-5EE521FD0401}" type="sibTrans" cxnId="{37C4E347-3517-460F-B6C2-F3E30DAF72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2DE8DD-9EBA-4FEA-9648-E05B4679363A}">
      <dgm:prSet phldrT="[Text]" custT="1"/>
      <dgm:spPr>
        <a:solidFill>
          <a:srgbClr val="7030A0">
            <a:alpha val="65000"/>
          </a:srgbClr>
        </a:solidFill>
        <a:effectLst>
          <a:outerShdw blurRad="114300" dist="38100" dir="5400000" sx="103000" sy="103000" rotWithShape="0">
            <a:srgbClr val="000000">
              <a:alpha val="35000"/>
            </a:srgbClr>
          </a:outerShdw>
        </a:effectLst>
        <a:scene3d>
          <a:camera prst="orthographicFront"/>
          <a:lightRig rig="harsh" dir="t">
            <a:rot lat="0" lon="0" rev="1800000"/>
          </a:lightRig>
        </a:scene3d>
        <a:sp3d prstMaterial="softEdge">
          <a:bevelT w="304800" h="152400"/>
        </a:sp3d>
      </dgm:spPr>
      <dgm:t>
        <a:bodyPr/>
        <a:lstStyle/>
        <a:p>
          <a:r>
            <a:rPr lang="en-US" sz="2100" b="1" dirty="0" smtClean="0">
              <a:solidFill>
                <a:schemeClr val="tx1"/>
              </a:solidFill>
            </a:rPr>
            <a:t>Attendance Management System</a:t>
          </a:r>
          <a:endParaRPr lang="en-US" sz="2100" b="1" dirty="0">
            <a:solidFill>
              <a:schemeClr val="tx1"/>
            </a:solidFill>
          </a:endParaRPr>
        </a:p>
      </dgm:t>
    </dgm:pt>
    <dgm:pt modelId="{56CB7B04-9E53-4821-8047-54A0628C13D4}" type="parTrans" cxnId="{E4CA0A90-62D6-4CF5-A4FF-C0777A146CAD}">
      <dgm:prSet/>
      <dgm:spPr>
        <a:ln w="44450"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prstDash val="sysDot"/>
        </a:ln>
        <a:sp3d prstMaterial="softEdge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46F548-A6C7-4EAB-ABBE-E17499C67F8A}" type="sibTrans" cxnId="{E4CA0A90-62D6-4CF5-A4FF-C0777A146CA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8F64F63-43CC-4DE0-AB20-D27EDA23F433}">
      <dgm:prSet phldrT="[Text]" custT="1"/>
      <dgm:spPr>
        <a:solidFill>
          <a:schemeClr val="bg2">
            <a:lumMod val="75000"/>
            <a:alpha val="80000"/>
          </a:schemeClr>
        </a:solidFill>
        <a:effectLst>
          <a:outerShdw blurRad="114300" dist="38100" dir="5400000" sx="103000" sy="103000" rotWithShape="0">
            <a:srgbClr val="000000">
              <a:alpha val="35000"/>
            </a:srgbClr>
          </a:outerShdw>
        </a:effectLst>
        <a:scene3d>
          <a:camera prst="orthographicFront"/>
          <a:lightRig rig="harsh" dir="t">
            <a:rot lat="0" lon="0" rev="1800000"/>
          </a:lightRig>
        </a:scene3d>
        <a:sp3d prstMaterial="softEdge">
          <a:bevelT w="304800" h="152400"/>
        </a:sp3d>
      </dgm:spPr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Marks Storage &amp; Retrieval System</a:t>
          </a:r>
          <a:endParaRPr lang="en-US" sz="2200" b="1" dirty="0">
            <a:solidFill>
              <a:schemeClr val="tx1"/>
            </a:solidFill>
          </a:endParaRPr>
        </a:p>
      </dgm:t>
    </dgm:pt>
    <dgm:pt modelId="{C39EA527-F4A7-4BB3-ABE8-3D1F15FC49E8}" type="parTrans" cxnId="{BFE3DD9B-58AA-4DA1-8ED0-2967CBF54C8A}">
      <dgm:prSet/>
      <dgm:spPr>
        <a:ln w="44450"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prstDash val="sysDot"/>
        </a:ln>
        <a:sp3d prstMaterial="softEdge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1DBC34-70BF-4000-8AD5-AC6CC9D762B8}" type="sibTrans" cxnId="{BFE3DD9B-58AA-4DA1-8ED0-2967CBF54C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1500CA-8A72-4E8F-8895-CEAD9D03E2B8}">
      <dgm:prSet phldrT="[Text]" custT="1"/>
      <dgm:spPr>
        <a:solidFill>
          <a:srgbClr val="FFCC66">
            <a:alpha val="75000"/>
          </a:srgbClr>
        </a:solidFill>
        <a:effectLst>
          <a:outerShdw blurRad="114300" dist="38100" dir="5400000" sx="103000" sy="103000" rotWithShape="0">
            <a:srgbClr val="000000">
              <a:alpha val="35000"/>
            </a:srgbClr>
          </a:outerShdw>
        </a:effectLst>
        <a:scene3d>
          <a:camera prst="orthographicFront"/>
          <a:lightRig rig="harsh" dir="t">
            <a:rot lat="0" lon="0" rev="1800000"/>
          </a:lightRig>
        </a:scene3d>
        <a:sp3d prstMaterial="softEdge">
          <a:bevelT w="381000" h="381000"/>
        </a:sp3d>
      </dgm:spPr>
      <dgm:t>
        <a:bodyPr/>
        <a:lstStyle/>
        <a:p>
          <a:r>
            <a:rPr lang="en-US" sz="3000" b="1" dirty="0" smtClean="0">
              <a:solidFill>
                <a:schemeClr val="tx1"/>
              </a:solidFill>
            </a:rPr>
            <a:t>Feedback System</a:t>
          </a:r>
          <a:endParaRPr lang="en-US" sz="3000" b="1" dirty="0">
            <a:solidFill>
              <a:schemeClr val="tx1"/>
            </a:solidFill>
          </a:endParaRPr>
        </a:p>
      </dgm:t>
    </dgm:pt>
    <dgm:pt modelId="{C021AB83-2975-4127-9B78-4D230E096C29}" type="parTrans" cxnId="{E0723E9B-F7EF-4F32-AC30-9D3A0D371554}">
      <dgm:prSet/>
      <dgm:spPr>
        <a:ln w="44450"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prstDash val="sysDot"/>
        </a:ln>
        <a:sp3d prstMaterial="softEdge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1A2C27A-EA03-4633-B963-71053B818AE5}" type="sibTrans" cxnId="{E0723E9B-F7EF-4F32-AC30-9D3A0D37155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E8D725-37B5-4C2D-AC9C-139A51300B74}" type="pres">
      <dgm:prSet presAssocID="{251F3920-E693-49B5-A0F7-0FB374982F2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E97F5-595F-4625-A134-2D2BAFB6C89E}" type="pres">
      <dgm:prSet presAssocID="{40CAA0A7-DD7E-4A7E-A665-5569E1549C55}" presName="centerShape" presStyleLbl="node0" presStyleIdx="0" presStyleCnt="1" custScaleX="124273" custScaleY="124273"/>
      <dgm:spPr/>
      <dgm:t>
        <a:bodyPr/>
        <a:lstStyle/>
        <a:p>
          <a:endParaRPr lang="en-US"/>
        </a:p>
      </dgm:t>
    </dgm:pt>
    <dgm:pt modelId="{8D88E672-44A6-4EB5-9498-9373A01847AF}" type="pres">
      <dgm:prSet presAssocID="{56CB7B04-9E53-4821-8047-54A0628C13D4}" presName="Name9" presStyleLbl="parChTrans1D2" presStyleIdx="0" presStyleCnt="3"/>
      <dgm:spPr/>
      <dgm:t>
        <a:bodyPr/>
        <a:lstStyle/>
        <a:p>
          <a:endParaRPr lang="en-US"/>
        </a:p>
      </dgm:t>
    </dgm:pt>
    <dgm:pt modelId="{83C4B4C6-A4D7-4496-B3B4-4A55291E6DF1}" type="pres">
      <dgm:prSet presAssocID="{56CB7B04-9E53-4821-8047-54A0628C13D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29D58AC-E17B-4128-B524-F38FC6F34E00}" type="pres">
      <dgm:prSet presAssocID="{4D2DE8DD-9EBA-4FEA-9648-E05B4679363A}" presName="node" presStyleLbl="node1" presStyleIdx="0" presStyleCnt="3" custScaleX="149326" custScaleY="116689" custRadScaleRad="113076" custRadScaleInc="-74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59DFB-2A45-4028-95B1-B783F3BA334F}" type="pres">
      <dgm:prSet presAssocID="{C39EA527-F4A7-4BB3-ABE8-3D1F15FC49E8}" presName="Name9" presStyleLbl="parChTrans1D2" presStyleIdx="1" presStyleCnt="3"/>
      <dgm:spPr/>
      <dgm:t>
        <a:bodyPr/>
        <a:lstStyle/>
        <a:p>
          <a:endParaRPr lang="en-US"/>
        </a:p>
      </dgm:t>
    </dgm:pt>
    <dgm:pt modelId="{332A0633-93F7-4A2D-BFE4-D1946652C97F}" type="pres">
      <dgm:prSet presAssocID="{C39EA527-F4A7-4BB3-ABE8-3D1F15FC49E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1346148-B8F5-4EE2-AF7B-D13BDA9171B0}" type="pres">
      <dgm:prSet presAssocID="{58F64F63-43CC-4DE0-AB20-D27EDA23F433}" presName="node" presStyleLbl="node1" presStyleIdx="1" presStyleCnt="3" custScaleX="153063" custScaleY="141854" custRadScaleRad="131366" custRadScaleInc="-1090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5A563-B800-4E71-B752-F745C7A72F53}" type="pres">
      <dgm:prSet presAssocID="{C021AB83-2975-4127-9B78-4D230E096C29}" presName="Name9" presStyleLbl="parChTrans1D2" presStyleIdx="2" presStyleCnt="3"/>
      <dgm:spPr/>
      <dgm:t>
        <a:bodyPr/>
        <a:lstStyle/>
        <a:p>
          <a:endParaRPr lang="en-US"/>
        </a:p>
      </dgm:t>
    </dgm:pt>
    <dgm:pt modelId="{F4FD76D3-0366-4ECD-8548-BB289E698ADA}" type="pres">
      <dgm:prSet presAssocID="{C021AB83-2975-4127-9B78-4D230E096C2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A2A604E-9043-4491-AB56-D7E31124970C}" type="pres">
      <dgm:prSet presAssocID="{0E1500CA-8A72-4E8F-8895-CEAD9D03E2B8}" presName="node" presStyleLbl="node1" presStyleIdx="2" presStyleCnt="3" custScaleX="154645" custScaleY="139248" custRadScaleRad="120014" custRadScaleInc="142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FE8D7-0C21-473F-8D7E-B5E007AA801D}" type="presOf" srcId="{40CAA0A7-DD7E-4A7E-A665-5569E1549C55}" destId="{72DE97F5-595F-4625-A134-2D2BAFB6C89E}" srcOrd="0" destOrd="0" presId="urn:microsoft.com/office/officeart/2005/8/layout/radial1"/>
    <dgm:cxn modelId="{37C4E347-3517-460F-B6C2-F3E30DAF72C7}" srcId="{251F3920-E693-49B5-A0F7-0FB374982F27}" destId="{40CAA0A7-DD7E-4A7E-A665-5569E1549C55}" srcOrd="0" destOrd="0" parTransId="{70230889-224E-42F7-A41B-A7135218D2B1}" sibTransId="{DB1E29BE-30DE-4613-AA1C-5EE521FD0401}"/>
    <dgm:cxn modelId="{F4DD937B-7B23-41D1-9C5C-0F7AF41460CD}" type="presOf" srcId="{251F3920-E693-49B5-A0F7-0FB374982F27}" destId="{D9E8D725-37B5-4C2D-AC9C-139A51300B74}" srcOrd="0" destOrd="0" presId="urn:microsoft.com/office/officeart/2005/8/layout/radial1"/>
    <dgm:cxn modelId="{94588347-7662-441A-9D3B-225B49C296F9}" type="presOf" srcId="{0E1500CA-8A72-4E8F-8895-CEAD9D03E2B8}" destId="{0A2A604E-9043-4491-AB56-D7E31124970C}" srcOrd="0" destOrd="0" presId="urn:microsoft.com/office/officeart/2005/8/layout/radial1"/>
    <dgm:cxn modelId="{F4052E0E-D2EA-46D1-B574-A10C7734BDA5}" type="presOf" srcId="{C39EA527-F4A7-4BB3-ABE8-3D1F15FC49E8}" destId="{2F359DFB-2A45-4028-95B1-B783F3BA334F}" srcOrd="0" destOrd="0" presId="urn:microsoft.com/office/officeart/2005/8/layout/radial1"/>
    <dgm:cxn modelId="{D8449D3D-657B-4D4D-9335-882CEE37C10D}" type="presOf" srcId="{C021AB83-2975-4127-9B78-4D230E096C29}" destId="{F4FD76D3-0366-4ECD-8548-BB289E698ADA}" srcOrd="1" destOrd="0" presId="urn:microsoft.com/office/officeart/2005/8/layout/radial1"/>
    <dgm:cxn modelId="{E4CA0A90-62D6-4CF5-A4FF-C0777A146CAD}" srcId="{40CAA0A7-DD7E-4A7E-A665-5569E1549C55}" destId="{4D2DE8DD-9EBA-4FEA-9648-E05B4679363A}" srcOrd="0" destOrd="0" parTransId="{56CB7B04-9E53-4821-8047-54A0628C13D4}" sibTransId="{BD46F548-A6C7-4EAB-ABBE-E17499C67F8A}"/>
    <dgm:cxn modelId="{FD550C5A-56A8-4736-8EB8-8FD3B59C98CA}" type="presOf" srcId="{4D2DE8DD-9EBA-4FEA-9648-E05B4679363A}" destId="{D29D58AC-E17B-4128-B524-F38FC6F34E00}" srcOrd="0" destOrd="0" presId="urn:microsoft.com/office/officeart/2005/8/layout/radial1"/>
    <dgm:cxn modelId="{2EA55111-DE18-4627-BAAC-504F00C43B5B}" type="presOf" srcId="{C39EA527-F4A7-4BB3-ABE8-3D1F15FC49E8}" destId="{332A0633-93F7-4A2D-BFE4-D1946652C97F}" srcOrd="1" destOrd="0" presId="urn:microsoft.com/office/officeart/2005/8/layout/radial1"/>
    <dgm:cxn modelId="{02A0B841-87FA-4A9C-BF5B-B5A0C5DB43C3}" type="presOf" srcId="{56CB7B04-9E53-4821-8047-54A0628C13D4}" destId="{83C4B4C6-A4D7-4496-B3B4-4A55291E6DF1}" srcOrd="1" destOrd="0" presId="urn:microsoft.com/office/officeart/2005/8/layout/radial1"/>
    <dgm:cxn modelId="{E0723E9B-F7EF-4F32-AC30-9D3A0D371554}" srcId="{40CAA0A7-DD7E-4A7E-A665-5569E1549C55}" destId="{0E1500CA-8A72-4E8F-8895-CEAD9D03E2B8}" srcOrd="2" destOrd="0" parTransId="{C021AB83-2975-4127-9B78-4D230E096C29}" sibTransId="{F1A2C27A-EA03-4633-B963-71053B818AE5}"/>
    <dgm:cxn modelId="{013FBD78-8F24-4E79-93F9-034B6A239545}" type="presOf" srcId="{C021AB83-2975-4127-9B78-4D230E096C29}" destId="{E3C5A563-B800-4E71-B752-F745C7A72F53}" srcOrd="0" destOrd="0" presId="urn:microsoft.com/office/officeart/2005/8/layout/radial1"/>
    <dgm:cxn modelId="{9427E130-E179-4B58-96EB-BE4164D01D1F}" type="presOf" srcId="{56CB7B04-9E53-4821-8047-54A0628C13D4}" destId="{8D88E672-44A6-4EB5-9498-9373A01847AF}" srcOrd="0" destOrd="0" presId="urn:microsoft.com/office/officeart/2005/8/layout/radial1"/>
    <dgm:cxn modelId="{BFE3DD9B-58AA-4DA1-8ED0-2967CBF54C8A}" srcId="{40CAA0A7-DD7E-4A7E-A665-5569E1549C55}" destId="{58F64F63-43CC-4DE0-AB20-D27EDA23F433}" srcOrd="1" destOrd="0" parTransId="{C39EA527-F4A7-4BB3-ABE8-3D1F15FC49E8}" sibTransId="{0D1DBC34-70BF-4000-8AD5-AC6CC9D762B8}"/>
    <dgm:cxn modelId="{82D5DE71-629E-45E9-9920-ADD6D74C64A3}" type="presOf" srcId="{58F64F63-43CC-4DE0-AB20-D27EDA23F433}" destId="{31346148-B8F5-4EE2-AF7B-D13BDA9171B0}" srcOrd="0" destOrd="0" presId="urn:microsoft.com/office/officeart/2005/8/layout/radial1"/>
    <dgm:cxn modelId="{0B04A654-7860-4401-810A-ACEED34136C2}" type="presParOf" srcId="{D9E8D725-37B5-4C2D-AC9C-139A51300B74}" destId="{72DE97F5-595F-4625-A134-2D2BAFB6C89E}" srcOrd="0" destOrd="0" presId="urn:microsoft.com/office/officeart/2005/8/layout/radial1"/>
    <dgm:cxn modelId="{659066AD-17A3-4052-9D5E-29D1E158918F}" type="presParOf" srcId="{D9E8D725-37B5-4C2D-AC9C-139A51300B74}" destId="{8D88E672-44A6-4EB5-9498-9373A01847AF}" srcOrd="1" destOrd="0" presId="urn:microsoft.com/office/officeart/2005/8/layout/radial1"/>
    <dgm:cxn modelId="{1A80C658-BB92-4370-9B07-36CB9C56DB62}" type="presParOf" srcId="{8D88E672-44A6-4EB5-9498-9373A01847AF}" destId="{83C4B4C6-A4D7-4496-B3B4-4A55291E6DF1}" srcOrd="0" destOrd="0" presId="urn:microsoft.com/office/officeart/2005/8/layout/radial1"/>
    <dgm:cxn modelId="{F9E7B203-A792-4009-AACC-69F2226B18AD}" type="presParOf" srcId="{D9E8D725-37B5-4C2D-AC9C-139A51300B74}" destId="{D29D58AC-E17B-4128-B524-F38FC6F34E00}" srcOrd="2" destOrd="0" presId="urn:microsoft.com/office/officeart/2005/8/layout/radial1"/>
    <dgm:cxn modelId="{7803E580-0DF1-4F7E-AA4B-AB34C1B16E8B}" type="presParOf" srcId="{D9E8D725-37B5-4C2D-AC9C-139A51300B74}" destId="{2F359DFB-2A45-4028-95B1-B783F3BA334F}" srcOrd="3" destOrd="0" presId="urn:microsoft.com/office/officeart/2005/8/layout/radial1"/>
    <dgm:cxn modelId="{E724778C-686F-4467-86FA-EE59D39898B0}" type="presParOf" srcId="{2F359DFB-2A45-4028-95B1-B783F3BA334F}" destId="{332A0633-93F7-4A2D-BFE4-D1946652C97F}" srcOrd="0" destOrd="0" presId="urn:microsoft.com/office/officeart/2005/8/layout/radial1"/>
    <dgm:cxn modelId="{732C3AAD-BFE4-4716-86EA-7347F5408C6F}" type="presParOf" srcId="{D9E8D725-37B5-4C2D-AC9C-139A51300B74}" destId="{31346148-B8F5-4EE2-AF7B-D13BDA9171B0}" srcOrd="4" destOrd="0" presId="urn:microsoft.com/office/officeart/2005/8/layout/radial1"/>
    <dgm:cxn modelId="{210173AE-4FA2-42B7-BA90-045439F842B9}" type="presParOf" srcId="{D9E8D725-37B5-4C2D-AC9C-139A51300B74}" destId="{E3C5A563-B800-4E71-B752-F745C7A72F53}" srcOrd="5" destOrd="0" presId="urn:microsoft.com/office/officeart/2005/8/layout/radial1"/>
    <dgm:cxn modelId="{9E424DCD-3AEA-4149-AE9A-0E185D93A81D}" type="presParOf" srcId="{E3C5A563-B800-4E71-B752-F745C7A72F53}" destId="{F4FD76D3-0366-4ECD-8548-BB289E698ADA}" srcOrd="0" destOrd="0" presId="urn:microsoft.com/office/officeart/2005/8/layout/radial1"/>
    <dgm:cxn modelId="{A0412A83-EB5C-4D12-A7C1-CA790E09A87A}" type="presParOf" srcId="{D9E8D725-37B5-4C2D-AC9C-139A51300B74}" destId="{0A2A604E-9043-4491-AB56-D7E31124970C}" srcOrd="6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E97F5-595F-4625-A134-2D2BAFB6C89E}">
      <dsp:nvSpPr>
        <dsp:cNvPr id="0" name=""/>
        <dsp:cNvSpPr/>
      </dsp:nvSpPr>
      <dsp:spPr>
        <a:xfrm>
          <a:off x="3237269" y="2440789"/>
          <a:ext cx="2686560" cy="26865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114300" dist="38100" dir="5400000" sx="103000" sy="103000" rotWithShape="0">
            <a:srgbClr val="000000">
              <a:alpha val="35000"/>
            </a:srgbClr>
          </a:outerShdw>
        </a:effectLst>
        <a:scene3d>
          <a:camera prst="orthographicFront"/>
          <a:lightRig rig="harsh" dir="t">
            <a:rot lat="0" lon="0" rev="1800000"/>
          </a:lightRig>
        </a:scene3d>
        <a:sp3d prstMaterial="softEdge">
          <a:bevelT w="304800" h="152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College  Enterprise Resource Planning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3630707" y="2834227"/>
        <a:ext cx="1899684" cy="1899684"/>
      </dsp:txXfrm>
    </dsp:sp>
    <dsp:sp modelId="{8D88E672-44A6-4EB5-9498-9373A01847AF}">
      <dsp:nvSpPr>
        <dsp:cNvPr id="0" name=""/>
        <dsp:cNvSpPr/>
      </dsp:nvSpPr>
      <dsp:spPr>
        <a:xfrm rot="13511448">
          <a:off x="3263397" y="2655611"/>
          <a:ext cx="434642" cy="42555"/>
        </a:xfrm>
        <a:custGeom>
          <a:avLst/>
          <a:gdLst/>
          <a:ahLst/>
          <a:cxnLst/>
          <a:rect l="0" t="0" r="0" b="0"/>
          <a:pathLst>
            <a:path>
              <a:moveTo>
                <a:pt x="0" y="21277"/>
              </a:moveTo>
              <a:lnTo>
                <a:pt x="434642" y="21277"/>
              </a:lnTo>
            </a:path>
          </a:pathLst>
        </a:custGeom>
        <a:noFill/>
        <a:ln w="44450" cap="rnd" cmpd="sng" algn="ctr"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prstDash val="sysDot"/>
        </a:ln>
        <a:effectLst/>
        <a:scene3d>
          <a:camera prst="orthographicFront"/>
          <a:lightRig rig="harsh" dir="t">
            <a:rot lat="0" lon="0" rev="1800000"/>
          </a:lightRig>
        </a:scene3d>
        <a:sp3d prstMaterial="soft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3469852" y="2666022"/>
        <a:ext cx="21732" cy="21732"/>
      </dsp:txXfrm>
    </dsp:sp>
    <dsp:sp modelId="{D29D58AC-E17B-4128-B524-F38FC6F34E00}">
      <dsp:nvSpPr>
        <dsp:cNvPr id="0" name=""/>
        <dsp:cNvSpPr/>
      </dsp:nvSpPr>
      <dsp:spPr>
        <a:xfrm>
          <a:off x="723745" y="265054"/>
          <a:ext cx="3228161" cy="2522607"/>
        </a:xfrm>
        <a:prstGeom prst="ellipse">
          <a:avLst/>
        </a:prstGeom>
        <a:solidFill>
          <a:srgbClr val="7030A0">
            <a:alpha val="65000"/>
          </a:srgbClr>
        </a:solidFill>
        <a:ln>
          <a:noFill/>
        </a:ln>
        <a:effectLst>
          <a:outerShdw blurRad="114300" dist="38100" dir="5400000" sx="103000" sy="103000" rotWithShape="0">
            <a:srgbClr val="000000">
              <a:alpha val="35000"/>
            </a:srgbClr>
          </a:outerShdw>
        </a:effectLst>
        <a:scene3d>
          <a:camera prst="orthographicFront"/>
          <a:lightRig rig="harsh" dir="t">
            <a:rot lat="0" lon="0" rev="1800000"/>
          </a:lightRig>
        </a:scene3d>
        <a:sp3d prstMaterial="softEdge">
          <a:bevelT w="304800" h="152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</a:rPr>
            <a:t>Attendance Management System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1196498" y="634481"/>
        <a:ext cx="2282655" cy="1783753"/>
      </dsp:txXfrm>
    </dsp:sp>
    <dsp:sp modelId="{2F359DFB-2A45-4028-95B1-B783F3BA334F}">
      <dsp:nvSpPr>
        <dsp:cNvPr id="0" name=""/>
        <dsp:cNvSpPr/>
      </dsp:nvSpPr>
      <dsp:spPr>
        <a:xfrm rot="19416117">
          <a:off x="5597188" y="2769247"/>
          <a:ext cx="662136" cy="42555"/>
        </a:xfrm>
        <a:custGeom>
          <a:avLst/>
          <a:gdLst/>
          <a:ahLst/>
          <a:cxnLst/>
          <a:rect l="0" t="0" r="0" b="0"/>
          <a:pathLst>
            <a:path>
              <a:moveTo>
                <a:pt x="0" y="21277"/>
              </a:moveTo>
              <a:lnTo>
                <a:pt x="662136" y="21277"/>
              </a:lnTo>
            </a:path>
          </a:pathLst>
        </a:custGeom>
        <a:noFill/>
        <a:ln w="44450" cap="rnd" cmpd="sng" algn="ctr"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prstDash val="sysDot"/>
        </a:ln>
        <a:effectLst/>
        <a:scene3d>
          <a:camera prst="orthographicFront"/>
          <a:lightRig rig="harsh" dir="t">
            <a:rot lat="0" lon="0" rev="1800000"/>
          </a:lightRig>
        </a:scene3d>
        <a:sp3d prstMaterial="soft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911703" y="2773971"/>
        <a:ext cx="33106" cy="33106"/>
      </dsp:txXfrm>
    </dsp:sp>
    <dsp:sp modelId="{31346148-B8F5-4EE2-AF7B-D13BDA9171B0}">
      <dsp:nvSpPr>
        <dsp:cNvPr id="0" name=""/>
        <dsp:cNvSpPr/>
      </dsp:nvSpPr>
      <dsp:spPr>
        <a:xfrm>
          <a:off x="5835051" y="106225"/>
          <a:ext cx="3308948" cy="3066630"/>
        </a:xfrm>
        <a:prstGeom prst="ellipse">
          <a:avLst/>
        </a:prstGeom>
        <a:solidFill>
          <a:schemeClr val="bg2">
            <a:lumMod val="75000"/>
            <a:alpha val="80000"/>
          </a:schemeClr>
        </a:solidFill>
        <a:ln>
          <a:noFill/>
        </a:ln>
        <a:effectLst>
          <a:outerShdw blurRad="114300" dist="38100" dir="5400000" sx="103000" sy="103000" rotWithShape="0">
            <a:srgbClr val="000000">
              <a:alpha val="35000"/>
            </a:srgbClr>
          </a:outerShdw>
        </a:effectLst>
        <a:scene3d>
          <a:camera prst="orthographicFront"/>
          <a:lightRig rig="harsh" dir="t">
            <a:rot lat="0" lon="0" rev="1800000"/>
          </a:lightRig>
        </a:scene3d>
        <a:sp3d prstMaterial="softEdge">
          <a:bevelT w="304800" h="152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Marks Storage &amp; Retrieval System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6319635" y="555323"/>
        <a:ext cx="2339780" cy="2168434"/>
      </dsp:txXfrm>
    </dsp:sp>
    <dsp:sp modelId="{E3C5A563-B800-4E71-B752-F745C7A72F53}">
      <dsp:nvSpPr>
        <dsp:cNvPr id="0" name=""/>
        <dsp:cNvSpPr/>
      </dsp:nvSpPr>
      <dsp:spPr>
        <a:xfrm rot="9420868">
          <a:off x="3176853" y="4321309"/>
          <a:ext cx="173974" cy="42555"/>
        </a:xfrm>
        <a:custGeom>
          <a:avLst/>
          <a:gdLst/>
          <a:ahLst/>
          <a:cxnLst/>
          <a:rect l="0" t="0" r="0" b="0"/>
          <a:pathLst>
            <a:path>
              <a:moveTo>
                <a:pt x="0" y="21277"/>
              </a:moveTo>
              <a:lnTo>
                <a:pt x="173974" y="21277"/>
              </a:lnTo>
            </a:path>
          </a:pathLst>
        </a:custGeom>
        <a:noFill/>
        <a:ln w="44450" cap="rnd" cmpd="sng" algn="ctr"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prstDash val="sysDot"/>
        </a:ln>
        <a:effectLst/>
        <a:scene3d>
          <a:camera prst="orthographicFront"/>
          <a:lightRig rig="harsh" dir="t">
            <a:rot lat="0" lon="0" rev="1800000"/>
          </a:lightRig>
        </a:scene3d>
        <a:sp3d prstMaterial="soft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3259491" y="4338237"/>
        <a:ext cx="8698" cy="8698"/>
      </dsp:txXfrm>
    </dsp:sp>
    <dsp:sp modelId="{0A2A604E-9043-4491-AB56-D7E31124970C}">
      <dsp:nvSpPr>
        <dsp:cNvPr id="0" name=""/>
        <dsp:cNvSpPr/>
      </dsp:nvSpPr>
      <dsp:spPr>
        <a:xfrm>
          <a:off x="0" y="3512842"/>
          <a:ext cx="3343148" cy="3010293"/>
        </a:xfrm>
        <a:prstGeom prst="ellipse">
          <a:avLst/>
        </a:prstGeom>
        <a:solidFill>
          <a:srgbClr val="FFCC66">
            <a:alpha val="75000"/>
          </a:srgbClr>
        </a:solidFill>
        <a:ln>
          <a:noFill/>
        </a:ln>
        <a:effectLst>
          <a:outerShdw blurRad="114300" dist="38100" dir="5400000" sx="103000" sy="103000" rotWithShape="0">
            <a:srgbClr val="000000">
              <a:alpha val="35000"/>
            </a:srgbClr>
          </a:outerShdw>
        </a:effectLst>
        <a:scene3d>
          <a:camera prst="orthographicFront"/>
          <a:lightRig rig="harsh" dir="t">
            <a:rot lat="0" lon="0" rev="1800000"/>
          </a:lightRig>
        </a:scene3d>
        <a:sp3d prstMaterial="softEdge">
          <a:bevelT w="381000" h="381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</a:rPr>
            <a:t>Feedback System</a:t>
          </a:r>
          <a:endParaRPr lang="en-US" sz="3000" b="1" kern="1200" dirty="0">
            <a:solidFill>
              <a:schemeClr val="tx1"/>
            </a:solidFill>
          </a:endParaRPr>
        </a:p>
      </dsp:txBody>
      <dsp:txXfrm>
        <a:off x="489593" y="3953689"/>
        <a:ext cx="2363962" cy="2128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57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7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2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8117" y="6704013"/>
            <a:ext cx="2844800" cy="150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</a:rPr>
              <a:t>Date (year-month-day)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7002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268884" y="6704013"/>
            <a:ext cx="2393949" cy="150812"/>
          </a:xfrm>
        </p:spPr>
        <p:txBody>
          <a:bodyPr/>
          <a:lstStyle>
            <a:lvl1pPr>
              <a:defRPr/>
            </a:lvl1pPr>
          </a:lstStyle>
          <a:p>
            <a:fld id="{5A31C2DE-AECD-4240-A63E-20EE00AE0A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70028" name="Picture 12" descr="weiß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99238"/>
            <a:ext cx="12187767" cy="252412"/>
          </a:xfrm>
          <a:prstGeom prst="rect">
            <a:avLst/>
          </a:prstGeom>
          <a:noFill/>
        </p:spPr>
      </p:pic>
      <p:sp>
        <p:nvSpPr>
          <p:cNvPr id="4700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4" y="6308725"/>
            <a:ext cx="11523133" cy="287338"/>
          </a:xfrm>
          <a:prstGeom prst="rect">
            <a:avLst/>
          </a:prstGeom>
          <a:solidFill>
            <a:schemeClr val="tx2"/>
          </a:solidFill>
          <a:ln>
            <a:miter lim="800000"/>
            <a:headEnd/>
            <a:tailEnd/>
          </a:ln>
        </p:spPr>
        <p:txBody>
          <a:bodyPr vert="horz" wrap="none" lIns="144000" tIns="0" rIns="14400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</a:rPr>
              <a:t>Stuttgart, 20 January 2009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27051" y="2528888"/>
            <a:ext cx="11135783" cy="428343"/>
          </a:xfrm>
        </p:spPr>
        <p:txBody>
          <a:bodyPr bIns="432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47002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27051" y="2952751"/>
            <a:ext cx="11135783" cy="335597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28227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8BB66E-F58C-4DFE-A8DD-180F85B3D5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40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8207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CE6FF7-7F42-4BFF-BAE1-EFD91D5F70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7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87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543050"/>
            <a:ext cx="5467349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1" y="1543050"/>
            <a:ext cx="5467351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8BB715-3667-4BA0-82F9-02D7F25CBD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8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073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D1EAAE-353F-4937-A2C8-12CF1EF92C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75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AB7642-6303-47BC-A483-2E8D354FC1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31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F7117D-C90E-44AA-9D91-E4C041D911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0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14363"/>
            <a:ext cx="4011084" cy="820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1D932A-D366-446E-9EA6-6ECC415327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03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546600"/>
            <a:ext cx="7315200" cy="820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485887-6154-4864-A958-F9D99B22AB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24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268DFC-D886-45D7-A558-A48FD06D5CE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05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280230" y="730250"/>
            <a:ext cx="384721" cy="57229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7051" y="730250"/>
            <a:ext cx="8151283" cy="572293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611248-A2E6-49D1-B092-136EE64EBD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8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DE4E-C440-4753-BA01-FCCA9E927E2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030646-C5CC-4716-847A-E8D78AD3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543050"/>
            <a:ext cx="111379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689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71001" y="6705600"/>
            <a:ext cx="239395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spcAft>
                <a:spcPct val="50000"/>
              </a:spcAft>
              <a:defRPr sz="900"/>
            </a:lvl1pPr>
          </a:lstStyle>
          <a:p>
            <a:pPr fontAlgn="base">
              <a:spcBef>
                <a:spcPct val="0"/>
              </a:spcBef>
            </a:pPr>
            <a:fld id="{AEAB46B1-D27D-40A5-B46F-BFD925A9874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89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730250"/>
            <a:ext cx="111379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31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68999" name="Line 7"/>
          <p:cNvSpPr>
            <a:spLocks noChangeShapeType="1"/>
          </p:cNvSpPr>
          <p:nvPr/>
        </p:nvSpPr>
        <p:spPr bwMode="auto">
          <a:xfrm>
            <a:off x="334434" y="593725"/>
            <a:ext cx="1152313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3119967" y="161925"/>
            <a:ext cx="854498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srgbClr val="263F6A"/>
              </a:solidFill>
            </a:endParaRPr>
          </a:p>
        </p:txBody>
      </p:sp>
      <p:pic>
        <p:nvPicPr>
          <p:cNvPr id="469008" name="Picture 1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223500" y="28575"/>
            <a:ext cx="1625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26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9pPr>
    </p:titleStyle>
    <p:bodyStyle>
      <a:lvl1pPr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2pPr>
      <a:lvl3pPr marL="808038" indent="-179388"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3pPr>
      <a:lvl4pPr marL="1262063" indent="-180975"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4pPr>
      <a:lvl5pPr marL="1622425" indent="-180975"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079625" indent="-180975"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536825" indent="-180975"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2994025" indent="-180975"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451225" indent="-180975" algn="l" rtl="0" fontAlgn="base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5166" y="455955"/>
            <a:ext cx="8148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COLLEGE ERP SYSTEM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6518" y="4396673"/>
            <a:ext cx="409548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</a:p>
          <a:p>
            <a:endParaRPr lang="en-US" sz="1600" dirty="0"/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          Submitted By: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Aveg Chaudhary(BE/25108/11)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    Aayushi Sharma(BE/25099/11)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    Ruchika Singh(BE/25102/11)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    Kharanshu Saini(BE/25098/11) 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618" y="5843223"/>
            <a:ext cx="2744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Guided by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Mrs. Seema Gaur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4627" y="197281"/>
            <a:ext cx="57070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		   Future Scope</a:t>
            </a:r>
            <a:endParaRPr lang="en-US" sz="4000" dirty="0"/>
          </a:p>
        </p:txBody>
      </p:sp>
      <p:sp>
        <p:nvSpPr>
          <p:cNvPr id="3" name="Abgerundetes Rechteck 30"/>
          <p:cNvSpPr/>
          <p:nvPr/>
        </p:nvSpPr>
        <p:spPr bwMode="auto">
          <a:xfrm>
            <a:off x="1165202" y="4735169"/>
            <a:ext cx="5643570" cy="10715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spc="80" dirty="0" smtClean="0">
                <a:solidFill>
                  <a:schemeClr val="tx1"/>
                </a:solidFill>
              </a:rPr>
              <a:t>Phase I: Online Assignment Allocation, Online Lecture Notes</a:t>
            </a:r>
          </a:p>
          <a:p>
            <a:endParaRPr lang="en-US" sz="2000" b="1" spc="80" dirty="0">
              <a:solidFill>
                <a:schemeClr val="tx1"/>
              </a:solidFill>
            </a:endParaRPr>
          </a:p>
        </p:txBody>
      </p:sp>
      <p:sp>
        <p:nvSpPr>
          <p:cNvPr id="4" name="Abgerundetes Rechteck 30"/>
          <p:cNvSpPr/>
          <p:nvPr/>
        </p:nvSpPr>
        <p:spPr bwMode="auto">
          <a:xfrm>
            <a:off x="1151950" y="3237673"/>
            <a:ext cx="5643570" cy="10715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spc="80" dirty="0">
                <a:solidFill>
                  <a:schemeClr val="tx1"/>
                </a:solidFill>
              </a:rPr>
              <a:t>Phase II: </a:t>
            </a:r>
            <a:r>
              <a:rPr lang="en-US" sz="2000" b="1" spc="80" dirty="0" smtClean="0">
                <a:solidFill>
                  <a:schemeClr val="tx1"/>
                </a:solidFill>
              </a:rPr>
              <a:t>Creation &amp; Maintenance of Student &amp; Faculty Profiles, Online Placement Cell </a:t>
            </a:r>
          </a:p>
        </p:txBody>
      </p:sp>
      <p:sp>
        <p:nvSpPr>
          <p:cNvPr id="5" name="Abgerundetes Rechteck 30"/>
          <p:cNvSpPr/>
          <p:nvPr/>
        </p:nvSpPr>
        <p:spPr bwMode="auto">
          <a:xfrm>
            <a:off x="1165202" y="1748598"/>
            <a:ext cx="5643570" cy="10715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spc="80" dirty="0">
                <a:solidFill>
                  <a:schemeClr val="tx1"/>
                </a:solidFill>
              </a:rPr>
              <a:t>Phase </a:t>
            </a:r>
            <a:r>
              <a:rPr lang="en-US" sz="2000" b="1" spc="80" dirty="0" smtClean="0">
                <a:solidFill>
                  <a:schemeClr val="tx1"/>
                </a:solidFill>
              </a:rPr>
              <a:t>III: </a:t>
            </a:r>
            <a:r>
              <a:rPr lang="en-US" sz="2000" b="1" spc="80" dirty="0">
                <a:solidFill>
                  <a:schemeClr val="tx1"/>
                </a:solidFill>
              </a:rPr>
              <a:t>Time Table Generation, Online Notice </a:t>
            </a:r>
            <a:r>
              <a:rPr lang="en-US" sz="2000" b="1" spc="80" dirty="0" smtClean="0">
                <a:solidFill>
                  <a:schemeClr val="tx1"/>
                </a:solidFill>
              </a:rPr>
              <a:t>Board, Payroll System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6074" r="21597"/>
          <a:stretch>
            <a:fillRect/>
          </a:stretch>
        </p:blipFill>
        <p:spPr bwMode="auto">
          <a:xfrm>
            <a:off x="6898692" y="905167"/>
            <a:ext cx="4774675" cy="5540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2837" y="2635869"/>
            <a:ext cx="3810000" cy="3810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1572" y="3749240"/>
            <a:ext cx="2628913" cy="275873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05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9199" y="567395"/>
            <a:ext cx="3288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972492" y="1599505"/>
            <a:ext cx="933994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Transparency in administration at all levels.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Accountability in the system.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Improvement in the quality of education management.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Reducing paper work and promoting green force.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Utilization of college resources effectively and efficiently.</a:t>
            </a:r>
            <a:endParaRPr lang="en-US" sz="28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33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479" y="2207623"/>
            <a:ext cx="513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lgerian" panose="04020705040A02060702" pitchFamily="82" charset="0"/>
              </a:rPr>
              <a:t>Thank You</a:t>
            </a:r>
            <a:endParaRPr lang="en-US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Arc 2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5" name="Rounded Rectangle 4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2185603" y="798491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05394" y="216427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3137" y="369805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62934" y="49520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73876" y="5892168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4423" y="203010"/>
            <a:ext cx="5433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Previously, all the resource management activities were performed manually which utilize a lot of man hours and paper work. The system which we have proposed reduces the man hours and also follows the eco-friendly concept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0588" y="1826532"/>
            <a:ext cx="5752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ERP provides a platform for sharing information between all the stakeholders, viz. Students, Teachers, Administrators and Management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4864" y="3361877"/>
            <a:ext cx="57954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The software is aimed at bringing in process refinement, efficiency, accountability and control in our College</a:t>
            </a:r>
            <a:endParaRPr lang="en-US" dirty="0"/>
          </a:p>
          <a:p>
            <a:pPr>
              <a:lnSpc>
                <a:spcPct val="90000"/>
              </a:lnSpc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6825" y="4921213"/>
            <a:ext cx="5937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This software is built using Asp.net and  uses SQL Server 2008 as the Database and runs on the Microsoft Visual Studio server.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8732" y="5964530"/>
            <a:ext cx="693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work overload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management;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implementation of these modules will automate the functioning of the college system.</a:t>
            </a:r>
          </a:p>
        </p:txBody>
      </p:sp>
    </p:spTree>
    <p:extLst>
      <p:ext uri="{BB962C8B-B14F-4D97-AF65-F5344CB8AC3E}">
        <p14:creationId xmlns:p14="http://schemas.microsoft.com/office/powerpoint/2010/main" val="39924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81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52111664"/>
              </p:ext>
            </p:extLst>
          </p:nvPr>
        </p:nvGraphicFramePr>
        <p:xfrm>
          <a:off x="1828801" y="425003"/>
          <a:ext cx="9144000" cy="6432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55474" y="-97837"/>
            <a:ext cx="6117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Software Modules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62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DE97F5-595F-4625-A134-2D2BAFB6C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graphicEl>
                                              <a:dgm id="{72DE97F5-595F-4625-A134-2D2BAFB6C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72DE97F5-595F-4625-A134-2D2BAFB6C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72DE97F5-595F-4625-A134-2D2BAFB6C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graphicEl>
                                              <a:dgm id="{72DE97F5-595F-4625-A134-2D2BAFB6C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D88E672-44A6-4EB5-9498-9373A0184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8D88E672-44A6-4EB5-9498-9373A0184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9D58AC-E17B-4128-B524-F38FC6F3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graphicEl>
                                              <a:dgm id="{D29D58AC-E17B-4128-B524-F38FC6F3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graphicEl>
                                              <a:dgm id="{D29D58AC-E17B-4128-B524-F38FC6F3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graphicEl>
                                              <a:dgm id="{D29D58AC-E17B-4128-B524-F38FC6F3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graphicEl>
                                              <a:dgm id="{D29D58AC-E17B-4128-B524-F38FC6F3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F359DFB-2A45-4028-95B1-B783F3BA3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2F359DFB-2A45-4028-95B1-B783F3BA33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346148-B8F5-4EE2-AF7B-D13BDA917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graphicEl>
                                              <a:dgm id="{31346148-B8F5-4EE2-AF7B-D13BDA917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graphicEl>
                                              <a:dgm id="{31346148-B8F5-4EE2-AF7B-D13BDA917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graphicEl>
                                              <a:dgm id="{31346148-B8F5-4EE2-AF7B-D13BDA917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graphicEl>
                                              <a:dgm id="{31346148-B8F5-4EE2-AF7B-D13BDA917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C5A563-B800-4E71-B752-F745C7A72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E3C5A563-B800-4E71-B752-F745C7A72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2A604E-9043-4491-AB56-D7E311249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graphicEl>
                                              <a:dgm id="{0A2A604E-9043-4491-AB56-D7E311249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graphicEl>
                                              <a:dgm id="{0A2A604E-9043-4491-AB56-D7E311249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graphicEl>
                                              <a:dgm id="{0A2A604E-9043-4491-AB56-D7E311249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graphicEl>
                                              <a:dgm id="{0A2A604E-9043-4491-AB56-D7E311249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61" y="0"/>
            <a:ext cx="1034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    </a:t>
            </a:r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Attendance Management System</a:t>
            </a:r>
            <a:endParaRPr lang="en-US" sz="40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Abgerundetes Rechteck 30"/>
          <p:cNvSpPr/>
          <p:nvPr/>
        </p:nvSpPr>
        <p:spPr bwMode="auto">
          <a:xfrm>
            <a:off x="334436" y="1748097"/>
            <a:ext cx="2518309" cy="5010208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  <a:p>
            <a:pPr lvl="0" algn="ctr"/>
            <a:r>
              <a:rPr lang="en-US" sz="1800" b="1" dirty="0" smtClean="0">
                <a:solidFill>
                  <a:schemeClr val="tx1"/>
                </a:solidFill>
                <a:latin typeface="Gill Sans MT" pitchFamily="34" charset="0"/>
              </a:rPr>
              <a:t>Initial Login fo</a:t>
            </a:r>
            <a:r>
              <a:rPr lang="en-US" b="1" dirty="0" smtClean="0">
                <a:solidFill>
                  <a:schemeClr val="tx1"/>
                </a:solidFill>
                <a:latin typeface="Gill Sans MT" pitchFamily="34" charset="0"/>
              </a:rPr>
              <a:t>r Faculty</a:t>
            </a:r>
            <a:endParaRPr lang="en-US" sz="1800" b="1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9672" y="707886"/>
            <a:ext cx="33473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Faculty View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9" y="1719167"/>
            <a:ext cx="2518308" cy="1720394"/>
          </a:xfrm>
          <a:prstGeom prst="rect">
            <a:avLst/>
          </a:prstGeom>
        </p:spPr>
      </p:pic>
      <p:sp>
        <p:nvSpPr>
          <p:cNvPr id="13" name="Abgerundetes Rechteck 30"/>
          <p:cNvSpPr/>
          <p:nvPr/>
        </p:nvSpPr>
        <p:spPr bwMode="auto">
          <a:xfrm>
            <a:off x="3351396" y="1760066"/>
            <a:ext cx="2518309" cy="5010208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4" name="Abgerundetes Rechteck 30"/>
          <p:cNvSpPr/>
          <p:nvPr/>
        </p:nvSpPr>
        <p:spPr bwMode="auto">
          <a:xfrm>
            <a:off x="6534990" y="1702201"/>
            <a:ext cx="2518309" cy="5010208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5" name="Abgerundetes Rechteck 30"/>
          <p:cNvSpPr/>
          <p:nvPr/>
        </p:nvSpPr>
        <p:spPr bwMode="auto">
          <a:xfrm>
            <a:off x="9452388" y="1765663"/>
            <a:ext cx="2518309" cy="5010208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60" y="1748097"/>
            <a:ext cx="2518308" cy="17203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39" y="1827196"/>
            <a:ext cx="2518310" cy="17203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642" y="1760066"/>
            <a:ext cx="2518309" cy="17203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46" y="1737727"/>
            <a:ext cx="2518309" cy="17373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37" y="1692934"/>
            <a:ext cx="2518312" cy="18546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641" y="1749343"/>
            <a:ext cx="2518310" cy="1849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95130" y="4043263"/>
            <a:ext cx="1550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Interface for entering attendance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037" y="3922933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Faculty uses this page to generate report 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50783" y="395168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Report Generated Class-wise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80593" y="3873059"/>
            <a:ext cx="1845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 for generating report of a particular student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080593" y="3902892"/>
            <a:ext cx="170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Interface for viewing the report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67811" y="3943678"/>
            <a:ext cx="213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latin typeface="Gill Sans MT" pitchFamily="34" charset="0"/>
              </a:rPr>
              <a:t>Faculty Uses this page to Enter the daily attendance subject-wise</a:t>
            </a:r>
          </a:p>
        </p:txBody>
      </p:sp>
    </p:spTree>
    <p:extLst>
      <p:ext uri="{BB962C8B-B14F-4D97-AF65-F5344CB8AC3E}">
        <p14:creationId xmlns:p14="http://schemas.microsoft.com/office/powerpoint/2010/main" val="5888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86" y="313509"/>
            <a:ext cx="66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8932" y="313509"/>
            <a:ext cx="41312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Student’s View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Abgerundetes Rechteck 30"/>
          <p:cNvSpPr/>
          <p:nvPr/>
        </p:nvSpPr>
        <p:spPr bwMode="auto">
          <a:xfrm>
            <a:off x="715229" y="1474659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7" name="Abgerundetes Rechteck 30"/>
          <p:cNvSpPr/>
          <p:nvPr/>
        </p:nvSpPr>
        <p:spPr bwMode="auto">
          <a:xfrm>
            <a:off x="4761495" y="1474659"/>
            <a:ext cx="2586346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8" name="Abgerundetes Rechteck 30"/>
          <p:cNvSpPr/>
          <p:nvPr/>
        </p:nvSpPr>
        <p:spPr bwMode="auto">
          <a:xfrm>
            <a:off x="8749459" y="1465002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9" name="Abgerundetes Rechteck 30"/>
          <p:cNvSpPr/>
          <p:nvPr/>
        </p:nvSpPr>
        <p:spPr bwMode="auto">
          <a:xfrm>
            <a:off x="741354" y="5530942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grpSp>
        <p:nvGrpSpPr>
          <p:cNvPr id="17" name="Diagram group"/>
          <p:cNvGrpSpPr/>
          <p:nvPr/>
        </p:nvGrpSpPr>
        <p:grpSpPr>
          <a:xfrm>
            <a:off x="715229" y="2900660"/>
            <a:ext cx="6472261" cy="2284620"/>
            <a:chOff x="-811242" y="3252872"/>
            <a:chExt cx="6472261" cy="2284620"/>
          </a:xfrm>
          <a:scene3d>
            <a:camera prst="orthographicFront"/>
            <a:lightRig rig="harsh" dir="t">
              <a:rot lat="0" lon="0" rev="1800000"/>
            </a:lightRig>
          </a:scene3d>
        </p:grpSpPr>
        <p:grpSp>
          <p:nvGrpSpPr>
            <p:cNvPr id="18" name="Group 17"/>
            <p:cNvGrpSpPr/>
            <p:nvPr/>
          </p:nvGrpSpPr>
          <p:grpSpPr>
            <a:xfrm>
              <a:off x="-811242" y="3252872"/>
              <a:ext cx="6472261" cy="2284620"/>
              <a:chOff x="-811242" y="3252872"/>
              <a:chExt cx="6472261" cy="2284620"/>
            </a:xfrm>
            <a:scene3d>
              <a:camera prst="orthographicFront"/>
              <a:lightRig rig="harsh" dir="t">
                <a:rot lat="0" lon="0" rev="1800000"/>
              </a:lightRig>
            </a:scene3d>
          </p:grpSpPr>
          <p:sp>
            <p:nvSpPr>
              <p:cNvPr id="19" name="Oval 18"/>
              <p:cNvSpPr/>
              <p:nvPr/>
            </p:nvSpPr>
            <p:spPr>
              <a:xfrm>
                <a:off x="-811242" y="3420705"/>
                <a:ext cx="2209285" cy="2116787"/>
              </a:xfrm>
              <a:prstGeom prst="ellipse">
                <a:avLst/>
              </a:prstGeom>
              <a:effectLst>
                <a:outerShdw blurRad="114300" dist="38100" dir="5400000" sx="103000" sy="103000" rotWithShape="0">
                  <a:srgbClr val="000000">
                    <a:alpha val="35000"/>
                  </a:srgbClr>
                </a:outerShdw>
              </a:effectLst>
              <a:sp3d prstMaterial="softEdge">
                <a:bevelT w="304800" h="1524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 smtClean="0"/>
                  <a:t>      </a:t>
                </a:r>
              </a:p>
              <a:p>
                <a:endParaRPr lang="en-US" dirty="0" smtClean="0"/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Student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4"/>
              <p:cNvSpPr/>
              <p:nvPr/>
            </p:nvSpPr>
            <p:spPr>
              <a:xfrm>
                <a:off x="3761335" y="3252872"/>
                <a:ext cx="1899684" cy="18996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500" b="1" kern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Abgerundetes Rechteck 30"/>
          <p:cNvSpPr/>
          <p:nvPr/>
        </p:nvSpPr>
        <p:spPr bwMode="auto">
          <a:xfrm>
            <a:off x="8749458" y="5477535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9548950" y="2499294"/>
            <a:ext cx="679268" cy="2968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3259663" y="5994681"/>
            <a:ext cx="5489794" cy="517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259663" y="1867989"/>
            <a:ext cx="1501832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347841" y="1859792"/>
            <a:ext cx="1501832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1658983" y="2499294"/>
            <a:ext cx="483326" cy="597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58554" y="1656154"/>
            <a:ext cx="204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 using user-id &amp; password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19964" y="1509863"/>
            <a:ext cx="265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 check attendance using three options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81079" y="1648362"/>
            <a:ext cx="249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Total attendance               of a subject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81079" y="5588497"/>
            <a:ext cx="213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Date-wise attendance of a subject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4407" y="5588497"/>
            <a:ext cx="233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 Percentage-wise attendance of a subject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73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473" y="96186"/>
            <a:ext cx="9392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Feedback Management 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System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09520" y="1384895"/>
            <a:ext cx="5473105" cy="5473105"/>
            <a:chOff x="638112" y="156871"/>
            <a:chExt cx="5473105" cy="5473105"/>
          </a:xfrm>
          <a:scene3d>
            <a:camera prst="orthographicFront"/>
            <a:lightRig rig="flat" dir="t"/>
          </a:scene3d>
        </p:grpSpPr>
        <p:sp>
          <p:nvSpPr>
            <p:cNvPr id="4" name="Oval 3"/>
            <p:cNvSpPr/>
            <p:nvPr/>
          </p:nvSpPr>
          <p:spPr>
            <a:xfrm>
              <a:off x="638112" y="156871"/>
              <a:ext cx="5473105" cy="5473105"/>
            </a:xfrm>
            <a:prstGeom prst="ellipse">
              <a:avLst/>
            </a:prstGeom>
            <a:gradFill rotWithShape="0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0"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val 4"/>
            <p:cNvSpPr/>
            <p:nvPr/>
          </p:nvSpPr>
          <p:spPr>
            <a:xfrm>
              <a:off x="1683026" y="273655"/>
              <a:ext cx="2939143" cy="36842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91440" rIns="0" bIns="914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latin typeface="Franklin Gothic Medium Cond" pitchFamily="34" charset="0"/>
                </a:rPr>
                <a:t>Student can :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latin typeface="Franklin Gothic Medium Cond" pitchFamily="34" charset="0"/>
                </a:rPr>
                <a:t>1.  Enter feedback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latin typeface="Franklin Gothic Medium Cond" pitchFamily="34" charset="0"/>
                </a:rPr>
                <a:t>2. Class-wise view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latin typeface="Franklin Gothic Medium Cond" pitchFamily="34" charset="0"/>
                </a:rPr>
                <a:t>  3. F</a:t>
              </a:r>
              <a:r>
                <a:rPr lang="en-US" sz="2800" kern="1200" dirty="0" smtClean="0">
                  <a:latin typeface="Franklin Gothic Medium Cond" pitchFamily="34" charset="0"/>
                </a:rPr>
                <a:t>aculty-wise view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latin typeface="Franklin Gothic Medium Cond" pitchFamily="34" charset="0"/>
                </a:rPr>
                <a:t>   4. Other suggestions</a:t>
              </a:r>
              <a:endParaRPr lang="en-US" sz="2800" kern="1200" dirty="0" smtClean="0">
                <a:latin typeface="Franklin Gothic Medium Cond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81005" y="783233"/>
            <a:ext cx="3487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Student’s View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3956830" y="2479516"/>
            <a:ext cx="4378484" cy="4378484"/>
            <a:chOff x="1136677" y="1094621"/>
            <a:chExt cx="4378484" cy="4378484"/>
          </a:xfrm>
          <a:scene3d>
            <a:camera prst="orthographicFront"/>
            <a:lightRig rig="flat" dir="t"/>
          </a:scene3d>
        </p:grpSpPr>
        <p:sp>
          <p:nvSpPr>
            <p:cNvPr id="8" name="Oval 7"/>
            <p:cNvSpPr/>
            <p:nvPr/>
          </p:nvSpPr>
          <p:spPr>
            <a:xfrm>
              <a:off x="1136677" y="1094621"/>
              <a:ext cx="4378484" cy="4378484"/>
            </a:xfrm>
            <a:prstGeom prst="ellipse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494137" y="1357330"/>
              <a:ext cx="1844156" cy="7881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91440" rIns="0" bIns="914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 smtClean="0">
                <a:latin typeface="Franklin Gothic Medium Cond" pitchFamily="34" charset="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dirty="0">
                <a:latin typeface="Franklin Gothic Medium Cond" pitchFamily="34" charset="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 smtClean="0">
                <a:latin typeface="Franklin Gothic Medium Cond" pitchFamily="34" charset="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Franklin Gothic Medium Cond" pitchFamily="34" charset="0"/>
                </a:rPr>
                <a:t>Student can rate a faculty on a scale of 10</a:t>
              </a:r>
              <a:endParaRPr lang="en-US" sz="2800" kern="1200" dirty="0">
                <a:latin typeface="Franklin Gothic Medium Cond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4434" y="3530352"/>
            <a:ext cx="3283863" cy="3283863"/>
            <a:chOff x="1617345" y="2189242"/>
            <a:chExt cx="3283863" cy="3283863"/>
          </a:xfrm>
          <a:scene3d>
            <a:camera prst="orthographicFront"/>
            <a:lightRig rig="flat" dir="t"/>
          </a:scene3d>
        </p:grpSpPr>
        <p:sp>
          <p:nvSpPr>
            <p:cNvPr id="11" name="Oval 10"/>
            <p:cNvSpPr/>
            <p:nvPr/>
          </p:nvSpPr>
          <p:spPr>
            <a:xfrm>
              <a:off x="1617345" y="2189242"/>
              <a:ext cx="3283863" cy="3283863"/>
            </a:xfrm>
            <a:prstGeom prst="ellips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2494136" y="2435532"/>
              <a:ext cx="1670465" cy="73886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91440" rIns="0" bIns="914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 smtClean="0">
                <a:latin typeface="Franklin Gothic Medium Cond" pitchFamily="34" charset="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dirty="0" smtClean="0">
                <a:latin typeface="Franklin Gothic Medium Cond" pitchFamily="34" charset="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dirty="0">
                <a:latin typeface="Franklin Gothic Medium Cond" pitchFamily="34" charset="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dirty="0" smtClean="0">
                <a:latin typeface="Franklin Gothic Medium Cond" pitchFamily="34" charset="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latin typeface="Franklin Gothic Medium Cond" pitchFamily="34" charset="0"/>
                </a:rPr>
                <a:t>Student can view class-wise report for a particular semester</a:t>
              </a:r>
              <a:endParaRPr lang="en-US" sz="2800" kern="1200" dirty="0">
                <a:latin typeface="Franklin Gothic Medium Cond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89416" y="4605976"/>
            <a:ext cx="2813898" cy="2189242"/>
            <a:chOff x="1852328" y="3283863"/>
            <a:chExt cx="2813898" cy="2189242"/>
          </a:xfrm>
          <a:scene3d>
            <a:camera prst="orthographicFront"/>
            <a:lightRig rig="flat" dir="t"/>
          </a:scene3d>
        </p:grpSpPr>
        <p:sp>
          <p:nvSpPr>
            <p:cNvPr id="14" name="Oval 13"/>
            <p:cNvSpPr/>
            <p:nvPr/>
          </p:nvSpPr>
          <p:spPr>
            <a:xfrm>
              <a:off x="1852328" y="3283863"/>
              <a:ext cx="2813898" cy="2189242"/>
            </a:xfrm>
            <a:prstGeom prst="ellipse">
              <a:avLst/>
            </a:prstGeom>
            <a:gradFill rotWithShape="0">
              <a:gsLst>
                <a:gs pos="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16200000" scaled="0"/>
            </a:gra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2264413" y="3831174"/>
              <a:ext cx="2056945" cy="10946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91440" rIns="0" bIns="914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latin typeface="Franklin Gothic Medium Cond" pitchFamily="34" charset="0"/>
                </a:rPr>
                <a:t>View Faculty-wise report &amp; add suggestions</a:t>
              </a:r>
              <a:endParaRPr lang="en-US" sz="2800" kern="1200" dirty="0">
                <a:latin typeface="Franklin Gothic Medium Con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5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86" y="313509"/>
            <a:ext cx="66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6176" y="313509"/>
            <a:ext cx="36567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Faculty View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Abgerundetes Rechteck 30"/>
          <p:cNvSpPr/>
          <p:nvPr/>
        </p:nvSpPr>
        <p:spPr bwMode="auto">
          <a:xfrm>
            <a:off x="715229" y="1474659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7" name="Abgerundetes Rechteck 30"/>
          <p:cNvSpPr/>
          <p:nvPr/>
        </p:nvSpPr>
        <p:spPr bwMode="auto">
          <a:xfrm>
            <a:off x="4761495" y="1474659"/>
            <a:ext cx="2586346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8" name="Abgerundetes Rechteck 30"/>
          <p:cNvSpPr/>
          <p:nvPr/>
        </p:nvSpPr>
        <p:spPr bwMode="auto">
          <a:xfrm>
            <a:off x="8749459" y="1465002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9" name="Abgerundetes Rechteck 30"/>
          <p:cNvSpPr/>
          <p:nvPr/>
        </p:nvSpPr>
        <p:spPr bwMode="auto">
          <a:xfrm>
            <a:off x="741354" y="5530942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grpSp>
        <p:nvGrpSpPr>
          <p:cNvPr id="17" name="Diagram group"/>
          <p:cNvGrpSpPr/>
          <p:nvPr/>
        </p:nvGrpSpPr>
        <p:grpSpPr>
          <a:xfrm>
            <a:off x="715229" y="2900660"/>
            <a:ext cx="6472261" cy="2284620"/>
            <a:chOff x="-811242" y="3252872"/>
            <a:chExt cx="6472261" cy="2284620"/>
          </a:xfrm>
          <a:scene3d>
            <a:camera prst="orthographicFront"/>
            <a:lightRig rig="harsh" dir="t">
              <a:rot lat="0" lon="0" rev="1800000"/>
            </a:lightRig>
          </a:scene3d>
        </p:grpSpPr>
        <p:grpSp>
          <p:nvGrpSpPr>
            <p:cNvPr id="18" name="Group 17"/>
            <p:cNvGrpSpPr/>
            <p:nvPr/>
          </p:nvGrpSpPr>
          <p:grpSpPr>
            <a:xfrm>
              <a:off x="-811242" y="3252872"/>
              <a:ext cx="6472261" cy="2284620"/>
              <a:chOff x="-811242" y="3252872"/>
              <a:chExt cx="6472261" cy="2284620"/>
            </a:xfrm>
            <a:scene3d>
              <a:camera prst="orthographicFront"/>
              <a:lightRig rig="harsh" dir="t">
                <a:rot lat="0" lon="0" rev="1800000"/>
              </a:lightRig>
            </a:scene3d>
          </p:grpSpPr>
          <p:sp>
            <p:nvSpPr>
              <p:cNvPr id="19" name="Oval 18"/>
              <p:cNvSpPr/>
              <p:nvPr/>
            </p:nvSpPr>
            <p:spPr>
              <a:xfrm>
                <a:off x="-811242" y="3420705"/>
                <a:ext cx="2209285" cy="2116787"/>
              </a:xfrm>
              <a:prstGeom prst="ellipse">
                <a:avLst/>
              </a:prstGeom>
              <a:effectLst>
                <a:outerShdw blurRad="114300" dist="38100" dir="5400000" sx="103000" sy="103000" rotWithShape="0">
                  <a:srgbClr val="000000">
                    <a:alpha val="35000"/>
                  </a:srgbClr>
                </a:outerShdw>
              </a:effectLst>
              <a:sp3d prstMaterial="softEdge">
                <a:bevelT w="304800" h="1524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 smtClean="0"/>
                  <a:t>      </a:t>
                </a:r>
              </a:p>
              <a:p>
                <a:endParaRPr lang="en-US" dirty="0" smtClean="0"/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Faculty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4"/>
              <p:cNvSpPr/>
              <p:nvPr/>
            </p:nvSpPr>
            <p:spPr>
              <a:xfrm>
                <a:off x="3761335" y="3252872"/>
                <a:ext cx="1899684" cy="18996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500" b="1" kern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Abgerundetes Rechteck 30"/>
          <p:cNvSpPr/>
          <p:nvPr/>
        </p:nvSpPr>
        <p:spPr bwMode="auto">
          <a:xfrm>
            <a:off x="8749458" y="5477535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9548950" y="2499294"/>
            <a:ext cx="679268" cy="2968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3259663" y="5994681"/>
            <a:ext cx="5489794" cy="517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259663" y="1867989"/>
            <a:ext cx="1501832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347841" y="1859792"/>
            <a:ext cx="1501832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1658983" y="2499294"/>
            <a:ext cx="483326" cy="597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58554" y="1656154"/>
            <a:ext cx="204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 using user-id &amp; password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34009" y="1613570"/>
            <a:ext cx="265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 view feedback using three options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10485" y="1560083"/>
            <a:ext cx="2496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View complete report of a particular class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81079" y="5588497"/>
            <a:ext cx="213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View report of a particular faculty 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4407" y="5588497"/>
            <a:ext cx="233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 View student suggestions.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97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3512" y="148437"/>
            <a:ext cx="8416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Marks Storage &amp; Retrieval 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2774" y="856323"/>
            <a:ext cx="2662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Faculty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35128" y="1441098"/>
            <a:ext cx="8458200" cy="2378885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</a:gradFill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3220844" y="3781778"/>
            <a:ext cx="2722755" cy="2907526"/>
            <a:chOff x="2986801" y="2378885"/>
            <a:chExt cx="2484596" cy="2907526"/>
          </a:xfrm>
        </p:grpSpPr>
        <p:sp>
          <p:nvSpPr>
            <p:cNvPr id="7" name="Round Same Side Corner Rectangle 6"/>
            <p:cNvSpPr/>
            <p:nvPr/>
          </p:nvSpPr>
          <p:spPr>
            <a:xfrm rot="10800000">
              <a:off x="2986801" y="2378885"/>
              <a:ext cx="2484596" cy="2907526"/>
            </a:xfrm>
            <a:prstGeom prst="round2SameRect">
              <a:avLst>
                <a:gd name="adj1" fmla="val 10500"/>
                <a:gd name="adj2" fmla="val 0"/>
              </a:avLst>
            </a:prstGeom>
            <a:gradFill flip="none"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27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-6299960"/>
                <a:satOff val="-833"/>
                <a:lumOff val="2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 Same Side Corner Rectangle 4"/>
            <p:cNvSpPr/>
            <p:nvPr/>
          </p:nvSpPr>
          <p:spPr>
            <a:xfrm>
              <a:off x="3076275" y="2378885"/>
              <a:ext cx="2331776" cy="28311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3152" tIns="274320" rIns="73152" bIns="156464" numCol="1" spcCol="1270" anchor="t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latin typeface="Corbel" pitchFamily="34" charset="0"/>
                </a:rPr>
                <a:t> </a:t>
              </a:r>
              <a:r>
                <a:rPr lang="en-US" sz="2200" dirty="0" smtClean="0">
                  <a:latin typeface="Corbel" pitchFamily="34" charset="0"/>
                </a:rPr>
                <a:t>ENTER MARKS</a:t>
              </a:r>
            </a:p>
            <a:p>
              <a:pPr marL="457200" lvl="0" indent="-4572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sz="2200" dirty="0" smtClean="0">
                  <a:latin typeface="Corbel" pitchFamily="34" charset="0"/>
                </a:rPr>
                <a:t>Mid-Semester</a:t>
              </a:r>
            </a:p>
            <a:p>
              <a:pPr marL="457200" lvl="0" indent="-4572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 startAt="2"/>
              </a:pPr>
              <a:r>
                <a:rPr lang="en-US" sz="2200" kern="1200" dirty="0" smtClean="0">
                  <a:latin typeface="Corbel" pitchFamily="34" charset="0"/>
                </a:rPr>
                <a:t>End-Semester</a:t>
              </a:r>
            </a:p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>
                  <a:latin typeface="Corbel" pitchFamily="34" charset="0"/>
                </a:rPr>
                <a:t>3.     Internal</a:t>
              </a:r>
              <a:endParaRPr lang="en-US" sz="2200" kern="1200" dirty="0" smtClean="0">
                <a:latin typeface="Corbe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8106" y="3819983"/>
            <a:ext cx="2685527" cy="2907526"/>
            <a:chOff x="2986801" y="2378885"/>
            <a:chExt cx="2484596" cy="2907526"/>
          </a:xfrm>
        </p:grpSpPr>
        <p:sp>
          <p:nvSpPr>
            <p:cNvPr id="10" name="Round Same Side Corner Rectangle 9"/>
            <p:cNvSpPr/>
            <p:nvPr/>
          </p:nvSpPr>
          <p:spPr>
            <a:xfrm rot="10800000">
              <a:off x="2986801" y="2378885"/>
              <a:ext cx="2484596" cy="2907526"/>
            </a:xfrm>
            <a:prstGeom prst="round2SameRect">
              <a:avLst>
                <a:gd name="adj1" fmla="val 10500"/>
                <a:gd name="adj2" fmla="val 0"/>
              </a:avLst>
            </a:prstGeom>
            <a:gradFill flip="none"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27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-6299960"/>
                <a:satOff val="-833"/>
                <a:lumOff val="2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 Same Side Corner Rectangle 4"/>
            <p:cNvSpPr/>
            <p:nvPr/>
          </p:nvSpPr>
          <p:spPr>
            <a:xfrm rot="21600000">
              <a:off x="3063211" y="2378885"/>
              <a:ext cx="2331776" cy="28311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3152" tIns="274320" rIns="73152" bIns="156464" numCol="1" spcCol="1270" anchor="t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latin typeface="Corbel" pitchFamily="34" charset="0"/>
                </a:rPr>
                <a:t>    </a:t>
              </a:r>
              <a:r>
                <a:rPr lang="en-US" sz="2200" dirty="0" smtClean="0">
                  <a:latin typeface="Corbel" pitchFamily="34" charset="0"/>
                </a:rPr>
                <a:t>VIEW &amp; UPDATE </a:t>
              </a:r>
            </a:p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Corbel" pitchFamily="34" charset="0"/>
                </a:rPr>
                <a:t> </a:t>
              </a:r>
              <a:r>
                <a:rPr lang="en-US" sz="2200" kern="1200" dirty="0" smtClean="0">
                  <a:latin typeface="Corbel" pitchFamily="34" charset="0"/>
                </a:rPr>
                <a:t>Verify marks of   students using class-wise result and make necessary updates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44" y="1520825"/>
            <a:ext cx="2722755" cy="2181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07" y="1520825"/>
            <a:ext cx="2685526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86" y="313509"/>
            <a:ext cx="66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3291" y="313509"/>
            <a:ext cx="46025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Student’s View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Abgerundetes Rechteck 30"/>
          <p:cNvSpPr/>
          <p:nvPr/>
        </p:nvSpPr>
        <p:spPr bwMode="auto">
          <a:xfrm>
            <a:off x="715229" y="1474659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7" name="Abgerundetes Rechteck 30"/>
          <p:cNvSpPr/>
          <p:nvPr/>
        </p:nvSpPr>
        <p:spPr bwMode="auto">
          <a:xfrm>
            <a:off x="6380906" y="1415113"/>
            <a:ext cx="2586346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8" name="Abgerundetes Rechteck 30"/>
          <p:cNvSpPr/>
          <p:nvPr/>
        </p:nvSpPr>
        <p:spPr bwMode="auto">
          <a:xfrm>
            <a:off x="9323316" y="3349051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9" name="Abgerundetes Rechteck 30"/>
          <p:cNvSpPr/>
          <p:nvPr/>
        </p:nvSpPr>
        <p:spPr bwMode="auto">
          <a:xfrm>
            <a:off x="3729805" y="3381089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grpSp>
        <p:nvGrpSpPr>
          <p:cNvPr id="17" name="Diagram group"/>
          <p:cNvGrpSpPr/>
          <p:nvPr/>
        </p:nvGrpSpPr>
        <p:grpSpPr>
          <a:xfrm>
            <a:off x="715229" y="2900660"/>
            <a:ext cx="6472261" cy="2284620"/>
            <a:chOff x="-811242" y="3252872"/>
            <a:chExt cx="6472261" cy="2284620"/>
          </a:xfrm>
          <a:scene3d>
            <a:camera prst="orthographicFront"/>
            <a:lightRig rig="harsh" dir="t">
              <a:rot lat="0" lon="0" rev="1800000"/>
            </a:lightRig>
          </a:scene3d>
        </p:grpSpPr>
        <p:grpSp>
          <p:nvGrpSpPr>
            <p:cNvPr id="18" name="Group 17"/>
            <p:cNvGrpSpPr/>
            <p:nvPr/>
          </p:nvGrpSpPr>
          <p:grpSpPr>
            <a:xfrm>
              <a:off x="-811242" y="3252872"/>
              <a:ext cx="6472261" cy="2284620"/>
              <a:chOff x="-811242" y="3252872"/>
              <a:chExt cx="6472261" cy="2284620"/>
            </a:xfrm>
            <a:scene3d>
              <a:camera prst="orthographicFront"/>
              <a:lightRig rig="harsh" dir="t">
                <a:rot lat="0" lon="0" rev="1800000"/>
              </a:lightRig>
            </a:scene3d>
          </p:grpSpPr>
          <p:sp>
            <p:nvSpPr>
              <p:cNvPr id="19" name="Oval 18"/>
              <p:cNvSpPr/>
              <p:nvPr/>
            </p:nvSpPr>
            <p:spPr>
              <a:xfrm>
                <a:off x="-811242" y="3420705"/>
                <a:ext cx="2209285" cy="2116787"/>
              </a:xfrm>
              <a:prstGeom prst="ellipse">
                <a:avLst/>
              </a:prstGeom>
              <a:effectLst>
                <a:outerShdw blurRad="114300" dist="38100" dir="5400000" sx="103000" sy="103000" rotWithShape="0">
                  <a:srgbClr val="000000">
                    <a:alpha val="35000"/>
                  </a:srgbClr>
                </a:outerShdw>
              </a:effectLst>
              <a:sp3d prstMaterial="softEdge">
                <a:bevelT w="304800" h="1524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 smtClean="0"/>
                  <a:t>      </a:t>
                </a:r>
              </a:p>
              <a:p>
                <a:endParaRPr lang="en-US" dirty="0" smtClean="0"/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Student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4"/>
              <p:cNvSpPr/>
              <p:nvPr/>
            </p:nvSpPr>
            <p:spPr>
              <a:xfrm>
                <a:off x="3761335" y="3252872"/>
                <a:ext cx="1899684" cy="18996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500" b="1" kern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Abgerundetes Rechteck 30"/>
          <p:cNvSpPr/>
          <p:nvPr/>
        </p:nvSpPr>
        <p:spPr bwMode="auto">
          <a:xfrm>
            <a:off x="6380906" y="4721942"/>
            <a:ext cx="2518309" cy="1034292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accent5">
                  <a:shade val="98000"/>
                  <a:lumMod val="94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latin typeface="Gill Sans MT" pitchFamily="34" charset="0"/>
            </a:endParaRPr>
          </a:p>
          <a:p>
            <a:pPr lvl="0"/>
            <a:endParaRPr lang="en-US" dirty="0">
              <a:latin typeface="Gill Sans MT" pitchFamily="34" charset="0"/>
            </a:endParaRPr>
          </a:p>
          <a:p>
            <a:pPr lvl="0"/>
            <a:endParaRPr lang="en-US" sz="1800" dirty="0" smtClean="0">
              <a:solidFill>
                <a:schemeClr val="bg2">
                  <a:lumMod val="9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 rot="18732060">
            <a:off x="9035265" y="2241955"/>
            <a:ext cx="679268" cy="1271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259662" y="1867989"/>
            <a:ext cx="3049381" cy="44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1658983" y="2499294"/>
            <a:ext cx="483326" cy="597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58554" y="1656154"/>
            <a:ext cx="204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 using user-id &amp; password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380906" y="1563718"/>
            <a:ext cx="265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 check marks for a particular semester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18547" y="5038791"/>
            <a:ext cx="213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Internal Marks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755786" y="3681531"/>
            <a:ext cx="246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End-Semester Marks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370746" y="3649619"/>
            <a:ext cx="24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Mid-Semester Marks</a:t>
            </a:r>
            <a:endParaRPr lang="en-US" b="1" dirty="0"/>
          </a:p>
        </p:txBody>
      </p:sp>
      <p:sp>
        <p:nvSpPr>
          <p:cNvPr id="24" name="Down Arrow 23"/>
          <p:cNvSpPr/>
          <p:nvPr/>
        </p:nvSpPr>
        <p:spPr>
          <a:xfrm>
            <a:off x="7300426" y="2486816"/>
            <a:ext cx="679268" cy="2203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447593">
            <a:off x="5636257" y="2284901"/>
            <a:ext cx="679268" cy="1211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4" grpId="0" animBg="1"/>
      <p:bldP spid="35" grpId="0"/>
      <p:bldP spid="36" grpId="0"/>
      <p:bldP spid="40" grpId="0"/>
      <p:bldP spid="41" grpId="0"/>
      <p:bldP spid="23" grpId="0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Daimler_PowerPoint_Presentations_071212_en">
  <a:themeElements>
    <a:clrScheme name="Daimler_PowerPoint_Presentations_071212_en 1">
      <a:dk1>
        <a:srgbClr val="000000"/>
      </a:dk1>
      <a:lt1>
        <a:srgbClr val="FFFFFF"/>
      </a:lt1>
      <a:dk2>
        <a:srgbClr val="263F6A"/>
      </a:dk2>
      <a:lt2>
        <a:srgbClr val="3F9AC9"/>
      </a:lt2>
      <a:accent1>
        <a:srgbClr val="D2D4D6"/>
      </a:accent1>
      <a:accent2>
        <a:srgbClr val="76787A"/>
      </a:accent2>
      <a:accent3>
        <a:srgbClr val="FFFFFF"/>
      </a:accent3>
      <a:accent4>
        <a:srgbClr val="000000"/>
      </a:accent4>
      <a:accent5>
        <a:srgbClr val="E5E6E8"/>
      </a:accent5>
      <a:accent6>
        <a:srgbClr val="6A6C6E"/>
      </a:accent6>
      <a:hlink>
        <a:srgbClr val="AFB2B4"/>
      </a:hlink>
      <a:folHlink>
        <a:srgbClr val="DFE0E2"/>
      </a:folHlink>
    </a:clrScheme>
    <a:fontScheme name="Daimler_PowerPoint_Presentations_071212_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rpo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rpoS" pitchFamily="2" charset="0"/>
          </a:defRPr>
        </a:defPPr>
      </a:lstStyle>
    </a:lnDef>
  </a:objectDefaults>
  <a:extraClrSchemeLst>
    <a:extraClrScheme>
      <a:clrScheme name="Daimler_PowerPoint_Presentations_071212_en 1">
        <a:dk1>
          <a:srgbClr val="000000"/>
        </a:dk1>
        <a:lt1>
          <a:srgbClr val="FFFFFF"/>
        </a:lt1>
        <a:dk2>
          <a:srgbClr val="263F6A"/>
        </a:dk2>
        <a:lt2>
          <a:srgbClr val="3F9AC9"/>
        </a:lt2>
        <a:accent1>
          <a:srgbClr val="D2D4D6"/>
        </a:accent1>
        <a:accent2>
          <a:srgbClr val="76787A"/>
        </a:accent2>
        <a:accent3>
          <a:srgbClr val="FFFFFF"/>
        </a:accent3>
        <a:accent4>
          <a:srgbClr val="000000"/>
        </a:accent4>
        <a:accent5>
          <a:srgbClr val="E5E6E8"/>
        </a:accent5>
        <a:accent6>
          <a:srgbClr val="6A6C6E"/>
        </a:accent6>
        <a:hlink>
          <a:srgbClr val="AFB2B4"/>
        </a:hlink>
        <a:folHlink>
          <a:srgbClr val="DFE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</TotalTime>
  <Words>468</Words>
  <Application>Microsoft Office PowerPoint</Application>
  <PresentationFormat>Widescreen</PresentationFormat>
  <Paragraphs>195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Aharoni</vt:lpstr>
      <vt:lpstr>Algerian</vt:lpstr>
      <vt:lpstr>Arial</vt:lpstr>
      <vt:lpstr>Calibri</vt:lpstr>
      <vt:lpstr>Century Gothic</vt:lpstr>
      <vt:lpstr>Corbel</vt:lpstr>
      <vt:lpstr>CorpoS</vt:lpstr>
      <vt:lpstr>Franklin Gothic Medium Cond</vt:lpstr>
      <vt:lpstr>Gill Sans MT</vt:lpstr>
      <vt:lpstr>Symbol</vt:lpstr>
      <vt:lpstr>Times New Roman</vt:lpstr>
      <vt:lpstr>Wingdings 3</vt:lpstr>
      <vt:lpstr>Wisp</vt:lpstr>
      <vt:lpstr>Daimler_PowerPoint_Presentations_071212_en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kharanshu</dc:creator>
  <cp:lastModifiedBy>kharanshu</cp:lastModifiedBy>
  <cp:revision>38</cp:revision>
  <dcterms:created xsi:type="dcterms:W3CDTF">2015-05-03T12:23:08Z</dcterms:created>
  <dcterms:modified xsi:type="dcterms:W3CDTF">2015-05-04T01:57:40Z</dcterms:modified>
</cp:coreProperties>
</file>