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42" d="100"/>
          <a:sy n="142" d="100"/>
        </p:scale>
        <p:origin x="15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jpg"/><Relationship Id="rId4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jpg"/><Relationship Id="rId4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Finding the data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Presenting the data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Complication with the plan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Finding the data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Battle Ground States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Georgia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ScaleX="233361" custScaleY="170214" custLinFactNeighborX="3300" custLinFactNeighborY="8459"/>
      <dgm:spPr>
        <a:prstGeom prst="roundRect">
          <a:avLst/>
        </a:prstGeom>
      </dgm:spPr>
    </dgm:pt>
    <dgm:pt modelId="{7C175B98-93F4-4D7C-BB95-1514AB879CD5}" type="pres">
      <dgm:prSet presAssocID="{40FC4FFE-8987-4A26-B7F4-8A516F18ADAE}" presName="iconRect" presStyleLbl="node1" presStyleIdx="0" presStyleCnt="3" custScaleX="344205" custScaleY="206026" custLinFactNeighborX="2617" custLinFactNeighborY="19783"/>
      <dgm:spPr>
        <a:blipFill>
          <a:blip xmlns:r="http://schemas.openxmlformats.org/officeDocument/2006/relationships" r:embed="rId1"/>
          <a:srcRect/>
          <a:stretch>
            <a:fillRect t="-7000" b="-7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NeighborX="2289" custLinFactNeighborY="3885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enched Fis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ScaleX="163865" custScaleY="143725" custLinFactNeighborX="-24390" custLinFactNeighborY="2582"/>
      <dgm:spPr/>
    </dgm:pt>
    <dgm:pt modelId="{39509775-983E-4110-B989-EE2CD6514BE0}" type="pres">
      <dgm:prSet presAssocID="{1C383F32-22E8-4F62-A3E0-BDC3D5F48992}" presName="iconRect" presStyleLbl="node1" presStyleIdx="2" presStyleCnt="3" custScaleX="194036" custScaleY="162996" custLinFactNeighborX="-37277" custLinFactNeighborY="45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-12131" custLinFactNeighborY="-3045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Finding the data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Presenting the data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Complication with the plan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5073" y="491318"/>
          <a:ext cx="4243815" cy="30954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368493" y="1016757"/>
          <a:ext cx="3591564" cy="214975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714584" y="36407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Finding the data </a:t>
          </a:r>
        </a:p>
      </dsp:txBody>
      <dsp:txXfrm>
        <a:off x="714584" y="36407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5361939" y="65670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749501" y="1044269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780595" y="3041707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Battle Ground States</a:t>
          </a:r>
        </a:p>
      </dsp:txBody>
      <dsp:txXfrm>
        <a:off x="4780595" y="3041707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840647" y="504871"/>
          <a:ext cx="2979987" cy="26137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372904" y="961354"/>
          <a:ext cx="2024644" cy="170076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921908" y="321857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Georgia</a:t>
          </a:r>
        </a:p>
      </dsp:txBody>
      <dsp:txXfrm>
        <a:off x="7921908" y="3218575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Sorting Georgia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06537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Understanding the precincts in a battleground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0C8DC-465B-4667-848A-CD6875F869E6}"/>
              </a:ext>
            </a:extLst>
          </p:cNvPr>
          <p:cNvSpPr txBox="1"/>
          <p:nvPr/>
        </p:nvSpPr>
        <p:spPr>
          <a:xfrm>
            <a:off x="8788283" y="4578756"/>
            <a:ext cx="23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Leland S. Crawford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the election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29856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Plan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455579"/>
              </p:ext>
            </p:extLst>
          </p:nvPr>
        </p:nvGraphicFramePr>
        <p:xfrm>
          <a:off x="450375" y="1617260"/>
          <a:ext cx="11279875" cy="4418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82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uty">
            <a:extLst>
              <a:ext uri="{FF2B5EF4-FFF2-40B4-BE49-F238E27FC236}">
                <a16:creationId xmlns:a16="http://schemas.microsoft.com/office/drawing/2014/main" id="{17BBCF4F-0210-4972-95D2-E9E76F70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3259" y="1376191"/>
            <a:ext cx="6039007" cy="5079017"/>
          </a:xfrm>
          <a:prstGeom prst="rect">
            <a:avLst/>
          </a:prstGeom>
        </p:spPr>
      </p:pic>
      <p:sp>
        <p:nvSpPr>
          <p:cNvPr id="8" name="countyLabel">
            <a:extLst>
              <a:ext uri="{FF2B5EF4-FFF2-40B4-BE49-F238E27FC236}">
                <a16:creationId xmlns:a16="http://schemas.microsoft.com/office/drawing/2014/main" id="{390D5971-4300-46C1-9547-EFB0ACC39AD0}"/>
              </a:ext>
            </a:extLst>
          </p:cNvPr>
          <p:cNvSpPr txBox="1"/>
          <p:nvPr/>
        </p:nvSpPr>
        <p:spPr>
          <a:xfrm>
            <a:off x="1491108" y="2060520"/>
            <a:ext cx="2252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ighlight>
                  <a:srgbClr val="5CC6D6"/>
                </a:highlight>
              </a:rPr>
              <a:t>Single County</a:t>
            </a:r>
          </a:p>
        </p:txBody>
      </p:sp>
      <p:pic>
        <p:nvPicPr>
          <p:cNvPr id="5" name="pandas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C1AD1F1-A914-497B-A6D9-54EE7D9E9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1741" y="478235"/>
            <a:ext cx="4868191" cy="5901529"/>
          </a:xfrm>
        </p:spPr>
      </p:pic>
      <p:sp>
        <p:nvSpPr>
          <p:cNvPr id="32" name="pnadaslabel">
            <a:extLst>
              <a:ext uri="{FF2B5EF4-FFF2-40B4-BE49-F238E27FC236}">
                <a16:creationId xmlns:a16="http://schemas.microsoft.com/office/drawing/2014/main" id="{4D2CF3C3-8C62-4EA5-9671-7B0839C43B7B}"/>
              </a:ext>
            </a:extLst>
          </p:cNvPr>
          <p:cNvSpPr txBox="1"/>
          <p:nvPr/>
        </p:nvSpPr>
        <p:spPr>
          <a:xfrm>
            <a:off x="8318636" y="860191"/>
            <a:ext cx="256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Processing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in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Pandas</a:t>
            </a:r>
          </a:p>
        </p:txBody>
      </p:sp>
      <p:pic>
        <p:nvPicPr>
          <p:cNvPr id="16" name="GAall">
            <a:extLst>
              <a:ext uri="{FF2B5EF4-FFF2-40B4-BE49-F238E27FC236}">
                <a16:creationId xmlns:a16="http://schemas.microsoft.com/office/drawing/2014/main" id="{455EA864-F4AB-46AB-9FF1-AD2D411B3B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4667" y="2032441"/>
            <a:ext cx="6120033" cy="3824271"/>
          </a:xfrm>
          <a:prstGeom prst="rect">
            <a:avLst/>
          </a:prstGeom>
        </p:spPr>
      </p:pic>
      <p:sp>
        <p:nvSpPr>
          <p:cNvPr id="31" name="GAallLabel">
            <a:extLst>
              <a:ext uri="{FF2B5EF4-FFF2-40B4-BE49-F238E27FC236}">
                <a16:creationId xmlns:a16="http://schemas.microsoft.com/office/drawing/2014/main" id="{4B1CC153-3848-437F-9AAA-EA060D62C037}"/>
              </a:ext>
            </a:extLst>
          </p:cNvPr>
          <p:cNvSpPr txBox="1"/>
          <p:nvPr/>
        </p:nvSpPr>
        <p:spPr>
          <a:xfrm>
            <a:off x="2544624" y="2556851"/>
            <a:ext cx="2355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ighlight>
                  <a:srgbClr val="00FFFF"/>
                </a:highlight>
              </a:rPr>
              <a:t>All of the Counties and </a:t>
            </a:r>
            <a:r>
              <a:rPr lang="en-US" sz="2400" b="1" dirty="0" err="1">
                <a:highlight>
                  <a:srgbClr val="00FFFF"/>
                </a:highlight>
              </a:rPr>
              <a:t>Precintcts</a:t>
            </a:r>
            <a:endParaRPr lang="en-US" sz="2400" b="1" dirty="0">
              <a:highlight>
                <a:srgbClr val="00FFFF"/>
              </a:highlight>
            </a:endParaRPr>
          </a:p>
        </p:txBody>
      </p:sp>
      <p:pic>
        <p:nvPicPr>
          <p:cNvPr id="34" name="json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7FAE2F-B160-493D-A366-E71606809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291" y="1340348"/>
            <a:ext cx="3946966" cy="5017088"/>
          </a:xfrm>
          <a:prstGeom prst="rect">
            <a:avLst/>
          </a:prstGeom>
        </p:spPr>
      </p:pic>
      <p:sp>
        <p:nvSpPr>
          <p:cNvPr id="35" name="jsonlabel">
            <a:extLst>
              <a:ext uri="{FF2B5EF4-FFF2-40B4-BE49-F238E27FC236}">
                <a16:creationId xmlns:a16="http://schemas.microsoft.com/office/drawing/2014/main" id="{CEA890E3-7A89-48D2-ACA9-E46CE3A20B36}"/>
              </a:ext>
            </a:extLst>
          </p:cNvPr>
          <p:cNvSpPr txBox="1"/>
          <p:nvPr/>
        </p:nvSpPr>
        <p:spPr>
          <a:xfrm>
            <a:off x="3402178" y="4217819"/>
            <a:ext cx="27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FF"/>
                </a:highlight>
              </a:rPr>
              <a:t>JSON for a Single County Total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99D740-BE08-46D2-AF7F-39F2174549A2}"/>
              </a:ext>
            </a:extLst>
          </p:cNvPr>
          <p:cNvCxnSpPr>
            <a:cxnSpLocks/>
          </p:cNvCxnSpPr>
          <p:nvPr/>
        </p:nvCxnSpPr>
        <p:spPr>
          <a:xfrm flipV="1">
            <a:off x="5392942" y="2967983"/>
            <a:ext cx="2123149" cy="176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ToALL">
            <a:extLst>
              <a:ext uri="{FF2B5EF4-FFF2-40B4-BE49-F238E27FC236}">
                <a16:creationId xmlns:a16="http://schemas.microsoft.com/office/drawing/2014/main" id="{0E192B98-94FD-42AD-9630-1F7DE450BA31}"/>
              </a:ext>
            </a:extLst>
          </p:cNvPr>
          <p:cNvCxnSpPr>
            <a:cxnSpLocks/>
          </p:cNvCxnSpPr>
          <p:nvPr/>
        </p:nvCxnSpPr>
        <p:spPr>
          <a:xfrm flipH="1">
            <a:off x="5272817" y="3238677"/>
            <a:ext cx="2271066" cy="18267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MakeJSON">
            <a:extLst>
              <a:ext uri="{FF2B5EF4-FFF2-40B4-BE49-F238E27FC236}">
                <a16:creationId xmlns:a16="http://schemas.microsoft.com/office/drawing/2014/main" id="{D55B6256-95AF-4E65-802B-86F2ABC7BB67}"/>
              </a:ext>
            </a:extLst>
          </p:cNvPr>
          <p:cNvCxnSpPr>
            <a:cxnSpLocks/>
          </p:cNvCxnSpPr>
          <p:nvPr/>
        </p:nvCxnSpPr>
        <p:spPr>
          <a:xfrm flipV="1">
            <a:off x="4908881" y="3905323"/>
            <a:ext cx="2607210" cy="32511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toJSON">
            <a:extLst>
              <a:ext uri="{FF2B5EF4-FFF2-40B4-BE49-F238E27FC236}">
                <a16:creationId xmlns:a16="http://schemas.microsoft.com/office/drawing/2014/main" id="{617E2310-B95F-4F58-AFA9-E3C577957EAF}"/>
              </a:ext>
            </a:extLst>
          </p:cNvPr>
          <p:cNvCxnSpPr>
            <a:cxnSpLocks/>
          </p:cNvCxnSpPr>
          <p:nvPr/>
        </p:nvCxnSpPr>
        <p:spPr>
          <a:xfrm flipH="1">
            <a:off x="5626248" y="3564559"/>
            <a:ext cx="1914471" cy="3150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F66BB4-B83E-4B17-9B67-DDEC481F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27" y="363430"/>
            <a:ext cx="3913909" cy="1371600"/>
          </a:xfrm>
        </p:spPr>
        <p:txBody>
          <a:bodyPr/>
          <a:lstStyle/>
          <a:p>
            <a:r>
              <a:rPr lang="en-US" dirty="0"/>
              <a:t>The Data Flow</a:t>
            </a:r>
          </a:p>
        </p:txBody>
      </p:sp>
    </p:spTree>
    <p:extLst>
      <p:ext uri="{BB962C8B-B14F-4D97-AF65-F5344CB8AC3E}">
        <p14:creationId xmlns:p14="http://schemas.microsoft.com/office/powerpoint/2010/main" val="42248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2" grpId="0"/>
      <p:bldP spid="31" grpId="0"/>
      <p:bldP spid="31" grpId="1"/>
      <p:bldP spid="3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36E1-860B-476E-A6BD-A19D1527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Visualization</a:t>
            </a:r>
          </a:p>
        </p:txBody>
      </p:sp>
      <p:pic>
        <p:nvPicPr>
          <p:cNvPr id="5" name="Content Placeholder 4" descr="A picture containing drawing, light, window&#10;&#10;Description automatically generated">
            <a:extLst>
              <a:ext uri="{FF2B5EF4-FFF2-40B4-BE49-F238E27FC236}">
                <a16:creationId xmlns:a16="http://schemas.microsoft.com/office/drawing/2014/main" id="{FE8976E6-3A4E-497C-89FA-ACA16C1B5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13" y="1906617"/>
            <a:ext cx="3849687" cy="3849687"/>
          </a:xfr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EFDFD38-E75B-4ACE-AA8E-BC21A976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018" y="1906616"/>
            <a:ext cx="7845398" cy="43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4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{2EA98BC8-3D9B-44F4-A7F7-B1155253C2F1}tf78438558_win32</Template>
  <TotalTime>1165</TotalTime>
  <Words>59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Sorting Georgia  out</vt:lpstr>
      <vt:lpstr>Understanding the election </vt:lpstr>
      <vt:lpstr>The Plan </vt:lpstr>
      <vt:lpstr>The Data Flow</vt:lpstr>
      <vt:lpstr>The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happening in Georia</dc:title>
  <dc:creator>Leland Crawford</dc:creator>
  <cp:lastModifiedBy>Leland Crawford</cp:lastModifiedBy>
  <cp:revision>18</cp:revision>
  <dcterms:created xsi:type="dcterms:W3CDTF">2020-09-17T20:23:09Z</dcterms:created>
  <dcterms:modified xsi:type="dcterms:W3CDTF">2020-09-18T15:48:10Z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