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slideMaster5.xml" ContentType="application/vnd.openxmlformats-officedocument.presentationml.slideMaster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Click to move the slide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B542CC7-48A1-4B7F-947A-43EA9009474F}" type="slidenum">
              <a:rPr b="0" lang="en-GB" sz="1400" spc="-1" strike="noStrike">
                <a:latin typeface="Times New Roman"/>
              </a:rPr>
              <a:t>1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52CBEB8-EE3D-477B-8AD0-2E6A891C1900}" type="slidenum">
              <a:rPr b="0" lang="en-GB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62360" y="3024360"/>
            <a:ext cx="2867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3152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631840" y="266040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01680" y="266040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62360" y="302436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5631840" y="302436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01680" y="302436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662360" y="2552760"/>
            <a:ext cx="286704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662360" y="2552760"/>
            <a:ext cx="286704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13152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2867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2360" y="3024360"/>
            <a:ext cx="2867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13152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631840" y="266040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601680" y="266040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62360" y="302436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5631840" y="302436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601680" y="302436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662360" y="2552760"/>
            <a:ext cx="286704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13152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2867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62360" y="3024360"/>
            <a:ext cx="2867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13152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631840" y="266040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601680" y="266040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62360" y="302436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5631840" y="302436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601680" y="302436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662360" y="2552760"/>
            <a:ext cx="286704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13152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2867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62360" y="3024360"/>
            <a:ext cx="2867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13152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5631840" y="266040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601680" y="266040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662360" y="302436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5631840" y="302436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601680" y="302436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662360" y="2552760"/>
            <a:ext cx="2867040" cy="911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13152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2867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62360" y="3024360"/>
            <a:ext cx="2867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13152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631840" y="266040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601680" y="266040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662360" y="302436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5631840" y="302436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601680" y="3024360"/>
            <a:ext cx="923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696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31520" y="302436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66236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31520" y="2660400"/>
            <a:ext cx="139896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62360" y="3024360"/>
            <a:ext cx="2867040" cy="33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图片 7" descr=""/>
          <p:cNvPicPr/>
          <p:nvPr/>
        </p:nvPicPr>
        <p:blipFill>
          <a:blip r:embed="rId2"/>
          <a:stretch/>
        </p:blipFill>
        <p:spPr>
          <a:xfrm>
            <a:off x="7810920" y="111960"/>
            <a:ext cx="4263120" cy="253440"/>
          </a:xfrm>
          <a:prstGeom prst="rect">
            <a:avLst/>
          </a:prstGeom>
          <a:ln>
            <a:noFill/>
          </a:ln>
        </p:spPr>
      </p:pic>
      <p:pic>
        <p:nvPicPr>
          <p:cNvPr id="1" name="图片 6" descr=""/>
          <p:cNvPicPr/>
          <p:nvPr/>
        </p:nvPicPr>
        <p:blipFill>
          <a:blip r:embed="rId3"/>
          <a:stretch/>
        </p:blipFill>
        <p:spPr>
          <a:xfrm>
            <a:off x="0" y="30852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2" name="图片 7" descr=""/>
          <p:cNvPicPr/>
          <p:nvPr/>
        </p:nvPicPr>
        <p:blipFill>
          <a:blip r:embed="rId4"/>
          <a:stretch/>
        </p:blipFill>
        <p:spPr>
          <a:xfrm>
            <a:off x="254160" y="168840"/>
            <a:ext cx="4482720" cy="26640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body"/>
          </p:nvPr>
        </p:nvSpPr>
        <p:spPr>
          <a:xfrm>
            <a:off x="254160" y="4984560"/>
            <a:ext cx="11685240" cy="47412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zh-CN" sz="28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智能软件研究中心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2782440" y="5816160"/>
            <a:ext cx="6603480" cy="2854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zh-CN" sz="18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软件所智能软件中心</a:t>
            </a:r>
            <a:r>
              <a:rPr b="0" lang="zh-CN" sz="18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PLCT</a:t>
            </a:r>
            <a:r>
              <a:rPr b="0" lang="zh-CN" sz="18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实验室 </a:t>
            </a:r>
            <a:r>
              <a:rPr b="0" lang="zh-CN" sz="18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XXX </a:t>
            </a:r>
            <a:r>
              <a:rPr b="0" lang="zh-CN" sz="18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实习生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5321160" y="6458760"/>
            <a:ext cx="1549080" cy="28548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zh-CN" sz="1200" spc="-1" strike="noStrike">
                <a:solidFill>
                  <a:srgbClr val="ffffff"/>
                </a:solidFill>
                <a:latin typeface="Arial"/>
              </a:rPr>
              <a:t>2019/02/25</a:t>
            </a:r>
            <a:endParaRPr b="0" lang="zh-CN" sz="12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Click to edit the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title text format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7" descr=""/>
          <p:cNvPicPr/>
          <p:nvPr/>
        </p:nvPicPr>
        <p:blipFill>
          <a:blip r:embed="rId2"/>
          <a:stretch/>
        </p:blipFill>
        <p:spPr>
          <a:xfrm>
            <a:off x="7810920" y="111960"/>
            <a:ext cx="4263120" cy="253440"/>
          </a:xfrm>
          <a:prstGeom prst="rect">
            <a:avLst/>
          </a:prstGeom>
          <a:ln>
            <a:noFill/>
          </a:ln>
        </p:spPr>
      </p:pic>
      <p:pic>
        <p:nvPicPr>
          <p:cNvPr id="44" name="图片 4" descr=""/>
          <p:cNvPicPr/>
          <p:nvPr/>
        </p:nvPicPr>
        <p:blipFill>
          <a:blip r:embed="rId3"/>
          <a:stretch/>
        </p:blipFill>
        <p:spPr>
          <a:xfrm>
            <a:off x="7556040" y="132120"/>
            <a:ext cx="4482720" cy="266400"/>
          </a:xfrm>
          <a:prstGeom prst="rect">
            <a:avLst/>
          </a:prstGeom>
          <a:ln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191880" y="328320"/>
            <a:ext cx="1493280" cy="6134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3600" spc="-1" strike="noStrike">
                <a:solidFill>
                  <a:srgbClr val="4f7bf7"/>
                </a:solidFill>
                <a:latin typeface="Microsoft YaHei"/>
                <a:ea typeface="Microsoft YaHei"/>
              </a:rPr>
              <a:t>目 录</a:t>
            </a:r>
            <a:endParaRPr b="0" lang="zh-CN" sz="36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361160" y="1884960"/>
            <a:ext cx="3488040" cy="475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509afd"/>
                </a:solidFill>
                <a:latin typeface="Microsoft YaHei"/>
                <a:ea typeface="Microsoft YaHei"/>
              </a:rPr>
              <a:t>01 </a:t>
            </a:r>
            <a:r>
              <a:rPr b="1" lang="zh-CN" sz="2400" spc="-1" strike="noStrike">
                <a:solidFill>
                  <a:srgbClr val="509afd"/>
                </a:solidFill>
                <a:latin typeface="Microsoft YaHei"/>
                <a:ea typeface="Microsoft YaHei"/>
              </a:rPr>
              <a:t>项目介绍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361160" y="2577960"/>
            <a:ext cx="3488040" cy="475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509afd"/>
                </a:solidFill>
                <a:latin typeface="Microsoft YaHei"/>
                <a:ea typeface="Microsoft YaHei"/>
              </a:rPr>
              <a:t>02 </a:t>
            </a:r>
            <a:r>
              <a:rPr b="1" lang="zh-CN" sz="2400" spc="-1" strike="noStrike">
                <a:solidFill>
                  <a:srgbClr val="509afd"/>
                </a:solidFill>
                <a:latin typeface="Microsoft YaHei"/>
                <a:ea typeface="Microsoft YaHei"/>
              </a:rPr>
              <a:t>项目计划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361160" y="3270960"/>
            <a:ext cx="3488040" cy="475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509afd"/>
                </a:solidFill>
                <a:latin typeface="Microsoft YaHei"/>
                <a:ea typeface="Microsoft YaHei"/>
              </a:rPr>
              <a:t>03 </a:t>
            </a:r>
            <a:r>
              <a:rPr b="1" lang="zh-CN" sz="2400" spc="-1" strike="noStrike">
                <a:solidFill>
                  <a:srgbClr val="509afd"/>
                </a:solidFill>
                <a:latin typeface="Microsoft YaHei"/>
                <a:ea typeface="Microsoft YaHei"/>
              </a:rPr>
              <a:t>项目所需人力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361160" y="3963960"/>
            <a:ext cx="3488040" cy="47592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509afd"/>
                </a:solidFill>
                <a:latin typeface="Microsoft YaHei"/>
                <a:ea typeface="Microsoft YaHei"/>
              </a:rPr>
              <a:t>04 </a:t>
            </a:r>
            <a:r>
              <a:rPr b="1" lang="zh-CN" sz="2400" spc="-1" strike="noStrike">
                <a:solidFill>
                  <a:srgbClr val="509afd"/>
                </a:solidFill>
                <a:latin typeface="Microsoft YaHei"/>
                <a:ea typeface="Microsoft YaHei"/>
              </a:rPr>
              <a:t>项目市场用户调研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Click to edit the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title text format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图片 7" descr=""/>
          <p:cNvPicPr/>
          <p:nvPr/>
        </p:nvPicPr>
        <p:blipFill>
          <a:blip r:embed="rId2"/>
          <a:stretch/>
        </p:blipFill>
        <p:spPr>
          <a:xfrm>
            <a:off x="7810920" y="111960"/>
            <a:ext cx="4263120" cy="253440"/>
          </a:xfrm>
          <a:prstGeom prst="rect">
            <a:avLst/>
          </a:prstGeom>
          <a:ln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body"/>
          </p:nvPr>
        </p:nvSpPr>
        <p:spPr>
          <a:xfrm>
            <a:off x="254160" y="144720"/>
            <a:ext cx="2118600" cy="3956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01 </a:t>
            </a:r>
            <a:r>
              <a:rPr b="1" lang="zh-CN" sz="24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项目介绍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89" name="图片 6" descr=""/>
          <p:cNvPicPr/>
          <p:nvPr/>
        </p:nvPicPr>
        <p:blipFill>
          <a:blip r:embed="rId3"/>
          <a:stretch/>
        </p:blipFill>
        <p:spPr>
          <a:xfrm>
            <a:off x="7582320" y="107640"/>
            <a:ext cx="4482720" cy="266400"/>
          </a:xfrm>
          <a:prstGeom prst="rect">
            <a:avLst/>
          </a:prstGeom>
          <a:ln>
            <a:noFill/>
          </a:ln>
        </p:spPr>
      </p:pic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54160" y="1031760"/>
            <a:ext cx="3784320" cy="428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1800" spc="-1" strike="noStrike">
                <a:solidFill>
                  <a:srgbClr val="509afd"/>
                </a:solidFill>
                <a:latin typeface="Microsoft YaHei"/>
                <a:ea typeface="Microsoft YaHei"/>
              </a:rPr>
              <a:t>副标题：本项目介绍…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254160" y="1698120"/>
            <a:ext cx="11332440" cy="44150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1400" spc="-1" strike="noStrike">
                <a:solidFill>
                  <a:srgbClr val="666666"/>
                </a:solidFill>
                <a:latin typeface="Microsoft YaHei"/>
                <a:ea typeface="Microsoft YaHei"/>
              </a:rPr>
              <a:t>正文：本项目内容…</a:t>
            </a:r>
            <a:endParaRPr b="0" lang="zh-CN" sz="1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Click to edit the </a:t>
            </a: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title text format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 7" descr=""/>
          <p:cNvPicPr/>
          <p:nvPr/>
        </p:nvPicPr>
        <p:blipFill>
          <a:blip r:embed="rId2"/>
          <a:stretch/>
        </p:blipFill>
        <p:spPr>
          <a:xfrm>
            <a:off x="7810920" y="111960"/>
            <a:ext cx="4263120" cy="253440"/>
          </a:xfrm>
          <a:prstGeom prst="rect">
            <a:avLst/>
          </a:prstGeom>
          <a:ln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等线"/>
              </a:rPr>
              <a:t>Click to edit the outline text format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Second Outline Level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Third Outline Level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Fourth Outline Level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Fifth Outline Level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Sixth Outline Level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</a:rPr>
              <a:t>Seventh Outline Level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图片 7" descr=""/>
          <p:cNvPicPr/>
          <p:nvPr/>
        </p:nvPicPr>
        <p:blipFill>
          <a:blip r:embed="rId2"/>
          <a:stretch/>
        </p:blipFill>
        <p:spPr>
          <a:xfrm>
            <a:off x="7810920" y="111960"/>
            <a:ext cx="4263120" cy="253440"/>
          </a:xfrm>
          <a:prstGeom prst="rect">
            <a:avLst/>
          </a:prstGeom>
          <a:ln>
            <a:noFill/>
          </a:ln>
        </p:spPr>
      </p:pic>
      <p:pic>
        <p:nvPicPr>
          <p:cNvPr id="169" name="图片 2" descr="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pic>
        <p:nvPicPr>
          <p:cNvPr id="170" name="图片 3" descr=""/>
          <p:cNvPicPr/>
          <p:nvPr/>
        </p:nvPicPr>
        <p:blipFill>
          <a:blip r:embed="rId4"/>
          <a:stretch/>
        </p:blipFill>
        <p:spPr>
          <a:xfrm>
            <a:off x="254160" y="168840"/>
            <a:ext cx="4482720" cy="266400"/>
          </a:xfrm>
          <a:prstGeom prst="rect">
            <a:avLst/>
          </a:prstGeom>
          <a:ln>
            <a:noFill/>
          </a:ln>
        </p:spPr>
      </p:pic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4662360" y="2660400"/>
            <a:ext cx="2867040" cy="6962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zh-CN" sz="48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谢 谢</a:t>
            </a:r>
            <a:endParaRPr b="0" lang="zh-CN" sz="4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193360" y="3715920"/>
            <a:ext cx="1804680" cy="3578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zh-CN" sz="16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欢迎交流合作</a:t>
            </a:r>
            <a:endParaRPr b="0" lang="zh-CN" sz="16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93360" y="4074120"/>
            <a:ext cx="1804680" cy="357840"/>
          </a:xfrm>
          <a:prstGeom prst="rect">
            <a:avLst/>
          </a:prstGeom>
        </p:spPr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zh-CN" sz="12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2019/2/25</a:t>
            </a:r>
            <a:endParaRPr b="0" lang="zh-CN" sz="12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zh-CN" sz="1800" spc="-1" strike="noStrike">
                <a:solidFill>
                  <a:srgbClr val="000000"/>
                </a:solidFill>
                <a:latin typeface="等线"/>
              </a:rPr>
              <a:t>Click to edit the title text format</a:t>
            </a:r>
            <a:endParaRPr b="0" lang="zh-CN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c-sky/csky-doc" TargetMode="External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file:///home/qjivy/work/plct/QJtalk/csky-rv/cskyv2&#25351;&#20196;&#38598;&#19982;RISCV32IM&#25351;&#20196;&#38598;&#23545;&#27604;.xlsx" TargetMode="External"/><Relationship Id="rId2" Type="http://schemas.openxmlformats.org/officeDocument/2006/relationships/hyperlink" Target="file:///home/qjivy/work/plct/QJtalk/csky-rv/cskyv2&#25351;&#20196;&#38598;&#19982;RISCV32IM&#25351;&#20196;&#38598;&#23545;&#27604;.xlsx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file:///home/qjivy/work/plct/QJtalk/csky-rv/cskyv2&#25351;&#20196;&#38598;&#19982;RISCV32IM&#25351;&#20196;&#38598;&#23545;&#27604;.xlsx" TargetMode="External"/><Relationship Id="rId2" Type="http://schemas.openxmlformats.org/officeDocument/2006/relationships/hyperlink" Target="file:///home/qjivy/work/plct/QJtalk/csky-rv/cskyv2&#25351;&#20196;&#38598;&#19982;RISCV32IM&#25351;&#20196;&#38598;&#23545;&#27604;.xlsx" TargetMode="External"/><Relationship Id="rId3" Type="http://schemas.openxmlformats.org/officeDocument/2006/relationships/hyperlink" Target="file:///home/qjivy/work/plct/QJtalk/csky-rv/cskyv2&#25351;&#20196;&#38598;&#19982;RISCV32IM&#25351;&#20196;&#38598;&#23545;&#27604;.xlsx" TargetMode="External"/><Relationship Id="rId4" Type="http://schemas.openxmlformats.org/officeDocument/2006/relationships/hyperlink" Target="file:///home/qjivy/work/plct/QJtalk/csky-rv/cskyv2&#25351;&#20196;&#38598;&#19982;RISCV32IM&#25351;&#20196;&#38598;&#23545;&#27604;.xlsx" TargetMode="External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54160" y="4984560"/>
            <a:ext cx="11685240" cy="74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zh-CN" sz="3200" spc="-1" strike="noStrike">
                <a:solidFill>
                  <a:srgbClr val="ffffff"/>
                </a:solidFill>
                <a:latin typeface="Arial"/>
                <a:ea typeface="Microsoft YaHei Light"/>
              </a:rPr>
              <a:t>对照</a:t>
            </a:r>
            <a:r>
              <a:rPr b="1" lang="zh-CN" sz="3200" spc="-1" strike="noStrike">
                <a:solidFill>
                  <a:srgbClr val="ffffff"/>
                </a:solidFill>
                <a:latin typeface="Arial"/>
                <a:ea typeface="Microsoft YaHei Light"/>
              </a:rPr>
              <a:t>RISCV32IM</a:t>
            </a:r>
            <a:r>
              <a:rPr b="1" lang="zh-CN" sz="3200" spc="-1" strike="noStrike">
                <a:solidFill>
                  <a:srgbClr val="ffffff"/>
                </a:solidFill>
                <a:latin typeface="Arial"/>
                <a:ea typeface="Microsoft YaHei Light"/>
              </a:rPr>
              <a:t>，学习</a:t>
            </a:r>
            <a:r>
              <a:rPr b="1" lang="zh-CN" sz="3200" spc="-1" strike="noStrike">
                <a:solidFill>
                  <a:srgbClr val="ffffff"/>
                </a:solidFill>
                <a:latin typeface="Arial"/>
                <a:ea typeface="Microsoft YaHei Light"/>
              </a:rPr>
              <a:t>C-SKY V2</a:t>
            </a:r>
            <a:r>
              <a:rPr b="1" lang="zh-CN" sz="3200" spc="-1" strike="noStrike">
                <a:solidFill>
                  <a:srgbClr val="ffffff"/>
                </a:solidFill>
                <a:latin typeface="Arial"/>
                <a:ea typeface="Microsoft YaHei Light"/>
              </a:rPr>
              <a:t>指令集</a:t>
            </a:r>
            <a:endParaRPr b="0" lang="zh-CN" sz="32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2782440" y="5644800"/>
            <a:ext cx="6603480" cy="64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zh-CN" sz="16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智能软件研究中心 邱吉</a:t>
            </a:r>
            <a:endParaRPr b="0" lang="zh-CN" sz="1600" spc="-1" strike="noStrike">
              <a:solidFill>
                <a:srgbClr val="000000"/>
              </a:solidFill>
              <a:latin typeface="等线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zh-CN" sz="16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qiuji@iscas.ac.cn</a:t>
            </a:r>
            <a:endParaRPr b="0" lang="zh-CN" sz="16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9" name="TextShape 3"/>
          <p:cNvSpPr txBox="1"/>
          <p:nvPr/>
        </p:nvSpPr>
        <p:spPr>
          <a:xfrm>
            <a:off x="5321160" y="6458760"/>
            <a:ext cx="1549080" cy="28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zh-CN" sz="1600" spc="-1" strike="noStrike">
                <a:solidFill>
                  <a:srgbClr val="ffffff"/>
                </a:solidFill>
                <a:latin typeface="Arial"/>
              </a:rPr>
              <a:t>2020/02/17</a:t>
            </a:r>
            <a:endParaRPr b="0" lang="zh-CN" sz="16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254160" y="1365840"/>
            <a:ext cx="11528640" cy="143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191880" y="328320"/>
            <a:ext cx="1493280" cy="61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3600" spc="-1" strike="noStrike">
                <a:solidFill>
                  <a:srgbClr val="4f7bf7"/>
                </a:solidFill>
                <a:latin typeface="Microsoft YaHei"/>
                <a:ea typeface="Microsoft YaHei"/>
              </a:rPr>
              <a:t>目 录</a:t>
            </a:r>
            <a:endParaRPr b="0" lang="zh-CN" sz="36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-48240" y="1353240"/>
            <a:ext cx="10056600" cy="182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等线"/>
              </a:rPr>
              <a:t>C-SKY V2</a:t>
            </a:r>
            <a:r>
              <a:rPr b="0" lang="en-GB" sz="3200" spc="-1" strike="noStrike">
                <a:solidFill>
                  <a:srgbClr val="000000"/>
                </a:solidFill>
                <a:latin typeface="等线"/>
              </a:rPr>
              <a:t>指令集体系结构概述</a:t>
            </a:r>
            <a:endParaRPr b="0" lang="en-GB" sz="3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等线"/>
              </a:rPr>
              <a:t>RISCV32 IM</a:t>
            </a:r>
            <a:r>
              <a:rPr b="0" lang="en-GB" sz="3200" spc="-1" strike="noStrike">
                <a:solidFill>
                  <a:srgbClr val="000000"/>
                </a:solidFill>
                <a:latin typeface="等线"/>
              </a:rPr>
              <a:t>指令集简述</a:t>
            </a:r>
            <a:endParaRPr b="0" lang="en-GB" sz="32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等线"/>
              </a:rPr>
              <a:t>用户态</a:t>
            </a:r>
            <a:r>
              <a:rPr b="0" lang="en-GB" sz="3200" spc="-1" strike="noStrike">
                <a:solidFill>
                  <a:srgbClr val="000000"/>
                </a:solidFill>
                <a:latin typeface="等线"/>
              </a:rPr>
              <a:t>C-SKY V2</a:t>
            </a:r>
            <a:r>
              <a:rPr b="0" lang="en-GB" sz="3200" spc="-1" strike="noStrike">
                <a:solidFill>
                  <a:srgbClr val="000000"/>
                </a:solidFill>
                <a:latin typeface="等线"/>
              </a:rPr>
              <a:t>与</a:t>
            </a:r>
            <a:r>
              <a:rPr b="0" lang="en-GB" sz="3200" spc="-1" strike="noStrike">
                <a:solidFill>
                  <a:srgbClr val="000000"/>
                </a:solidFill>
                <a:latin typeface="等线"/>
              </a:rPr>
              <a:t>RISCV32 IM</a:t>
            </a:r>
            <a:r>
              <a:rPr b="0" lang="en-GB" sz="3200" spc="-1" strike="noStrike">
                <a:solidFill>
                  <a:srgbClr val="000000"/>
                </a:solidFill>
                <a:latin typeface="等线"/>
              </a:rPr>
              <a:t>之间的比较与学习</a:t>
            </a:r>
            <a:endParaRPr b="0" lang="en-GB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254160" y="144720"/>
            <a:ext cx="518508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C-Sky V2</a:t>
            </a:r>
            <a:r>
              <a:rPr b="1" lang="zh-CN" sz="24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指令集体系结构概述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254160" y="830880"/>
            <a:ext cx="11332440" cy="441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参考文档来源：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4f7bf7"/>
              </a:buClr>
              <a:buFont typeface="Arial"/>
              <a:buChar char="•"/>
            </a:pPr>
            <a:r>
              <a:rPr b="0" lang="zh-CN" sz="2000" spc="-1" strike="noStrike" u="sng">
                <a:solidFill>
                  <a:srgbClr val="0563c1"/>
                </a:solidFill>
                <a:uFillTx/>
                <a:latin typeface="等线"/>
                <a:ea typeface="Microsoft YaHei"/>
                <a:hlinkClick r:id="rId1"/>
              </a:rPr>
              <a:t>https://github.com/c-sky/csky-doc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zh-CN" sz="28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C-SKY V2 </a:t>
            </a:r>
            <a:r>
              <a:rPr b="0" lang="zh-CN" sz="28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寄存器位宽</a:t>
            </a:r>
            <a:r>
              <a:rPr b="0" lang="zh-CN" sz="28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32bit</a:t>
            </a:r>
            <a:r>
              <a:rPr b="0" lang="zh-CN" sz="28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，地址位宽</a:t>
            </a:r>
            <a:r>
              <a:rPr b="0" lang="zh-CN" sz="28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32bit</a:t>
            </a:r>
            <a:r>
              <a:rPr b="0" lang="zh-CN" sz="28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，用户态可见寄存器如</a:t>
            </a:r>
            <a:r>
              <a:rPr b="0" lang="zh-CN" sz="28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c</a:t>
            </a:r>
            <a:r>
              <a:rPr b="0" lang="zh-CN" sz="28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下：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32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个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32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位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GPR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寄存器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1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个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32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位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PC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condition bit /carry bit (c bit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）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: 1 bit 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（条件执行）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32bit encoding vs 16 bit encoding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，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16bit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不是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32bit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的子集 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(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与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RISCV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的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C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扩展不同</a:t>
            </a:r>
            <a:r>
              <a:rPr b="0" lang="zh-CN" sz="2000" spc="-1" strike="noStrike">
                <a:solidFill>
                  <a:srgbClr val="000000"/>
                </a:solidFill>
                <a:latin typeface="等线"/>
                <a:ea typeface="Microsoft YaHei"/>
              </a:rPr>
              <a:t>)</a:t>
            </a: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marL="685800">
              <a:lnSpc>
                <a:spcPct val="90000"/>
              </a:lnSpc>
              <a:spcBef>
                <a:spcPts val="499"/>
              </a:spcBef>
            </a:pP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  <a:p>
            <a:pPr marL="685800">
              <a:lnSpc>
                <a:spcPct val="90000"/>
              </a:lnSpc>
              <a:spcBef>
                <a:spcPts val="499"/>
              </a:spcBef>
            </a:pPr>
            <a:endParaRPr b="0" lang="zh-CN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254160" y="144720"/>
            <a:ext cx="383652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RISCV32 IM</a:t>
            </a:r>
            <a:r>
              <a:rPr b="1" lang="zh-CN" sz="24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指令集简述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</p:txBody>
      </p:sp>
      <p:graphicFrame>
        <p:nvGraphicFramePr>
          <p:cNvPr id="226" name="Table 2"/>
          <p:cNvGraphicFramePr/>
          <p:nvPr/>
        </p:nvGraphicFramePr>
        <p:xfrm>
          <a:off x="625320" y="1000080"/>
          <a:ext cx="10503720" cy="4350960"/>
        </p:xfrm>
        <a:graphic>
          <a:graphicData uri="http://schemas.openxmlformats.org/drawingml/2006/table">
            <a:tbl>
              <a:tblPr/>
              <a:tblGrid>
                <a:gridCol w="1859040"/>
                <a:gridCol w="8644680"/>
              </a:tblGrid>
              <a:tr h="51876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算术运算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(RV32I</a:t>
                      </a: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）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addi slti sltiu andi ori xori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【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I-type, imm12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】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slli srli srai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【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I-type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，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imm5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】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6836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算术运算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(RV32I R-type)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add sub slt sltu and or xor sll srl sra 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77796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乘除取余数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DengXian"/>
                          <a:ea typeface="DengXian"/>
                        </a:rPr>
                        <a:t>（</a:t>
                      </a: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DengXian"/>
                          <a:ea typeface="DengXian"/>
                        </a:rPr>
                        <a:t>RV32M R-type</a:t>
                      </a: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DengXian"/>
                          <a:ea typeface="DengXian"/>
                        </a:rPr>
                        <a:t>）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mul mulh mulhsu mulhu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div divu 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rem remu 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6836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跳转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DengXian"/>
                          <a:ea typeface="DengXian"/>
                        </a:rPr>
                        <a:t>(RV32I)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Jal(J)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Jalr (JR)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6836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分支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DengXian"/>
                          <a:ea typeface="DengXian"/>
                        </a:rPr>
                        <a:t>(RV32I)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beq bne blt bltu bge bgeu : 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直接比较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rs1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和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rs2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的值，跳转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7716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load/store </a:t>
                      </a: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指令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DengXian"/>
                          <a:ea typeface="DengXian"/>
                        </a:rPr>
                        <a:t>(RV32I)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LB LBU LH LHU LW 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SB SH SW 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(only one addressing mode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， 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imm12)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1796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addr gen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DengXian"/>
                          <a:ea typeface="DengXian"/>
                        </a:rPr>
                        <a:t>(RV32I)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lui auipc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【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U-type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，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imm20</a:t>
                      </a: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】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1796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Fence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DengXian"/>
                          <a:ea typeface="DengXian"/>
                        </a:rPr>
                        <a:t>(RV32I)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fence fence.i 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62676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DengXian"/>
                          <a:ea typeface="DengXian"/>
                        </a:rPr>
                        <a:t>Environment Call and Breakpoints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DengXian"/>
                          <a:ea typeface="DengXian"/>
                        </a:rPr>
                        <a:t>(RV32I)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ecall ebreak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417960"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DengXian"/>
                          <a:ea typeface="DengXian"/>
                        </a:rPr>
                        <a:t>CSR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en-GB" sz="1400" spc="-1" strike="noStrike">
                          <a:solidFill>
                            <a:srgbClr val="000000"/>
                          </a:solidFill>
                          <a:latin typeface="DengXian"/>
                          <a:ea typeface="DengXian"/>
                        </a:rPr>
                        <a:t>(Zicsr extension)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lIns="68400" rIns="68400" tIns="0" bIns="0"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400" spc="-1" strike="noStrike">
                          <a:solidFill>
                            <a:srgbClr val="000000"/>
                          </a:solidFill>
                          <a:latin typeface="等线"/>
                        </a:rPr>
                        <a:t>csrrw csrrs csrrc csrrwi csrrsi csrrci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en-GB" sz="14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54160" y="144720"/>
            <a:ext cx="710892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用户态</a:t>
            </a:r>
            <a:r>
              <a:rPr b="1" lang="zh-CN" sz="24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C-SKY V2</a:t>
            </a:r>
            <a:r>
              <a:rPr b="1" lang="zh-CN" sz="24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与</a:t>
            </a:r>
            <a:r>
              <a:rPr b="1" lang="zh-CN" sz="24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RISCV32 IM</a:t>
            </a:r>
            <a:r>
              <a:rPr b="1" lang="zh-CN" sz="24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之间的比较与学习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254160" y="843840"/>
            <a:ext cx="11332440" cy="441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 u="sng">
                <a:solidFill>
                  <a:srgbClr val="0563c1"/>
                </a:solidFill>
                <a:uFillTx/>
                <a:latin typeface="Microsoft YaHei"/>
                <a:ea typeface="Microsoft YaHei"/>
                <a:hlinkClick r:id="rId1"/>
              </a:rPr>
              <a:t>参考</a:t>
            </a:r>
            <a:r>
              <a:rPr b="0" lang="zh-CN" sz="2800" spc="-1" strike="noStrike" u="sng">
                <a:solidFill>
                  <a:srgbClr val="0563c1"/>
                </a:solidFill>
                <a:uFillTx/>
                <a:latin typeface="Microsoft YaHei"/>
                <a:ea typeface="Microsoft YaHei"/>
                <a:hlinkClick r:id="rId2"/>
              </a:rPr>
              <a:t>文档： </a:t>
            </a:r>
            <a:r>
              <a:rPr b="0" lang="zh-CN" sz="2800" spc="-1" strike="noStrike" u="sng">
                <a:solidFill>
                  <a:srgbClr val="0563c1"/>
                </a:solidFill>
                <a:uFillTx/>
                <a:latin typeface="Microsoft YaHei"/>
                <a:ea typeface="Microsoft YaHei"/>
              </a:rPr>
              <a:t>20200217-CSKYV2-RISCV32IM-qiuji.xlsx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229" name="图片 5" descr=""/>
          <p:cNvPicPr/>
          <p:nvPr/>
        </p:nvPicPr>
        <p:blipFill>
          <a:blip r:embed="rId3"/>
          <a:stretch/>
        </p:blipFill>
        <p:spPr>
          <a:xfrm>
            <a:off x="605160" y="1747440"/>
            <a:ext cx="9901800" cy="3049560"/>
          </a:xfrm>
          <a:prstGeom prst="rect">
            <a:avLst/>
          </a:prstGeom>
          <a:ln>
            <a:noFill/>
          </a:ln>
        </p:spPr>
      </p:pic>
      <p:sp>
        <p:nvSpPr>
          <p:cNvPr id="230" name="CustomShape 3"/>
          <p:cNvSpPr/>
          <p:nvPr/>
        </p:nvSpPr>
        <p:spPr>
          <a:xfrm>
            <a:off x="3694320" y="1747440"/>
            <a:ext cx="1255320" cy="3511440"/>
          </a:xfrm>
          <a:prstGeom prst="ellipse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4"/>
          <p:cNvSpPr/>
          <p:nvPr/>
        </p:nvSpPr>
        <p:spPr>
          <a:xfrm>
            <a:off x="6384600" y="1673280"/>
            <a:ext cx="1255320" cy="3511440"/>
          </a:xfrm>
          <a:prstGeom prst="ellipse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5"/>
          <p:cNvSpPr/>
          <p:nvPr/>
        </p:nvSpPr>
        <p:spPr>
          <a:xfrm>
            <a:off x="8875800" y="1516680"/>
            <a:ext cx="1631160" cy="3511440"/>
          </a:xfrm>
          <a:prstGeom prst="ellipse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54160" y="144720"/>
            <a:ext cx="7108920" cy="395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zh-CN" sz="24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用户态</a:t>
            </a:r>
            <a:r>
              <a:rPr b="1" lang="zh-CN" sz="24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CSky V2</a:t>
            </a:r>
            <a:r>
              <a:rPr b="1" lang="zh-CN" sz="24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与</a:t>
            </a:r>
            <a:r>
              <a:rPr b="1" lang="zh-CN" sz="24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RISCV32 IM</a:t>
            </a:r>
            <a:r>
              <a:rPr b="1" lang="zh-CN" sz="2400" spc="-1" strike="noStrike">
                <a:solidFill>
                  <a:srgbClr val="000000"/>
                </a:solidFill>
                <a:latin typeface="Microsoft YaHei"/>
                <a:ea typeface="Microsoft YaHei"/>
              </a:rPr>
              <a:t>之间的比较与学习</a:t>
            </a:r>
            <a:endParaRPr b="0" lang="zh-CN" sz="2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254160" y="843840"/>
            <a:ext cx="11332440" cy="441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zh-CN" sz="2800" spc="-1" strike="noStrike" u="sng">
                <a:solidFill>
                  <a:srgbClr val="0563c1"/>
                </a:solidFill>
                <a:uFillTx/>
                <a:latin typeface="Microsoft YaHei"/>
                <a:ea typeface="Microsoft YaHei"/>
                <a:hlinkClick r:id="rId1"/>
              </a:rPr>
              <a:t>参考</a:t>
            </a:r>
            <a:r>
              <a:rPr b="0" lang="zh-CN" sz="2800" spc="-1" strike="noStrike" u="sng">
                <a:solidFill>
                  <a:srgbClr val="0563c1"/>
                </a:solidFill>
                <a:uFillTx/>
                <a:latin typeface="Microsoft YaHei"/>
                <a:ea typeface="Microsoft YaHei"/>
                <a:hlinkClick r:id="rId2"/>
              </a:rPr>
              <a:t>文档： </a:t>
            </a:r>
            <a:r>
              <a:rPr b="0" lang="zh-CN" sz="2800" spc="-1" strike="noStrike" u="sng">
                <a:solidFill>
                  <a:srgbClr val="0563c1"/>
                </a:solidFill>
                <a:uFillTx/>
                <a:latin typeface="Microsoft YaHei"/>
                <a:ea typeface="Microsoft YaHei"/>
              </a:rPr>
              <a:t>20200217-CSKYV2-RISCV32IM-qiuji.xlsx</a:t>
            </a:r>
            <a:r>
              <a:rPr b="0" lang="zh-CN" sz="2800" spc="-1" strike="noStrike" u="sng">
                <a:solidFill>
                  <a:srgbClr val="0563c1"/>
                </a:solidFill>
                <a:uFillTx/>
                <a:latin typeface="Microsoft YaHei"/>
                <a:ea typeface="Microsoft YaHei"/>
                <a:hlinkClick r:id="rId3"/>
              </a:rPr>
              <a:t>.</a:t>
            </a:r>
            <a:r>
              <a:rPr b="0" lang="zh-CN" sz="2800" spc="-1" strike="noStrike" u="sng">
                <a:solidFill>
                  <a:srgbClr val="0563c1"/>
                </a:solidFill>
                <a:uFillTx/>
                <a:latin typeface="Microsoft YaHei"/>
                <a:ea typeface="Microsoft YaHei"/>
                <a:hlinkClick r:id="rId4"/>
              </a:rPr>
              <a:t>xlsx</a:t>
            </a: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zh-CN" sz="2800" spc="-1" strike="noStrike">
              <a:solidFill>
                <a:srgbClr val="000000"/>
              </a:solidFill>
              <a:latin typeface="等线"/>
            </a:endParaRPr>
          </a:p>
        </p:txBody>
      </p:sp>
      <p:pic>
        <p:nvPicPr>
          <p:cNvPr id="235" name="图片 5" descr=""/>
          <p:cNvPicPr/>
          <p:nvPr/>
        </p:nvPicPr>
        <p:blipFill>
          <a:blip r:embed="rId5"/>
          <a:stretch/>
        </p:blipFill>
        <p:spPr>
          <a:xfrm>
            <a:off x="605160" y="1747440"/>
            <a:ext cx="9901800" cy="1464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6" name="图片 4" descr=""/>
          <p:cNvPicPr/>
          <p:nvPr/>
        </p:nvPicPr>
        <p:blipFill>
          <a:blip r:embed="rId6"/>
          <a:stretch/>
        </p:blipFill>
        <p:spPr>
          <a:xfrm>
            <a:off x="605160" y="663120"/>
            <a:ext cx="5542200" cy="6013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7" name="CustomShape 3"/>
          <p:cNvSpPr/>
          <p:nvPr/>
        </p:nvSpPr>
        <p:spPr>
          <a:xfrm>
            <a:off x="866160" y="661680"/>
            <a:ext cx="2941920" cy="300600"/>
          </a:xfrm>
          <a:prstGeom prst="rect">
            <a:avLst/>
          </a:prstGeom>
          <a:noFill/>
          <a:ln w="284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4"/>
          <p:cNvSpPr/>
          <p:nvPr/>
        </p:nvSpPr>
        <p:spPr>
          <a:xfrm>
            <a:off x="3525120" y="1866240"/>
            <a:ext cx="1708200" cy="484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等线"/>
              </a:rPr>
              <a:t>5.3.3.2-1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3525120" y="3151080"/>
            <a:ext cx="1708200" cy="484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等线"/>
              </a:rPr>
              <a:t>5.3.3.2-2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3525120" y="6040080"/>
            <a:ext cx="1708200" cy="484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等线"/>
              </a:rPr>
              <a:t>5.3.3.2-3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1" name="CustomShape 7"/>
          <p:cNvSpPr/>
          <p:nvPr/>
        </p:nvSpPr>
        <p:spPr>
          <a:xfrm flipH="1">
            <a:off x="4788000" y="2045520"/>
            <a:ext cx="3416760" cy="4042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752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803840" y="2394360"/>
            <a:ext cx="956772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GB" sz="6000" spc="-1" strike="noStrike">
                <a:solidFill>
                  <a:srgbClr val="509afd"/>
                </a:solidFill>
                <a:latin typeface="等线"/>
              </a:rPr>
              <a:t>Q&amp;A</a:t>
            </a:r>
            <a:endParaRPr b="0" lang="en-GB" sz="60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662360" y="2660400"/>
            <a:ext cx="2867040" cy="69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lang="zh-CN" sz="48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谢 谢</a:t>
            </a:r>
            <a:endParaRPr b="0" lang="zh-CN" sz="4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5193360" y="3715920"/>
            <a:ext cx="1804680" cy="3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zh-CN" sz="1600" spc="-1" strike="noStrike">
                <a:solidFill>
                  <a:srgbClr val="ffffff"/>
                </a:solidFill>
                <a:latin typeface="Microsoft YaHei"/>
                <a:ea typeface="Microsoft YaHei"/>
              </a:rPr>
              <a:t>欢迎交流合作</a:t>
            </a:r>
            <a:endParaRPr b="0" lang="zh-CN" sz="16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5193360" y="4074120"/>
            <a:ext cx="1804680" cy="35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zh-CN" sz="1200" spc="-1" strike="noStrike">
                <a:solidFill>
                  <a:srgbClr val="ffffff"/>
                </a:solidFill>
                <a:latin typeface="Arial"/>
                <a:ea typeface="Microsoft YaHei"/>
              </a:rPr>
              <a:t>2020/02/17</a:t>
            </a:r>
            <a:endParaRPr b="0" lang="zh-CN" sz="12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9352</TotalTime>
  <Application>LibreOffice/6.0.7.3$Linux_X86_64 LibreOffice_project/00m0$Build-3</Application>
  <Words>360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2019-02-09T09:05:59Z</dcterms:created>
  <dc:creator>Microsoft Office User</dc:creator>
  <dc:description/>
  <dc:language>en-GB</dc:language>
  <cp:lastModifiedBy/>
  <cp:lastPrinted>2020-02-17T17:02:43Z</cp:lastPrinted>
  <dcterms:modified xsi:type="dcterms:W3CDTF">2020-02-17T17:05:15Z</dcterms:modified>
  <cp:revision>120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宽屏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