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71" r:id="rId6"/>
    <p:sldId id="275" r:id="rId7"/>
    <p:sldId id="274" r:id="rId8"/>
    <p:sldId id="267" r:id="rId9"/>
    <p:sldId id="268" r:id="rId10"/>
    <p:sldId id="273" r:id="rId11"/>
    <p:sldId id="257" r:id="rId12"/>
    <p:sldId id="258" r:id="rId13"/>
    <p:sldId id="269" r:id="rId14"/>
    <p:sldId id="265" r:id="rId15"/>
    <p:sldId id="266" r:id="rId16"/>
    <p:sldId id="260" r:id="rId17"/>
    <p:sldId id="26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7"/>
    <p:restoredTop sz="94638"/>
  </p:normalViewPr>
  <p:slideViewPr>
    <p:cSldViewPr snapToGrid="0">
      <p:cViewPr>
        <p:scale>
          <a:sx n="99" d="100"/>
          <a:sy n="99" d="100"/>
        </p:scale>
        <p:origin x="6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8B25-901F-DE36-CDC6-E0A4C84D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E80C-9181-F238-36DC-4250A39E4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ECB6-5D88-D7EA-DFB7-67ED94C3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C074-DB90-F2AD-DE30-2C2550EB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A0C7-071E-1881-7FF6-184FEF1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FAA1-0D09-5EF8-B89B-C0D86CB2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4BA8-C17E-F5BD-C6F4-770828BB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237-0708-D94D-75F4-9E64500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6D8E-A2F6-BB28-A0DC-F5DADDA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79D3-4C4F-1F22-ECB9-A18C613C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681A-0B42-9364-3D4F-44CD35E5B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0E0C-51B5-068B-D88A-A369B589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F3C4-96D1-90E0-4BA9-BFB13B00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643E-2BB8-62C2-07CC-2FD64009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7E12-67FC-D8EF-A813-9B295AB9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55D4-E574-280F-BEDF-96B06171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C7AF-0F39-CAF2-736E-BF19464B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B608-3B3F-9517-B8C4-25CB285E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7A12D-6D67-3F89-7758-DE34C0C6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F93D-2412-0B76-B700-4514D2C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EBD2-988D-7150-688A-F8C6BD9C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15F1-EF3B-91C4-71A0-4F20333A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6AA5-0E61-8040-02D8-5FFB2B68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91C5-2670-D405-A3E7-AA8B78F6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AAE1-4986-AD8E-B85F-D843682E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5ED-73F1-DE44-E9C6-A9BA451D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53F6-14A7-2C73-E520-CA146EA87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EED10-A949-3188-26C1-072117489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E4F0-A366-F768-3325-423A1BA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AF77-41E4-A8A5-D247-636FDF2C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B8AC-8FF3-DCA8-2A62-F3428DF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E9A6-5F9F-847D-C55E-460BE5A9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E3CC-6153-6D3B-F933-0D28938D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8042-16DA-EFAF-C4D3-1A4813E4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B68B7-8152-134E-CFB8-C458E49F6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26D4-DEE5-670D-3718-198F88E72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4485B-5303-9787-C3AB-91692E90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E9237-ECF5-A247-941A-45F09287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8EC67-B26C-8741-5895-9B9408A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5934-C375-C28B-4BC7-1B432E57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8F9CC-3489-09DD-5FCD-C7DE3733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0219-A261-7396-B95C-39149E17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7EF1A-1E7C-8889-E1B9-B72D576E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20ECD-DE0E-8F47-CD3D-1501CF32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4EE47-DAE3-40F5-6864-0D8D22D2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4B5B-20F6-5E67-3A05-66CEAF8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12D2-22AC-B745-379F-4B6B1BD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23A0-5C80-4A21-5B61-049B022D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6A67-1EF7-E9B2-BFA7-126900EC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FF6B-EDDA-F500-537E-3537D4E6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C1E8-B1A3-47FE-3973-E2FC8BF8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516B-0286-879D-7978-903FE58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794-9DFC-7E73-15CA-BA28ACB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84AB3-6E05-C825-AC4F-B842B120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CF2B-71C4-21BB-3810-3C667968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1CBC-E842-FC75-D8A7-880741FC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5187-B36B-82FF-FE2D-D8D3407F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9844-8285-CB15-4EDE-4EF126A8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A6148-7A8B-3F17-2031-9648B03C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6B75-481C-F1A8-1A9A-09C18F18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6DD2-A5C3-8944-6454-9F2F4606C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B5A5D-E687-3849-9A61-54745BFA672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FD61-31A3-003C-2AFC-DF4C69DA1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B22-D0F5-7159-21DC-72C11647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7B861-32DE-F847-A893-1A2033757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multithreading-vs-multiprocessing-asyncio-code-examples-kaushik-yxgjc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CF31-0DD6-4FD2-3DFA-D8F456AC7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Concurrency: </a:t>
            </a:r>
            <a:r>
              <a:rPr lang="en-US" dirty="0" err="1"/>
              <a:t>asyncio</a:t>
            </a:r>
            <a:r>
              <a:rPr lang="en-US" dirty="0"/>
              <a:t> and parallel </a:t>
            </a:r>
            <a:r>
              <a:rPr lang="en-US" dirty="0" err="1"/>
              <a:t>proccesing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F94DA-8DAF-BD26-6D7B-722EE178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8108"/>
          </a:xfrm>
        </p:spPr>
        <p:txBody>
          <a:bodyPr>
            <a:normAutofit/>
          </a:bodyPr>
          <a:lstStyle/>
          <a:p>
            <a:r>
              <a:rPr lang="en-US" sz="1600" dirty="0"/>
              <a:t>Reference: </a:t>
            </a:r>
          </a:p>
          <a:p>
            <a:r>
              <a:rPr lang="en-US" sz="1600" dirty="0"/>
              <a:t>Ch 7-8, Advanced Python Programming</a:t>
            </a:r>
          </a:p>
          <a:p>
            <a:r>
              <a:rPr lang="en-US" sz="1600" dirty="0"/>
              <a:t>Ch 13, Expert Python Programming</a:t>
            </a:r>
          </a:p>
          <a:p>
            <a:r>
              <a:rPr lang="en-US" sz="1200" b="1" i="0" u="none" strike="noStrike" dirty="0">
                <a:effectLst/>
                <a:latin typeface="var(--artdeco-reset-typography-font-family-sans)"/>
                <a:hlinkClick r:id="rId2"/>
              </a:rPr>
              <a:t>Multithreading VS Multiprocessing VS </a:t>
            </a:r>
            <a:r>
              <a:rPr lang="en-US" sz="1200" b="1" i="0" u="none" strike="noStrike" dirty="0" err="1">
                <a:effectLst/>
                <a:latin typeface="var(--artdeco-reset-typography-font-family-sans)"/>
                <a:hlinkClick r:id="rId2"/>
              </a:rPr>
              <a:t>Asyncio</a:t>
            </a:r>
            <a:r>
              <a:rPr lang="en-US" sz="1200" b="1" i="0" u="none" strike="noStrike" dirty="0">
                <a:effectLst/>
                <a:latin typeface="var(--artdeco-reset-typography-font-family-sans)"/>
                <a:hlinkClick r:id="rId2"/>
              </a:rPr>
              <a:t> (With Code examples)</a:t>
            </a:r>
            <a:endParaRPr lang="en-US" sz="1200" b="1" i="0" u="none" strike="noStrike" dirty="0">
              <a:effectLst/>
              <a:latin typeface="-apple-system"/>
            </a:endParaRPr>
          </a:p>
          <a:p>
            <a:endParaRPr lang="en-US" sz="1600" dirty="0"/>
          </a:p>
          <a:p>
            <a:r>
              <a:rPr lang="en-US" dirty="0" err="1"/>
              <a:t>Heyang</a:t>
            </a:r>
            <a:r>
              <a:rPr lang="en-US" dirty="0"/>
              <a:t> Long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57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F41-3A5B-7520-DDC4-22639CD2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out-of-state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3313-0C22-5F6D-CEED-C2809071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, LGBM</a:t>
            </a:r>
          </a:p>
        </p:txBody>
      </p:sp>
    </p:spTree>
    <p:extLst>
      <p:ext uri="{BB962C8B-B14F-4D97-AF65-F5344CB8AC3E}">
        <p14:creationId xmlns:p14="http://schemas.microsoft.com/office/powerpoint/2010/main" val="135287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9D56-1A9D-D7F6-C40E-721277C9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EF65-E762-7998-19A1-DAB4B176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Race hazard</a:t>
            </a:r>
          </a:p>
          <a:p>
            <a:pPr lvl="1"/>
            <a:r>
              <a:rPr lang="en-US" dirty="0"/>
              <a:t>Deadlock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 err="1"/>
              <a:t>Timeslicing</a:t>
            </a:r>
            <a:endParaRPr lang="en-US" dirty="0"/>
          </a:p>
          <a:p>
            <a:pPr lvl="2"/>
            <a:r>
              <a:rPr lang="en-US" dirty="0"/>
              <a:t>The CPU switches from one thread to another so fast that there is an illusion of threads running simultaneously</a:t>
            </a:r>
          </a:p>
          <a:p>
            <a:pPr lvl="2"/>
            <a:r>
              <a:rPr lang="en-US" dirty="0"/>
              <a:t>Parallelism without multiple processing units is obviously virtual and there</a:t>
            </a:r>
          </a:p>
          <a:p>
            <a:pPr marL="914400" lvl="2" indent="0">
              <a:buNone/>
            </a:pPr>
            <a:r>
              <a:rPr lang="en-US" dirty="0"/>
              <a:t>is no performance gain from running multiple threads on such hardware.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, GIL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6F2-5767-198E-C01F-74656151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threading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72BB-D45E-4A52-EF23-5B1077D8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responsive interfaces</a:t>
            </a:r>
          </a:p>
          <a:p>
            <a:r>
              <a:rPr lang="en-US" dirty="0"/>
              <a:t>Delegating work</a:t>
            </a:r>
          </a:p>
          <a:p>
            <a:pPr lvl="1"/>
            <a:r>
              <a:rPr lang="en-US" dirty="0"/>
              <a:t>Multiple HTTP requests</a:t>
            </a:r>
          </a:p>
          <a:p>
            <a:r>
              <a:rPr lang="en-US" dirty="0"/>
              <a:t>Building multiuser applications</a:t>
            </a:r>
          </a:p>
          <a:p>
            <a:pPr lvl="1"/>
            <a:r>
              <a:rPr lang="en-US" dirty="0"/>
              <a:t>less expensive than using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32905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6924-BA4C-99BB-8139-66A05DD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11F0-55D3-9DEC-2810-E3CBF5DF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Threading: example1-3</a:t>
            </a:r>
          </a:p>
          <a:p>
            <a:r>
              <a:rPr lang="en-US" dirty="0"/>
              <a:t>Future: example4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utilization</a:t>
            </a:r>
          </a:p>
          <a:p>
            <a:pPr lvl="1"/>
            <a:r>
              <a:rPr lang="en-US" dirty="0" err="1"/>
              <a:t>Dataloader</a:t>
            </a:r>
            <a:endParaRPr lang="en-US" dirty="0"/>
          </a:p>
          <a:p>
            <a:pPr lvl="1"/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torch.set_num_threads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76D3-08B7-81EB-2DD8-432B02B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Asyncio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5619-551F-6E80-37D1-60BBDD1C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loops</a:t>
            </a:r>
          </a:p>
          <a:p>
            <a:pPr lvl="1"/>
            <a:r>
              <a:rPr lang="en-US" dirty="0" err="1"/>
              <a:t>Asyncio</a:t>
            </a:r>
            <a:r>
              <a:rPr lang="en-US" dirty="0"/>
              <a:t>: example 5-7</a:t>
            </a:r>
          </a:p>
          <a:p>
            <a:pPr lvl="1"/>
            <a:r>
              <a:rPr lang="en-US" dirty="0"/>
              <a:t>Coroutines: example 8-11</a:t>
            </a:r>
          </a:p>
        </p:txBody>
      </p:sp>
    </p:spTree>
    <p:extLst>
      <p:ext uri="{BB962C8B-B14F-4D97-AF65-F5344CB8AC3E}">
        <p14:creationId xmlns:p14="http://schemas.microsoft.com/office/powerpoint/2010/main" val="377055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8B39-2A88-CFE3-21C8-7357141F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pic>
        <p:nvPicPr>
          <p:cNvPr id="2050" name="Picture 2" descr="Multithreading VS Multiprocessing VS Asyncio (With Code examples)">
            <a:extLst>
              <a:ext uri="{FF2B5EF4-FFF2-40B4-BE49-F238E27FC236}">
                <a16:creationId xmlns:a16="http://schemas.microsoft.com/office/drawing/2014/main" id="{08BD6833-4468-7FBC-8046-CDA1A145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3011"/>
            <a:ext cx="6528044" cy="32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6D7B7-2475-2612-5FE3-7AE5FF7F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661" y="1289538"/>
            <a:ext cx="4454770" cy="47524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Separate Python processes that do </a:t>
            </a:r>
            <a:r>
              <a:rPr lang="en-US" b="1" dirty="0"/>
              <a:t>not constrain each other with GIL </a:t>
            </a:r>
            <a:r>
              <a:rPr lang="en-US" dirty="0"/>
              <a:t>allow for better resource utilization</a:t>
            </a:r>
          </a:p>
          <a:p>
            <a:r>
              <a:rPr lang="en-US" dirty="0"/>
              <a:t>The other advantage of using multiple processes is the fact that they </a:t>
            </a:r>
            <a:r>
              <a:rPr lang="en-US" b="1" dirty="0"/>
              <a:t>do not share memory context</a:t>
            </a:r>
            <a:r>
              <a:rPr lang="en-US" dirty="0"/>
              <a:t>. So it is harder to corrupt data and introduce deadlocks into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6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F14-8048-E05F-EF15-03C89C32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6EF0-170E-E8B5-9327-061946A3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multiprocessing.Pool</a:t>
            </a:r>
            <a:endParaRPr lang="en-US" dirty="0"/>
          </a:p>
          <a:p>
            <a:pPr lvl="1"/>
            <a:r>
              <a:rPr lang="en-US" dirty="0"/>
              <a:t>apply/ </a:t>
            </a:r>
            <a:r>
              <a:rPr lang="en-US" dirty="0" err="1"/>
              <a:t>apply_async</a:t>
            </a:r>
            <a:endParaRPr lang="en-US" dirty="0"/>
          </a:p>
          <a:p>
            <a:pPr lvl="1"/>
            <a:r>
              <a:rPr lang="en-US" dirty="0"/>
              <a:t>map/ </a:t>
            </a:r>
            <a:r>
              <a:rPr lang="en-US" dirty="0" err="1"/>
              <a:t>map_sync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multiprocessing.Process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Examle</a:t>
            </a:r>
            <a:r>
              <a:rPr lang="en-US" dirty="0"/>
              <a:t>: </a:t>
            </a:r>
            <a:r>
              <a:rPr lang="en-US" dirty="0" err="1"/>
              <a:t>processes.py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7C5D-2178-E5E5-1A19-F829F1F8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Monte Carlo simulation of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C518-F874-089F-A0D6-C85B5246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1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B3CC9-0A00-E9C3-1C28-BC20A603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1FE6-F7FA-1C20-3E50-F0EEC967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usage in advanced </a:t>
            </a:r>
            <a:r>
              <a:rPr lang="en-US" dirty="0" err="1"/>
              <a:t>packges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FCEB-94FB-A39B-915C-86895007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5F153-B808-0C5B-9B67-3F70450B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4101"/>
            <a:ext cx="4473639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A1382-1FE2-82F7-64F5-126D5FFF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556845"/>
            <a:ext cx="5328920" cy="235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2E5CB-CB04-F452-2F16-99AB19B5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48" y="4239767"/>
            <a:ext cx="5236180" cy="21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F1BA-26F2-E55C-6ED1-CDF2A754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A20A-D85E-C72B-BA71-AD4415D7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2970"/>
          </a:xfrm>
        </p:spPr>
        <p:txBody>
          <a:bodyPr/>
          <a:lstStyle/>
          <a:p>
            <a:r>
              <a:rPr lang="en-US" dirty="0"/>
              <a:t>Asynchronous programming is a way of dealing with slow and unpredictable resources.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2B245-B37F-9B26-8078-2EB3D81B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3" y="3547210"/>
            <a:ext cx="8318580" cy="2132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1BA76-A642-8585-1E17-8B4F6AD8FCF3}"/>
              </a:ext>
            </a:extLst>
          </p:cNvPr>
          <p:cNvSpPr txBox="1"/>
          <p:nvPr/>
        </p:nvSpPr>
        <p:spPr>
          <a:xfrm>
            <a:off x="6306944" y="3547210"/>
            <a:ext cx="575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clock cycle (depends on CPU speed, ~nanosecond)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EB07D-A5F6-4AFE-DCA1-8463E3B5F457}"/>
              </a:ext>
            </a:extLst>
          </p:cNvPr>
          <p:cNvSpPr txBox="1"/>
          <p:nvPr/>
        </p:nvSpPr>
        <p:spPr>
          <a:xfrm>
            <a:off x="6522484" y="3998243"/>
            <a:ext cx="38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OOM with registers, but slower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71B1F-A71E-2865-D6B1-136A17017F2C}"/>
              </a:ext>
            </a:extLst>
          </p:cNvPr>
          <p:cNvSpPr txBox="1"/>
          <p:nvPr/>
        </p:nvSpPr>
        <p:spPr>
          <a:xfrm>
            <a:off x="6886807" y="4408318"/>
            <a:ext cx="38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</a:t>
            </a:r>
            <a:r>
              <a:rPr lang="en-US" b="1" dirty="0"/>
              <a:t>hundred</a:t>
            </a:r>
            <a:r>
              <a:rPr lang="en-US" dirty="0"/>
              <a:t> clock 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2CF30-18DB-DADF-B59E-E3D73A8D5A53}"/>
              </a:ext>
            </a:extLst>
          </p:cNvPr>
          <p:cNvSpPr txBox="1"/>
          <p:nvPr/>
        </p:nvSpPr>
        <p:spPr>
          <a:xfrm>
            <a:off x="8391950" y="4818393"/>
            <a:ext cx="384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~millisecond</a:t>
            </a:r>
          </a:p>
        </p:txBody>
      </p:sp>
    </p:spTree>
    <p:extLst>
      <p:ext uri="{BB962C8B-B14F-4D97-AF65-F5344CB8AC3E}">
        <p14:creationId xmlns:p14="http://schemas.microsoft.com/office/powerpoint/2010/main" val="38480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4390-47B5-EB5B-5B78-87C3F81B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Qualitative description of waiting for input/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C11F-1133-912C-9E14-30F2517A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To put the relative speed of each memory type into perspective, if you were to have the CPU with a clock speed of about 1 second, a </a:t>
            </a:r>
            <a:r>
              <a:rPr lang="en-US" sz="2400" b="1" i="1" dirty="0"/>
              <a:t>register</a:t>
            </a:r>
            <a:r>
              <a:rPr lang="en-US" sz="2400" i="1" dirty="0"/>
              <a:t> access would be equivalent to </a:t>
            </a:r>
            <a:r>
              <a:rPr lang="en-US" sz="2400" b="1" i="1" dirty="0"/>
              <a:t>picking up a pen from a table</a:t>
            </a:r>
            <a:r>
              <a:rPr lang="en-US" sz="2400" i="1" dirty="0"/>
              <a:t>. A </a:t>
            </a:r>
            <a:r>
              <a:rPr lang="en-US" sz="2400" b="1" i="1" dirty="0"/>
              <a:t>cache</a:t>
            </a:r>
            <a:r>
              <a:rPr lang="en-US" sz="2400" i="1" dirty="0"/>
              <a:t> access would be equivalent to </a:t>
            </a:r>
            <a:r>
              <a:rPr lang="en-US" sz="2400" b="1" i="1" dirty="0"/>
              <a:t>picking up a book from a shelf</a:t>
            </a:r>
            <a:r>
              <a:rPr lang="en-US" sz="2400" i="1" dirty="0"/>
              <a:t>. Moving higher up the hierarchy, a </a:t>
            </a:r>
            <a:r>
              <a:rPr lang="en-US" sz="2400" b="1" i="1" dirty="0"/>
              <a:t>RAM</a:t>
            </a:r>
            <a:r>
              <a:rPr lang="en-US" sz="2400" i="1" dirty="0"/>
              <a:t> access would be equivalent to </a:t>
            </a:r>
            <a:r>
              <a:rPr lang="en-US" sz="2400" b="1" i="1" dirty="0"/>
              <a:t>loading up the laundry</a:t>
            </a:r>
            <a:r>
              <a:rPr lang="en-US" sz="2400" i="1" dirty="0"/>
              <a:t> (about 20 times slower than the cache). When we move to persistent storage, things are quite different. Retrieving an element from an </a:t>
            </a:r>
            <a:r>
              <a:rPr lang="en-US" sz="2400" b="1" i="1" dirty="0"/>
              <a:t>SSD</a:t>
            </a:r>
            <a:r>
              <a:rPr lang="en-US" sz="2400" i="1" dirty="0"/>
              <a:t> will be equivalent to going on a </a:t>
            </a:r>
            <a:r>
              <a:rPr lang="en-US" sz="2400" b="1" i="1" dirty="0"/>
              <a:t>4-day road trip </a:t>
            </a:r>
            <a:r>
              <a:rPr lang="en-US" sz="2400" i="1" dirty="0"/>
              <a:t>while retrieving an element from an </a:t>
            </a:r>
            <a:r>
              <a:rPr lang="en-US" sz="2400" b="1" i="1" dirty="0"/>
              <a:t>HDD</a:t>
            </a:r>
            <a:r>
              <a:rPr lang="en-US" sz="2400" i="1" dirty="0"/>
              <a:t> can take up to </a:t>
            </a:r>
            <a:r>
              <a:rPr lang="en-US" sz="2400" b="1" i="1" dirty="0"/>
              <a:t>6 months</a:t>
            </a:r>
            <a:r>
              <a:rPr lang="en-US" sz="2400" i="1" dirty="0"/>
              <a:t>! The duration can stretch even further if we move on to access resources over the network.</a:t>
            </a:r>
          </a:p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2847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8E6-2429-06F8-870B-2BE2CD5F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18DA-9D42-01F6-079F-8A9CF713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we can move on and start handling other resources while we wait for a resource to become available.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2C8F8-238F-FDFF-3F92-83EF5C3A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814"/>
            <a:ext cx="6205700" cy="1744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44334-67EE-022E-B54F-BA0B16A00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5" t="4290" r="3231"/>
          <a:stretch/>
        </p:blipFill>
        <p:spPr>
          <a:xfrm>
            <a:off x="6096000" y="2938937"/>
            <a:ext cx="5846600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3A79-FBBA-BA1E-06DF-9685A4AA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usage in advanced </a:t>
            </a:r>
            <a:r>
              <a:rPr lang="en-US" dirty="0" err="1"/>
              <a:t>packges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7B56-740A-6A94-CEAB-FE55000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C5676-93A2-BE7B-8EFC-ED29A575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4101"/>
            <a:ext cx="4473639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92962-3FEF-9243-360D-63DADE12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556845"/>
            <a:ext cx="5328920" cy="235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2699E-3CA9-A669-F5C1-8536264F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48" y="4239767"/>
            <a:ext cx="5236180" cy="21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04D-0131-E1EF-4E88-8F909B4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Parallelization</a:t>
            </a:r>
          </a:p>
        </p:txBody>
      </p:sp>
      <p:pic>
        <p:nvPicPr>
          <p:cNvPr id="6148" name="Picture 4" descr="Tree Series 2: GBDT, Lightgbm, XGBoost, Catboost -">
            <a:extLst>
              <a:ext uri="{FF2B5EF4-FFF2-40B4-BE49-F238E27FC236}">
                <a16:creationId xmlns:a16="http://schemas.microsoft.com/office/drawing/2014/main" id="{A9706DEF-0A5B-B55A-E595-BAEFAD4E8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07" y="4306962"/>
            <a:ext cx="5961582" cy="21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Xtreme Gradient Boosting (XGBoost) Schematic Representation: it builds...  | Download Scientific Diagram">
            <a:extLst>
              <a:ext uri="{FF2B5EF4-FFF2-40B4-BE49-F238E27FC236}">
                <a16:creationId xmlns:a16="http://schemas.microsoft.com/office/drawing/2014/main" id="{088DC5A0-66C5-9517-36E1-FA912605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07" y="1461898"/>
            <a:ext cx="9668993" cy="25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939EF-A061-B20A-0CFC-95244D62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C637-A59D-71E0-E8EA-4BB18FB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usage in advanced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7AC1-1768-CAD7-287F-7104CFA1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3DC83-AD52-312C-A522-54E56EF6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9" y="1690688"/>
            <a:ext cx="6987904" cy="361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C0CCA-540D-C37A-B5FA-1FA1CA11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33" y="2024222"/>
            <a:ext cx="4178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CB185-2919-5C40-DF45-10734B8F8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033" y="4119053"/>
            <a:ext cx="4253964" cy="12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0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FF23-19E3-5468-814A-32D7962B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</a:t>
            </a:r>
            <a:r>
              <a:rPr lang="en-US" dirty="0" err="1"/>
              <a:t>Asyncio</a:t>
            </a:r>
            <a:r>
              <a:rPr lang="en-US" dirty="0"/>
              <a:t>, Multithreading and Multiprocessing</a:t>
            </a:r>
          </a:p>
        </p:txBody>
      </p:sp>
      <p:pic>
        <p:nvPicPr>
          <p:cNvPr id="3074" name="Picture 2" descr="Multithreading VS Multiprocessing VS Asyncio in Python">
            <a:extLst>
              <a:ext uri="{FF2B5EF4-FFF2-40B4-BE49-F238E27FC236}">
                <a16:creationId xmlns:a16="http://schemas.microsoft.com/office/drawing/2014/main" id="{27D218E1-905B-22EA-C32D-C132E813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963257"/>
            <a:ext cx="8886093" cy="42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32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804FC-C082-96CB-410E-96C029D54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DF4A-5EA9-9BC6-F799-2A98E37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</a:t>
            </a:r>
            <a:r>
              <a:rPr lang="en-US" dirty="0" err="1"/>
              <a:t>Asyncio</a:t>
            </a:r>
            <a:r>
              <a:rPr lang="en-US" dirty="0"/>
              <a:t>, Multithreading and Multiprocessing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0D3DD-54B1-BDF5-356D-BF577249C515}"/>
              </a:ext>
            </a:extLst>
          </p:cNvPr>
          <p:cNvSpPr txBox="1"/>
          <p:nvPr/>
        </p:nvSpPr>
        <p:spPr>
          <a:xfrm>
            <a:off x="838200" y="2036602"/>
            <a:ext cx="11025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artdeco-reset-typography-font-family-sans)"/>
              </a:rPr>
              <a:t>Use </a:t>
            </a:r>
            <a:r>
              <a:rPr lang="en-US" sz="2800" b="1" dirty="0">
                <a:effectLst/>
                <a:latin typeface="var(--artdeco-reset-typography-font-family-sans)"/>
              </a:rPr>
              <a:t>multithreading</a:t>
            </a:r>
            <a:r>
              <a:rPr lang="en-US" sz="2800" dirty="0">
                <a:effectLst/>
                <a:latin typeface="var(--artdeco-reset-typography-font-family-sans)"/>
              </a:rPr>
              <a:t> when you need to run I/O bound or CPU bound jobs concurrently in a single process. Examples - serving concurrent requests in a web server, parallel processing in data science apps etc.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var(--artdeco-reset-typography-font-family-sans)"/>
              </a:rPr>
              <a:t>Leverage </a:t>
            </a:r>
            <a:r>
              <a:rPr lang="en-US" sz="2800" b="1" dirty="0">
                <a:effectLst/>
                <a:latin typeface="var(--artdeco-reset-typography-font-family-sans)"/>
              </a:rPr>
              <a:t>multiprocessing</a:t>
            </a:r>
            <a:r>
              <a:rPr lang="en-US" sz="2800" dirty="0">
                <a:effectLst/>
                <a:latin typeface="var(--artdeco-reset-typography-font-family-sans)"/>
              </a:rPr>
              <a:t> for CPU bound jobs that require truly parallel execution across multiple cores. Examples - multimedia processing, scientific computations etc.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en-US" sz="2800" b="1" dirty="0" err="1">
                <a:effectLst/>
                <a:latin typeface="var(--artdeco-reset-typography-font-family-sans)"/>
              </a:rPr>
              <a:t>Asyncio</a:t>
            </a:r>
            <a:r>
              <a:rPr lang="en-US" sz="2800" dirty="0">
                <a:effectLst/>
                <a:latin typeface="var(--artdeco-reset-typography-font-family-sans)"/>
              </a:rPr>
              <a:t> suits network applications like web servers, databases etc. where blocking I/O operations limit performance. </a:t>
            </a:r>
            <a:r>
              <a:rPr lang="en-US" sz="2800" dirty="0" err="1">
                <a:effectLst/>
                <a:latin typeface="var(--artdeco-reset-typography-font-family-sans)"/>
              </a:rPr>
              <a:t>Asyncio</a:t>
            </a:r>
            <a:r>
              <a:rPr lang="en-US" sz="2800" dirty="0">
                <a:effectLst/>
                <a:latin typeface="var(--artdeco-reset-typography-font-family-sans)"/>
              </a:rPr>
              <a:t> minimizes blocking for high throughput.</a:t>
            </a:r>
          </a:p>
        </p:txBody>
      </p:sp>
    </p:spTree>
    <p:extLst>
      <p:ext uri="{BB962C8B-B14F-4D97-AF65-F5344CB8AC3E}">
        <p14:creationId xmlns:p14="http://schemas.microsoft.com/office/powerpoint/2010/main" val="34986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561</Words>
  <Application>Microsoft Macintosh PowerPoint</Application>
  <PresentationFormat>Widescreen</PresentationFormat>
  <Paragraphs>72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-webkit-standard</vt:lpstr>
      <vt:lpstr>var(--artdeco-reset-typography-font-family-sans)</vt:lpstr>
      <vt:lpstr>Aptos</vt:lpstr>
      <vt:lpstr>Aptos Display</vt:lpstr>
      <vt:lpstr>Arial</vt:lpstr>
      <vt:lpstr>Office Theme</vt:lpstr>
      <vt:lpstr>Concurrency: asyncio and parallel proccesing</vt:lpstr>
      <vt:lpstr>Asynchronous programming</vt:lpstr>
      <vt:lpstr>Qualitative description of waiting for input/ output</vt:lpstr>
      <vt:lpstr>Concurrency</vt:lpstr>
      <vt:lpstr>Concurrency usage in advanced packges</vt:lpstr>
      <vt:lpstr>XGBoost Parallelization</vt:lpstr>
      <vt:lpstr>Concurrency usage in advanced packages</vt:lpstr>
      <vt:lpstr>Comparison - Asyncio, Multithreading and Multiprocessing</vt:lpstr>
      <vt:lpstr>Comparison - Asyncio, Multithreading and Multiprocessing</vt:lpstr>
      <vt:lpstr>Concurrency out-of-state usage</vt:lpstr>
      <vt:lpstr>Multithreading</vt:lpstr>
      <vt:lpstr>When should threading be used?</vt:lpstr>
      <vt:lpstr>Examples</vt:lpstr>
      <vt:lpstr>Asyncio Implementation</vt:lpstr>
      <vt:lpstr>Multiprocessing</vt:lpstr>
      <vt:lpstr>Multiprocessing</vt:lpstr>
      <vt:lpstr>Case study: Monte Carlo simulation of pi</vt:lpstr>
      <vt:lpstr>Concurrency usage in advanced packges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Long, Heyang</dc:creator>
  <cp:lastModifiedBy>Long, Heyang</cp:lastModifiedBy>
  <cp:revision>1</cp:revision>
  <dcterms:created xsi:type="dcterms:W3CDTF">2024-10-15T20:33:28Z</dcterms:created>
  <dcterms:modified xsi:type="dcterms:W3CDTF">2024-10-20T00:18:43Z</dcterms:modified>
</cp:coreProperties>
</file>