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8A24-838B-401B-84F9-7BE5292EC2B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ktPublishing/Advanced-Python-Programming-Second-Ed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25682" y="831064"/>
            <a:ext cx="2669018" cy="568310"/>
          </a:xfrm>
        </p:spPr>
        <p:txBody>
          <a:bodyPr/>
          <a:lstStyle/>
          <a:p>
            <a:pPr algn="l"/>
            <a:r>
              <a:rPr lang="zh-CN" altLang="en-US" dirty="0" smtClean="0"/>
              <a:t>琪石俱乐部</a:t>
            </a:r>
            <a:endParaRPr 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722715" y="5112522"/>
            <a:ext cx="5343970" cy="110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吴林达</a:t>
            </a:r>
            <a:endParaRPr lang="en-US" dirty="0" smtClean="0"/>
          </a:p>
          <a:p>
            <a:pPr algn="l"/>
            <a:r>
              <a:rPr lang="en-US" dirty="0" smtClean="0"/>
              <a:t>2024.9.21</a:t>
            </a:r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22715" y="2002921"/>
            <a:ext cx="9144000" cy="88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第三期</a:t>
            </a:r>
            <a:r>
              <a:rPr lang="en-US" altLang="zh-CN" sz="3200" dirty="0" smtClean="0"/>
              <a:t>Advanced Python</a:t>
            </a:r>
            <a:r>
              <a:rPr lang="zh-CN" altLang="en-US" sz="3200" dirty="0" smtClean="0"/>
              <a:t>读书小组</a:t>
            </a: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0" y="613562"/>
            <a:ext cx="4369929" cy="54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53982"/>
              </p:ext>
            </p:extLst>
          </p:nvPr>
        </p:nvGraphicFramePr>
        <p:xfrm>
          <a:off x="1203373" y="2133526"/>
          <a:ext cx="8579978" cy="2832576"/>
        </p:xfrm>
        <a:graphic>
          <a:graphicData uri="http://schemas.openxmlformats.org/drawingml/2006/table">
            <a:tbl>
              <a:tblPr/>
              <a:tblGrid>
                <a:gridCol w="991312">
                  <a:extLst>
                    <a:ext uri="{9D8B030D-6E8A-4147-A177-3AD203B41FA5}">
                      <a16:colId xmlns:a16="http://schemas.microsoft.com/office/drawing/2014/main" val="665483530"/>
                    </a:ext>
                  </a:extLst>
                </a:gridCol>
                <a:gridCol w="5973511">
                  <a:extLst>
                    <a:ext uri="{9D8B030D-6E8A-4147-A177-3AD203B41FA5}">
                      <a16:colId xmlns:a16="http://schemas.microsoft.com/office/drawing/2014/main" val="1511738046"/>
                    </a:ext>
                  </a:extLst>
                </a:gridCol>
                <a:gridCol w="1615155">
                  <a:extLst>
                    <a:ext uri="{9D8B030D-6E8A-4147-A177-3AD203B41FA5}">
                      <a16:colId xmlns:a16="http://schemas.microsoft.com/office/drawing/2014/main" val="3891214486"/>
                    </a:ext>
                  </a:extLst>
                </a:gridCol>
              </a:tblGrid>
              <a:tr h="4905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日期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题目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主讲人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93647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Sept 21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1）1. Profiling and pure python optimization (v1.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1-3; 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1-3)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Linda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33812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2）Cython,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and other compilers (v1.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4-5; 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4-5)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Wen Luo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83695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3）Automatic differentiation (v2.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 sections 1-3)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Kimmy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92667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4）Accelerated linear algebra (v2.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 sections 4-5)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Peixuan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Liu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457247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5）Concurrency: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asyncio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parallel processing (v1.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6-9; 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7-8)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Heyang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Long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77255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6）Threading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cocurrennt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web requests (v1.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10-12; 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9)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Henry Yang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82693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7）Processes (v1.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13-18; 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10-11)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Vivian Zheng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13997"/>
                  </a:ext>
                </a:extLst>
              </a:tr>
              <a:tr h="292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8）Deadlocks, starvation, race conditions, and GIL (v1.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19-22; v2.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13-16)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Zekang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Cheng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5642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03373" y="790737"/>
            <a:ext cx="24352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安排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每周日 </a:t>
            </a:r>
            <a:r>
              <a:rPr lang="en-US" altLang="zh-CN" dirty="0" smtClean="0"/>
              <a:t>11am </a:t>
            </a:r>
            <a:r>
              <a:rPr lang="zh-CN" altLang="en-US" dirty="0" smtClean="0"/>
              <a:t>美东时间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650" y="1594887"/>
            <a:ext cx="10515600" cy="5087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1. </a:t>
            </a:r>
            <a:r>
              <a:rPr lang="en-US" dirty="0" smtClean="0"/>
              <a:t>Benchmarking and Profiling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2. </a:t>
            </a:r>
            <a:r>
              <a:rPr lang="en-US" dirty="0" smtClean="0"/>
              <a:t>Pure Python Optimizations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Ch</a:t>
            </a:r>
            <a:r>
              <a:rPr lang="en-US" dirty="0" smtClean="0"/>
              <a:t> 3. Fast Array Operations with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altLang="zh-CN" dirty="0" smtClean="0"/>
              <a:t>and</a:t>
            </a:r>
            <a:r>
              <a:rPr lang="en-US" dirty="0" smtClean="0"/>
              <a:t> Pandas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Demo</a:t>
            </a: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735650" y="730916"/>
            <a:ext cx="1446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71" y="1133415"/>
            <a:ext cx="10515600" cy="53475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Benchmarking: Measure of performance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Profiling: Identifying performance bottlenecks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Goal: Find and focus on optimizing the slowest parts of your code.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80-20 rule (80% of time spent on 20% of code)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altLang="zh-CN" sz="2600" dirty="0" smtClean="0"/>
              <a:t>Timing t</a:t>
            </a:r>
            <a:r>
              <a:rPr lang="en-US" sz="2600" dirty="0" smtClean="0"/>
              <a:t>ools: </a:t>
            </a:r>
            <a:r>
              <a:rPr lang="en-US" sz="2600" dirty="0" smtClean="0">
                <a:latin typeface="Consolas" panose="020B0609020204030204" pitchFamily="49" charset="0"/>
              </a:rPr>
              <a:t>UNIX time</a:t>
            </a:r>
            <a:r>
              <a:rPr lang="en-US" sz="2600" dirty="0" smtClean="0">
                <a:latin typeface="Consolas" panose="020B0609020204030204" pitchFamily="49" charset="0"/>
              </a:rPr>
              <a:t>, </a:t>
            </a:r>
            <a:r>
              <a:rPr lang="en-US" sz="2600" dirty="0" err="1" smtClean="0">
                <a:latin typeface="Consolas" panose="020B0609020204030204" pitchFamily="49" charset="0"/>
              </a:rPr>
              <a:t>timeit</a:t>
            </a:r>
            <a:r>
              <a:rPr lang="en-US" sz="2600" dirty="0" smtClean="0">
                <a:latin typeface="Consolas" panose="020B0609020204030204" pitchFamily="49" charset="0"/>
              </a:rPr>
              <a:t>, </a:t>
            </a:r>
            <a:r>
              <a:rPr lang="en-US" sz="2600" dirty="0" err="1" smtClean="0">
                <a:latin typeface="Consolas" panose="020B0609020204030204" pitchFamily="49" charset="0"/>
              </a:rPr>
              <a:t>pytest</a:t>
            </a:r>
            <a:r>
              <a:rPr lang="en-US" sz="2600" dirty="0" smtClean="0">
                <a:latin typeface="Consolas" panose="020B0609020204030204" pitchFamily="49" charset="0"/>
              </a:rPr>
              <a:t>-benchmark. Demo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/>
              <a:t>Memory t</a:t>
            </a:r>
            <a:r>
              <a:rPr lang="en-US" sz="2600" dirty="0" smtClean="0"/>
              <a:t>ools: </a:t>
            </a:r>
            <a:r>
              <a:rPr lang="en-US" sz="2600" dirty="0" err="1" smtClean="0">
                <a:latin typeface="Consolas" panose="020B0609020204030204" pitchFamily="49" charset="0"/>
              </a:rPr>
              <a:t>memory_profiler</a:t>
            </a:r>
            <a:r>
              <a:rPr lang="en-US" sz="2600" dirty="0" smtClean="0">
                <a:latin typeface="Consolas" panose="020B0609020204030204" pitchFamily="49" charset="0"/>
              </a:rPr>
              <a:t>. Demo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Profiling tools</a:t>
            </a:r>
            <a:r>
              <a:rPr lang="en-US" sz="2600" dirty="0" smtClean="0"/>
              <a:t>: </a:t>
            </a:r>
            <a:r>
              <a:rPr lang="en-US" sz="2600" dirty="0">
                <a:latin typeface="Consolas" panose="020B0609020204030204" pitchFamily="49" charset="0"/>
              </a:rPr>
              <a:t>profile, </a:t>
            </a:r>
            <a:r>
              <a:rPr lang="en-US" sz="2600" dirty="0" err="1" smtClean="0">
                <a:latin typeface="Consolas" panose="020B0609020204030204" pitchFamily="49" charset="0"/>
              </a:rPr>
              <a:t>cProfile</a:t>
            </a:r>
            <a:r>
              <a:rPr lang="en-US" sz="2600" dirty="0" smtClean="0">
                <a:latin typeface="Consolas" panose="020B0609020204030204" pitchFamily="49" charset="0"/>
              </a:rPr>
              <a:t>. Demo</a:t>
            </a:r>
            <a:endParaRPr lang="en-US" sz="26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376727" y="89981"/>
            <a:ext cx="431547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1. </a:t>
            </a:r>
            <a:r>
              <a:rPr lang="en-US" sz="2400" dirty="0" smtClean="0"/>
              <a:t>Benchmarking and Profiling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17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71" y="11334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Algorithmic efficiency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Choosing optimal data structures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ist,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set,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heapq</a:t>
            </a:r>
            <a:endParaRPr 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Efficient Python coding techniques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cache, generator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76727" y="89981"/>
            <a:ext cx="4217308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2. </a:t>
            </a:r>
            <a:r>
              <a:rPr lang="en-US" sz="2400" dirty="0" smtClean="0"/>
              <a:t>Pure Python Optimizations</a:t>
            </a:r>
            <a:endParaRPr 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36" y="1847592"/>
            <a:ext cx="5246019" cy="116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6" y="3236202"/>
            <a:ext cx="5246019" cy="13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71" y="11334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Vectorization for efficient loops and multi-dimensional arrays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Structured </a:t>
            </a:r>
            <a:r>
              <a:rPr lang="en-US" sz="2400" dirty="0" smtClean="0"/>
              <a:t>data analysis and manipulation</a:t>
            </a:r>
            <a:endParaRPr lang="en-US" sz="24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pandas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Demo</a:t>
            </a:r>
            <a:endParaRPr 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76727" y="89981"/>
            <a:ext cx="666637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3. </a:t>
            </a:r>
            <a:r>
              <a:rPr lang="en-US" sz="2400" dirty="0" smtClean="0"/>
              <a:t>Fast Array Operations with </a:t>
            </a:r>
            <a:r>
              <a:rPr lang="en-US" sz="2400" dirty="0" err="1" smtClean="0"/>
              <a:t>NumPy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en-US" sz="2400" dirty="0" smtClean="0"/>
              <a:t> Pandas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06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650" y="1594887"/>
            <a:ext cx="10515600" cy="5087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原书</a:t>
            </a:r>
            <a:r>
              <a:rPr lang="en-US" altLang="zh-CN" sz="2000" dirty="0" smtClean="0"/>
              <a:t>code</a:t>
            </a:r>
            <a:r>
              <a:rPr lang="zh-CN" altLang="en-US" sz="2000" dirty="0" smtClean="0"/>
              <a:t>：</a:t>
            </a:r>
            <a:r>
              <a:rPr lang="en-US" sz="2000" dirty="0" smtClean="0">
                <a:hlinkClick r:id="rId2"/>
              </a:rPr>
              <a:t>https://github.com/PacktPublishing/Advanced-Python-Programming-Second-Edition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读书小组</a:t>
            </a:r>
            <a:r>
              <a:rPr lang="en-US" altLang="zh-CN" sz="2000" dirty="0" smtClean="0"/>
              <a:t>code: </a:t>
            </a:r>
            <a:r>
              <a:rPr lang="zh-CN" altLang="en-US" sz="2000" dirty="0" smtClean="0"/>
              <a:t>琪石读书小组</a:t>
            </a:r>
            <a:r>
              <a:rPr lang="en-US" altLang="zh-CN" sz="2000" dirty="0" err="1" smtClean="0"/>
              <a:t>github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读书小组</a:t>
            </a:r>
            <a:r>
              <a:rPr lang="en-US" altLang="zh-CN" sz="2000" dirty="0" err="1" smtClean="0"/>
              <a:t>ppt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琪石</a:t>
            </a:r>
            <a:r>
              <a:rPr lang="en-US" altLang="zh-CN" sz="2000" dirty="0" smtClean="0"/>
              <a:t>OneDrive</a:t>
            </a:r>
            <a:r>
              <a:rPr lang="zh-CN" altLang="en-US" sz="2000" dirty="0" smtClean="0"/>
              <a:t>共享文件夹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735650" y="730916"/>
            <a:ext cx="1710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Resource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23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349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DengXian</vt:lpstr>
      <vt:lpstr>DengXian Light</vt:lpstr>
      <vt:lpstr>Arial</vt:lpstr>
      <vt:lpstr>Calibri</vt:lpstr>
      <vt:lpstr>Calibri Light</vt:lpstr>
      <vt:lpstr>Consolas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《Advanced Python Programming》 读书小组</dc:title>
  <dc:creator>Michael</dc:creator>
  <cp:lastModifiedBy>Michael</cp:lastModifiedBy>
  <cp:revision>23</cp:revision>
  <dcterms:created xsi:type="dcterms:W3CDTF">2024-09-19T00:59:53Z</dcterms:created>
  <dcterms:modified xsi:type="dcterms:W3CDTF">2024-09-21T21:29:43Z</dcterms:modified>
</cp:coreProperties>
</file>