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2"/>
    <p:sldId id="304" r:id="rId3"/>
    <p:sldId id="305" r:id="rId4"/>
    <p:sldId id="306" r:id="rId5"/>
    <p:sldId id="298" r:id="rId6"/>
    <p:sldId id="299" r:id="rId7"/>
    <p:sldId id="301" r:id="rId8"/>
    <p:sldId id="307" r:id="rId9"/>
    <p:sldId id="300" r:id="rId10"/>
    <p:sldId id="302" r:id="rId11"/>
    <p:sldId id="308" r:id="rId12"/>
    <p:sldId id="303" r:id="rId13"/>
    <p:sldId id="309" r:id="rId14"/>
    <p:sldId id="29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77" autoAdjust="0"/>
    <p:restoredTop sz="94660"/>
  </p:normalViewPr>
  <p:slideViewPr>
    <p:cSldViewPr snapToGrid="0">
      <p:cViewPr varScale="1">
        <p:scale>
          <a:sx n="127" d="100"/>
          <a:sy n="127"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11/16/24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Copyright: Qishi CPC</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Copyright: Qishi CPC</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1</a:t>
            </a:fld>
            <a:endParaRPr lang="en-US"/>
          </a:p>
        </p:txBody>
      </p:sp>
      <p:sp>
        <p:nvSpPr>
          <p:cNvPr id="5" name="Footer Placeholder 4"/>
          <p:cNvSpPr>
            <a:spLocks noGrp="1"/>
          </p:cNvSpPr>
          <p:nvPr>
            <p:ph type="ftr" sz="quarter" idx="4"/>
          </p:nvPr>
        </p:nvSpPr>
        <p:spPr/>
        <p:txBody>
          <a:bodyPr/>
          <a:lstStyle/>
          <a:p>
            <a:r>
              <a:rPr lang="en-US"/>
              <a:t>Copyright: Qishi CPC</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userDrawn="1"/>
        </p:nvPicPr>
        <p:blipFill>
          <a:blip r:embed="rId2"/>
          <a:srcRect b="3795"/>
          <a:stretch>
            <a:fillRect/>
          </a:stretch>
        </p:blipFill>
        <p:spPr>
          <a:xfrm>
            <a:off x="0" y="3731895"/>
            <a:ext cx="12193270" cy="3126105"/>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1">
              <a:rPr lang="en-US" smtClean="0"/>
              <a:t>11/16/24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Copyright: Qishi CPC</a:t>
            </a:r>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pic>
        <p:nvPicPr>
          <p:cNvPr id="7" name="Picture 6"/>
          <p:cNvPicPr>
            <a:picLocks noChangeAspect="1"/>
          </p:cNvPicPr>
          <p:nvPr userDrawn="1"/>
        </p:nvPicPr>
        <p:blipFill>
          <a:blip r:embed="rId3"/>
          <a:stretch>
            <a:fillRect/>
          </a:stretch>
        </p:blipFill>
        <p:spPr>
          <a:xfrm>
            <a:off x="10532110" y="222250"/>
            <a:ext cx="1198880" cy="1198880"/>
          </a:xfrm>
          <a:prstGeom prst="rect">
            <a:avLst/>
          </a:prstGeom>
        </p:spPr>
      </p:pic>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1">
              <a:rPr lang="en-US" smtClean="0"/>
              <a:t>11/16/24</a:t>
            </a:fld>
            <a:endParaRPr lang="en-US"/>
          </a:p>
        </p:txBody>
      </p:sp>
      <p:sp>
        <p:nvSpPr>
          <p:cNvPr id="5" name="Footer Placeholder 4"/>
          <p:cNvSpPr>
            <a:spLocks noGrp="1"/>
          </p:cNvSpPr>
          <p:nvPr>
            <p:ph type="ftr" sz="quarter" idx="11"/>
          </p:nvPr>
        </p:nvSpPr>
        <p:spPr/>
        <p:txBody>
          <a:bodyPr/>
          <a:lstStyle/>
          <a:p>
            <a:r>
              <a:rPr lang="en-US"/>
              <a:t>Copyright: Qishi CPC</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1">
              <a:rPr lang="en-US" smtClean="0"/>
              <a:t>11/16/24</a:t>
            </a:fld>
            <a:endParaRPr lang="en-US"/>
          </a:p>
        </p:txBody>
      </p:sp>
      <p:sp>
        <p:nvSpPr>
          <p:cNvPr id="5" name="Footer Placeholder 4"/>
          <p:cNvSpPr>
            <a:spLocks noGrp="1"/>
          </p:cNvSpPr>
          <p:nvPr>
            <p:ph type="ftr" sz="quarter" idx="11"/>
          </p:nvPr>
        </p:nvSpPr>
        <p:spPr/>
        <p:txBody>
          <a:bodyPr/>
          <a:lstStyle/>
          <a:p>
            <a:r>
              <a:rPr lang="en-US"/>
              <a:t>Copyright: Qishi CPC</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1">
              <a:rPr lang="en-US" smtClean="0"/>
              <a:t>11/16/24</a:t>
            </a:fld>
            <a:endParaRPr lang="en-US"/>
          </a:p>
        </p:txBody>
      </p:sp>
      <p:sp>
        <p:nvSpPr>
          <p:cNvPr id="5" name="Footer Placeholder 4"/>
          <p:cNvSpPr>
            <a:spLocks noGrp="1"/>
          </p:cNvSpPr>
          <p:nvPr>
            <p:ph type="ftr" sz="quarter" idx="11"/>
          </p:nvPr>
        </p:nvSpPr>
        <p:spPr/>
        <p:txBody>
          <a:bodyPr/>
          <a:lstStyle/>
          <a:p>
            <a:r>
              <a:rPr lang="en-US"/>
              <a:t>Copyright: Qishi CPC</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1">
              <a:rPr lang="en-US" smtClean="0"/>
              <a:t>11/16/24</a:t>
            </a:fld>
            <a:endParaRPr lang="en-US"/>
          </a:p>
        </p:txBody>
      </p:sp>
      <p:sp>
        <p:nvSpPr>
          <p:cNvPr id="5" name="Footer Placeholder 4"/>
          <p:cNvSpPr>
            <a:spLocks noGrp="1"/>
          </p:cNvSpPr>
          <p:nvPr>
            <p:ph type="ftr" sz="quarter" idx="11"/>
          </p:nvPr>
        </p:nvSpPr>
        <p:spPr/>
        <p:txBody>
          <a:bodyPr/>
          <a:lstStyle/>
          <a:p>
            <a:r>
              <a:rPr lang="en-US"/>
              <a:t>Copyright: Qishi CPC</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1">
              <a:rPr lang="en-US" smtClean="0"/>
              <a:t>11/16/24</a:t>
            </a:fld>
            <a:endParaRPr lang="en-US"/>
          </a:p>
        </p:txBody>
      </p:sp>
      <p:sp>
        <p:nvSpPr>
          <p:cNvPr id="6" name="Footer Placeholder 5"/>
          <p:cNvSpPr>
            <a:spLocks noGrp="1"/>
          </p:cNvSpPr>
          <p:nvPr>
            <p:ph type="ftr" sz="quarter" idx="11"/>
          </p:nvPr>
        </p:nvSpPr>
        <p:spPr/>
        <p:txBody>
          <a:bodyPr/>
          <a:lstStyle/>
          <a:p>
            <a:r>
              <a:rPr lang="en-US"/>
              <a:t>Copyright: Qishi CPC</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1">
              <a:rPr lang="en-US" smtClean="0"/>
              <a:t>11/16/24</a:t>
            </a:fld>
            <a:endParaRPr lang="en-US"/>
          </a:p>
        </p:txBody>
      </p:sp>
      <p:sp>
        <p:nvSpPr>
          <p:cNvPr id="8" name="Footer Placeholder 7"/>
          <p:cNvSpPr>
            <a:spLocks noGrp="1"/>
          </p:cNvSpPr>
          <p:nvPr>
            <p:ph type="ftr" sz="quarter" idx="11"/>
          </p:nvPr>
        </p:nvSpPr>
        <p:spPr/>
        <p:txBody>
          <a:bodyPr/>
          <a:lstStyle/>
          <a:p>
            <a:r>
              <a:rPr lang="en-US"/>
              <a:t>Copyright: Qishi CPC</a:t>
            </a:r>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1">
              <a:rPr lang="en-US" smtClean="0"/>
              <a:t>11/16/24</a:t>
            </a:fld>
            <a:endParaRPr lang="en-US"/>
          </a:p>
        </p:txBody>
      </p:sp>
      <p:sp>
        <p:nvSpPr>
          <p:cNvPr id="4" name="Footer Placeholder 3"/>
          <p:cNvSpPr>
            <a:spLocks noGrp="1"/>
          </p:cNvSpPr>
          <p:nvPr>
            <p:ph type="ftr" sz="quarter" idx="11"/>
          </p:nvPr>
        </p:nvSpPr>
        <p:spPr/>
        <p:txBody>
          <a:bodyPr/>
          <a:lstStyle/>
          <a:p>
            <a:r>
              <a:rPr lang="en-US"/>
              <a:t>Copyright: Qishi CPC</a:t>
            </a:r>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1">
              <a:rPr lang="en-US" smtClean="0"/>
              <a:t>11/16/24</a:t>
            </a:fld>
            <a:endParaRPr lang="en-US"/>
          </a:p>
        </p:txBody>
      </p:sp>
      <p:sp>
        <p:nvSpPr>
          <p:cNvPr id="3" name="Footer Placeholder 2"/>
          <p:cNvSpPr>
            <a:spLocks noGrp="1"/>
          </p:cNvSpPr>
          <p:nvPr>
            <p:ph type="ftr" sz="quarter" idx="11"/>
          </p:nvPr>
        </p:nvSpPr>
        <p:spPr/>
        <p:txBody>
          <a:bodyPr/>
          <a:lstStyle/>
          <a:p>
            <a:r>
              <a:rPr lang="en-US"/>
              <a:t>Copyright: Qishi CPC</a:t>
            </a:r>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1">
              <a:rPr lang="en-US" smtClean="0"/>
              <a:t>11/16/24</a:t>
            </a:fld>
            <a:endParaRPr lang="en-US"/>
          </a:p>
        </p:txBody>
      </p:sp>
      <p:sp>
        <p:nvSpPr>
          <p:cNvPr id="6" name="Footer Placeholder 5"/>
          <p:cNvSpPr>
            <a:spLocks noGrp="1"/>
          </p:cNvSpPr>
          <p:nvPr>
            <p:ph type="ftr" sz="quarter" idx="11"/>
          </p:nvPr>
        </p:nvSpPr>
        <p:spPr/>
        <p:txBody>
          <a:bodyPr/>
          <a:lstStyle/>
          <a:p>
            <a:r>
              <a:rPr lang="en-US"/>
              <a:t>Copyright: Qishi CPC</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1">
              <a:rPr lang="en-US" smtClean="0"/>
              <a:t>11/16/24</a:t>
            </a:fld>
            <a:endParaRPr lang="en-US"/>
          </a:p>
        </p:txBody>
      </p:sp>
      <p:sp>
        <p:nvSpPr>
          <p:cNvPr id="6" name="Footer Placeholder 5"/>
          <p:cNvSpPr>
            <a:spLocks noGrp="1"/>
          </p:cNvSpPr>
          <p:nvPr>
            <p:ph type="ftr" sz="quarter" idx="11"/>
          </p:nvPr>
        </p:nvSpPr>
        <p:spPr/>
        <p:txBody>
          <a:bodyPr/>
          <a:lstStyle/>
          <a:p>
            <a:r>
              <a:rPr lang="en-US"/>
              <a:t>Copyright: Qishi CPC</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1">
              <a:rPr lang="en-US" smtClean="0"/>
              <a:t>11/16/24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a:sym typeface="+mn-ea"/>
              </a:rPr>
              <a:t>Copyright: Qishi CPC</a:t>
            </a:r>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pic>
        <p:nvPicPr>
          <p:cNvPr id="7" name="Picture 6"/>
          <p:cNvPicPr>
            <a:picLocks noChangeAspect="1"/>
          </p:cNvPicPr>
          <p:nvPr userDrawn="1"/>
        </p:nvPicPr>
        <p:blipFill>
          <a:blip r:embed="rId14"/>
          <a:stretch>
            <a:fillRect/>
          </a:stretch>
        </p:blipFill>
        <p:spPr>
          <a:xfrm>
            <a:off x="10532110" y="222250"/>
            <a:ext cx="1198880" cy="11988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Advanced Python Programming</a:t>
            </a:r>
          </a:p>
        </p:txBody>
      </p:sp>
      <p:sp>
        <p:nvSpPr>
          <p:cNvPr id="3" name="Subtitle 2"/>
          <p:cNvSpPr>
            <a:spLocks noGrp="1"/>
          </p:cNvSpPr>
          <p:nvPr>
            <p:ph type="subTitle" idx="1"/>
          </p:nvPr>
        </p:nvSpPr>
        <p:spPr>
          <a:xfrm>
            <a:off x="766018" y="2649000"/>
            <a:ext cx="11201569" cy="981075"/>
          </a:xfrm>
        </p:spPr>
        <p:txBody>
          <a:bodyPr/>
          <a:lstStyle/>
          <a:p>
            <a:pPr algn="ctr"/>
            <a:r>
              <a:rPr lang="en-US" dirty="0">
                <a:latin typeface="+mj-lt"/>
              </a:rPr>
              <a:t>Week 9: The Factory Pattern and Builder Pattern (Ch 16-17)</a:t>
            </a:r>
          </a:p>
          <a:p>
            <a:endParaRPr lang="en-US" dirty="0"/>
          </a:p>
          <a:p>
            <a:endParaRPr lang="en-US" dirty="0"/>
          </a:p>
        </p:txBody>
      </p:sp>
      <p:sp>
        <p:nvSpPr>
          <p:cNvPr id="4" name="Date Placeholder 3"/>
          <p:cNvSpPr>
            <a:spLocks noGrp="1"/>
          </p:cNvSpPr>
          <p:nvPr>
            <p:ph type="dt" sz="half" idx="2"/>
          </p:nvPr>
        </p:nvSpPr>
        <p:spPr/>
        <p:txBody>
          <a:bodyPr/>
          <a:lstStyle/>
          <a:p>
            <a:fld id="{63A1C593-65D0-4073-BCC9-577B9352EA97}" type="datetime1">
              <a:rPr lang="en-US" smtClean="0"/>
              <a:t>11/16/24</a:t>
            </a:fld>
            <a:endParaRPr lang="en-US"/>
          </a:p>
        </p:txBody>
      </p:sp>
      <p:sp>
        <p:nvSpPr>
          <p:cNvPr id="5" name="Slide Number Placeholder 4"/>
          <p:cNvSpPr>
            <a:spLocks noGrp="1"/>
          </p:cNvSpPr>
          <p:nvPr>
            <p:ph type="sldNum" sz="quarter" idx="4"/>
          </p:nvPr>
        </p:nvSpPr>
        <p:spPr/>
        <p:txBody>
          <a:bodyPr/>
          <a:lstStyle/>
          <a:p>
            <a:fld id="{9B618960-8005-486C-9A75-10CB2AAC16F9}" type="slidenum">
              <a:rPr lang="en-US" smtClean="0"/>
              <a:t>1</a:t>
            </a:fld>
            <a:endParaRPr lang="en-US"/>
          </a:p>
        </p:txBody>
      </p:sp>
      <p:sp>
        <p:nvSpPr>
          <p:cNvPr id="6" name="Footer Placeholder 5"/>
          <p:cNvSpPr>
            <a:spLocks noGrp="1"/>
          </p:cNvSpPr>
          <p:nvPr>
            <p:ph type="ftr" sz="quarter" idx="3"/>
          </p:nvPr>
        </p:nvSpPr>
        <p:spPr/>
        <p:txBody>
          <a:bodyPr/>
          <a:lstStyle/>
          <a:p>
            <a:r>
              <a:rPr lang="en-US"/>
              <a:t>Copyright: Qishi CPC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0758C-4BD9-99AA-9B34-1E05D0595576}"/>
              </a:ext>
            </a:extLst>
          </p:cNvPr>
          <p:cNvSpPr>
            <a:spLocks noGrp="1"/>
          </p:cNvSpPr>
          <p:nvPr>
            <p:ph type="title"/>
          </p:nvPr>
        </p:nvSpPr>
        <p:spPr/>
        <p:txBody>
          <a:bodyPr/>
          <a:lstStyle/>
          <a:p>
            <a:r>
              <a:rPr lang="en-US" sz="3000" dirty="0"/>
              <a:t>Builder Pattern Key Components</a:t>
            </a:r>
          </a:p>
        </p:txBody>
      </p:sp>
      <p:sp>
        <p:nvSpPr>
          <p:cNvPr id="3" name="Content Placeholder 2">
            <a:extLst>
              <a:ext uri="{FF2B5EF4-FFF2-40B4-BE49-F238E27FC236}">
                <a16:creationId xmlns:a16="http://schemas.microsoft.com/office/drawing/2014/main" id="{A9EC9998-5787-0A9C-CD46-DD63244D6E7F}"/>
              </a:ext>
            </a:extLst>
          </p:cNvPr>
          <p:cNvSpPr>
            <a:spLocks noGrp="1"/>
          </p:cNvSpPr>
          <p:nvPr>
            <p:ph idx="1"/>
          </p:nvPr>
        </p:nvSpPr>
        <p:spPr>
          <a:xfrm>
            <a:off x="281354" y="1174750"/>
            <a:ext cx="11301046" cy="4953000"/>
          </a:xfrm>
        </p:spPr>
        <p:txBody>
          <a:bodyPr/>
          <a:lstStyle/>
          <a:p>
            <a:pPr>
              <a:buFont typeface="Arial" panose="020B0604020202020204" pitchFamily="34" charset="0"/>
              <a:buChar char="•"/>
            </a:pPr>
            <a:r>
              <a:rPr lang="en-US" sz="2000" b="1" dirty="0"/>
              <a:t>Key components</a:t>
            </a:r>
            <a:r>
              <a:rPr lang="en-US" sz="2000" dirty="0"/>
              <a:t>:</a:t>
            </a:r>
          </a:p>
          <a:p>
            <a:pPr lvl="1">
              <a:buFont typeface="Arial" panose="020B0604020202020204" pitchFamily="34" charset="0"/>
              <a:buChar char="•"/>
            </a:pPr>
            <a:r>
              <a:rPr lang="en-US" sz="2000" b="1" dirty="0"/>
              <a:t>Builder</a:t>
            </a:r>
            <a:r>
              <a:rPr lang="en-US" sz="2000" dirty="0"/>
              <a:t>: Creates individual parts of a complex object, with workers specializing in specific parts.</a:t>
            </a:r>
          </a:p>
          <a:p>
            <a:pPr lvl="1">
              <a:buFont typeface="Arial" panose="020B0604020202020204" pitchFamily="34" charset="0"/>
              <a:buChar char="•"/>
            </a:pPr>
            <a:r>
              <a:rPr lang="en-US" sz="2000" b="1" dirty="0"/>
              <a:t>Director</a:t>
            </a:r>
            <a:r>
              <a:rPr lang="en-US" sz="2000" dirty="0"/>
              <a:t>: Controls the building process using a builder instance, guides complex object creating, ensuring cooperation among builders.</a:t>
            </a:r>
          </a:p>
          <a:p>
            <a:pPr lvl="1">
              <a:buFont typeface="Arial" panose="020B0604020202020204" pitchFamily="34" charset="0"/>
              <a:buChar char="•"/>
            </a:pPr>
            <a:endParaRPr lang="en-US" sz="1700" dirty="0"/>
          </a:p>
          <a:p>
            <a:pPr>
              <a:buFont typeface="Arial" panose="020B0604020202020204" pitchFamily="34" charset="0"/>
              <a:buChar char="•"/>
            </a:pPr>
            <a:r>
              <a:rPr lang="en-US" sz="2000" b="1" dirty="0"/>
              <a:t>Real-World Example</a:t>
            </a:r>
            <a:r>
              <a:rPr lang="en-US" sz="2000" dirty="0"/>
              <a:t>: HTML page generation where different builders create unique page structures.</a:t>
            </a:r>
          </a:p>
          <a:p>
            <a:pPr lvl="1">
              <a:buFont typeface="Arial" panose="020B0604020202020204" pitchFamily="34" charset="0"/>
              <a:buChar char="•"/>
            </a:pPr>
            <a:r>
              <a:rPr lang="en-US" sz="1700" b="1" dirty="0"/>
              <a:t>Builder</a:t>
            </a:r>
            <a:r>
              <a:rPr lang="en-US" sz="1700" dirty="0"/>
              <a:t>: create various parts (title, heading, body, footer) of a HTML page</a:t>
            </a:r>
          </a:p>
          <a:p>
            <a:pPr lvl="1">
              <a:buFont typeface="Arial" panose="020B0604020202020204" pitchFamily="34" charset="0"/>
              <a:buChar char="•"/>
            </a:pPr>
            <a:r>
              <a:rPr lang="en-US" sz="1700" b="1" dirty="0"/>
              <a:t>Director</a:t>
            </a:r>
            <a:r>
              <a:rPr lang="en-US" sz="1700" dirty="0"/>
              <a:t>: calls the builder’s function for setting the title, the body and etc. Using different builder instances allows us to create a different HTML page without touching any of the code of the director.</a:t>
            </a:r>
          </a:p>
          <a:p>
            <a:pPr lvl="1">
              <a:buFont typeface="Arial" panose="020B0604020202020204" pitchFamily="34" charset="0"/>
              <a:buChar char="•"/>
            </a:pPr>
            <a:endParaRPr lang="en-US" sz="1700" dirty="0"/>
          </a:p>
          <a:p>
            <a:r>
              <a:rPr lang="en-US" sz="2000" b="1" dirty="0"/>
              <a:t>Use Case</a:t>
            </a:r>
            <a:r>
              <a:rPr lang="en-US" sz="2000" dirty="0"/>
              <a:t>: Ideal for cases where the object requires sequential construction, such as UI forms or document converters.​</a:t>
            </a:r>
          </a:p>
        </p:txBody>
      </p:sp>
      <p:sp>
        <p:nvSpPr>
          <p:cNvPr id="4" name="Date Placeholder 3">
            <a:extLst>
              <a:ext uri="{FF2B5EF4-FFF2-40B4-BE49-F238E27FC236}">
                <a16:creationId xmlns:a16="http://schemas.microsoft.com/office/drawing/2014/main" id="{0D4ED030-5309-574F-2448-F2F02E3EEF40}"/>
              </a:ext>
            </a:extLst>
          </p:cNvPr>
          <p:cNvSpPr>
            <a:spLocks noGrp="1"/>
          </p:cNvSpPr>
          <p:nvPr>
            <p:ph type="dt" sz="half" idx="10"/>
          </p:nvPr>
        </p:nvSpPr>
        <p:spPr/>
        <p:txBody>
          <a:bodyPr/>
          <a:lstStyle/>
          <a:p>
            <a:fld id="{63A1C593-65D0-4073-BCC9-577B9352EA97}" type="datetime1">
              <a:rPr lang="en-US" smtClean="0"/>
              <a:t>11/16/24</a:t>
            </a:fld>
            <a:endParaRPr lang="en-US"/>
          </a:p>
        </p:txBody>
      </p:sp>
      <p:sp>
        <p:nvSpPr>
          <p:cNvPr id="5" name="Footer Placeholder 4">
            <a:extLst>
              <a:ext uri="{FF2B5EF4-FFF2-40B4-BE49-F238E27FC236}">
                <a16:creationId xmlns:a16="http://schemas.microsoft.com/office/drawing/2014/main" id="{A9453369-37F6-8E42-A607-EAF40EA199AD}"/>
              </a:ext>
            </a:extLst>
          </p:cNvPr>
          <p:cNvSpPr>
            <a:spLocks noGrp="1"/>
          </p:cNvSpPr>
          <p:nvPr>
            <p:ph type="ftr" sz="quarter" idx="11"/>
          </p:nvPr>
        </p:nvSpPr>
        <p:spPr/>
        <p:txBody>
          <a:bodyPr/>
          <a:lstStyle/>
          <a:p>
            <a:r>
              <a:rPr lang="en-US"/>
              <a:t>Copyright: Qishi CPC</a:t>
            </a:r>
          </a:p>
        </p:txBody>
      </p:sp>
      <p:sp>
        <p:nvSpPr>
          <p:cNvPr id="6" name="Slide Number Placeholder 5">
            <a:extLst>
              <a:ext uri="{FF2B5EF4-FFF2-40B4-BE49-F238E27FC236}">
                <a16:creationId xmlns:a16="http://schemas.microsoft.com/office/drawing/2014/main" id="{211CCF58-6D6E-456A-C1F9-890B548B21E0}"/>
              </a:ext>
            </a:extLst>
          </p:cNvPr>
          <p:cNvSpPr>
            <a:spLocks noGrp="1"/>
          </p:cNvSpPr>
          <p:nvPr>
            <p:ph type="sldNum" sz="quarter" idx="12"/>
          </p:nvPr>
        </p:nvSpPr>
        <p:spPr/>
        <p:txBody>
          <a:bodyPr/>
          <a:lstStyle/>
          <a:p>
            <a:fld id="{9B618960-8005-486C-9A75-10CB2AAC16F9}" type="slidenum">
              <a:rPr lang="en-US" smtClean="0"/>
              <a:t>10</a:t>
            </a:fld>
            <a:endParaRPr lang="en-US"/>
          </a:p>
        </p:txBody>
      </p:sp>
    </p:spTree>
    <p:extLst>
      <p:ext uri="{BB962C8B-B14F-4D97-AF65-F5344CB8AC3E}">
        <p14:creationId xmlns:p14="http://schemas.microsoft.com/office/powerpoint/2010/main" val="3404649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D8B60-54A7-CF2A-8099-BFEB222736BC}"/>
              </a:ext>
            </a:extLst>
          </p:cNvPr>
          <p:cNvSpPr>
            <a:spLocks noGrp="1"/>
          </p:cNvSpPr>
          <p:nvPr>
            <p:ph type="title"/>
          </p:nvPr>
        </p:nvSpPr>
        <p:spPr/>
        <p:txBody>
          <a:bodyPr/>
          <a:lstStyle/>
          <a:p>
            <a:r>
              <a:rPr lang="en-US" sz="3000" dirty="0"/>
              <a:t>Comparing Builder Pattern with Factory Pattern</a:t>
            </a:r>
          </a:p>
        </p:txBody>
      </p:sp>
      <p:sp>
        <p:nvSpPr>
          <p:cNvPr id="3" name="Content Placeholder 2">
            <a:extLst>
              <a:ext uri="{FF2B5EF4-FFF2-40B4-BE49-F238E27FC236}">
                <a16:creationId xmlns:a16="http://schemas.microsoft.com/office/drawing/2014/main" id="{FD3C94EB-2983-CD42-81EA-5970431E997C}"/>
              </a:ext>
            </a:extLst>
          </p:cNvPr>
          <p:cNvSpPr>
            <a:spLocks noGrp="1"/>
          </p:cNvSpPr>
          <p:nvPr>
            <p:ph idx="1"/>
          </p:nvPr>
        </p:nvSpPr>
        <p:spPr>
          <a:xfrm>
            <a:off x="462224" y="773113"/>
            <a:ext cx="11120176" cy="5354637"/>
          </a:xfrm>
        </p:spPr>
        <p:txBody>
          <a:bodyPr/>
          <a:lstStyle/>
          <a:p>
            <a:pPr algn="l"/>
            <a:r>
              <a:rPr lang="en-US" sz="1700" b="1" i="0" dirty="0">
                <a:solidFill>
                  <a:srgbClr val="242424"/>
                </a:solidFill>
                <a:effectLst/>
                <a:highlight>
                  <a:srgbClr val="FFFFFF"/>
                </a:highlight>
              </a:rPr>
              <a:t>Builder pattern:</a:t>
            </a:r>
          </a:p>
          <a:p>
            <a:pPr lvl="1"/>
            <a:r>
              <a:rPr lang="en-US" sz="1700" b="1" i="0" dirty="0">
                <a:solidFill>
                  <a:srgbClr val="242424"/>
                </a:solidFill>
                <a:effectLst/>
                <a:highlight>
                  <a:srgbClr val="FFFFFF"/>
                </a:highlight>
              </a:rPr>
              <a:t>Structured Construction:</a:t>
            </a:r>
            <a:r>
              <a:rPr lang="en-US" sz="1700" b="0" i="0" dirty="0">
                <a:solidFill>
                  <a:srgbClr val="242424"/>
                </a:solidFill>
                <a:effectLst/>
                <a:highlight>
                  <a:srgbClr val="FFFFFF"/>
                </a:highlight>
              </a:rPr>
              <a:t> </a:t>
            </a:r>
            <a:r>
              <a:rPr lang="en-US" sz="1700" b="0" i="1" dirty="0">
                <a:solidFill>
                  <a:srgbClr val="242424"/>
                </a:solidFill>
                <a:effectLst/>
                <a:highlight>
                  <a:srgbClr val="FFFFFF"/>
                </a:highlight>
              </a:rPr>
              <a:t>Provides an organized way to build complex objects, separating construction from representation for better code maintenance.</a:t>
            </a:r>
            <a:endParaRPr lang="en-US" sz="1700" dirty="0">
              <a:solidFill>
                <a:srgbClr val="242424"/>
              </a:solidFill>
              <a:highlight>
                <a:srgbClr val="FFFFFF"/>
              </a:highlight>
            </a:endParaRPr>
          </a:p>
          <a:p>
            <a:pPr lvl="1"/>
            <a:r>
              <a:rPr lang="en-US" sz="1700" b="1" i="0" dirty="0">
                <a:solidFill>
                  <a:srgbClr val="242424"/>
                </a:solidFill>
                <a:effectLst/>
                <a:highlight>
                  <a:srgbClr val="FFFFFF"/>
                </a:highlight>
              </a:rPr>
              <a:t>Flexibility:</a:t>
            </a:r>
            <a:r>
              <a:rPr lang="en-US" sz="1700" b="0" i="0" dirty="0">
                <a:solidFill>
                  <a:srgbClr val="242424"/>
                </a:solidFill>
                <a:effectLst/>
                <a:highlight>
                  <a:srgbClr val="FFFFFF"/>
                </a:highlight>
              </a:rPr>
              <a:t> </a:t>
            </a:r>
            <a:r>
              <a:rPr lang="en-US" sz="1700" b="0" i="1" dirty="0">
                <a:solidFill>
                  <a:srgbClr val="242424"/>
                </a:solidFill>
                <a:effectLst/>
                <a:highlight>
                  <a:srgbClr val="FFFFFF"/>
                </a:highlight>
              </a:rPr>
              <a:t>Allows the creation of complex objects with various configurations using different builders.</a:t>
            </a:r>
            <a:endParaRPr lang="en-US" sz="1700" dirty="0">
              <a:solidFill>
                <a:srgbClr val="242424"/>
              </a:solidFill>
              <a:highlight>
                <a:srgbClr val="FFFFFF"/>
              </a:highlight>
            </a:endParaRPr>
          </a:p>
          <a:p>
            <a:pPr lvl="1"/>
            <a:r>
              <a:rPr lang="en-US" sz="1700" b="1" i="0" dirty="0">
                <a:solidFill>
                  <a:srgbClr val="242424"/>
                </a:solidFill>
                <a:effectLst/>
                <a:highlight>
                  <a:srgbClr val="FFFFFF"/>
                </a:highlight>
              </a:rPr>
              <a:t>Reusability:</a:t>
            </a:r>
            <a:r>
              <a:rPr lang="en-US" sz="1700" b="0" i="0" dirty="0">
                <a:solidFill>
                  <a:srgbClr val="242424"/>
                </a:solidFill>
                <a:effectLst/>
                <a:highlight>
                  <a:srgbClr val="FFFFFF"/>
                </a:highlight>
              </a:rPr>
              <a:t> </a:t>
            </a:r>
            <a:r>
              <a:rPr lang="en-US" sz="1700" b="0" i="1" dirty="0">
                <a:solidFill>
                  <a:srgbClr val="242424"/>
                </a:solidFill>
                <a:effectLst/>
                <a:highlight>
                  <a:srgbClr val="FFFFFF"/>
                </a:highlight>
              </a:rPr>
              <a:t>Builder classes are reusable, facilitating the creation of multiple object instances.</a:t>
            </a:r>
            <a:endParaRPr lang="en-US" sz="1700" dirty="0">
              <a:solidFill>
                <a:srgbClr val="242424"/>
              </a:solidFill>
              <a:highlight>
                <a:srgbClr val="FFFFFF"/>
              </a:highlight>
            </a:endParaRPr>
          </a:p>
          <a:p>
            <a:pPr lvl="1"/>
            <a:r>
              <a:rPr lang="en-US" sz="1700" b="1" i="0" dirty="0">
                <a:solidFill>
                  <a:srgbClr val="242424"/>
                </a:solidFill>
                <a:effectLst/>
                <a:highlight>
                  <a:srgbClr val="FFFFFF"/>
                </a:highlight>
              </a:rPr>
              <a:t>Readability:</a:t>
            </a:r>
            <a:r>
              <a:rPr lang="en-US" sz="1700" b="0" i="0" dirty="0">
                <a:solidFill>
                  <a:srgbClr val="242424"/>
                </a:solidFill>
                <a:effectLst/>
                <a:highlight>
                  <a:srgbClr val="FFFFFF"/>
                </a:highlight>
              </a:rPr>
              <a:t> </a:t>
            </a:r>
            <a:r>
              <a:rPr lang="en-US" sz="1700" b="0" i="1" dirty="0">
                <a:solidFill>
                  <a:srgbClr val="242424"/>
                </a:solidFill>
                <a:effectLst/>
                <a:highlight>
                  <a:srgbClr val="FFFFFF"/>
                </a:highlight>
              </a:rPr>
              <a:t>Offers clear and comprehensible construction processes for easier code understanding.</a:t>
            </a:r>
          </a:p>
          <a:p>
            <a:pPr marL="457200" lvl="1" indent="0">
              <a:buNone/>
            </a:pPr>
            <a:endParaRPr lang="en-US" sz="1700" b="0" i="0" dirty="0">
              <a:solidFill>
                <a:srgbClr val="242424"/>
              </a:solidFill>
              <a:effectLst/>
              <a:highlight>
                <a:srgbClr val="FFFFFF"/>
              </a:highlight>
            </a:endParaRPr>
          </a:p>
          <a:p>
            <a:pPr algn="l"/>
            <a:r>
              <a:rPr lang="en-US" sz="1700" b="1" dirty="0">
                <a:solidFill>
                  <a:srgbClr val="242424"/>
                </a:solidFill>
                <a:highlight>
                  <a:srgbClr val="FFFFFF"/>
                </a:highlight>
              </a:rPr>
              <a:t>Factory pattern</a:t>
            </a:r>
            <a:r>
              <a:rPr lang="en-US" sz="1700" b="1" i="0" dirty="0">
                <a:solidFill>
                  <a:srgbClr val="242424"/>
                </a:solidFill>
                <a:effectLst/>
                <a:highlight>
                  <a:srgbClr val="FFFFFF"/>
                </a:highlight>
              </a:rPr>
              <a:t>:</a:t>
            </a:r>
          </a:p>
          <a:p>
            <a:pPr lvl="1"/>
            <a:r>
              <a:rPr lang="en-US" sz="1700" b="1" i="0" dirty="0">
                <a:solidFill>
                  <a:srgbClr val="242424"/>
                </a:solidFill>
                <a:effectLst/>
                <a:highlight>
                  <a:srgbClr val="FFFFFF"/>
                </a:highlight>
              </a:rPr>
              <a:t>Simplicity:</a:t>
            </a:r>
            <a:r>
              <a:rPr lang="en-US" sz="1700" b="0" i="0" dirty="0">
                <a:solidFill>
                  <a:srgbClr val="242424"/>
                </a:solidFill>
                <a:effectLst/>
                <a:highlight>
                  <a:srgbClr val="FFFFFF"/>
                </a:highlight>
              </a:rPr>
              <a:t> </a:t>
            </a:r>
            <a:r>
              <a:rPr lang="en-US" sz="1700" b="0" i="1" dirty="0">
                <a:solidFill>
                  <a:srgbClr val="242424"/>
                </a:solidFill>
                <a:effectLst/>
                <a:highlight>
                  <a:srgbClr val="FFFFFF"/>
                </a:highlight>
              </a:rPr>
              <a:t>Suitable for straightforward objects or when different configurations are not needed.</a:t>
            </a:r>
            <a:endParaRPr lang="en-US" sz="1700" dirty="0">
              <a:solidFill>
                <a:srgbClr val="242424"/>
              </a:solidFill>
              <a:highlight>
                <a:srgbClr val="FFFFFF"/>
              </a:highlight>
            </a:endParaRPr>
          </a:p>
          <a:p>
            <a:pPr lvl="1"/>
            <a:r>
              <a:rPr lang="en-US" sz="1700" b="1" i="0" dirty="0">
                <a:solidFill>
                  <a:srgbClr val="242424"/>
                </a:solidFill>
                <a:effectLst/>
                <a:highlight>
                  <a:srgbClr val="FFFFFF"/>
                </a:highlight>
              </a:rPr>
              <a:t>Less Overhead:</a:t>
            </a:r>
            <a:r>
              <a:rPr lang="en-US" sz="1700" b="0" i="0" dirty="0">
                <a:solidFill>
                  <a:srgbClr val="242424"/>
                </a:solidFill>
                <a:effectLst/>
                <a:highlight>
                  <a:srgbClr val="FFFFFF"/>
                </a:highlight>
              </a:rPr>
              <a:t> </a:t>
            </a:r>
            <a:r>
              <a:rPr lang="en-US" sz="1700" b="0" i="1" dirty="0">
                <a:solidFill>
                  <a:srgbClr val="242424"/>
                </a:solidFill>
                <a:effectLst/>
                <a:highlight>
                  <a:srgbClr val="FFFFFF"/>
                </a:highlight>
              </a:rPr>
              <a:t>For small, uncomplicated objects, it avoids unnecessary complexity introduced by the Builder Pattern.</a:t>
            </a:r>
          </a:p>
          <a:p>
            <a:pPr lvl="1"/>
            <a:endParaRPr lang="en-US" sz="1700" b="0" i="1" dirty="0">
              <a:solidFill>
                <a:srgbClr val="242424"/>
              </a:solidFill>
              <a:effectLst/>
              <a:highlight>
                <a:srgbClr val="FFFFFF"/>
              </a:highlight>
            </a:endParaRPr>
          </a:p>
          <a:p>
            <a:pPr algn="l"/>
            <a:r>
              <a:rPr lang="en-US" sz="1700" b="1" i="0" dirty="0">
                <a:solidFill>
                  <a:srgbClr val="242424"/>
                </a:solidFill>
                <a:effectLst/>
                <a:highlight>
                  <a:srgbClr val="FFFFFF"/>
                </a:highlight>
              </a:rPr>
              <a:t>Example:</a:t>
            </a:r>
            <a:r>
              <a:rPr lang="en-US" sz="1700" b="1" dirty="0">
                <a:solidFill>
                  <a:srgbClr val="242424"/>
                </a:solidFill>
                <a:highlight>
                  <a:srgbClr val="FFFFFF"/>
                </a:highlight>
              </a:rPr>
              <a:t> </a:t>
            </a:r>
            <a:r>
              <a:rPr lang="en-US" sz="1700" dirty="0">
                <a:solidFill>
                  <a:srgbClr val="242424"/>
                </a:solidFill>
                <a:highlight>
                  <a:srgbClr val="FFFFFF"/>
                </a:highlight>
              </a:rPr>
              <a:t>assume you want to buy a new computer</a:t>
            </a:r>
          </a:p>
          <a:p>
            <a:pPr lvl="1"/>
            <a:r>
              <a:rPr lang="en-US" sz="1700" dirty="0">
                <a:solidFill>
                  <a:srgbClr val="242424"/>
                </a:solidFill>
                <a:highlight>
                  <a:srgbClr val="FFFFFF"/>
                </a:highlight>
              </a:rPr>
              <a:t>If you decide to buy a specific preconfigured computer model, use the factory pattern since all hardware specification are predefined by manufacturer.</a:t>
            </a:r>
          </a:p>
          <a:p>
            <a:pPr lvl="1"/>
            <a:r>
              <a:rPr lang="en-US" sz="1700" dirty="0">
                <a:solidFill>
                  <a:srgbClr val="242424"/>
                </a:solidFill>
                <a:highlight>
                  <a:srgbClr val="FFFFFF"/>
                </a:highlight>
              </a:rPr>
              <a:t>Another option is to buy a custom PC where you would use the builder pattern. You are the director who gives orders to the manufacturer (builder) about your ideal computer specification.</a:t>
            </a:r>
            <a:endParaRPr lang="en-US" sz="1700" i="0" dirty="0">
              <a:solidFill>
                <a:srgbClr val="242424"/>
              </a:solidFill>
              <a:effectLst/>
              <a:highlight>
                <a:srgbClr val="FFFFFF"/>
              </a:highlight>
            </a:endParaRPr>
          </a:p>
          <a:p>
            <a:pPr marL="0" indent="0">
              <a:buNone/>
            </a:pPr>
            <a:endParaRPr lang="en-US" dirty="0"/>
          </a:p>
        </p:txBody>
      </p:sp>
      <p:sp>
        <p:nvSpPr>
          <p:cNvPr id="4" name="Date Placeholder 3">
            <a:extLst>
              <a:ext uri="{FF2B5EF4-FFF2-40B4-BE49-F238E27FC236}">
                <a16:creationId xmlns:a16="http://schemas.microsoft.com/office/drawing/2014/main" id="{3593945B-2907-8343-6755-A59837780871}"/>
              </a:ext>
            </a:extLst>
          </p:cNvPr>
          <p:cNvSpPr>
            <a:spLocks noGrp="1"/>
          </p:cNvSpPr>
          <p:nvPr>
            <p:ph type="dt" sz="half" idx="10"/>
          </p:nvPr>
        </p:nvSpPr>
        <p:spPr/>
        <p:txBody>
          <a:bodyPr/>
          <a:lstStyle/>
          <a:p>
            <a:fld id="{63A1C593-65D0-4073-BCC9-577B9352EA97}" type="datetime1">
              <a:rPr lang="en-US" smtClean="0"/>
              <a:t>11/17/24</a:t>
            </a:fld>
            <a:endParaRPr lang="en-US"/>
          </a:p>
        </p:txBody>
      </p:sp>
      <p:sp>
        <p:nvSpPr>
          <p:cNvPr id="5" name="Footer Placeholder 4">
            <a:extLst>
              <a:ext uri="{FF2B5EF4-FFF2-40B4-BE49-F238E27FC236}">
                <a16:creationId xmlns:a16="http://schemas.microsoft.com/office/drawing/2014/main" id="{403C41DA-84F6-8AFB-E27C-9F54ACB70FC6}"/>
              </a:ext>
            </a:extLst>
          </p:cNvPr>
          <p:cNvSpPr>
            <a:spLocks noGrp="1"/>
          </p:cNvSpPr>
          <p:nvPr>
            <p:ph type="ftr" sz="quarter" idx="11"/>
          </p:nvPr>
        </p:nvSpPr>
        <p:spPr/>
        <p:txBody>
          <a:bodyPr/>
          <a:lstStyle/>
          <a:p>
            <a:r>
              <a:rPr lang="en-US"/>
              <a:t>Copyright: Qishi CPC</a:t>
            </a:r>
          </a:p>
        </p:txBody>
      </p:sp>
      <p:sp>
        <p:nvSpPr>
          <p:cNvPr id="6" name="Slide Number Placeholder 5">
            <a:extLst>
              <a:ext uri="{FF2B5EF4-FFF2-40B4-BE49-F238E27FC236}">
                <a16:creationId xmlns:a16="http://schemas.microsoft.com/office/drawing/2014/main" id="{14639935-ECEA-24D1-A29D-F85237525531}"/>
              </a:ext>
            </a:extLst>
          </p:cNvPr>
          <p:cNvSpPr>
            <a:spLocks noGrp="1"/>
          </p:cNvSpPr>
          <p:nvPr>
            <p:ph type="sldNum" sz="quarter" idx="12"/>
          </p:nvPr>
        </p:nvSpPr>
        <p:spPr/>
        <p:txBody>
          <a:bodyPr/>
          <a:lstStyle/>
          <a:p>
            <a:fld id="{9B618960-8005-486C-9A75-10CB2AAC16F9}" type="slidenum">
              <a:rPr lang="en-US" smtClean="0"/>
              <a:t>11</a:t>
            </a:fld>
            <a:endParaRPr lang="en-US"/>
          </a:p>
        </p:txBody>
      </p:sp>
    </p:spTree>
    <p:extLst>
      <p:ext uri="{BB962C8B-B14F-4D97-AF65-F5344CB8AC3E}">
        <p14:creationId xmlns:p14="http://schemas.microsoft.com/office/powerpoint/2010/main" val="160277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A6CC-38EB-632B-D360-CD840479563D}"/>
              </a:ext>
            </a:extLst>
          </p:cNvPr>
          <p:cNvSpPr>
            <a:spLocks noGrp="1"/>
          </p:cNvSpPr>
          <p:nvPr>
            <p:ph type="title"/>
          </p:nvPr>
        </p:nvSpPr>
        <p:spPr/>
        <p:txBody>
          <a:bodyPr/>
          <a:lstStyle/>
          <a:p>
            <a:r>
              <a:rPr lang="en-US" sz="3000" dirty="0"/>
              <a:t>Implementing a Builder Pattern Example</a:t>
            </a:r>
          </a:p>
        </p:txBody>
      </p:sp>
      <p:sp>
        <p:nvSpPr>
          <p:cNvPr id="3" name="Content Placeholder 2">
            <a:extLst>
              <a:ext uri="{FF2B5EF4-FFF2-40B4-BE49-F238E27FC236}">
                <a16:creationId xmlns:a16="http://schemas.microsoft.com/office/drawing/2014/main" id="{F4889BC6-E9F0-0E97-C7C2-AD4D50CE867E}"/>
              </a:ext>
            </a:extLst>
          </p:cNvPr>
          <p:cNvSpPr>
            <a:spLocks noGrp="1"/>
          </p:cNvSpPr>
          <p:nvPr>
            <p:ph idx="1"/>
          </p:nvPr>
        </p:nvSpPr>
        <p:spPr>
          <a:xfrm>
            <a:off x="271305" y="773113"/>
            <a:ext cx="11311095" cy="5354637"/>
          </a:xfrm>
        </p:spPr>
        <p:txBody>
          <a:bodyPr/>
          <a:lstStyle/>
          <a:p>
            <a:pPr>
              <a:buFont typeface="Arial" panose="020B0604020202020204" pitchFamily="34" charset="0"/>
              <a:buChar char="•"/>
            </a:pPr>
            <a:r>
              <a:rPr lang="en-US" sz="1600" b="1" dirty="0"/>
              <a:t>Example</a:t>
            </a:r>
            <a:r>
              <a:rPr lang="en-US" sz="1600" dirty="0"/>
              <a:t>: a pizza-ordering application. Pizza is prepared in steps that follow a specific order: </a:t>
            </a:r>
          </a:p>
          <a:p>
            <a:pPr lvl="2">
              <a:buFont typeface="Arial" panose="020B0604020202020204" pitchFamily="34" charset="0"/>
              <a:buChar char="•"/>
            </a:pPr>
            <a:r>
              <a:rPr lang="en-US" sz="1600" dirty="0"/>
              <a:t>prepare the dough; add the sauce; add the topping; bake</a:t>
            </a:r>
          </a:p>
          <a:p>
            <a:pPr>
              <a:buFont typeface="Arial" panose="020B0604020202020204" pitchFamily="34" charset="0"/>
              <a:buChar char="•"/>
            </a:pPr>
            <a:r>
              <a:rPr lang="en-US" sz="1600" b="1" dirty="0"/>
              <a:t>Steps</a:t>
            </a:r>
            <a:r>
              <a:rPr lang="en-US" sz="1600" dirty="0"/>
              <a:t>:</a:t>
            </a:r>
          </a:p>
          <a:p>
            <a:pPr marL="742950" lvl="1" indent="-285750">
              <a:buFont typeface="Arial" panose="020B0604020202020204" pitchFamily="34" charset="0"/>
              <a:buChar char="•"/>
            </a:pPr>
            <a:r>
              <a:rPr lang="en-US" sz="1600" dirty="0"/>
              <a:t>Define builder methods to add ingredients.</a:t>
            </a:r>
          </a:p>
          <a:p>
            <a:pPr marL="742950" lvl="1" indent="-285750">
              <a:buFont typeface="Arial" panose="020B0604020202020204" pitchFamily="34" charset="0"/>
              <a:buChar char="•"/>
            </a:pPr>
            <a:r>
              <a:rPr lang="en-US" sz="1600" dirty="0"/>
              <a:t>Chain methods to build a pizza with custom attributes (e.g., extra cheese, garlic).</a:t>
            </a:r>
          </a:p>
          <a:p>
            <a:pPr>
              <a:buFont typeface="Arial" panose="020B0604020202020204" pitchFamily="34" charset="0"/>
              <a:buChar char="•"/>
            </a:pPr>
            <a:r>
              <a:rPr lang="en-US" sz="1600" b="1" dirty="0"/>
              <a:t>Code structure</a:t>
            </a:r>
          </a:p>
          <a:p>
            <a:pPr lvl="1">
              <a:buFont typeface="Arial" panose="020B0604020202020204" pitchFamily="34" charset="0"/>
              <a:buChar char="•"/>
            </a:pPr>
            <a:r>
              <a:rPr lang="en-US" sz="1600" b="1" dirty="0"/>
              <a:t>Pizza class</a:t>
            </a:r>
            <a:r>
              <a:rPr lang="en-US" sz="1600" dirty="0"/>
              <a:t>: the end product usually does not have any responsibilities as it is not supposed to be instantiated directly. (It has </a:t>
            </a:r>
            <a:r>
              <a:rPr lang="en-US" sz="1600" i="1" dirty="0" err="1"/>
              <a:t>prepare_dough</a:t>
            </a:r>
            <a:r>
              <a:rPr lang="en-US" sz="1600" i="1" dirty="0"/>
              <a:t>() </a:t>
            </a:r>
            <a:r>
              <a:rPr lang="en-US" sz="1600" dirty="0"/>
              <a:t>method for minimal responsibility.)</a:t>
            </a:r>
          </a:p>
          <a:p>
            <a:pPr lvl="1">
              <a:buFont typeface="Arial" panose="020B0604020202020204" pitchFamily="34" charset="0"/>
              <a:buChar char="•"/>
            </a:pPr>
            <a:r>
              <a:rPr lang="en-US" sz="1600" b="1" dirty="0"/>
              <a:t>Two builders</a:t>
            </a:r>
            <a:r>
              <a:rPr lang="en-US" sz="1600" dirty="0"/>
              <a:t>: one for creating margarita pizza (</a:t>
            </a:r>
            <a:r>
              <a:rPr lang="en-US" sz="1600" b="1" dirty="0" err="1"/>
              <a:t>MargaritaBuilder</a:t>
            </a:r>
            <a:r>
              <a:rPr lang="en-US" sz="1600" dirty="0"/>
              <a:t>) and another for creating creamy bacon pizza (</a:t>
            </a:r>
            <a:r>
              <a:rPr lang="en-US" sz="1600" b="1" dirty="0" err="1"/>
              <a:t>CreamyBaconPizza</a:t>
            </a:r>
            <a:r>
              <a:rPr lang="en-US" sz="1600" dirty="0"/>
              <a:t>)</a:t>
            </a:r>
          </a:p>
          <a:p>
            <a:pPr lvl="2">
              <a:buFont typeface="Arial" panose="020B0604020202020204" pitchFamily="34" charset="0"/>
              <a:buChar char="•"/>
            </a:pPr>
            <a:r>
              <a:rPr lang="en-US" sz="1600" dirty="0"/>
              <a:t>Each builder creates a pizza instance and contains </a:t>
            </a:r>
            <a:r>
              <a:rPr lang="en-US" sz="1600" b="1" dirty="0"/>
              <a:t>methods</a:t>
            </a:r>
            <a:r>
              <a:rPr lang="en-US" sz="1600" dirty="0"/>
              <a:t> that follow the pizza-making procedure: </a:t>
            </a:r>
            <a:r>
              <a:rPr lang="en-US" sz="1600" i="1" dirty="0" err="1">
                <a:solidFill>
                  <a:srgbClr val="00B0F0"/>
                </a:solidFill>
              </a:rPr>
              <a:t>prepare_dough</a:t>
            </a:r>
            <a:r>
              <a:rPr lang="en-US" sz="1600" i="1" dirty="0">
                <a:solidFill>
                  <a:srgbClr val="00B0F0"/>
                </a:solidFill>
              </a:rPr>
              <a:t>(), </a:t>
            </a:r>
            <a:r>
              <a:rPr lang="en-US" sz="1600" i="1" dirty="0" err="1">
                <a:solidFill>
                  <a:srgbClr val="00B0F0"/>
                </a:solidFill>
              </a:rPr>
              <a:t>add_sauce</a:t>
            </a:r>
            <a:r>
              <a:rPr lang="en-US" sz="1600" i="1" dirty="0">
                <a:solidFill>
                  <a:srgbClr val="00B0F0"/>
                </a:solidFill>
              </a:rPr>
              <a:t>(), </a:t>
            </a:r>
            <a:r>
              <a:rPr lang="en-US" sz="1600" i="1" dirty="0" err="1">
                <a:solidFill>
                  <a:srgbClr val="00B0F0"/>
                </a:solidFill>
              </a:rPr>
              <a:t>add_topping</a:t>
            </a:r>
            <a:r>
              <a:rPr lang="en-US" sz="1600" i="1" dirty="0">
                <a:solidFill>
                  <a:srgbClr val="00B0F0"/>
                </a:solidFill>
              </a:rPr>
              <a:t>(), </a:t>
            </a:r>
            <a:r>
              <a:rPr lang="en-US" sz="1600" dirty="0"/>
              <a:t>and </a:t>
            </a:r>
            <a:r>
              <a:rPr lang="en-US" sz="1600" i="1" dirty="0">
                <a:solidFill>
                  <a:srgbClr val="00B0F0"/>
                </a:solidFill>
              </a:rPr>
              <a:t>bake()</a:t>
            </a:r>
            <a:r>
              <a:rPr lang="en-US" sz="1600" i="1" dirty="0"/>
              <a:t>.</a:t>
            </a:r>
          </a:p>
          <a:p>
            <a:pPr lvl="2">
              <a:buFont typeface="Arial" panose="020B0604020202020204" pitchFamily="34" charset="0"/>
              <a:buChar char="•"/>
            </a:pPr>
            <a:r>
              <a:rPr lang="en-US" sz="1600" i="1" dirty="0" err="1"/>
              <a:t>prepare_dough</a:t>
            </a:r>
            <a:r>
              <a:rPr lang="en-US" sz="1600" i="1" dirty="0"/>
              <a:t>() </a:t>
            </a:r>
            <a:r>
              <a:rPr lang="en-US" sz="1600" dirty="0"/>
              <a:t>is just a wrapper to the </a:t>
            </a:r>
            <a:r>
              <a:rPr lang="en-US" sz="1600" i="1" dirty="0" err="1"/>
              <a:t>parpare_dough</a:t>
            </a:r>
            <a:r>
              <a:rPr lang="en-US" sz="1600" i="1" dirty="0"/>
              <a:t>() </a:t>
            </a:r>
            <a:r>
              <a:rPr lang="en-US" sz="1600" dirty="0"/>
              <a:t>method of the </a:t>
            </a:r>
            <a:r>
              <a:rPr lang="en-US" sz="1600" b="1" dirty="0"/>
              <a:t>Pizza class</a:t>
            </a:r>
            <a:r>
              <a:rPr lang="en-US" sz="1600" dirty="0"/>
              <a:t>.</a:t>
            </a:r>
          </a:p>
          <a:p>
            <a:pPr lvl="2">
              <a:buFont typeface="Arial" panose="020B0604020202020204" pitchFamily="34" charset="0"/>
              <a:buChar char="•"/>
            </a:pPr>
            <a:endParaRPr lang="en-US" sz="1600" dirty="0"/>
          </a:p>
          <a:p>
            <a:pPr lvl="1">
              <a:buFont typeface="Arial" panose="020B0604020202020204" pitchFamily="34" charset="0"/>
              <a:buChar char="•"/>
            </a:pPr>
            <a:r>
              <a:rPr lang="en-US" sz="1600" b="1" dirty="0"/>
              <a:t>Director</a:t>
            </a:r>
            <a:r>
              <a:rPr lang="en-US" sz="1600" dirty="0"/>
              <a:t> is the waiter. The core of </a:t>
            </a:r>
            <a:r>
              <a:rPr lang="en-US" sz="1600" b="1" dirty="0"/>
              <a:t>Waiter</a:t>
            </a:r>
            <a:r>
              <a:rPr lang="en-US" sz="1600" dirty="0"/>
              <a:t> class is the </a:t>
            </a:r>
            <a:r>
              <a:rPr lang="en-US" sz="1600" b="1" dirty="0" err="1">
                <a:solidFill>
                  <a:srgbClr val="00B0F0"/>
                </a:solidFill>
              </a:rPr>
              <a:t>construct_pizza</a:t>
            </a:r>
            <a:r>
              <a:rPr lang="en-US" sz="1600" b="1" dirty="0">
                <a:solidFill>
                  <a:srgbClr val="00B0F0"/>
                </a:solidFill>
              </a:rPr>
              <a:t>()</a:t>
            </a:r>
            <a:r>
              <a:rPr lang="en-US" sz="1600" b="1" dirty="0"/>
              <a:t> </a:t>
            </a:r>
            <a:r>
              <a:rPr lang="en-US" sz="1600" dirty="0"/>
              <a:t>method, which accept builder as a parameter and executes all the pizza-preparation steps in the right order.</a:t>
            </a:r>
          </a:p>
          <a:p>
            <a:pPr lvl="2">
              <a:buFont typeface="Arial" panose="020B0604020202020204" pitchFamily="34" charset="0"/>
              <a:buChar char="•"/>
            </a:pPr>
            <a:r>
              <a:rPr lang="en-US" sz="1600" dirty="0"/>
              <a:t>Choosing the appropriate builder, which can be done at runtime, gives us the ability to create different pizza styles without modifying any od the director code (</a:t>
            </a:r>
            <a:r>
              <a:rPr lang="en-US" sz="1600" b="1" dirty="0"/>
              <a:t>Waiter</a:t>
            </a:r>
            <a:r>
              <a:rPr lang="en-US" sz="1600" dirty="0"/>
              <a:t>)</a:t>
            </a:r>
          </a:p>
          <a:p>
            <a:pPr lvl="2">
              <a:buFont typeface="Arial" panose="020B0604020202020204" pitchFamily="34" charset="0"/>
              <a:buChar char="•"/>
            </a:pPr>
            <a:r>
              <a:rPr lang="en-US" sz="1600" dirty="0"/>
              <a:t>The Waiter class also contains </a:t>
            </a:r>
            <a:r>
              <a:rPr lang="en-US" sz="1600" b="1" dirty="0">
                <a:solidFill>
                  <a:srgbClr val="00B0F0"/>
                </a:solidFill>
              </a:rPr>
              <a:t>pizza()</a:t>
            </a:r>
            <a:r>
              <a:rPr lang="en-US" sz="1600" b="1" dirty="0"/>
              <a:t> </a:t>
            </a:r>
            <a:r>
              <a:rPr lang="en-US" sz="1600" dirty="0"/>
              <a:t>method, which returns the end product (prepared pizza).</a:t>
            </a:r>
          </a:p>
          <a:p>
            <a:pPr marL="742950" lvl="1" indent="-285750">
              <a:buFont typeface="Arial" panose="020B0604020202020204" pitchFamily="34" charset="0"/>
              <a:buChar char="•"/>
            </a:pPr>
            <a:endParaRPr lang="en-US" sz="2000" dirty="0"/>
          </a:p>
        </p:txBody>
      </p:sp>
      <p:sp>
        <p:nvSpPr>
          <p:cNvPr id="4" name="Date Placeholder 3">
            <a:extLst>
              <a:ext uri="{FF2B5EF4-FFF2-40B4-BE49-F238E27FC236}">
                <a16:creationId xmlns:a16="http://schemas.microsoft.com/office/drawing/2014/main" id="{5A62395F-18D5-C306-8B78-98A57C1B3872}"/>
              </a:ext>
            </a:extLst>
          </p:cNvPr>
          <p:cNvSpPr>
            <a:spLocks noGrp="1"/>
          </p:cNvSpPr>
          <p:nvPr>
            <p:ph type="dt" sz="half" idx="10"/>
          </p:nvPr>
        </p:nvSpPr>
        <p:spPr/>
        <p:txBody>
          <a:bodyPr/>
          <a:lstStyle/>
          <a:p>
            <a:fld id="{63A1C593-65D0-4073-BCC9-577B9352EA97}" type="datetime1">
              <a:rPr lang="en-US" smtClean="0"/>
              <a:t>11/16/24</a:t>
            </a:fld>
            <a:endParaRPr lang="en-US"/>
          </a:p>
        </p:txBody>
      </p:sp>
      <p:sp>
        <p:nvSpPr>
          <p:cNvPr id="5" name="Footer Placeholder 4">
            <a:extLst>
              <a:ext uri="{FF2B5EF4-FFF2-40B4-BE49-F238E27FC236}">
                <a16:creationId xmlns:a16="http://schemas.microsoft.com/office/drawing/2014/main" id="{7F59AC4B-3CA8-5037-993A-E8A4488599F3}"/>
              </a:ext>
            </a:extLst>
          </p:cNvPr>
          <p:cNvSpPr>
            <a:spLocks noGrp="1"/>
          </p:cNvSpPr>
          <p:nvPr>
            <p:ph type="ftr" sz="quarter" idx="11"/>
          </p:nvPr>
        </p:nvSpPr>
        <p:spPr/>
        <p:txBody>
          <a:bodyPr/>
          <a:lstStyle/>
          <a:p>
            <a:r>
              <a:rPr lang="en-US"/>
              <a:t>Copyright: Qishi CPC</a:t>
            </a:r>
          </a:p>
        </p:txBody>
      </p:sp>
      <p:sp>
        <p:nvSpPr>
          <p:cNvPr id="6" name="Slide Number Placeholder 5">
            <a:extLst>
              <a:ext uri="{FF2B5EF4-FFF2-40B4-BE49-F238E27FC236}">
                <a16:creationId xmlns:a16="http://schemas.microsoft.com/office/drawing/2014/main" id="{31FEC568-D11D-8B24-D7A4-84F9254478A4}"/>
              </a:ext>
            </a:extLst>
          </p:cNvPr>
          <p:cNvSpPr>
            <a:spLocks noGrp="1"/>
          </p:cNvSpPr>
          <p:nvPr>
            <p:ph type="sldNum" sz="quarter" idx="12"/>
          </p:nvPr>
        </p:nvSpPr>
        <p:spPr/>
        <p:txBody>
          <a:bodyPr/>
          <a:lstStyle/>
          <a:p>
            <a:fld id="{9B618960-8005-486C-9A75-10CB2AAC16F9}" type="slidenum">
              <a:rPr lang="en-US" smtClean="0"/>
              <a:t>12</a:t>
            </a:fld>
            <a:endParaRPr lang="en-US"/>
          </a:p>
        </p:txBody>
      </p:sp>
    </p:spTree>
    <p:extLst>
      <p:ext uri="{BB962C8B-B14F-4D97-AF65-F5344CB8AC3E}">
        <p14:creationId xmlns:p14="http://schemas.microsoft.com/office/powerpoint/2010/main" val="3841632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704A4-2BCF-DE02-6A60-1004984C9FC5}"/>
              </a:ext>
            </a:extLst>
          </p:cNvPr>
          <p:cNvSpPr>
            <a:spLocks noGrp="1"/>
          </p:cNvSpPr>
          <p:nvPr>
            <p:ph type="title"/>
          </p:nvPr>
        </p:nvSpPr>
        <p:spPr/>
        <p:txBody>
          <a:bodyPr/>
          <a:lstStyle/>
          <a:p>
            <a:r>
              <a:rPr lang="en-US" sz="3000" dirty="0"/>
              <a:t>Fluent Builder Pattern</a:t>
            </a:r>
          </a:p>
        </p:txBody>
      </p:sp>
      <p:sp>
        <p:nvSpPr>
          <p:cNvPr id="3" name="Content Placeholder 2">
            <a:extLst>
              <a:ext uri="{FF2B5EF4-FFF2-40B4-BE49-F238E27FC236}">
                <a16:creationId xmlns:a16="http://schemas.microsoft.com/office/drawing/2014/main" id="{78969ED4-17B2-6D49-500C-9D17BC219DD9}"/>
              </a:ext>
            </a:extLst>
          </p:cNvPr>
          <p:cNvSpPr>
            <a:spLocks noGrp="1"/>
          </p:cNvSpPr>
          <p:nvPr>
            <p:ph idx="1"/>
          </p:nvPr>
        </p:nvSpPr>
        <p:spPr/>
        <p:txBody>
          <a:bodyPr/>
          <a:lstStyle/>
          <a:p>
            <a:r>
              <a:rPr lang="en-US" sz="1700" dirty="0"/>
              <a:t>Fluent builder is an interesting variation of the builder pattern</a:t>
            </a:r>
          </a:p>
          <a:p>
            <a:endParaRPr lang="en-US" sz="1700" dirty="0"/>
          </a:p>
          <a:p>
            <a:pPr lvl="1"/>
            <a:r>
              <a:rPr lang="en-US" sz="1700" dirty="0"/>
              <a:t>Calls to builder methods are chained</a:t>
            </a:r>
          </a:p>
          <a:p>
            <a:pPr lvl="1"/>
            <a:endParaRPr lang="en-US" sz="1700" dirty="0"/>
          </a:p>
          <a:p>
            <a:pPr lvl="1"/>
            <a:r>
              <a:rPr lang="en-US" sz="1700" dirty="0"/>
              <a:t>This is accomplished by defining the builder itself as an inner class, and returning itself from each of the setter-like methods on it</a:t>
            </a:r>
          </a:p>
          <a:p>
            <a:pPr lvl="1"/>
            <a:endParaRPr lang="en-US" sz="1700" dirty="0"/>
          </a:p>
          <a:p>
            <a:pPr lvl="1"/>
            <a:r>
              <a:rPr lang="en-US" sz="1700" dirty="0"/>
              <a:t>The builder() method returns the final object</a:t>
            </a:r>
          </a:p>
          <a:p>
            <a:pPr lvl="1"/>
            <a:endParaRPr lang="en-US" sz="1700" dirty="0"/>
          </a:p>
          <a:p>
            <a:pPr lvl="1"/>
            <a:r>
              <a:rPr lang="en-US" sz="1700" dirty="0"/>
              <a:t>With fluent builder pattern, we can quickly build the final </a:t>
            </a:r>
            <a:r>
              <a:rPr lang="en-US" sz="1700" b="1" dirty="0"/>
              <a:t>Pizza</a:t>
            </a:r>
            <a:r>
              <a:rPr lang="en-US" sz="1700" dirty="0"/>
              <a:t> object by chaining the </a:t>
            </a:r>
            <a:r>
              <a:rPr lang="en-US" sz="1700" dirty="0" err="1">
                <a:solidFill>
                  <a:srgbClr val="00B0F0"/>
                </a:solidFill>
              </a:rPr>
              <a:t>add_garlic</a:t>
            </a:r>
            <a:r>
              <a:rPr lang="en-US" sz="1700" dirty="0">
                <a:solidFill>
                  <a:srgbClr val="00B0F0"/>
                </a:solidFill>
              </a:rPr>
              <a:t>(), </a:t>
            </a:r>
            <a:r>
              <a:rPr lang="en-US" sz="1700" dirty="0" err="1">
                <a:solidFill>
                  <a:srgbClr val="00B0F0"/>
                </a:solidFill>
              </a:rPr>
              <a:t>add_extra_cheese</a:t>
            </a:r>
            <a:r>
              <a:rPr lang="en-US" sz="1700" dirty="0">
                <a:solidFill>
                  <a:srgbClr val="00B0F0"/>
                </a:solidFill>
              </a:rPr>
              <a:t>(),</a:t>
            </a:r>
            <a:r>
              <a:rPr lang="en-US" sz="1700" dirty="0"/>
              <a:t> and </a:t>
            </a:r>
            <a:r>
              <a:rPr lang="en-US" sz="1700" dirty="0">
                <a:solidFill>
                  <a:srgbClr val="00B0F0"/>
                </a:solidFill>
              </a:rPr>
              <a:t>build() </a:t>
            </a:r>
            <a:r>
              <a:rPr lang="en-US" sz="1700" dirty="0"/>
              <a:t>methods on one line </a:t>
            </a:r>
            <a:r>
              <a:rPr lang="en-US" sz="1700"/>
              <a:t>of code.</a:t>
            </a:r>
            <a:endParaRPr lang="en-US" sz="1700" dirty="0"/>
          </a:p>
        </p:txBody>
      </p:sp>
      <p:sp>
        <p:nvSpPr>
          <p:cNvPr id="4" name="Date Placeholder 3">
            <a:extLst>
              <a:ext uri="{FF2B5EF4-FFF2-40B4-BE49-F238E27FC236}">
                <a16:creationId xmlns:a16="http://schemas.microsoft.com/office/drawing/2014/main" id="{DFDF5CD2-C6D6-46BB-863D-5C9C7E26F36B}"/>
              </a:ext>
            </a:extLst>
          </p:cNvPr>
          <p:cNvSpPr>
            <a:spLocks noGrp="1"/>
          </p:cNvSpPr>
          <p:nvPr>
            <p:ph type="dt" sz="half" idx="10"/>
          </p:nvPr>
        </p:nvSpPr>
        <p:spPr/>
        <p:txBody>
          <a:bodyPr/>
          <a:lstStyle/>
          <a:p>
            <a:fld id="{63A1C593-65D0-4073-BCC9-577B9352EA97}" type="datetime1">
              <a:rPr lang="en-US" smtClean="0"/>
              <a:t>11/17/24</a:t>
            </a:fld>
            <a:endParaRPr lang="en-US"/>
          </a:p>
        </p:txBody>
      </p:sp>
      <p:sp>
        <p:nvSpPr>
          <p:cNvPr id="5" name="Footer Placeholder 4">
            <a:extLst>
              <a:ext uri="{FF2B5EF4-FFF2-40B4-BE49-F238E27FC236}">
                <a16:creationId xmlns:a16="http://schemas.microsoft.com/office/drawing/2014/main" id="{DA53B3BB-161C-452B-89C0-0F61544DC1A3}"/>
              </a:ext>
            </a:extLst>
          </p:cNvPr>
          <p:cNvSpPr>
            <a:spLocks noGrp="1"/>
          </p:cNvSpPr>
          <p:nvPr>
            <p:ph type="ftr" sz="quarter" idx="11"/>
          </p:nvPr>
        </p:nvSpPr>
        <p:spPr/>
        <p:txBody>
          <a:bodyPr/>
          <a:lstStyle/>
          <a:p>
            <a:r>
              <a:rPr lang="en-US"/>
              <a:t>Copyright: Qishi CPC</a:t>
            </a:r>
          </a:p>
        </p:txBody>
      </p:sp>
      <p:sp>
        <p:nvSpPr>
          <p:cNvPr id="6" name="Slide Number Placeholder 5">
            <a:extLst>
              <a:ext uri="{FF2B5EF4-FFF2-40B4-BE49-F238E27FC236}">
                <a16:creationId xmlns:a16="http://schemas.microsoft.com/office/drawing/2014/main" id="{25516BC0-83FB-D7D2-4851-7AC9A2FBB9B2}"/>
              </a:ext>
            </a:extLst>
          </p:cNvPr>
          <p:cNvSpPr>
            <a:spLocks noGrp="1"/>
          </p:cNvSpPr>
          <p:nvPr>
            <p:ph type="sldNum" sz="quarter" idx="12"/>
          </p:nvPr>
        </p:nvSpPr>
        <p:spPr/>
        <p:txBody>
          <a:bodyPr/>
          <a:lstStyle/>
          <a:p>
            <a:fld id="{9B618960-8005-486C-9A75-10CB2AAC16F9}" type="slidenum">
              <a:rPr lang="en-US" smtClean="0"/>
              <a:t>13</a:t>
            </a:fld>
            <a:endParaRPr lang="en-US"/>
          </a:p>
        </p:txBody>
      </p:sp>
    </p:spTree>
    <p:extLst>
      <p:ext uri="{BB962C8B-B14F-4D97-AF65-F5344CB8AC3E}">
        <p14:creationId xmlns:p14="http://schemas.microsoft.com/office/powerpoint/2010/main" val="3841309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174750"/>
            <a:ext cx="10812780" cy="4953000"/>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Q &amp; A</a:t>
            </a:r>
          </a:p>
        </p:txBody>
      </p:sp>
      <p:sp>
        <p:nvSpPr>
          <p:cNvPr id="5" name="Date Placeholder 4"/>
          <p:cNvSpPr>
            <a:spLocks noGrp="1"/>
          </p:cNvSpPr>
          <p:nvPr>
            <p:ph type="dt" sz="half" idx="10"/>
          </p:nvPr>
        </p:nvSpPr>
        <p:spPr/>
        <p:txBody>
          <a:bodyPr/>
          <a:lstStyle/>
          <a:p>
            <a:fld id="{63A1C593-65D0-4073-BCC9-577B9352EA97}" type="datetime1">
              <a:rPr lang="en-US" smtClean="0"/>
              <a:t>11/16/24</a:t>
            </a:fld>
            <a:endParaRPr lang="en-US"/>
          </a:p>
        </p:txBody>
      </p:sp>
      <p:sp>
        <p:nvSpPr>
          <p:cNvPr id="6" name="Footer Placeholder 5"/>
          <p:cNvSpPr>
            <a:spLocks noGrp="1"/>
          </p:cNvSpPr>
          <p:nvPr>
            <p:ph type="ftr" sz="quarter" idx="11"/>
          </p:nvPr>
        </p:nvSpPr>
        <p:spPr/>
        <p:txBody>
          <a:bodyPr/>
          <a:lstStyle/>
          <a:p>
            <a:r>
              <a:rPr lang="en-US"/>
              <a:t>Copyright: Qishi CPC</a:t>
            </a:r>
          </a:p>
        </p:txBody>
      </p:sp>
      <p:sp>
        <p:nvSpPr>
          <p:cNvPr id="7" name="Slide Number Placeholder 6"/>
          <p:cNvSpPr>
            <a:spLocks noGrp="1"/>
          </p:cNvSpPr>
          <p:nvPr>
            <p:ph type="sldNum" sz="quarter" idx="12"/>
          </p:nvPr>
        </p:nvSpPr>
        <p:spPr/>
        <p:txBody>
          <a:bodyPr/>
          <a:lstStyle/>
          <a:p>
            <a:fld id="{9B618960-8005-486C-9A75-10CB2AAC16F9}" type="slidenum">
              <a:rPr lang="en-US" smtClean="0"/>
              <a:t>14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7377-D9F5-35F5-3E38-C89049F6C169}"/>
              </a:ext>
            </a:extLst>
          </p:cNvPr>
          <p:cNvSpPr>
            <a:spLocks noGrp="1"/>
          </p:cNvSpPr>
          <p:nvPr>
            <p:ph type="title"/>
          </p:nvPr>
        </p:nvSpPr>
        <p:spPr/>
        <p:txBody>
          <a:bodyPr/>
          <a:lstStyle/>
          <a:p>
            <a:r>
              <a:rPr lang="en-US" sz="3000" dirty="0"/>
              <a:t>Design Patterns</a:t>
            </a:r>
          </a:p>
        </p:txBody>
      </p:sp>
      <p:sp>
        <p:nvSpPr>
          <p:cNvPr id="3" name="Content Placeholder 2">
            <a:extLst>
              <a:ext uri="{FF2B5EF4-FFF2-40B4-BE49-F238E27FC236}">
                <a16:creationId xmlns:a16="http://schemas.microsoft.com/office/drawing/2014/main" id="{40FA20A6-8231-F51D-FE95-918E1B4C0246}"/>
              </a:ext>
            </a:extLst>
          </p:cNvPr>
          <p:cNvSpPr>
            <a:spLocks noGrp="1"/>
          </p:cNvSpPr>
          <p:nvPr>
            <p:ph idx="1"/>
          </p:nvPr>
        </p:nvSpPr>
        <p:spPr>
          <a:xfrm>
            <a:off x="408633" y="773113"/>
            <a:ext cx="10972800" cy="5212556"/>
          </a:xfrm>
        </p:spPr>
        <p:txBody>
          <a:bodyPr/>
          <a:lstStyle/>
          <a:p>
            <a:r>
              <a:rPr lang="en-US" sz="1800" dirty="0"/>
              <a:t>A design pattern is a generic repeatable solution to frequently occurring problem in software design. </a:t>
            </a:r>
          </a:p>
          <a:p>
            <a:r>
              <a:rPr lang="en-US" sz="1800" dirty="0"/>
              <a:t>It’s a description or model for problem-solving that may be applied in various contexts.</a:t>
            </a:r>
          </a:p>
          <a:p>
            <a:endParaRPr lang="en-US" sz="1800" dirty="0"/>
          </a:p>
          <a:p>
            <a:pPr lvl="1"/>
            <a:r>
              <a:rPr lang="en-US" sz="1700" b="1" dirty="0"/>
              <a:t>Creational design patterns</a:t>
            </a:r>
            <a:r>
              <a:rPr lang="en-US" sz="1700" dirty="0"/>
              <a:t>: a subset of design patterns that deal with the process of object creating, trying to make it more flexible and efficient.</a:t>
            </a:r>
          </a:p>
          <a:p>
            <a:pPr lvl="1"/>
            <a:r>
              <a:rPr lang="en-US" sz="1700" b="1" dirty="0"/>
              <a:t>Structural design patterns</a:t>
            </a:r>
            <a:r>
              <a:rPr lang="en-US" sz="1700" dirty="0"/>
              <a:t>: a subset of design patterns that focus on the composition of classes and objects to form larger, more complex structures, helping to organize and manage relationships between objects to achieve greater flexibility, reusability and maintainability.</a:t>
            </a:r>
          </a:p>
          <a:p>
            <a:pPr lvl="1"/>
            <a:r>
              <a:rPr lang="en-US" sz="1700" b="1" dirty="0"/>
              <a:t>Behavioral design patterns: </a:t>
            </a:r>
            <a:r>
              <a:rPr lang="en-US" sz="1700" dirty="0"/>
              <a:t>a subset of design patterns that deal with communications and interactions between objects and classes, focusing on how objects and classes collaborate and communicate to accomplish tasks and responsibilities.</a:t>
            </a:r>
          </a:p>
        </p:txBody>
      </p:sp>
      <p:sp>
        <p:nvSpPr>
          <p:cNvPr id="4" name="Date Placeholder 3">
            <a:extLst>
              <a:ext uri="{FF2B5EF4-FFF2-40B4-BE49-F238E27FC236}">
                <a16:creationId xmlns:a16="http://schemas.microsoft.com/office/drawing/2014/main" id="{C577030A-8553-F4E7-A591-73922A397B82}"/>
              </a:ext>
            </a:extLst>
          </p:cNvPr>
          <p:cNvSpPr>
            <a:spLocks noGrp="1"/>
          </p:cNvSpPr>
          <p:nvPr>
            <p:ph type="dt" sz="half" idx="10"/>
          </p:nvPr>
        </p:nvSpPr>
        <p:spPr/>
        <p:txBody>
          <a:bodyPr/>
          <a:lstStyle/>
          <a:p>
            <a:fld id="{63A1C593-65D0-4073-BCC9-577B9352EA97}" type="datetime1">
              <a:rPr lang="en-US" smtClean="0"/>
              <a:t>11/16/24</a:t>
            </a:fld>
            <a:endParaRPr lang="en-US"/>
          </a:p>
        </p:txBody>
      </p:sp>
      <p:sp>
        <p:nvSpPr>
          <p:cNvPr id="5" name="Footer Placeholder 4">
            <a:extLst>
              <a:ext uri="{FF2B5EF4-FFF2-40B4-BE49-F238E27FC236}">
                <a16:creationId xmlns:a16="http://schemas.microsoft.com/office/drawing/2014/main" id="{7D3FBEE1-01FA-2E9E-7E98-46929015EACC}"/>
              </a:ext>
            </a:extLst>
          </p:cNvPr>
          <p:cNvSpPr>
            <a:spLocks noGrp="1"/>
          </p:cNvSpPr>
          <p:nvPr>
            <p:ph type="ftr" sz="quarter" idx="11"/>
          </p:nvPr>
        </p:nvSpPr>
        <p:spPr/>
        <p:txBody>
          <a:bodyPr/>
          <a:lstStyle/>
          <a:p>
            <a:r>
              <a:rPr lang="en-US"/>
              <a:t>Copyright: Qishi CPC</a:t>
            </a:r>
          </a:p>
        </p:txBody>
      </p:sp>
      <p:sp>
        <p:nvSpPr>
          <p:cNvPr id="6" name="Slide Number Placeholder 5">
            <a:extLst>
              <a:ext uri="{FF2B5EF4-FFF2-40B4-BE49-F238E27FC236}">
                <a16:creationId xmlns:a16="http://schemas.microsoft.com/office/drawing/2014/main" id="{74392D5A-6AAE-431E-8397-599653657045}"/>
              </a:ext>
            </a:extLst>
          </p:cNvPr>
          <p:cNvSpPr>
            <a:spLocks noGrp="1"/>
          </p:cNvSpPr>
          <p:nvPr>
            <p:ph type="sldNum" sz="quarter" idx="12"/>
          </p:nvPr>
        </p:nvSpPr>
        <p:spPr/>
        <p:txBody>
          <a:bodyPr/>
          <a:lstStyle/>
          <a:p>
            <a:fld id="{9B618960-8005-486C-9A75-10CB2AAC16F9}" type="slidenum">
              <a:rPr lang="en-US" smtClean="0"/>
              <a:t>2</a:t>
            </a:fld>
            <a:endParaRPr lang="en-US"/>
          </a:p>
        </p:txBody>
      </p:sp>
      <p:pic>
        <p:nvPicPr>
          <p:cNvPr id="7" name="Picture 6">
            <a:extLst>
              <a:ext uri="{FF2B5EF4-FFF2-40B4-BE49-F238E27FC236}">
                <a16:creationId xmlns:a16="http://schemas.microsoft.com/office/drawing/2014/main" id="{99B7CB9B-704D-0609-E4DE-98FB3A8C4035}"/>
              </a:ext>
            </a:extLst>
          </p:cNvPr>
          <p:cNvPicPr>
            <a:picLocks noChangeAspect="1"/>
          </p:cNvPicPr>
          <p:nvPr/>
        </p:nvPicPr>
        <p:blipFill>
          <a:blip r:embed="rId2"/>
          <a:stretch>
            <a:fillRect/>
          </a:stretch>
        </p:blipFill>
        <p:spPr>
          <a:xfrm>
            <a:off x="511350" y="4100723"/>
            <a:ext cx="3654250" cy="1884946"/>
          </a:xfrm>
          <a:prstGeom prst="rect">
            <a:avLst/>
          </a:prstGeom>
        </p:spPr>
      </p:pic>
      <p:pic>
        <p:nvPicPr>
          <p:cNvPr id="8" name="Picture 7">
            <a:extLst>
              <a:ext uri="{FF2B5EF4-FFF2-40B4-BE49-F238E27FC236}">
                <a16:creationId xmlns:a16="http://schemas.microsoft.com/office/drawing/2014/main" id="{A4576065-2E88-EA92-8A1F-0A47530AEC17}"/>
              </a:ext>
            </a:extLst>
          </p:cNvPr>
          <p:cNvPicPr>
            <a:picLocks noChangeAspect="1"/>
          </p:cNvPicPr>
          <p:nvPr/>
        </p:nvPicPr>
        <p:blipFill>
          <a:blip r:embed="rId3"/>
          <a:stretch>
            <a:fillRect/>
          </a:stretch>
        </p:blipFill>
        <p:spPr>
          <a:xfrm>
            <a:off x="4527827" y="4135395"/>
            <a:ext cx="3654250" cy="1869990"/>
          </a:xfrm>
          <a:prstGeom prst="rect">
            <a:avLst/>
          </a:prstGeom>
        </p:spPr>
      </p:pic>
      <p:pic>
        <p:nvPicPr>
          <p:cNvPr id="9" name="Picture 8">
            <a:extLst>
              <a:ext uri="{FF2B5EF4-FFF2-40B4-BE49-F238E27FC236}">
                <a16:creationId xmlns:a16="http://schemas.microsoft.com/office/drawing/2014/main" id="{DEC1F48F-3140-3630-4419-A8E589C239E0}"/>
              </a:ext>
            </a:extLst>
          </p:cNvPr>
          <p:cNvPicPr>
            <a:picLocks noChangeAspect="1"/>
          </p:cNvPicPr>
          <p:nvPr/>
        </p:nvPicPr>
        <p:blipFill>
          <a:blip r:embed="rId4"/>
          <a:stretch>
            <a:fillRect/>
          </a:stretch>
        </p:blipFill>
        <p:spPr>
          <a:xfrm>
            <a:off x="8388545" y="4135395"/>
            <a:ext cx="3542910" cy="1585501"/>
          </a:xfrm>
          <a:prstGeom prst="rect">
            <a:avLst/>
          </a:prstGeom>
        </p:spPr>
      </p:pic>
    </p:spTree>
    <p:extLst>
      <p:ext uri="{BB962C8B-B14F-4D97-AF65-F5344CB8AC3E}">
        <p14:creationId xmlns:p14="http://schemas.microsoft.com/office/powerpoint/2010/main" val="69818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7C764-AF8B-9734-00AD-00DA1B16DD6F}"/>
              </a:ext>
            </a:extLst>
          </p:cNvPr>
          <p:cNvSpPr>
            <a:spLocks noGrp="1"/>
          </p:cNvSpPr>
          <p:nvPr>
            <p:ph type="title"/>
          </p:nvPr>
        </p:nvSpPr>
        <p:spPr/>
        <p:txBody>
          <a:bodyPr/>
          <a:lstStyle/>
          <a:p>
            <a:r>
              <a:rPr lang="en-US" sz="3000" dirty="0"/>
              <a:t>When to Use Design Patterns</a:t>
            </a:r>
          </a:p>
        </p:txBody>
      </p:sp>
      <p:sp>
        <p:nvSpPr>
          <p:cNvPr id="3" name="Content Placeholder 2">
            <a:extLst>
              <a:ext uri="{FF2B5EF4-FFF2-40B4-BE49-F238E27FC236}">
                <a16:creationId xmlns:a16="http://schemas.microsoft.com/office/drawing/2014/main" id="{718F048F-2A83-28CD-6D53-150379DB2F03}"/>
              </a:ext>
            </a:extLst>
          </p:cNvPr>
          <p:cNvSpPr>
            <a:spLocks noGrp="1"/>
          </p:cNvSpPr>
          <p:nvPr>
            <p:ph idx="1"/>
          </p:nvPr>
        </p:nvSpPr>
        <p:spPr>
          <a:xfrm>
            <a:off x="519165" y="1032669"/>
            <a:ext cx="10972800" cy="4953000"/>
          </a:xfrm>
        </p:spPr>
        <p:txBody>
          <a:bodyPr/>
          <a:lstStyle/>
          <a:p>
            <a:pPr algn="l" fontAlgn="base">
              <a:buFont typeface="Arial" panose="020B0604020202020204" pitchFamily="34" charset="0"/>
              <a:buChar char="•"/>
            </a:pPr>
            <a:r>
              <a:rPr lang="en-US" sz="1700" b="1" i="0" dirty="0">
                <a:solidFill>
                  <a:srgbClr val="273239"/>
                </a:solidFill>
                <a:effectLst/>
                <a:highlight>
                  <a:srgbClr val="FFFFFF"/>
                </a:highlight>
              </a:rPr>
              <a:t>Recurring Problems</a:t>
            </a:r>
            <a:r>
              <a:rPr lang="en-US" sz="1700" b="0" i="0" dirty="0">
                <a:solidFill>
                  <a:srgbClr val="273239"/>
                </a:solidFill>
                <a:effectLst/>
                <a:highlight>
                  <a:srgbClr val="FFFFFF"/>
                </a:highlight>
              </a:rPr>
              <a:t>: When you encounter recurring design problems that have well-established solutions, design patterns provide tested and proven approaches to common software design challenges.</a:t>
            </a:r>
          </a:p>
          <a:p>
            <a:pPr algn="l" fontAlgn="base">
              <a:buFont typeface="Arial" panose="020B0604020202020204" pitchFamily="34" charset="0"/>
              <a:buChar char="•"/>
            </a:pPr>
            <a:endParaRPr lang="en-US" sz="1700" b="0" i="0" dirty="0">
              <a:solidFill>
                <a:srgbClr val="273239"/>
              </a:solidFill>
              <a:effectLst/>
              <a:highlight>
                <a:srgbClr val="FFFFFF"/>
              </a:highlight>
            </a:endParaRPr>
          </a:p>
          <a:p>
            <a:pPr algn="l" fontAlgn="base">
              <a:buFont typeface="Arial" panose="020B0604020202020204" pitchFamily="34" charset="0"/>
              <a:buChar char="•"/>
            </a:pPr>
            <a:r>
              <a:rPr lang="en-US" sz="1700" b="1" i="0" dirty="0">
                <a:solidFill>
                  <a:srgbClr val="273239"/>
                </a:solidFill>
                <a:effectLst/>
                <a:highlight>
                  <a:srgbClr val="FFFFFF"/>
                </a:highlight>
              </a:rPr>
              <a:t>Flexibility and Reusability</a:t>
            </a:r>
            <a:r>
              <a:rPr lang="en-US" sz="1700" b="0" i="0" dirty="0">
                <a:solidFill>
                  <a:srgbClr val="273239"/>
                </a:solidFill>
                <a:effectLst/>
                <a:highlight>
                  <a:srgbClr val="FFFFFF"/>
                </a:highlight>
              </a:rPr>
              <a:t>: Use design patterns to promote code reusability, flexibility, and maintainability. They help in structuring code in a way that makes it easier to modify and extend as requirements evolve.</a:t>
            </a:r>
          </a:p>
          <a:p>
            <a:pPr algn="l" fontAlgn="base">
              <a:buFont typeface="Arial" panose="020B0604020202020204" pitchFamily="34" charset="0"/>
              <a:buChar char="•"/>
            </a:pPr>
            <a:endParaRPr lang="en-US" sz="1700" b="0" i="0" dirty="0">
              <a:solidFill>
                <a:srgbClr val="273239"/>
              </a:solidFill>
              <a:effectLst/>
              <a:highlight>
                <a:srgbClr val="FFFFFF"/>
              </a:highlight>
            </a:endParaRPr>
          </a:p>
          <a:p>
            <a:pPr algn="l" fontAlgn="base">
              <a:buFont typeface="Arial" panose="020B0604020202020204" pitchFamily="34" charset="0"/>
              <a:buChar char="•"/>
            </a:pPr>
            <a:r>
              <a:rPr lang="en-US" sz="1700" b="1" i="0" dirty="0">
                <a:solidFill>
                  <a:srgbClr val="273239"/>
                </a:solidFill>
                <a:effectLst/>
                <a:highlight>
                  <a:srgbClr val="FFFFFF"/>
                </a:highlight>
              </a:rPr>
              <a:t>Design Principles</a:t>
            </a:r>
            <a:r>
              <a:rPr lang="en-US" sz="1700" b="0" i="0" dirty="0">
                <a:solidFill>
                  <a:srgbClr val="273239"/>
                </a:solidFill>
                <a:effectLst/>
                <a:highlight>
                  <a:srgbClr val="FFFFFF"/>
                </a:highlight>
              </a:rPr>
              <a:t>: Use design patterns to apply fundamental design principles such as separation of concerns, encapsulation, and dependency inversion. They help in achieving better modularity and reducing dependencies between components.</a:t>
            </a:r>
          </a:p>
          <a:p>
            <a:pPr algn="l" fontAlgn="base">
              <a:buFont typeface="Arial" panose="020B0604020202020204" pitchFamily="34" charset="0"/>
              <a:buChar char="•"/>
            </a:pPr>
            <a:endParaRPr lang="en-US" sz="1700" b="0" i="0" dirty="0">
              <a:solidFill>
                <a:srgbClr val="273239"/>
              </a:solidFill>
              <a:effectLst/>
              <a:highlight>
                <a:srgbClr val="FFFFFF"/>
              </a:highlight>
            </a:endParaRPr>
          </a:p>
          <a:p>
            <a:pPr algn="l" fontAlgn="base">
              <a:buFont typeface="Arial" panose="020B0604020202020204" pitchFamily="34" charset="0"/>
              <a:buChar char="•"/>
            </a:pPr>
            <a:r>
              <a:rPr lang="en-US" sz="1700" b="1" i="0" dirty="0">
                <a:solidFill>
                  <a:srgbClr val="273239"/>
                </a:solidFill>
                <a:effectLst/>
                <a:highlight>
                  <a:srgbClr val="FFFFFF"/>
                </a:highlight>
              </a:rPr>
              <a:t>Communication</a:t>
            </a:r>
            <a:r>
              <a:rPr lang="en-US" sz="1700" b="0" i="0" dirty="0">
                <a:solidFill>
                  <a:srgbClr val="273239"/>
                </a:solidFill>
                <a:effectLst/>
                <a:highlight>
                  <a:srgbClr val="FFFFFF"/>
                </a:highlight>
              </a:rPr>
              <a:t>: Use design patterns to improve communication among team members. Design patterns provide a common vocabulary and understanding of how to solve particular problems, facilitating collaboration and code comprehension.</a:t>
            </a:r>
          </a:p>
          <a:p>
            <a:pPr algn="l" fontAlgn="base">
              <a:buFont typeface="Arial" panose="020B0604020202020204" pitchFamily="34" charset="0"/>
              <a:buChar char="•"/>
            </a:pPr>
            <a:endParaRPr lang="en-US" sz="1700" b="0" i="0" dirty="0">
              <a:solidFill>
                <a:srgbClr val="273239"/>
              </a:solidFill>
              <a:effectLst/>
              <a:highlight>
                <a:srgbClr val="FFFFFF"/>
              </a:highlight>
            </a:endParaRPr>
          </a:p>
          <a:p>
            <a:pPr algn="l" fontAlgn="base">
              <a:buFont typeface="Arial" panose="020B0604020202020204" pitchFamily="34" charset="0"/>
              <a:buChar char="•"/>
            </a:pPr>
            <a:r>
              <a:rPr lang="en-US" sz="1700" b="1" i="0" dirty="0">
                <a:solidFill>
                  <a:srgbClr val="273239"/>
                </a:solidFill>
                <a:effectLst/>
                <a:highlight>
                  <a:srgbClr val="FFFFFF"/>
                </a:highlight>
              </a:rPr>
              <a:t>Performance</a:t>
            </a:r>
            <a:r>
              <a:rPr lang="en-US" sz="1700" b="0" i="0" dirty="0">
                <a:solidFill>
                  <a:srgbClr val="273239"/>
                </a:solidFill>
                <a:effectLst/>
                <a:highlight>
                  <a:srgbClr val="FFFFFF"/>
                </a:highlight>
              </a:rPr>
              <a:t>: In some cases, design patterns can improve performance by optimizing resource usage, reducing overhead, or improving code execution efficiency.</a:t>
            </a:r>
          </a:p>
          <a:p>
            <a:endParaRPr lang="en-US" dirty="0"/>
          </a:p>
        </p:txBody>
      </p:sp>
      <p:sp>
        <p:nvSpPr>
          <p:cNvPr id="4" name="Date Placeholder 3">
            <a:extLst>
              <a:ext uri="{FF2B5EF4-FFF2-40B4-BE49-F238E27FC236}">
                <a16:creationId xmlns:a16="http://schemas.microsoft.com/office/drawing/2014/main" id="{7AD0EA67-F8F4-01AB-C510-F74FE822298E}"/>
              </a:ext>
            </a:extLst>
          </p:cNvPr>
          <p:cNvSpPr>
            <a:spLocks noGrp="1"/>
          </p:cNvSpPr>
          <p:nvPr>
            <p:ph type="dt" sz="half" idx="10"/>
          </p:nvPr>
        </p:nvSpPr>
        <p:spPr/>
        <p:txBody>
          <a:bodyPr/>
          <a:lstStyle/>
          <a:p>
            <a:fld id="{63A1C593-65D0-4073-BCC9-577B9352EA97}" type="datetime1">
              <a:rPr lang="en-US" smtClean="0"/>
              <a:t>11/16/24</a:t>
            </a:fld>
            <a:endParaRPr lang="en-US"/>
          </a:p>
        </p:txBody>
      </p:sp>
      <p:sp>
        <p:nvSpPr>
          <p:cNvPr id="5" name="Footer Placeholder 4">
            <a:extLst>
              <a:ext uri="{FF2B5EF4-FFF2-40B4-BE49-F238E27FC236}">
                <a16:creationId xmlns:a16="http://schemas.microsoft.com/office/drawing/2014/main" id="{46477C2E-12C4-0F21-A3CB-A20B07604C59}"/>
              </a:ext>
            </a:extLst>
          </p:cNvPr>
          <p:cNvSpPr>
            <a:spLocks noGrp="1"/>
          </p:cNvSpPr>
          <p:nvPr>
            <p:ph type="ftr" sz="quarter" idx="11"/>
          </p:nvPr>
        </p:nvSpPr>
        <p:spPr/>
        <p:txBody>
          <a:bodyPr/>
          <a:lstStyle/>
          <a:p>
            <a:r>
              <a:rPr lang="en-US"/>
              <a:t>Copyright: Qishi CPC</a:t>
            </a:r>
          </a:p>
        </p:txBody>
      </p:sp>
      <p:sp>
        <p:nvSpPr>
          <p:cNvPr id="6" name="Slide Number Placeholder 5">
            <a:extLst>
              <a:ext uri="{FF2B5EF4-FFF2-40B4-BE49-F238E27FC236}">
                <a16:creationId xmlns:a16="http://schemas.microsoft.com/office/drawing/2014/main" id="{D61B2D9F-0D96-469B-25FD-4CD4C941D2D2}"/>
              </a:ext>
            </a:extLst>
          </p:cNvPr>
          <p:cNvSpPr>
            <a:spLocks noGrp="1"/>
          </p:cNvSpPr>
          <p:nvPr>
            <p:ph type="sldNum" sz="quarter" idx="12"/>
          </p:nvPr>
        </p:nvSpPr>
        <p:spPr/>
        <p:txBody>
          <a:bodyPr/>
          <a:lstStyle/>
          <a:p>
            <a:fld id="{9B618960-8005-486C-9A75-10CB2AAC16F9}" type="slidenum">
              <a:rPr lang="en-US" smtClean="0"/>
              <a:t>3</a:t>
            </a:fld>
            <a:endParaRPr lang="en-US"/>
          </a:p>
        </p:txBody>
      </p:sp>
    </p:spTree>
    <p:extLst>
      <p:ext uri="{BB962C8B-B14F-4D97-AF65-F5344CB8AC3E}">
        <p14:creationId xmlns:p14="http://schemas.microsoft.com/office/powerpoint/2010/main" val="3491117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51B4-B03B-E93F-9062-071F4DAB2A05}"/>
              </a:ext>
            </a:extLst>
          </p:cNvPr>
          <p:cNvSpPr>
            <a:spLocks noGrp="1"/>
          </p:cNvSpPr>
          <p:nvPr>
            <p:ph type="title"/>
          </p:nvPr>
        </p:nvSpPr>
        <p:spPr/>
        <p:txBody>
          <a:bodyPr/>
          <a:lstStyle/>
          <a:p>
            <a:r>
              <a:rPr lang="en-US" sz="3000" i="0" dirty="0">
                <a:solidFill>
                  <a:srgbClr val="273239"/>
                </a:solidFill>
                <a:effectLst/>
                <a:highlight>
                  <a:srgbClr val="FFFFFF"/>
                </a:highlight>
              </a:rPr>
              <a:t>When not to Use Design Patterns</a:t>
            </a:r>
            <a:endParaRPr lang="en-US" sz="3000" dirty="0"/>
          </a:p>
        </p:txBody>
      </p:sp>
      <p:sp>
        <p:nvSpPr>
          <p:cNvPr id="3" name="Content Placeholder 2">
            <a:extLst>
              <a:ext uri="{FF2B5EF4-FFF2-40B4-BE49-F238E27FC236}">
                <a16:creationId xmlns:a16="http://schemas.microsoft.com/office/drawing/2014/main" id="{E64DD1F4-BE63-4EF8-4363-131D816C62FE}"/>
              </a:ext>
            </a:extLst>
          </p:cNvPr>
          <p:cNvSpPr>
            <a:spLocks noGrp="1"/>
          </p:cNvSpPr>
          <p:nvPr>
            <p:ph idx="1"/>
          </p:nvPr>
        </p:nvSpPr>
        <p:spPr>
          <a:xfrm>
            <a:off x="291403" y="773113"/>
            <a:ext cx="11220659" cy="5356382"/>
          </a:xfrm>
        </p:spPr>
        <p:txBody>
          <a:bodyPr/>
          <a:lstStyle/>
          <a:p>
            <a:pPr algn="l" fontAlgn="base">
              <a:buFont typeface="Arial" panose="020B0604020202020204" pitchFamily="34" charset="0"/>
              <a:buChar char="•"/>
            </a:pPr>
            <a:r>
              <a:rPr lang="en-US" sz="1700" b="1" i="0" dirty="0">
                <a:solidFill>
                  <a:srgbClr val="273239"/>
                </a:solidFill>
                <a:effectLst/>
                <a:highlight>
                  <a:srgbClr val="FFFFFF"/>
                </a:highlight>
              </a:rPr>
              <a:t>Over-Engineering</a:t>
            </a:r>
            <a:r>
              <a:rPr lang="en-US" sz="1700" b="0" i="0" dirty="0">
                <a:solidFill>
                  <a:srgbClr val="273239"/>
                </a:solidFill>
                <a:effectLst/>
                <a:highlight>
                  <a:srgbClr val="FFFFFF"/>
                </a:highlight>
              </a:rPr>
              <a:t>: Avoid using design patterns unnecessarily, especially for small or simple problems. Over-engineering can lead to unnecessary complexity and overhead, making code harder to understand and maintain.</a:t>
            </a:r>
          </a:p>
          <a:p>
            <a:pPr algn="l" fontAlgn="base">
              <a:buFont typeface="Arial" panose="020B0604020202020204" pitchFamily="34" charset="0"/>
              <a:buChar char="•"/>
            </a:pPr>
            <a:endParaRPr lang="en-US" sz="1700" b="0" i="0" dirty="0">
              <a:solidFill>
                <a:srgbClr val="273239"/>
              </a:solidFill>
              <a:effectLst/>
              <a:highlight>
                <a:srgbClr val="FFFFFF"/>
              </a:highlight>
            </a:endParaRPr>
          </a:p>
          <a:p>
            <a:pPr algn="l" fontAlgn="base">
              <a:buFont typeface="Arial" panose="020B0604020202020204" pitchFamily="34" charset="0"/>
              <a:buChar char="•"/>
            </a:pPr>
            <a:r>
              <a:rPr lang="en-US" sz="1700" b="1" i="0" dirty="0">
                <a:solidFill>
                  <a:srgbClr val="273239"/>
                </a:solidFill>
                <a:effectLst/>
                <a:highlight>
                  <a:srgbClr val="FFFFFF"/>
                </a:highlight>
              </a:rPr>
              <a:t>Premature Optimization</a:t>
            </a:r>
            <a:r>
              <a:rPr lang="en-US" sz="1700" b="0" i="0" dirty="0">
                <a:solidFill>
                  <a:srgbClr val="273239"/>
                </a:solidFill>
                <a:effectLst/>
                <a:highlight>
                  <a:srgbClr val="FFFFFF"/>
                </a:highlight>
              </a:rPr>
              <a:t>: Avoid using design patterns solely for the sake of optimization before performance issues are identified. Premature optimization can lead to added complexity without significant benefits and can hinder future changes.</a:t>
            </a:r>
          </a:p>
          <a:p>
            <a:pPr algn="l" fontAlgn="base">
              <a:buFont typeface="Arial" panose="020B0604020202020204" pitchFamily="34" charset="0"/>
              <a:buChar char="•"/>
            </a:pPr>
            <a:endParaRPr lang="en-US" sz="1700" b="0" i="0" dirty="0">
              <a:solidFill>
                <a:srgbClr val="273239"/>
              </a:solidFill>
              <a:effectLst/>
              <a:highlight>
                <a:srgbClr val="FFFFFF"/>
              </a:highlight>
            </a:endParaRPr>
          </a:p>
          <a:p>
            <a:pPr algn="l" fontAlgn="base">
              <a:buFont typeface="Arial" panose="020B0604020202020204" pitchFamily="34" charset="0"/>
              <a:buChar char="•"/>
            </a:pPr>
            <a:r>
              <a:rPr lang="en-US" sz="1700" b="1" i="0" dirty="0">
                <a:solidFill>
                  <a:srgbClr val="273239"/>
                </a:solidFill>
                <a:effectLst/>
                <a:highlight>
                  <a:srgbClr val="FFFFFF"/>
                </a:highlight>
              </a:rPr>
              <a:t>Unfamiliarity</a:t>
            </a:r>
            <a:r>
              <a:rPr lang="en-US" sz="1700" b="0" i="0" dirty="0">
                <a:solidFill>
                  <a:srgbClr val="273239"/>
                </a:solidFill>
                <a:effectLst/>
                <a:highlight>
                  <a:srgbClr val="FFFFFF"/>
                </a:highlight>
              </a:rPr>
              <a:t>: Avoid using design patterns if you or your team are unfamiliar with them or if their application does not align with the problem at hand. Using patterns incorrectly can lead to misuse and potential design flaws.</a:t>
            </a:r>
          </a:p>
          <a:p>
            <a:pPr algn="l" fontAlgn="base">
              <a:buFont typeface="Arial" panose="020B0604020202020204" pitchFamily="34" charset="0"/>
              <a:buChar char="•"/>
            </a:pPr>
            <a:endParaRPr lang="en-US" sz="1700" b="0" i="0" dirty="0">
              <a:solidFill>
                <a:srgbClr val="273239"/>
              </a:solidFill>
              <a:effectLst/>
              <a:highlight>
                <a:srgbClr val="FFFFFF"/>
              </a:highlight>
            </a:endParaRPr>
          </a:p>
          <a:p>
            <a:pPr algn="l" fontAlgn="base">
              <a:buFont typeface="Arial" panose="020B0604020202020204" pitchFamily="34" charset="0"/>
              <a:buChar char="•"/>
            </a:pPr>
            <a:r>
              <a:rPr lang="en-US" sz="1700" b="1" i="0" dirty="0">
                <a:solidFill>
                  <a:srgbClr val="273239"/>
                </a:solidFill>
                <a:effectLst/>
                <a:highlight>
                  <a:srgbClr val="FFFFFF"/>
                </a:highlight>
              </a:rPr>
              <a:t>Project Constraints</a:t>
            </a:r>
            <a:r>
              <a:rPr lang="en-US" sz="1700" b="0" i="0" dirty="0">
                <a:solidFill>
                  <a:srgbClr val="273239"/>
                </a:solidFill>
                <a:effectLst/>
                <a:highlight>
                  <a:srgbClr val="FFFFFF"/>
                </a:highlight>
              </a:rPr>
              <a:t>: Consider project constraints such as time, budget, and team expertise. If applying a design pattern significantly increases development time or introduces unnecessary complexity, it may not be appropriate for the project.</a:t>
            </a:r>
          </a:p>
          <a:p>
            <a:pPr algn="l" fontAlgn="base">
              <a:buFont typeface="Arial" panose="020B0604020202020204" pitchFamily="34" charset="0"/>
              <a:buChar char="•"/>
            </a:pPr>
            <a:endParaRPr lang="en-US" sz="1700" b="0" i="0" dirty="0">
              <a:solidFill>
                <a:srgbClr val="273239"/>
              </a:solidFill>
              <a:effectLst/>
              <a:highlight>
                <a:srgbClr val="FFFFFF"/>
              </a:highlight>
            </a:endParaRPr>
          </a:p>
          <a:p>
            <a:pPr algn="l" fontAlgn="base">
              <a:buFont typeface="Arial" panose="020B0604020202020204" pitchFamily="34" charset="0"/>
              <a:buChar char="•"/>
            </a:pPr>
            <a:r>
              <a:rPr lang="en-US" sz="1700" b="1" i="0" dirty="0">
                <a:solidFill>
                  <a:srgbClr val="273239"/>
                </a:solidFill>
                <a:effectLst/>
                <a:highlight>
                  <a:srgbClr val="FFFFFF"/>
                </a:highlight>
              </a:rPr>
              <a:t>Changing Requirements</a:t>
            </a:r>
            <a:r>
              <a:rPr lang="en-US" sz="1700" b="0" i="0" dirty="0">
                <a:solidFill>
                  <a:srgbClr val="273239"/>
                </a:solidFill>
                <a:effectLst/>
                <a:highlight>
                  <a:srgbClr val="FFFFFF"/>
                </a:highlight>
              </a:rPr>
              <a:t>: Be cautious when applying design patterns in highly dynamic environments where requirements frequently change. Overly rigid designs based on patterns may struggle to adapt to evolving requirements.</a:t>
            </a:r>
          </a:p>
          <a:p>
            <a:endParaRPr lang="en-US" dirty="0"/>
          </a:p>
        </p:txBody>
      </p:sp>
      <p:sp>
        <p:nvSpPr>
          <p:cNvPr id="4" name="Date Placeholder 3">
            <a:extLst>
              <a:ext uri="{FF2B5EF4-FFF2-40B4-BE49-F238E27FC236}">
                <a16:creationId xmlns:a16="http://schemas.microsoft.com/office/drawing/2014/main" id="{A9DCAB7F-623E-D31C-6A19-C90A4C4C63B3}"/>
              </a:ext>
            </a:extLst>
          </p:cNvPr>
          <p:cNvSpPr>
            <a:spLocks noGrp="1"/>
          </p:cNvSpPr>
          <p:nvPr>
            <p:ph type="dt" sz="half" idx="10"/>
          </p:nvPr>
        </p:nvSpPr>
        <p:spPr/>
        <p:txBody>
          <a:bodyPr/>
          <a:lstStyle/>
          <a:p>
            <a:fld id="{63A1C593-65D0-4073-BCC9-577B9352EA97}" type="datetime1">
              <a:rPr lang="en-US" smtClean="0"/>
              <a:t>11/16/24</a:t>
            </a:fld>
            <a:endParaRPr lang="en-US"/>
          </a:p>
        </p:txBody>
      </p:sp>
      <p:sp>
        <p:nvSpPr>
          <p:cNvPr id="5" name="Footer Placeholder 4">
            <a:extLst>
              <a:ext uri="{FF2B5EF4-FFF2-40B4-BE49-F238E27FC236}">
                <a16:creationId xmlns:a16="http://schemas.microsoft.com/office/drawing/2014/main" id="{2BBEBE2F-AACC-117E-4471-E57F3CF07A82}"/>
              </a:ext>
            </a:extLst>
          </p:cNvPr>
          <p:cNvSpPr>
            <a:spLocks noGrp="1"/>
          </p:cNvSpPr>
          <p:nvPr>
            <p:ph type="ftr" sz="quarter" idx="11"/>
          </p:nvPr>
        </p:nvSpPr>
        <p:spPr/>
        <p:txBody>
          <a:bodyPr/>
          <a:lstStyle/>
          <a:p>
            <a:r>
              <a:rPr lang="en-US"/>
              <a:t>Copyright: Qishi CPC</a:t>
            </a:r>
          </a:p>
        </p:txBody>
      </p:sp>
      <p:sp>
        <p:nvSpPr>
          <p:cNvPr id="6" name="Slide Number Placeholder 5">
            <a:extLst>
              <a:ext uri="{FF2B5EF4-FFF2-40B4-BE49-F238E27FC236}">
                <a16:creationId xmlns:a16="http://schemas.microsoft.com/office/drawing/2014/main" id="{BE823ACD-DCE8-FB87-484D-DC79D553E541}"/>
              </a:ext>
            </a:extLst>
          </p:cNvPr>
          <p:cNvSpPr>
            <a:spLocks noGrp="1"/>
          </p:cNvSpPr>
          <p:nvPr>
            <p:ph type="sldNum" sz="quarter" idx="12"/>
          </p:nvPr>
        </p:nvSpPr>
        <p:spPr/>
        <p:txBody>
          <a:bodyPr/>
          <a:lstStyle/>
          <a:p>
            <a:fld id="{9B618960-8005-486C-9A75-10CB2AAC16F9}" type="slidenum">
              <a:rPr lang="en-US" smtClean="0"/>
              <a:t>4</a:t>
            </a:fld>
            <a:endParaRPr lang="en-US"/>
          </a:p>
        </p:txBody>
      </p:sp>
    </p:spTree>
    <p:extLst>
      <p:ext uri="{BB962C8B-B14F-4D97-AF65-F5344CB8AC3E}">
        <p14:creationId xmlns:p14="http://schemas.microsoft.com/office/powerpoint/2010/main" val="3448655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E8AA5-EEEB-0ACF-CF59-52F61316CD4C}"/>
              </a:ext>
            </a:extLst>
          </p:cNvPr>
          <p:cNvSpPr>
            <a:spLocks noGrp="1"/>
          </p:cNvSpPr>
          <p:nvPr>
            <p:ph type="title"/>
          </p:nvPr>
        </p:nvSpPr>
        <p:spPr/>
        <p:txBody>
          <a:bodyPr/>
          <a:lstStyle/>
          <a:p>
            <a:r>
              <a:rPr lang="en-US" sz="3000" dirty="0"/>
              <a:t>The Factory Pattern</a:t>
            </a:r>
          </a:p>
        </p:txBody>
      </p:sp>
      <p:sp>
        <p:nvSpPr>
          <p:cNvPr id="3" name="Content Placeholder 2">
            <a:extLst>
              <a:ext uri="{FF2B5EF4-FFF2-40B4-BE49-F238E27FC236}">
                <a16:creationId xmlns:a16="http://schemas.microsoft.com/office/drawing/2014/main" id="{519FAA74-0179-82F2-8EF4-C6EB0021F922}"/>
              </a:ext>
            </a:extLst>
          </p:cNvPr>
          <p:cNvSpPr>
            <a:spLocks noGrp="1"/>
          </p:cNvSpPr>
          <p:nvPr>
            <p:ph idx="1"/>
          </p:nvPr>
        </p:nvSpPr>
        <p:spPr>
          <a:xfrm>
            <a:off x="355226" y="901148"/>
            <a:ext cx="10972800" cy="5344077"/>
          </a:xfrm>
        </p:spPr>
        <p:txBody>
          <a:bodyPr/>
          <a:lstStyle/>
          <a:p>
            <a:pPr>
              <a:buFont typeface="Arial" panose="020B0604020202020204" pitchFamily="34" charset="0"/>
              <a:buChar char="•"/>
            </a:pPr>
            <a:r>
              <a:rPr lang="en-US" sz="1700" b="1" dirty="0"/>
              <a:t>Factory method </a:t>
            </a:r>
            <a:r>
              <a:rPr lang="en-US" sz="1700" dirty="0"/>
              <a:t>is a creational design pattern that allows an interface or class to create an object, but let subclasses decide which class or object to instantiate.</a:t>
            </a:r>
          </a:p>
          <a:p>
            <a:pPr lvl="1">
              <a:buFont typeface="Arial" panose="020B0604020202020204" pitchFamily="34" charset="0"/>
              <a:buChar char="•"/>
            </a:pPr>
            <a:r>
              <a:rPr lang="en-US" sz="1700" dirty="0"/>
              <a:t>At the core of the factory method is the concept of delegation. Instead of the client code directly creating objects, it delegates the responsibility to </a:t>
            </a:r>
            <a:r>
              <a:rPr lang="en-US" sz="1700" b="1" dirty="0"/>
              <a:t>one single central unified factory</a:t>
            </a:r>
            <a:r>
              <a:rPr lang="en-US" sz="1700" dirty="0"/>
              <a:t> that creates objects.</a:t>
            </a:r>
          </a:p>
          <a:p>
            <a:pPr>
              <a:buFont typeface="Arial" panose="020B0604020202020204" pitchFamily="34" charset="0"/>
              <a:buChar char="•"/>
            </a:pPr>
            <a:endParaRPr lang="en-US" sz="1700" dirty="0"/>
          </a:p>
          <a:p>
            <a:pPr>
              <a:buFont typeface="Arial" panose="020B0604020202020204" pitchFamily="34" charset="0"/>
              <a:buChar char="•"/>
            </a:pPr>
            <a:r>
              <a:rPr lang="en-US" sz="1700" b="1" dirty="0"/>
              <a:t>Benefits</a:t>
            </a:r>
            <a:r>
              <a:rPr lang="en-US" sz="1700" dirty="0"/>
              <a:t>:</a:t>
            </a:r>
          </a:p>
          <a:p>
            <a:pPr lvl="1">
              <a:buFont typeface="Arial" panose="020B0604020202020204" pitchFamily="34" charset="0"/>
              <a:buChar char="•"/>
            </a:pPr>
            <a:r>
              <a:rPr lang="en-US" sz="1700" dirty="0"/>
              <a:t>Decouples object creation from object usage, i.e., objects are created without exposing the logic to the client.</a:t>
            </a:r>
          </a:p>
          <a:p>
            <a:pPr lvl="1">
              <a:buFont typeface="Arial" panose="020B0604020202020204" pitchFamily="34" charset="0"/>
              <a:buChar char="•"/>
            </a:pPr>
            <a:r>
              <a:rPr lang="en-US" sz="1700" dirty="0"/>
              <a:t>Enhances code maintainability and flexibility.</a:t>
            </a:r>
          </a:p>
          <a:p>
            <a:pPr lvl="1">
              <a:buFont typeface="Arial" panose="020B0604020202020204" pitchFamily="34" charset="0"/>
              <a:buChar char="•"/>
            </a:pPr>
            <a:r>
              <a:rPr lang="en-US" sz="1700" dirty="0"/>
              <a:t>Improves the performance and memory usage of an application. </a:t>
            </a:r>
          </a:p>
          <a:p>
            <a:pPr lvl="2">
              <a:buFont typeface="Arial" panose="020B0604020202020204" pitchFamily="34" charset="0"/>
              <a:buChar char="•"/>
            </a:pPr>
            <a:r>
              <a:rPr lang="en-US" sz="1700" dirty="0"/>
              <a:t>A factory method can improve performance and memory usage by creating new objects only if necessary.</a:t>
            </a:r>
          </a:p>
          <a:p>
            <a:pPr lvl="2">
              <a:buFont typeface="Arial" panose="020B0604020202020204" pitchFamily="34" charset="0"/>
              <a:buChar char="•"/>
            </a:pPr>
            <a:r>
              <a:rPr lang="en-US" sz="1700" dirty="0"/>
              <a:t>When we create objects using a direct class instantiation, extra memory is allocated every time a new object is created (unless the class uses caching internally).</a:t>
            </a:r>
          </a:p>
          <a:p>
            <a:endParaRPr lang="en-US" dirty="0"/>
          </a:p>
        </p:txBody>
      </p:sp>
      <p:sp>
        <p:nvSpPr>
          <p:cNvPr id="4" name="Date Placeholder 3">
            <a:extLst>
              <a:ext uri="{FF2B5EF4-FFF2-40B4-BE49-F238E27FC236}">
                <a16:creationId xmlns:a16="http://schemas.microsoft.com/office/drawing/2014/main" id="{F57A0A57-4FFC-2418-1240-E2A7F6C92642}"/>
              </a:ext>
            </a:extLst>
          </p:cNvPr>
          <p:cNvSpPr>
            <a:spLocks noGrp="1"/>
          </p:cNvSpPr>
          <p:nvPr>
            <p:ph type="dt" sz="half" idx="10"/>
          </p:nvPr>
        </p:nvSpPr>
        <p:spPr/>
        <p:txBody>
          <a:bodyPr/>
          <a:lstStyle/>
          <a:p>
            <a:fld id="{63A1C593-65D0-4073-BCC9-577B9352EA97}" type="datetime1">
              <a:rPr lang="en-US" smtClean="0"/>
              <a:t>11/16/24</a:t>
            </a:fld>
            <a:endParaRPr lang="en-US"/>
          </a:p>
        </p:txBody>
      </p:sp>
      <p:sp>
        <p:nvSpPr>
          <p:cNvPr id="5" name="Footer Placeholder 4">
            <a:extLst>
              <a:ext uri="{FF2B5EF4-FFF2-40B4-BE49-F238E27FC236}">
                <a16:creationId xmlns:a16="http://schemas.microsoft.com/office/drawing/2014/main" id="{67073DF5-81BB-20F0-8967-2B69F35B5F03}"/>
              </a:ext>
            </a:extLst>
          </p:cNvPr>
          <p:cNvSpPr>
            <a:spLocks noGrp="1"/>
          </p:cNvSpPr>
          <p:nvPr>
            <p:ph type="ftr" sz="quarter" idx="11"/>
          </p:nvPr>
        </p:nvSpPr>
        <p:spPr/>
        <p:txBody>
          <a:bodyPr/>
          <a:lstStyle/>
          <a:p>
            <a:r>
              <a:rPr lang="en-US"/>
              <a:t>Copyright: Qishi CPC</a:t>
            </a:r>
          </a:p>
        </p:txBody>
      </p:sp>
      <p:sp>
        <p:nvSpPr>
          <p:cNvPr id="6" name="Slide Number Placeholder 5">
            <a:extLst>
              <a:ext uri="{FF2B5EF4-FFF2-40B4-BE49-F238E27FC236}">
                <a16:creationId xmlns:a16="http://schemas.microsoft.com/office/drawing/2014/main" id="{00C117D9-9687-C63E-ECF7-E958E90E2730}"/>
              </a:ext>
            </a:extLst>
          </p:cNvPr>
          <p:cNvSpPr>
            <a:spLocks noGrp="1"/>
          </p:cNvSpPr>
          <p:nvPr>
            <p:ph type="sldNum" sz="quarter" idx="12"/>
          </p:nvPr>
        </p:nvSpPr>
        <p:spPr/>
        <p:txBody>
          <a:bodyPr/>
          <a:lstStyle/>
          <a:p>
            <a:fld id="{9B618960-8005-486C-9A75-10CB2AAC16F9}" type="slidenum">
              <a:rPr lang="en-US" smtClean="0"/>
              <a:t>5</a:t>
            </a:fld>
            <a:endParaRPr lang="en-US" dirty="0"/>
          </a:p>
        </p:txBody>
      </p:sp>
      <p:pic>
        <p:nvPicPr>
          <p:cNvPr id="7" name="Picture 6">
            <a:extLst>
              <a:ext uri="{FF2B5EF4-FFF2-40B4-BE49-F238E27FC236}">
                <a16:creationId xmlns:a16="http://schemas.microsoft.com/office/drawing/2014/main" id="{CF882F6D-CF03-3FE0-3FA6-C86A9F20D189}"/>
              </a:ext>
            </a:extLst>
          </p:cNvPr>
          <p:cNvPicPr>
            <a:picLocks noChangeAspect="1"/>
          </p:cNvPicPr>
          <p:nvPr/>
        </p:nvPicPr>
        <p:blipFill>
          <a:blip r:embed="rId2"/>
          <a:stretch>
            <a:fillRect/>
          </a:stretch>
        </p:blipFill>
        <p:spPr>
          <a:xfrm flipH="1">
            <a:off x="10209124" y="4735755"/>
            <a:ext cx="1627649" cy="1509470"/>
          </a:xfrm>
          <a:prstGeom prst="rect">
            <a:avLst/>
          </a:prstGeom>
        </p:spPr>
      </p:pic>
    </p:spTree>
    <p:extLst>
      <p:ext uri="{BB962C8B-B14F-4D97-AF65-F5344CB8AC3E}">
        <p14:creationId xmlns:p14="http://schemas.microsoft.com/office/powerpoint/2010/main" val="415143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7E56B-DF2E-488C-4784-84A484DD7054}"/>
              </a:ext>
            </a:extLst>
          </p:cNvPr>
          <p:cNvSpPr>
            <a:spLocks noGrp="1"/>
          </p:cNvSpPr>
          <p:nvPr>
            <p:ph type="title"/>
          </p:nvPr>
        </p:nvSpPr>
        <p:spPr/>
        <p:txBody>
          <a:bodyPr/>
          <a:lstStyle/>
          <a:p>
            <a:r>
              <a:rPr lang="en-US" sz="3000" dirty="0"/>
              <a:t>Factory Method Implementation</a:t>
            </a:r>
          </a:p>
        </p:txBody>
      </p:sp>
      <p:sp>
        <p:nvSpPr>
          <p:cNvPr id="3" name="Content Placeholder 2">
            <a:extLst>
              <a:ext uri="{FF2B5EF4-FFF2-40B4-BE49-F238E27FC236}">
                <a16:creationId xmlns:a16="http://schemas.microsoft.com/office/drawing/2014/main" id="{00C1686E-230A-C646-485A-B9AD870DE01E}"/>
              </a:ext>
            </a:extLst>
          </p:cNvPr>
          <p:cNvSpPr>
            <a:spLocks noGrp="1"/>
          </p:cNvSpPr>
          <p:nvPr>
            <p:ph idx="1"/>
          </p:nvPr>
        </p:nvSpPr>
        <p:spPr>
          <a:xfrm>
            <a:off x="609600" y="860327"/>
            <a:ext cx="10972800" cy="5500716"/>
          </a:xfrm>
          <a:ln>
            <a:noFill/>
          </a:ln>
        </p:spPr>
        <p:txBody>
          <a:bodyPr/>
          <a:lstStyle/>
          <a:p>
            <a:pPr>
              <a:buFont typeface="Arial" panose="020B0604020202020204" pitchFamily="34" charset="0"/>
              <a:buChar char="•"/>
            </a:pPr>
            <a:r>
              <a:rPr lang="en-US" sz="1700" b="1" dirty="0"/>
              <a:t>Process</a:t>
            </a:r>
            <a:r>
              <a:rPr lang="en-US" sz="1700" dirty="0"/>
              <a:t>:</a:t>
            </a:r>
          </a:p>
          <a:p>
            <a:pPr marL="742950" lvl="1" indent="-285750">
              <a:buFont typeface="Arial" panose="020B0604020202020204" pitchFamily="34" charset="0"/>
              <a:buChar char="•"/>
            </a:pPr>
            <a:r>
              <a:rPr lang="en-US" sz="1700" dirty="0"/>
              <a:t>Define a function (factory method) that returns an object based on input parameters.</a:t>
            </a:r>
          </a:p>
          <a:p>
            <a:pPr marL="742950" lvl="1" indent="-285750">
              <a:buFont typeface="Arial" panose="020B0604020202020204" pitchFamily="34" charset="0"/>
              <a:buChar char="•"/>
            </a:pPr>
            <a:r>
              <a:rPr lang="en-US" sz="1700" dirty="0"/>
              <a:t>Client code calls the factory method without needing to know the implementation details.</a:t>
            </a:r>
          </a:p>
          <a:p>
            <a:pPr marL="742950" lvl="1" indent="-285750">
              <a:buFont typeface="Arial" panose="020B0604020202020204" pitchFamily="34" charset="0"/>
              <a:buChar char="•"/>
            </a:pPr>
            <a:endParaRPr lang="en-US" sz="1700" dirty="0"/>
          </a:p>
          <a:p>
            <a:r>
              <a:rPr lang="en-US" sz="1700" b="1" dirty="0"/>
              <a:t>Sample Problem</a:t>
            </a:r>
            <a:r>
              <a:rPr lang="en-US" sz="1700" dirty="0"/>
              <a:t>: We want to parse and retrieve information stored in either XML file or JSON file.</a:t>
            </a:r>
          </a:p>
          <a:p>
            <a:r>
              <a:rPr lang="en-US" sz="1700" b="1" dirty="0"/>
              <a:t>Solution by Factory Method</a:t>
            </a:r>
            <a:r>
              <a:rPr lang="en-US" sz="1700" dirty="0"/>
              <a:t>: replace the straightforward object construction calls with calls to a special factory method.</a:t>
            </a:r>
          </a:p>
          <a:p>
            <a:pPr lvl="1"/>
            <a:r>
              <a:rPr lang="en-US" sz="1700" dirty="0"/>
              <a:t>No difference in the object creation but they are being called within the factory method.</a:t>
            </a:r>
          </a:p>
          <a:p>
            <a:pPr lvl="1"/>
            <a:r>
              <a:rPr lang="en-US" sz="1700" dirty="0"/>
              <a:t>Adding support for more file formats is straightforward.</a:t>
            </a:r>
          </a:p>
          <a:p>
            <a:pPr lvl="1"/>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p:txBody>
      </p:sp>
      <p:sp>
        <p:nvSpPr>
          <p:cNvPr id="4" name="Date Placeholder 3">
            <a:extLst>
              <a:ext uri="{FF2B5EF4-FFF2-40B4-BE49-F238E27FC236}">
                <a16:creationId xmlns:a16="http://schemas.microsoft.com/office/drawing/2014/main" id="{DD98C289-5F90-9AC9-5820-76678EFE2918}"/>
              </a:ext>
            </a:extLst>
          </p:cNvPr>
          <p:cNvSpPr>
            <a:spLocks noGrp="1"/>
          </p:cNvSpPr>
          <p:nvPr>
            <p:ph type="dt" sz="half" idx="10"/>
          </p:nvPr>
        </p:nvSpPr>
        <p:spPr/>
        <p:txBody>
          <a:bodyPr/>
          <a:lstStyle/>
          <a:p>
            <a:fld id="{63A1C593-65D0-4073-BCC9-577B9352EA97}" type="datetime1">
              <a:rPr lang="en-US" smtClean="0"/>
              <a:t>11/16/24</a:t>
            </a:fld>
            <a:endParaRPr lang="en-US" dirty="0"/>
          </a:p>
        </p:txBody>
      </p:sp>
      <p:sp>
        <p:nvSpPr>
          <p:cNvPr id="5" name="Footer Placeholder 4">
            <a:extLst>
              <a:ext uri="{FF2B5EF4-FFF2-40B4-BE49-F238E27FC236}">
                <a16:creationId xmlns:a16="http://schemas.microsoft.com/office/drawing/2014/main" id="{0564AF58-0926-1272-8669-3606B3421B85}"/>
              </a:ext>
            </a:extLst>
          </p:cNvPr>
          <p:cNvSpPr>
            <a:spLocks noGrp="1"/>
          </p:cNvSpPr>
          <p:nvPr>
            <p:ph type="ftr" sz="quarter" idx="11"/>
          </p:nvPr>
        </p:nvSpPr>
        <p:spPr/>
        <p:txBody>
          <a:bodyPr/>
          <a:lstStyle/>
          <a:p>
            <a:r>
              <a:rPr lang="en-US"/>
              <a:t>Copyright: Qishi CPC</a:t>
            </a:r>
          </a:p>
        </p:txBody>
      </p:sp>
      <p:sp>
        <p:nvSpPr>
          <p:cNvPr id="6" name="Slide Number Placeholder 5">
            <a:extLst>
              <a:ext uri="{FF2B5EF4-FFF2-40B4-BE49-F238E27FC236}">
                <a16:creationId xmlns:a16="http://schemas.microsoft.com/office/drawing/2014/main" id="{A4785A51-A1C5-E798-D1B4-C29C6B454A4A}"/>
              </a:ext>
            </a:extLst>
          </p:cNvPr>
          <p:cNvSpPr>
            <a:spLocks noGrp="1"/>
          </p:cNvSpPr>
          <p:nvPr>
            <p:ph type="sldNum" sz="quarter" idx="12"/>
          </p:nvPr>
        </p:nvSpPr>
        <p:spPr/>
        <p:txBody>
          <a:bodyPr/>
          <a:lstStyle/>
          <a:p>
            <a:fld id="{9B618960-8005-486C-9A75-10CB2AAC16F9}" type="slidenum">
              <a:rPr lang="en-US" smtClean="0"/>
              <a:t>6</a:t>
            </a:fld>
            <a:endParaRPr lang="en-US"/>
          </a:p>
        </p:txBody>
      </p:sp>
      <p:sp>
        <p:nvSpPr>
          <p:cNvPr id="7" name="TextBox 6">
            <a:extLst>
              <a:ext uri="{FF2B5EF4-FFF2-40B4-BE49-F238E27FC236}">
                <a16:creationId xmlns:a16="http://schemas.microsoft.com/office/drawing/2014/main" id="{1945D0B8-88CD-FEF1-941C-2FC10B283056}"/>
              </a:ext>
            </a:extLst>
          </p:cNvPr>
          <p:cNvSpPr txBox="1"/>
          <p:nvPr/>
        </p:nvSpPr>
        <p:spPr>
          <a:xfrm>
            <a:off x="1978989" y="5172213"/>
            <a:ext cx="2315473" cy="954107"/>
          </a:xfrm>
          <a:prstGeom prst="rect">
            <a:avLst/>
          </a:prstGeom>
          <a:noFill/>
          <a:ln w="25400">
            <a:solidFill>
              <a:srgbClr val="92D050"/>
            </a:solidFill>
          </a:ln>
        </p:spPr>
        <p:txBody>
          <a:bodyPr wrap="square" rtlCol="0">
            <a:spAutoFit/>
          </a:bodyPr>
          <a:lstStyle/>
          <a:p>
            <a:pPr marL="457200" lvl="1" indent="0">
              <a:buNone/>
            </a:pPr>
            <a:r>
              <a:rPr lang="en-US" sz="1400" dirty="0"/>
              <a:t>JSON Data Extractor</a:t>
            </a:r>
          </a:p>
          <a:p>
            <a:pPr marL="457200" lvl="1" indent="0">
              <a:buNone/>
            </a:pPr>
            <a:r>
              <a:rPr lang="en-US" sz="1400" dirty="0" err="1"/>
              <a:t>Input_file</a:t>
            </a:r>
            <a:endParaRPr lang="en-US" sz="1400" dirty="0"/>
          </a:p>
          <a:p>
            <a:pPr marL="457200" lvl="1" indent="0">
              <a:buNone/>
            </a:pPr>
            <a:r>
              <a:rPr lang="en-US" sz="1400" dirty="0" err="1"/>
              <a:t>parse_data</a:t>
            </a:r>
            <a:r>
              <a:rPr lang="en-US" sz="1400" dirty="0"/>
              <a:t>()</a:t>
            </a:r>
          </a:p>
          <a:p>
            <a:pPr marL="457200" lvl="1" indent="0">
              <a:buNone/>
            </a:pPr>
            <a:r>
              <a:rPr lang="en-US" sz="1400" dirty="0"/>
              <a:t>constructor()</a:t>
            </a:r>
          </a:p>
        </p:txBody>
      </p:sp>
      <p:sp>
        <p:nvSpPr>
          <p:cNvPr id="8" name="TextBox 7">
            <a:extLst>
              <a:ext uri="{FF2B5EF4-FFF2-40B4-BE49-F238E27FC236}">
                <a16:creationId xmlns:a16="http://schemas.microsoft.com/office/drawing/2014/main" id="{20678842-CE3F-D0BD-AE2F-C946D439CA18}"/>
              </a:ext>
            </a:extLst>
          </p:cNvPr>
          <p:cNvSpPr txBox="1"/>
          <p:nvPr/>
        </p:nvSpPr>
        <p:spPr>
          <a:xfrm>
            <a:off x="6987555" y="5164313"/>
            <a:ext cx="2315472" cy="954107"/>
          </a:xfrm>
          <a:prstGeom prst="rect">
            <a:avLst/>
          </a:prstGeom>
          <a:noFill/>
          <a:ln w="25400">
            <a:solidFill>
              <a:srgbClr val="92D050"/>
            </a:solidFill>
          </a:ln>
        </p:spPr>
        <p:txBody>
          <a:bodyPr wrap="square" rtlCol="0">
            <a:spAutoFit/>
          </a:bodyPr>
          <a:lstStyle/>
          <a:p>
            <a:pPr marL="457200" lvl="1" indent="0">
              <a:buNone/>
            </a:pPr>
            <a:r>
              <a:rPr lang="en-US" sz="1400" dirty="0"/>
              <a:t>XML Data Extractor</a:t>
            </a:r>
          </a:p>
          <a:p>
            <a:pPr marL="457200" lvl="1" indent="0">
              <a:buNone/>
            </a:pPr>
            <a:r>
              <a:rPr lang="en-US" sz="1400" dirty="0" err="1"/>
              <a:t>Input_file</a:t>
            </a:r>
            <a:endParaRPr lang="en-US" sz="1400" dirty="0"/>
          </a:p>
          <a:p>
            <a:pPr marL="457200" lvl="1" indent="0">
              <a:buNone/>
            </a:pPr>
            <a:r>
              <a:rPr lang="en-US" sz="1400" dirty="0" err="1"/>
              <a:t>parse_data</a:t>
            </a:r>
            <a:r>
              <a:rPr lang="en-US" sz="1400" dirty="0"/>
              <a:t>()</a:t>
            </a:r>
          </a:p>
          <a:p>
            <a:pPr marL="457200" lvl="1" indent="0">
              <a:buNone/>
            </a:pPr>
            <a:r>
              <a:rPr lang="en-US" sz="1400" dirty="0"/>
              <a:t>constructor()</a:t>
            </a:r>
          </a:p>
        </p:txBody>
      </p:sp>
      <p:sp>
        <p:nvSpPr>
          <p:cNvPr id="9" name="TextBox 8">
            <a:extLst>
              <a:ext uri="{FF2B5EF4-FFF2-40B4-BE49-F238E27FC236}">
                <a16:creationId xmlns:a16="http://schemas.microsoft.com/office/drawing/2014/main" id="{3F2FD959-22A8-D50A-73BA-E1DF2522E980}"/>
              </a:ext>
            </a:extLst>
          </p:cNvPr>
          <p:cNvSpPr txBox="1"/>
          <p:nvPr/>
        </p:nvSpPr>
        <p:spPr>
          <a:xfrm>
            <a:off x="4165600" y="3727092"/>
            <a:ext cx="2584966" cy="954107"/>
          </a:xfrm>
          <a:prstGeom prst="rect">
            <a:avLst/>
          </a:prstGeom>
          <a:noFill/>
          <a:ln w="25400">
            <a:solidFill>
              <a:srgbClr val="92D050"/>
            </a:solidFill>
          </a:ln>
        </p:spPr>
        <p:txBody>
          <a:bodyPr wrap="square" rtlCol="0">
            <a:spAutoFit/>
          </a:bodyPr>
          <a:lstStyle/>
          <a:p>
            <a:pPr marL="457200" lvl="1" indent="0" algn="just">
              <a:buNone/>
            </a:pPr>
            <a:r>
              <a:rPr lang="en-US" sz="1400" dirty="0"/>
              <a:t>Data Extraction Factory</a:t>
            </a:r>
          </a:p>
          <a:p>
            <a:pPr marL="457200" lvl="1" indent="0" algn="just">
              <a:buNone/>
            </a:pPr>
            <a:r>
              <a:rPr lang="en-US" sz="1400" dirty="0" err="1"/>
              <a:t>Input_file</a:t>
            </a:r>
            <a:endParaRPr lang="en-US" sz="1400" dirty="0"/>
          </a:p>
          <a:p>
            <a:pPr marL="457200" lvl="1" indent="0" algn="just">
              <a:buNone/>
            </a:pPr>
            <a:r>
              <a:rPr lang="en-US" sz="1400" dirty="0" err="1"/>
              <a:t>parse_data</a:t>
            </a:r>
            <a:r>
              <a:rPr lang="en-US" sz="1400" dirty="0"/>
              <a:t>()</a:t>
            </a:r>
          </a:p>
          <a:p>
            <a:pPr marL="457200" lvl="1" indent="0" algn="just">
              <a:buNone/>
            </a:pPr>
            <a:r>
              <a:rPr lang="en-US" sz="1400" dirty="0"/>
              <a:t>constructor()</a:t>
            </a:r>
          </a:p>
        </p:txBody>
      </p:sp>
      <p:cxnSp>
        <p:nvCxnSpPr>
          <p:cNvPr id="13" name="Straight Arrow Connector 12">
            <a:extLst>
              <a:ext uri="{FF2B5EF4-FFF2-40B4-BE49-F238E27FC236}">
                <a16:creationId xmlns:a16="http://schemas.microsoft.com/office/drawing/2014/main" id="{61651A70-D8A9-6B98-EA64-33DADF8F91EA}"/>
              </a:ext>
            </a:extLst>
          </p:cNvPr>
          <p:cNvCxnSpPr>
            <a:cxnSpLocks/>
          </p:cNvCxnSpPr>
          <p:nvPr/>
        </p:nvCxnSpPr>
        <p:spPr bwMode="auto">
          <a:xfrm flipV="1">
            <a:off x="4142451" y="4681199"/>
            <a:ext cx="1022583" cy="489584"/>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triangle"/>
          </a:ln>
        </p:spPr>
      </p:cxnSp>
      <p:cxnSp>
        <p:nvCxnSpPr>
          <p:cNvPr id="15" name="Straight Arrow Connector 14">
            <a:extLst>
              <a:ext uri="{FF2B5EF4-FFF2-40B4-BE49-F238E27FC236}">
                <a16:creationId xmlns:a16="http://schemas.microsoft.com/office/drawing/2014/main" id="{BE91C755-9D6A-946A-85CA-4B1761A8E3C2}"/>
              </a:ext>
            </a:extLst>
          </p:cNvPr>
          <p:cNvCxnSpPr>
            <a:cxnSpLocks/>
          </p:cNvCxnSpPr>
          <p:nvPr/>
        </p:nvCxnSpPr>
        <p:spPr bwMode="auto">
          <a:xfrm flipH="1" flipV="1">
            <a:off x="5678277" y="4681199"/>
            <a:ext cx="1348691" cy="489584"/>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triangle"/>
          </a:ln>
        </p:spPr>
      </p:cxnSp>
    </p:spTree>
    <p:extLst>
      <p:ext uri="{BB962C8B-B14F-4D97-AF65-F5344CB8AC3E}">
        <p14:creationId xmlns:p14="http://schemas.microsoft.com/office/powerpoint/2010/main" val="127353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F2AF-2E1E-50F8-B055-E6D20C15E314}"/>
              </a:ext>
            </a:extLst>
          </p:cNvPr>
          <p:cNvSpPr>
            <a:spLocks noGrp="1"/>
          </p:cNvSpPr>
          <p:nvPr>
            <p:ph type="title"/>
          </p:nvPr>
        </p:nvSpPr>
        <p:spPr/>
        <p:txBody>
          <a:bodyPr/>
          <a:lstStyle/>
          <a:p>
            <a:r>
              <a:rPr lang="en-US" sz="3000" dirty="0"/>
              <a:t>Abstract Factory</a:t>
            </a:r>
          </a:p>
        </p:txBody>
      </p:sp>
      <p:sp>
        <p:nvSpPr>
          <p:cNvPr id="3" name="Content Placeholder 2">
            <a:extLst>
              <a:ext uri="{FF2B5EF4-FFF2-40B4-BE49-F238E27FC236}">
                <a16:creationId xmlns:a16="http://schemas.microsoft.com/office/drawing/2014/main" id="{2C3BBB2E-2000-129A-1BD8-EF34D7A3EB79}"/>
              </a:ext>
            </a:extLst>
          </p:cNvPr>
          <p:cNvSpPr>
            <a:spLocks noGrp="1"/>
          </p:cNvSpPr>
          <p:nvPr>
            <p:ph idx="1"/>
          </p:nvPr>
        </p:nvSpPr>
        <p:spPr>
          <a:xfrm>
            <a:off x="609600" y="773113"/>
            <a:ext cx="10972800" cy="5354637"/>
          </a:xfrm>
        </p:spPr>
        <p:txBody>
          <a:bodyPr/>
          <a:lstStyle/>
          <a:p>
            <a:pPr>
              <a:buFont typeface="Arial" panose="020B0604020202020204" pitchFamily="34" charset="0"/>
              <a:buChar char="•"/>
            </a:pPr>
            <a:r>
              <a:rPr lang="en-US" sz="1700" dirty="0"/>
              <a:t>The </a:t>
            </a:r>
            <a:r>
              <a:rPr lang="en-US" sz="1700" b="1" dirty="0"/>
              <a:t>abstract factory </a:t>
            </a:r>
            <a:r>
              <a:rPr lang="en-US" sz="1700" dirty="0"/>
              <a:t>design pattern is a generalization of the factory method.</a:t>
            </a:r>
          </a:p>
          <a:p>
            <a:pPr>
              <a:buFont typeface="Arial" panose="020B0604020202020204" pitchFamily="34" charset="0"/>
              <a:buChar char="•"/>
            </a:pPr>
            <a:endParaRPr lang="en-US" sz="1700" dirty="0"/>
          </a:p>
          <a:p>
            <a:pPr>
              <a:buFont typeface="Arial" panose="020B0604020202020204" pitchFamily="34" charset="0"/>
              <a:buChar char="•"/>
            </a:pPr>
            <a:r>
              <a:rPr lang="en-US" sz="1700" dirty="0"/>
              <a:t>The abstract factory is a (logical) group of factory methods, where each factory method is responsible for generating a different kind of object. </a:t>
            </a:r>
          </a:p>
          <a:p>
            <a:pPr>
              <a:buFont typeface="Arial" panose="020B0604020202020204" pitchFamily="34" charset="0"/>
              <a:buChar char="•"/>
            </a:pPr>
            <a:endParaRPr lang="en-US" sz="1700" dirty="0"/>
          </a:p>
          <a:p>
            <a:pPr>
              <a:buFont typeface="Arial" panose="020B0604020202020204" pitchFamily="34" charset="0"/>
              <a:buChar char="•"/>
            </a:pPr>
            <a:r>
              <a:rPr lang="en-US" sz="1700" dirty="0"/>
              <a:t>It offers the same benefits of the factory method.</a:t>
            </a:r>
          </a:p>
          <a:p>
            <a:pPr lvl="1">
              <a:buFont typeface="Arial" panose="020B0604020202020204" pitchFamily="34" charset="0"/>
              <a:buChar char="•"/>
            </a:pPr>
            <a:r>
              <a:rPr lang="en-US" sz="1700" dirty="0"/>
              <a:t>Makes tracking an object creation easier.</a:t>
            </a:r>
          </a:p>
          <a:p>
            <a:pPr lvl="1">
              <a:buFont typeface="Arial" panose="020B0604020202020204" pitchFamily="34" charset="0"/>
              <a:buChar char="•"/>
            </a:pPr>
            <a:r>
              <a:rPr lang="en-US" sz="1700" dirty="0"/>
              <a:t>Decouples object creation from object usage.</a:t>
            </a:r>
          </a:p>
          <a:p>
            <a:pPr lvl="1">
              <a:buFont typeface="Arial" panose="020B0604020202020204" pitchFamily="34" charset="0"/>
              <a:buChar char="•"/>
            </a:pPr>
            <a:r>
              <a:rPr lang="en-US" sz="1700" dirty="0"/>
              <a:t>Gives user the potential to improve the memory usage and performance of applications.</a:t>
            </a:r>
          </a:p>
          <a:p>
            <a:pPr>
              <a:buFont typeface="Arial" panose="020B0604020202020204" pitchFamily="34" charset="0"/>
              <a:buChar char="•"/>
            </a:pPr>
            <a:endParaRPr lang="en-US" sz="1700" dirty="0"/>
          </a:p>
          <a:p>
            <a:pPr>
              <a:buFont typeface="Arial" panose="020B0604020202020204" pitchFamily="34" charset="0"/>
              <a:buChar char="•"/>
            </a:pPr>
            <a:r>
              <a:rPr lang="en-US" sz="1700" dirty="0"/>
              <a:t>When to use the factory method versus using an abstract factory?</a:t>
            </a:r>
          </a:p>
          <a:p>
            <a:pPr lvl="1">
              <a:buFont typeface="Arial" panose="020B0604020202020204" pitchFamily="34" charset="0"/>
              <a:buChar char="•"/>
            </a:pPr>
            <a:endParaRPr lang="en-US" sz="1700" dirty="0"/>
          </a:p>
          <a:p>
            <a:pPr lvl="1">
              <a:buFont typeface="Arial" panose="020B0604020202020204" pitchFamily="34" charset="0"/>
              <a:buChar char="•"/>
            </a:pPr>
            <a:r>
              <a:rPr lang="en-US" sz="1700" dirty="0"/>
              <a:t>We usually start with the factory method, which is simpler.</a:t>
            </a:r>
          </a:p>
          <a:p>
            <a:pPr lvl="1">
              <a:buFont typeface="Arial" panose="020B0604020202020204" pitchFamily="34" charset="0"/>
              <a:buChar char="•"/>
            </a:pPr>
            <a:r>
              <a:rPr lang="en-US" sz="1700" dirty="0"/>
              <a:t>If we find out that our application requires many factory methods, which it makes sense to combine to create a family of objects, we end up with an abstract factory.</a:t>
            </a:r>
          </a:p>
        </p:txBody>
      </p:sp>
      <p:sp>
        <p:nvSpPr>
          <p:cNvPr id="4" name="Date Placeholder 3">
            <a:extLst>
              <a:ext uri="{FF2B5EF4-FFF2-40B4-BE49-F238E27FC236}">
                <a16:creationId xmlns:a16="http://schemas.microsoft.com/office/drawing/2014/main" id="{0B0B3C7A-1B4B-ADAB-0B8E-1BC65783061D}"/>
              </a:ext>
            </a:extLst>
          </p:cNvPr>
          <p:cNvSpPr>
            <a:spLocks noGrp="1"/>
          </p:cNvSpPr>
          <p:nvPr>
            <p:ph type="dt" sz="half" idx="10"/>
          </p:nvPr>
        </p:nvSpPr>
        <p:spPr/>
        <p:txBody>
          <a:bodyPr/>
          <a:lstStyle/>
          <a:p>
            <a:fld id="{63A1C593-65D0-4073-BCC9-577B9352EA97}" type="datetime1">
              <a:rPr lang="en-US" smtClean="0"/>
              <a:t>11/16/24</a:t>
            </a:fld>
            <a:endParaRPr lang="en-US"/>
          </a:p>
        </p:txBody>
      </p:sp>
      <p:sp>
        <p:nvSpPr>
          <p:cNvPr id="5" name="Footer Placeholder 4">
            <a:extLst>
              <a:ext uri="{FF2B5EF4-FFF2-40B4-BE49-F238E27FC236}">
                <a16:creationId xmlns:a16="http://schemas.microsoft.com/office/drawing/2014/main" id="{2852371E-4B94-B930-1786-9F606D9653FB}"/>
              </a:ext>
            </a:extLst>
          </p:cNvPr>
          <p:cNvSpPr>
            <a:spLocks noGrp="1"/>
          </p:cNvSpPr>
          <p:nvPr>
            <p:ph type="ftr" sz="quarter" idx="11"/>
          </p:nvPr>
        </p:nvSpPr>
        <p:spPr/>
        <p:txBody>
          <a:bodyPr/>
          <a:lstStyle/>
          <a:p>
            <a:r>
              <a:rPr lang="en-US"/>
              <a:t>Copyright: Qishi CPC</a:t>
            </a:r>
          </a:p>
        </p:txBody>
      </p:sp>
      <p:sp>
        <p:nvSpPr>
          <p:cNvPr id="6" name="Slide Number Placeholder 5">
            <a:extLst>
              <a:ext uri="{FF2B5EF4-FFF2-40B4-BE49-F238E27FC236}">
                <a16:creationId xmlns:a16="http://schemas.microsoft.com/office/drawing/2014/main" id="{DFB0C930-A069-D9F2-5C3A-A845638393B5}"/>
              </a:ext>
            </a:extLst>
          </p:cNvPr>
          <p:cNvSpPr>
            <a:spLocks noGrp="1"/>
          </p:cNvSpPr>
          <p:nvPr>
            <p:ph type="sldNum" sz="quarter" idx="12"/>
          </p:nvPr>
        </p:nvSpPr>
        <p:spPr/>
        <p:txBody>
          <a:bodyPr/>
          <a:lstStyle/>
          <a:p>
            <a:fld id="{9B618960-8005-486C-9A75-10CB2AAC16F9}" type="slidenum">
              <a:rPr lang="en-US" smtClean="0"/>
              <a:t>7</a:t>
            </a:fld>
            <a:endParaRPr lang="en-US" dirty="0"/>
          </a:p>
        </p:txBody>
      </p:sp>
    </p:spTree>
    <p:extLst>
      <p:ext uri="{BB962C8B-B14F-4D97-AF65-F5344CB8AC3E}">
        <p14:creationId xmlns:p14="http://schemas.microsoft.com/office/powerpoint/2010/main" val="2335636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7E56B-DF2E-488C-4784-84A484DD7054}"/>
              </a:ext>
            </a:extLst>
          </p:cNvPr>
          <p:cNvSpPr>
            <a:spLocks noGrp="1"/>
          </p:cNvSpPr>
          <p:nvPr>
            <p:ph type="title"/>
          </p:nvPr>
        </p:nvSpPr>
        <p:spPr/>
        <p:txBody>
          <a:bodyPr/>
          <a:lstStyle/>
          <a:p>
            <a:r>
              <a:rPr lang="en-US" sz="3000" dirty="0"/>
              <a:t>Abstract Factory Implementation</a:t>
            </a:r>
          </a:p>
        </p:txBody>
      </p:sp>
      <p:sp>
        <p:nvSpPr>
          <p:cNvPr id="3" name="Content Placeholder 2">
            <a:extLst>
              <a:ext uri="{FF2B5EF4-FFF2-40B4-BE49-F238E27FC236}">
                <a16:creationId xmlns:a16="http://schemas.microsoft.com/office/drawing/2014/main" id="{00C1686E-230A-C646-485A-B9AD870DE01E}"/>
              </a:ext>
            </a:extLst>
          </p:cNvPr>
          <p:cNvSpPr>
            <a:spLocks noGrp="1"/>
          </p:cNvSpPr>
          <p:nvPr>
            <p:ph idx="1"/>
          </p:nvPr>
        </p:nvSpPr>
        <p:spPr>
          <a:xfrm>
            <a:off x="291548" y="731680"/>
            <a:ext cx="11290852" cy="5629363"/>
          </a:xfrm>
          <a:ln>
            <a:noFill/>
          </a:ln>
        </p:spPr>
        <p:txBody>
          <a:bodyPr/>
          <a:lstStyle/>
          <a:p>
            <a:r>
              <a:rPr lang="en-US" sz="1700" b="1" dirty="0"/>
              <a:t>Sample Problem</a:t>
            </a:r>
            <a:r>
              <a:rPr lang="en-US" sz="1700" dirty="0"/>
              <a:t>: we want to create at least two games, one for children and one for adults. We will decide which game to create and launch at runtime based on user input. In each game, there are two roles. </a:t>
            </a:r>
          </a:p>
          <a:p>
            <a:pPr lvl="1"/>
            <a:r>
              <a:rPr lang="en-US" sz="1500" dirty="0"/>
              <a:t>The kid’s game is called </a:t>
            </a:r>
            <a:r>
              <a:rPr lang="en-US" sz="1500" dirty="0" err="1"/>
              <a:t>FrogWorld</a:t>
            </a:r>
            <a:r>
              <a:rPr lang="en-US" sz="1500" dirty="0"/>
              <a:t> and the main hero is a frog who enjoys eating enemies or obstacles such as bugs.</a:t>
            </a:r>
          </a:p>
          <a:p>
            <a:pPr lvl="1"/>
            <a:r>
              <a:rPr lang="en-US" sz="1500" dirty="0"/>
              <a:t>The adult’s game is called </a:t>
            </a:r>
            <a:r>
              <a:rPr lang="en-US" sz="1500" dirty="0" err="1"/>
              <a:t>WizardWorld</a:t>
            </a:r>
            <a:r>
              <a:rPr lang="en-US" sz="1500" dirty="0"/>
              <a:t> and the only difference is that the wizard battles against monsters such as orcs instead of eating bugs.</a:t>
            </a:r>
            <a:endParaRPr lang="en-US" sz="1700" dirty="0"/>
          </a:p>
          <a:p>
            <a:r>
              <a:rPr lang="en-US" sz="1700" b="1" dirty="0"/>
              <a:t>Solution by Abstract Factory Method</a:t>
            </a:r>
            <a:r>
              <a:rPr lang="en-US" sz="1700" dirty="0"/>
              <a:t>: replace the straightforward object construction calls with calls to a special abstract factory method.</a:t>
            </a:r>
          </a:p>
          <a:p>
            <a:pPr lvl="1"/>
            <a:r>
              <a:rPr lang="en-US" sz="1400" dirty="0"/>
              <a:t>The abstract factory method will handle all the object instantiation automatically in each game.</a:t>
            </a:r>
          </a:p>
          <a:p>
            <a:pPr lvl="1"/>
            <a:r>
              <a:rPr lang="en-US" sz="1400" dirty="0"/>
              <a:t>Adding support for more obstacles or enemies is straightforward.</a:t>
            </a:r>
          </a:p>
          <a:p>
            <a:pPr lvl="1"/>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p:txBody>
      </p:sp>
      <p:sp>
        <p:nvSpPr>
          <p:cNvPr id="4" name="Date Placeholder 3">
            <a:extLst>
              <a:ext uri="{FF2B5EF4-FFF2-40B4-BE49-F238E27FC236}">
                <a16:creationId xmlns:a16="http://schemas.microsoft.com/office/drawing/2014/main" id="{DD98C289-5F90-9AC9-5820-76678EFE2918}"/>
              </a:ext>
            </a:extLst>
          </p:cNvPr>
          <p:cNvSpPr>
            <a:spLocks noGrp="1"/>
          </p:cNvSpPr>
          <p:nvPr>
            <p:ph type="dt" sz="half" idx="10"/>
          </p:nvPr>
        </p:nvSpPr>
        <p:spPr/>
        <p:txBody>
          <a:bodyPr/>
          <a:lstStyle/>
          <a:p>
            <a:fld id="{63A1C593-65D0-4073-BCC9-577B9352EA97}" type="datetime1">
              <a:rPr lang="en-US" smtClean="0"/>
              <a:t>11/17/24</a:t>
            </a:fld>
            <a:endParaRPr lang="en-US" dirty="0"/>
          </a:p>
        </p:txBody>
      </p:sp>
      <p:sp>
        <p:nvSpPr>
          <p:cNvPr id="5" name="Footer Placeholder 4">
            <a:extLst>
              <a:ext uri="{FF2B5EF4-FFF2-40B4-BE49-F238E27FC236}">
                <a16:creationId xmlns:a16="http://schemas.microsoft.com/office/drawing/2014/main" id="{0564AF58-0926-1272-8669-3606B3421B85}"/>
              </a:ext>
            </a:extLst>
          </p:cNvPr>
          <p:cNvSpPr>
            <a:spLocks noGrp="1"/>
          </p:cNvSpPr>
          <p:nvPr>
            <p:ph type="ftr" sz="quarter" idx="11"/>
          </p:nvPr>
        </p:nvSpPr>
        <p:spPr/>
        <p:txBody>
          <a:bodyPr/>
          <a:lstStyle/>
          <a:p>
            <a:r>
              <a:rPr lang="en-US"/>
              <a:t>Copyright: Qishi CPC</a:t>
            </a:r>
          </a:p>
        </p:txBody>
      </p:sp>
      <p:sp>
        <p:nvSpPr>
          <p:cNvPr id="6" name="Slide Number Placeholder 5">
            <a:extLst>
              <a:ext uri="{FF2B5EF4-FFF2-40B4-BE49-F238E27FC236}">
                <a16:creationId xmlns:a16="http://schemas.microsoft.com/office/drawing/2014/main" id="{A4785A51-A1C5-E798-D1B4-C29C6B454A4A}"/>
              </a:ext>
            </a:extLst>
          </p:cNvPr>
          <p:cNvSpPr>
            <a:spLocks noGrp="1"/>
          </p:cNvSpPr>
          <p:nvPr>
            <p:ph type="sldNum" sz="quarter" idx="12"/>
          </p:nvPr>
        </p:nvSpPr>
        <p:spPr/>
        <p:txBody>
          <a:bodyPr/>
          <a:lstStyle/>
          <a:p>
            <a:fld id="{9B618960-8005-486C-9A75-10CB2AAC16F9}" type="slidenum">
              <a:rPr lang="en-US" smtClean="0"/>
              <a:t>8</a:t>
            </a:fld>
            <a:endParaRPr lang="en-US"/>
          </a:p>
        </p:txBody>
      </p:sp>
      <p:sp>
        <p:nvSpPr>
          <p:cNvPr id="7" name="TextBox 6">
            <a:extLst>
              <a:ext uri="{FF2B5EF4-FFF2-40B4-BE49-F238E27FC236}">
                <a16:creationId xmlns:a16="http://schemas.microsoft.com/office/drawing/2014/main" id="{1945D0B8-88CD-FEF1-941C-2FC10B283056}"/>
              </a:ext>
            </a:extLst>
          </p:cNvPr>
          <p:cNvSpPr txBox="1"/>
          <p:nvPr/>
        </p:nvSpPr>
        <p:spPr>
          <a:xfrm>
            <a:off x="653535" y="5110902"/>
            <a:ext cx="1815548" cy="954107"/>
          </a:xfrm>
          <a:prstGeom prst="rect">
            <a:avLst/>
          </a:prstGeom>
          <a:noFill/>
          <a:ln w="25400">
            <a:solidFill>
              <a:srgbClr val="92D050"/>
            </a:solidFill>
          </a:ln>
        </p:spPr>
        <p:txBody>
          <a:bodyPr wrap="square" rtlCol="0">
            <a:spAutoFit/>
          </a:bodyPr>
          <a:lstStyle/>
          <a:p>
            <a:pPr marL="457200" lvl="1" indent="0">
              <a:buNone/>
            </a:pPr>
            <a:r>
              <a:rPr lang="en-US" sz="1400" dirty="0"/>
              <a:t>Frog Class</a:t>
            </a:r>
          </a:p>
          <a:p>
            <a:pPr marL="457200" lvl="1" indent="0">
              <a:buNone/>
            </a:pPr>
            <a:r>
              <a:rPr lang="en-US" sz="1400" dirty="0" err="1"/>
              <a:t>Input_hero</a:t>
            </a:r>
            <a:endParaRPr lang="en-US" sz="1400" dirty="0"/>
          </a:p>
          <a:p>
            <a:pPr marL="457200" lvl="1" indent="0">
              <a:buNone/>
            </a:pPr>
            <a:r>
              <a:rPr lang="en-US" sz="1400" dirty="0" err="1"/>
              <a:t>interact_with</a:t>
            </a:r>
            <a:r>
              <a:rPr lang="en-US" sz="1400" dirty="0"/>
              <a:t>()</a:t>
            </a:r>
          </a:p>
          <a:p>
            <a:pPr marL="457200" lvl="1" indent="0">
              <a:buNone/>
            </a:pPr>
            <a:r>
              <a:rPr lang="en-US" sz="1400" dirty="0"/>
              <a:t>constructor()</a:t>
            </a:r>
          </a:p>
        </p:txBody>
      </p:sp>
      <p:sp>
        <p:nvSpPr>
          <p:cNvPr id="8" name="TextBox 7">
            <a:extLst>
              <a:ext uri="{FF2B5EF4-FFF2-40B4-BE49-F238E27FC236}">
                <a16:creationId xmlns:a16="http://schemas.microsoft.com/office/drawing/2014/main" id="{20678842-CE3F-D0BD-AE2F-C946D439CA18}"/>
              </a:ext>
            </a:extLst>
          </p:cNvPr>
          <p:cNvSpPr txBox="1"/>
          <p:nvPr/>
        </p:nvSpPr>
        <p:spPr>
          <a:xfrm>
            <a:off x="3160126" y="5235971"/>
            <a:ext cx="2315472" cy="738664"/>
          </a:xfrm>
          <a:prstGeom prst="rect">
            <a:avLst/>
          </a:prstGeom>
          <a:noFill/>
          <a:ln w="25400">
            <a:solidFill>
              <a:srgbClr val="92D050"/>
            </a:solidFill>
          </a:ln>
        </p:spPr>
        <p:txBody>
          <a:bodyPr wrap="square" rtlCol="0">
            <a:spAutoFit/>
          </a:bodyPr>
          <a:lstStyle/>
          <a:p>
            <a:pPr marL="457200" lvl="1" indent="0">
              <a:buNone/>
            </a:pPr>
            <a:r>
              <a:rPr lang="en-US" sz="1400" dirty="0"/>
              <a:t>Bug Class</a:t>
            </a:r>
          </a:p>
          <a:p>
            <a:pPr marL="457200" lvl="1" indent="0">
              <a:buNone/>
            </a:pPr>
            <a:r>
              <a:rPr lang="en-US" sz="1400" dirty="0"/>
              <a:t>action()</a:t>
            </a:r>
          </a:p>
          <a:p>
            <a:pPr marL="457200" lvl="1" indent="0">
              <a:buNone/>
            </a:pPr>
            <a:r>
              <a:rPr lang="en-US" sz="1400" dirty="0"/>
              <a:t>constructor()</a:t>
            </a:r>
          </a:p>
        </p:txBody>
      </p:sp>
      <p:sp>
        <p:nvSpPr>
          <p:cNvPr id="9" name="TextBox 8">
            <a:extLst>
              <a:ext uri="{FF2B5EF4-FFF2-40B4-BE49-F238E27FC236}">
                <a16:creationId xmlns:a16="http://schemas.microsoft.com/office/drawing/2014/main" id="{3F2FD959-22A8-D50A-73BA-E1DF2522E980}"/>
              </a:ext>
            </a:extLst>
          </p:cNvPr>
          <p:cNvSpPr txBox="1"/>
          <p:nvPr/>
        </p:nvSpPr>
        <p:spPr>
          <a:xfrm>
            <a:off x="1039992" y="3391537"/>
            <a:ext cx="3358009" cy="1169551"/>
          </a:xfrm>
          <a:prstGeom prst="rect">
            <a:avLst/>
          </a:prstGeom>
          <a:noFill/>
          <a:ln w="25400">
            <a:solidFill>
              <a:srgbClr val="92D050"/>
            </a:solidFill>
          </a:ln>
        </p:spPr>
        <p:txBody>
          <a:bodyPr wrap="square" rtlCol="0">
            <a:spAutoFit/>
          </a:bodyPr>
          <a:lstStyle/>
          <a:p>
            <a:pPr marL="457200" lvl="1" indent="0">
              <a:buNone/>
            </a:pPr>
            <a:r>
              <a:rPr lang="en-US" sz="1400" dirty="0" err="1"/>
              <a:t>FrogWorld</a:t>
            </a:r>
            <a:r>
              <a:rPr lang="en-US" sz="1400" dirty="0"/>
              <a:t> Abstract Factory Class</a:t>
            </a:r>
          </a:p>
          <a:p>
            <a:pPr marL="457200" lvl="1" indent="0">
              <a:buNone/>
            </a:pPr>
            <a:r>
              <a:rPr lang="en-US" sz="1400" dirty="0" err="1"/>
              <a:t>Input_hero</a:t>
            </a:r>
            <a:endParaRPr lang="en-US" sz="1400" dirty="0"/>
          </a:p>
          <a:p>
            <a:pPr marL="457200" lvl="1" indent="0">
              <a:buNone/>
            </a:pPr>
            <a:r>
              <a:rPr lang="en-US" sz="1400" dirty="0" err="1"/>
              <a:t>make_character</a:t>
            </a:r>
            <a:r>
              <a:rPr lang="en-US" sz="1400" dirty="0"/>
              <a:t>()</a:t>
            </a:r>
          </a:p>
          <a:p>
            <a:pPr marL="457200" lvl="1" indent="0">
              <a:buNone/>
            </a:pPr>
            <a:r>
              <a:rPr lang="en-US" sz="1400" dirty="0" err="1"/>
              <a:t>make_obstacler</a:t>
            </a:r>
            <a:r>
              <a:rPr lang="en-US" sz="1400" dirty="0"/>
              <a:t>()</a:t>
            </a:r>
          </a:p>
          <a:p>
            <a:pPr marL="457200" lvl="1" indent="0">
              <a:buNone/>
            </a:pPr>
            <a:r>
              <a:rPr lang="en-US" sz="1400" dirty="0"/>
              <a:t>constructor()</a:t>
            </a:r>
          </a:p>
        </p:txBody>
      </p:sp>
      <p:cxnSp>
        <p:nvCxnSpPr>
          <p:cNvPr id="13" name="Straight Arrow Connector 12">
            <a:extLst>
              <a:ext uri="{FF2B5EF4-FFF2-40B4-BE49-F238E27FC236}">
                <a16:creationId xmlns:a16="http://schemas.microsoft.com/office/drawing/2014/main" id="{61651A70-D8A9-6B98-EA64-33DADF8F91EA}"/>
              </a:ext>
            </a:extLst>
          </p:cNvPr>
          <p:cNvCxnSpPr>
            <a:cxnSpLocks/>
          </p:cNvCxnSpPr>
          <p:nvPr/>
        </p:nvCxnSpPr>
        <p:spPr bwMode="auto">
          <a:xfrm flipV="1">
            <a:off x="1009417" y="4608220"/>
            <a:ext cx="1022583" cy="489584"/>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triangle"/>
          </a:ln>
        </p:spPr>
      </p:cxnSp>
      <p:cxnSp>
        <p:nvCxnSpPr>
          <p:cNvPr id="15" name="Straight Arrow Connector 14">
            <a:extLst>
              <a:ext uri="{FF2B5EF4-FFF2-40B4-BE49-F238E27FC236}">
                <a16:creationId xmlns:a16="http://schemas.microsoft.com/office/drawing/2014/main" id="{BE91C755-9D6A-946A-85CA-4B1761A8E3C2}"/>
              </a:ext>
            </a:extLst>
          </p:cNvPr>
          <p:cNvCxnSpPr>
            <a:cxnSpLocks/>
          </p:cNvCxnSpPr>
          <p:nvPr/>
        </p:nvCxnSpPr>
        <p:spPr bwMode="auto">
          <a:xfrm flipH="1" flipV="1">
            <a:off x="3491254" y="4598415"/>
            <a:ext cx="1347998" cy="637556"/>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triangle"/>
          </a:ln>
        </p:spPr>
      </p:cxnSp>
      <p:sp>
        <p:nvSpPr>
          <p:cNvPr id="10" name="TextBox 9">
            <a:extLst>
              <a:ext uri="{FF2B5EF4-FFF2-40B4-BE49-F238E27FC236}">
                <a16:creationId xmlns:a16="http://schemas.microsoft.com/office/drawing/2014/main" id="{FEAF871C-80FC-7B9F-377D-699FF0989D2A}"/>
              </a:ext>
            </a:extLst>
          </p:cNvPr>
          <p:cNvSpPr txBox="1"/>
          <p:nvPr/>
        </p:nvSpPr>
        <p:spPr>
          <a:xfrm>
            <a:off x="6504988" y="3367599"/>
            <a:ext cx="3743739" cy="1169551"/>
          </a:xfrm>
          <a:prstGeom prst="rect">
            <a:avLst/>
          </a:prstGeom>
          <a:noFill/>
          <a:ln w="25400">
            <a:solidFill>
              <a:srgbClr val="92D050"/>
            </a:solidFill>
          </a:ln>
        </p:spPr>
        <p:txBody>
          <a:bodyPr wrap="square" rtlCol="0">
            <a:spAutoFit/>
          </a:bodyPr>
          <a:lstStyle/>
          <a:p>
            <a:pPr marL="457200" lvl="1" indent="0">
              <a:buNone/>
            </a:pPr>
            <a:r>
              <a:rPr lang="en-US" sz="1400" dirty="0" err="1"/>
              <a:t>WizardWorld</a:t>
            </a:r>
            <a:r>
              <a:rPr lang="en-US" sz="1400" dirty="0"/>
              <a:t> Abstract Factory Class</a:t>
            </a:r>
          </a:p>
          <a:p>
            <a:pPr marL="457200" lvl="1" indent="0">
              <a:buNone/>
            </a:pPr>
            <a:r>
              <a:rPr lang="en-US" sz="1400" dirty="0" err="1"/>
              <a:t>Input_hero</a:t>
            </a:r>
            <a:endParaRPr lang="en-US" sz="1400" dirty="0"/>
          </a:p>
          <a:p>
            <a:pPr marL="457200" lvl="1" indent="0">
              <a:buNone/>
            </a:pPr>
            <a:r>
              <a:rPr lang="en-US" sz="1400" dirty="0" err="1"/>
              <a:t>make_character</a:t>
            </a:r>
            <a:r>
              <a:rPr lang="en-US" sz="1400" dirty="0"/>
              <a:t>()</a:t>
            </a:r>
          </a:p>
          <a:p>
            <a:pPr marL="457200" lvl="1" indent="0">
              <a:buNone/>
            </a:pPr>
            <a:r>
              <a:rPr lang="en-US" sz="1400" dirty="0" err="1"/>
              <a:t>make_obstacler</a:t>
            </a:r>
            <a:r>
              <a:rPr lang="en-US" sz="1400" dirty="0"/>
              <a:t>()</a:t>
            </a:r>
          </a:p>
          <a:p>
            <a:pPr marL="457200" lvl="1" indent="0">
              <a:buNone/>
            </a:pPr>
            <a:r>
              <a:rPr lang="en-US" sz="1400" dirty="0"/>
              <a:t>constructor()</a:t>
            </a:r>
          </a:p>
        </p:txBody>
      </p:sp>
      <p:sp>
        <p:nvSpPr>
          <p:cNvPr id="11" name="TextBox 10">
            <a:extLst>
              <a:ext uri="{FF2B5EF4-FFF2-40B4-BE49-F238E27FC236}">
                <a16:creationId xmlns:a16="http://schemas.microsoft.com/office/drawing/2014/main" id="{6DC46C34-E2DA-39E2-8606-A88B15E435B9}"/>
              </a:ext>
            </a:extLst>
          </p:cNvPr>
          <p:cNvSpPr txBox="1"/>
          <p:nvPr/>
        </p:nvSpPr>
        <p:spPr>
          <a:xfrm>
            <a:off x="6223410" y="5073790"/>
            <a:ext cx="1815548" cy="954107"/>
          </a:xfrm>
          <a:prstGeom prst="rect">
            <a:avLst/>
          </a:prstGeom>
          <a:noFill/>
          <a:ln w="25400">
            <a:solidFill>
              <a:srgbClr val="92D050"/>
            </a:solidFill>
          </a:ln>
        </p:spPr>
        <p:txBody>
          <a:bodyPr wrap="square" rtlCol="0">
            <a:spAutoFit/>
          </a:bodyPr>
          <a:lstStyle/>
          <a:p>
            <a:pPr marL="457200" lvl="1" indent="0">
              <a:buNone/>
            </a:pPr>
            <a:r>
              <a:rPr lang="en-US" sz="1400" dirty="0"/>
              <a:t>Wizard Class</a:t>
            </a:r>
          </a:p>
          <a:p>
            <a:pPr marL="457200" lvl="1" indent="0">
              <a:buNone/>
            </a:pPr>
            <a:r>
              <a:rPr lang="en-US" sz="1400" dirty="0" err="1"/>
              <a:t>Input_hero</a:t>
            </a:r>
            <a:endParaRPr lang="en-US" sz="1400" dirty="0"/>
          </a:p>
          <a:p>
            <a:pPr marL="457200" lvl="1" indent="0">
              <a:buNone/>
            </a:pPr>
            <a:r>
              <a:rPr lang="en-US" sz="1400" dirty="0" err="1"/>
              <a:t>interact_with</a:t>
            </a:r>
            <a:r>
              <a:rPr lang="en-US" sz="1400" dirty="0"/>
              <a:t>()</a:t>
            </a:r>
          </a:p>
          <a:p>
            <a:pPr marL="457200" lvl="1" indent="0">
              <a:buNone/>
            </a:pPr>
            <a:r>
              <a:rPr lang="en-US" sz="1400" dirty="0"/>
              <a:t>constructor()</a:t>
            </a:r>
          </a:p>
        </p:txBody>
      </p:sp>
      <p:sp>
        <p:nvSpPr>
          <p:cNvPr id="12" name="TextBox 11">
            <a:extLst>
              <a:ext uri="{FF2B5EF4-FFF2-40B4-BE49-F238E27FC236}">
                <a16:creationId xmlns:a16="http://schemas.microsoft.com/office/drawing/2014/main" id="{5210D072-36AC-795E-D145-990083CEFDC5}"/>
              </a:ext>
            </a:extLst>
          </p:cNvPr>
          <p:cNvSpPr txBox="1"/>
          <p:nvPr/>
        </p:nvSpPr>
        <p:spPr>
          <a:xfrm>
            <a:off x="8737600" y="5235971"/>
            <a:ext cx="2315472" cy="738664"/>
          </a:xfrm>
          <a:prstGeom prst="rect">
            <a:avLst/>
          </a:prstGeom>
          <a:noFill/>
          <a:ln w="25400">
            <a:solidFill>
              <a:srgbClr val="92D050"/>
            </a:solidFill>
          </a:ln>
        </p:spPr>
        <p:txBody>
          <a:bodyPr wrap="square" rtlCol="0">
            <a:spAutoFit/>
          </a:bodyPr>
          <a:lstStyle/>
          <a:p>
            <a:pPr marL="457200" lvl="1" indent="0">
              <a:buNone/>
            </a:pPr>
            <a:r>
              <a:rPr lang="en-US" sz="1400" dirty="0" err="1"/>
              <a:t>Ork</a:t>
            </a:r>
            <a:r>
              <a:rPr lang="en-US" sz="1400" dirty="0"/>
              <a:t> Class</a:t>
            </a:r>
          </a:p>
          <a:p>
            <a:pPr marL="457200" lvl="1" indent="0">
              <a:buNone/>
            </a:pPr>
            <a:r>
              <a:rPr lang="en-US" sz="1400" dirty="0"/>
              <a:t>action()</a:t>
            </a:r>
          </a:p>
          <a:p>
            <a:pPr marL="457200" lvl="1" indent="0">
              <a:buNone/>
            </a:pPr>
            <a:r>
              <a:rPr lang="en-US" sz="1400" dirty="0"/>
              <a:t>constructor()</a:t>
            </a:r>
          </a:p>
        </p:txBody>
      </p:sp>
      <p:cxnSp>
        <p:nvCxnSpPr>
          <p:cNvPr id="14" name="Straight Arrow Connector 13">
            <a:extLst>
              <a:ext uri="{FF2B5EF4-FFF2-40B4-BE49-F238E27FC236}">
                <a16:creationId xmlns:a16="http://schemas.microsoft.com/office/drawing/2014/main" id="{47E74FAD-2F68-91EC-3D6F-2C9E8C0159C2}"/>
              </a:ext>
            </a:extLst>
          </p:cNvPr>
          <p:cNvCxnSpPr>
            <a:cxnSpLocks/>
          </p:cNvCxnSpPr>
          <p:nvPr/>
        </p:nvCxnSpPr>
        <p:spPr bwMode="auto">
          <a:xfrm flipV="1">
            <a:off x="6746991" y="4563137"/>
            <a:ext cx="1022583" cy="489584"/>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triangle"/>
          </a:ln>
        </p:spPr>
      </p:cxnSp>
      <p:cxnSp>
        <p:nvCxnSpPr>
          <p:cNvPr id="16" name="Straight Arrow Connector 15">
            <a:extLst>
              <a:ext uri="{FF2B5EF4-FFF2-40B4-BE49-F238E27FC236}">
                <a16:creationId xmlns:a16="http://schemas.microsoft.com/office/drawing/2014/main" id="{94089952-965B-3901-840D-F655D6BFB9CA}"/>
              </a:ext>
            </a:extLst>
          </p:cNvPr>
          <p:cNvCxnSpPr>
            <a:cxnSpLocks/>
          </p:cNvCxnSpPr>
          <p:nvPr/>
        </p:nvCxnSpPr>
        <p:spPr bwMode="auto">
          <a:xfrm flipH="1" flipV="1">
            <a:off x="8779087" y="4561088"/>
            <a:ext cx="1469640" cy="674883"/>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triangle"/>
          </a:ln>
        </p:spPr>
      </p:cxnSp>
    </p:spTree>
    <p:extLst>
      <p:ext uri="{BB962C8B-B14F-4D97-AF65-F5344CB8AC3E}">
        <p14:creationId xmlns:p14="http://schemas.microsoft.com/office/powerpoint/2010/main" val="18452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8B67-7D92-4E99-92E7-4EC8EB0305A4}"/>
              </a:ext>
            </a:extLst>
          </p:cNvPr>
          <p:cNvSpPr>
            <a:spLocks noGrp="1"/>
          </p:cNvSpPr>
          <p:nvPr>
            <p:ph type="title"/>
          </p:nvPr>
        </p:nvSpPr>
        <p:spPr/>
        <p:txBody>
          <a:bodyPr/>
          <a:lstStyle/>
          <a:p>
            <a:r>
              <a:rPr lang="en-US" sz="3000" dirty="0"/>
              <a:t>The Builder Pattern</a:t>
            </a:r>
          </a:p>
        </p:txBody>
      </p:sp>
      <p:sp>
        <p:nvSpPr>
          <p:cNvPr id="3" name="Content Placeholder 2">
            <a:extLst>
              <a:ext uri="{FF2B5EF4-FFF2-40B4-BE49-F238E27FC236}">
                <a16:creationId xmlns:a16="http://schemas.microsoft.com/office/drawing/2014/main" id="{3547D880-EC3C-7AD8-643B-4B5925E5702D}"/>
              </a:ext>
            </a:extLst>
          </p:cNvPr>
          <p:cNvSpPr>
            <a:spLocks noGrp="1"/>
          </p:cNvSpPr>
          <p:nvPr>
            <p:ph idx="1"/>
          </p:nvPr>
        </p:nvSpPr>
        <p:spPr>
          <a:xfrm>
            <a:off x="609600" y="773113"/>
            <a:ext cx="10972800" cy="5354637"/>
          </a:xfrm>
        </p:spPr>
        <p:txBody>
          <a:bodyPr/>
          <a:lstStyle/>
          <a:p>
            <a:pPr>
              <a:buFont typeface="Arial" panose="020B0604020202020204" pitchFamily="34" charset="0"/>
              <a:buChar char="•"/>
            </a:pPr>
            <a:r>
              <a:rPr lang="en-US" sz="1700" b="1" dirty="0"/>
              <a:t>Builder pattern </a:t>
            </a:r>
            <a:r>
              <a:rPr lang="en-US" sz="1700" dirty="0"/>
              <a:t>is a design pattern that focuses on constructing complex objects step-by-step.</a:t>
            </a:r>
          </a:p>
          <a:p>
            <a:pPr>
              <a:buFont typeface="Arial" panose="020B0604020202020204" pitchFamily="34" charset="0"/>
              <a:buChar char="•"/>
            </a:pPr>
            <a:r>
              <a:rPr lang="en-US" sz="1700" dirty="0"/>
              <a:t>It separates the construction of an object from its representation, allowing the same construction process to be used to create different representations.</a:t>
            </a:r>
          </a:p>
          <a:p>
            <a:pPr>
              <a:buFont typeface="Arial" panose="020B0604020202020204" pitchFamily="34" charset="0"/>
              <a:buChar char="•"/>
            </a:pPr>
            <a:endParaRPr lang="en-US" sz="1700" dirty="0"/>
          </a:p>
          <a:p>
            <a:pPr>
              <a:buFont typeface="Arial" panose="020B0604020202020204" pitchFamily="34" charset="0"/>
              <a:buChar char="•"/>
            </a:pPr>
            <a:r>
              <a:rPr lang="en-US" sz="1700" b="1" dirty="0"/>
              <a:t>When to use the builder pattern</a:t>
            </a:r>
          </a:p>
          <a:p>
            <a:pPr lvl="1">
              <a:buFont typeface="Arial" panose="020B0604020202020204" pitchFamily="34" charset="0"/>
              <a:buChar char="•"/>
            </a:pPr>
            <a:r>
              <a:rPr lang="en-US" sz="1700" b="1" dirty="0"/>
              <a:t>Complex object construction</a:t>
            </a:r>
            <a:r>
              <a:rPr lang="en-US" sz="1700" dirty="0"/>
              <a:t>: when an object needs numerous optional components or configurations, and a cluttered constructor isn’t practical.</a:t>
            </a:r>
          </a:p>
          <a:p>
            <a:pPr lvl="1">
              <a:buFont typeface="Arial" panose="020B0604020202020204" pitchFamily="34" charset="0"/>
              <a:buChar char="•"/>
            </a:pPr>
            <a:r>
              <a:rPr lang="en-US" sz="1700" b="1" dirty="0"/>
              <a:t>Multiple representations</a:t>
            </a:r>
            <a:r>
              <a:rPr lang="en-US" sz="1700" dirty="0"/>
              <a:t>: when you want to create various object representations using the same construction process.</a:t>
            </a:r>
          </a:p>
          <a:p>
            <a:pPr marL="457200" lvl="1" indent="0">
              <a:buNone/>
            </a:pPr>
            <a:endParaRPr lang="en-US" sz="1700" dirty="0"/>
          </a:p>
          <a:p>
            <a:pPr lvl="1"/>
            <a:r>
              <a:rPr lang="en-US" sz="1700" dirty="0"/>
              <a:t>Concept is similar to </a:t>
            </a:r>
            <a:r>
              <a:rPr lang="en-US" sz="1700" dirty="0" err="1"/>
              <a:t>lego</a:t>
            </a:r>
            <a:r>
              <a:rPr lang="en-US" sz="1700" dirty="0"/>
              <a:t> bricks to form a more complex structure</a:t>
            </a:r>
          </a:p>
          <a:p>
            <a:pPr lvl="2">
              <a:buFont typeface="Arial" panose="020B0604020202020204" pitchFamily="34" charset="0"/>
              <a:buChar char="•"/>
            </a:pPr>
            <a:r>
              <a:rPr lang="en-US" sz="1700" dirty="0"/>
              <a:t>Highlighting the modularity of the builder pattern</a:t>
            </a:r>
          </a:p>
          <a:p>
            <a:pPr marL="457200" lvl="1" indent="0">
              <a:buNone/>
            </a:pPr>
            <a:endParaRPr lang="en-US" sz="1700" dirty="0"/>
          </a:p>
          <a:p>
            <a:pPr>
              <a:buFont typeface="Arial" panose="020B0604020202020204" pitchFamily="34" charset="0"/>
              <a:buChar char="•"/>
            </a:pPr>
            <a:r>
              <a:rPr lang="en-US" sz="1700" b="1" dirty="0"/>
              <a:t>Benefits</a:t>
            </a:r>
          </a:p>
          <a:p>
            <a:pPr lvl="1">
              <a:buFont typeface="Arial" panose="020B0604020202020204" pitchFamily="34" charset="0"/>
              <a:buChar char="•"/>
            </a:pPr>
            <a:r>
              <a:rPr lang="en-US" sz="1700" dirty="0"/>
              <a:t>Provides a flexible way to create complex objects without altering their components.</a:t>
            </a:r>
            <a:endParaRPr lang="en-US" sz="1700" b="1" dirty="0"/>
          </a:p>
          <a:p>
            <a:pPr lvl="1">
              <a:buFont typeface="Arial" panose="020B0604020202020204" pitchFamily="34" charset="0"/>
              <a:buChar char="•"/>
            </a:pPr>
            <a:r>
              <a:rPr lang="en-US" sz="1700" dirty="0"/>
              <a:t>Manages the construction of objects with multiple parts that require specific sequencing.</a:t>
            </a:r>
          </a:p>
          <a:p>
            <a:pPr lvl="1">
              <a:buFont typeface="Arial" panose="020B0604020202020204" pitchFamily="34" charset="0"/>
              <a:buChar char="•"/>
            </a:pPr>
            <a:r>
              <a:rPr lang="en-US" sz="1700" dirty="0"/>
              <a:t>Decouples the construction and representation, enabling reusability.</a:t>
            </a:r>
          </a:p>
          <a:p>
            <a:endParaRPr lang="en-US" dirty="0"/>
          </a:p>
        </p:txBody>
      </p:sp>
      <p:sp>
        <p:nvSpPr>
          <p:cNvPr id="4" name="Date Placeholder 3">
            <a:extLst>
              <a:ext uri="{FF2B5EF4-FFF2-40B4-BE49-F238E27FC236}">
                <a16:creationId xmlns:a16="http://schemas.microsoft.com/office/drawing/2014/main" id="{482D935B-3A18-E290-E680-1608C4BC1FBA}"/>
              </a:ext>
            </a:extLst>
          </p:cNvPr>
          <p:cNvSpPr>
            <a:spLocks noGrp="1"/>
          </p:cNvSpPr>
          <p:nvPr>
            <p:ph type="dt" sz="half" idx="10"/>
          </p:nvPr>
        </p:nvSpPr>
        <p:spPr/>
        <p:txBody>
          <a:bodyPr/>
          <a:lstStyle/>
          <a:p>
            <a:fld id="{63A1C593-65D0-4073-BCC9-577B9352EA97}" type="datetime1">
              <a:rPr lang="en-US" smtClean="0"/>
              <a:t>11/16/24</a:t>
            </a:fld>
            <a:endParaRPr lang="en-US"/>
          </a:p>
        </p:txBody>
      </p:sp>
      <p:sp>
        <p:nvSpPr>
          <p:cNvPr id="5" name="Footer Placeholder 4">
            <a:extLst>
              <a:ext uri="{FF2B5EF4-FFF2-40B4-BE49-F238E27FC236}">
                <a16:creationId xmlns:a16="http://schemas.microsoft.com/office/drawing/2014/main" id="{02960AC7-6AC2-66DA-0CC2-E6B436EE0044}"/>
              </a:ext>
            </a:extLst>
          </p:cNvPr>
          <p:cNvSpPr>
            <a:spLocks noGrp="1"/>
          </p:cNvSpPr>
          <p:nvPr>
            <p:ph type="ftr" sz="quarter" idx="11"/>
          </p:nvPr>
        </p:nvSpPr>
        <p:spPr/>
        <p:txBody>
          <a:bodyPr/>
          <a:lstStyle/>
          <a:p>
            <a:r>
              <a:rPr lang="en-US"/>
              <a:t>Copyright: Qishi CPC</a:t>
            </a:r>
          </a:p>
        </p:txBody>
      </p:sp>
      <p:sp>
        <p:nvSpPr>
          <p:cNvPr id="6" name="Slide Number Placeholder 5">
            <a:extLst>
              <a:ext uri="{FF2B5EF4-FFF2-40B4-BE49-F238E27FC236}">
                <a16:creationId xmlns:a16="http://schemas.microsoft.com/office/drawing/2014/main" id="{4D76C6B7-9E6E-24A7-592A-CB1500E9256F}"/>
              </a:ext>
            </a:extLst>
          </p:cNvPr>
          <p:cNvSpPr>
            <a:spLocks noGrp="1"/>
          </p:cNvSpPr>
          <p:nvPr>
            <p:ph type="sldNum" sz="quarter" idx="12"/>
          </p:nvPr>
        </p:nvSpPr>
        <p:spPr/>
        <p:txBody>
          <a:bodyPr/>
          <a:lstStyle/>
          <a:p>
            <a:fld id="{9B618960-8005-486C-9A75-10CB2AAC16F9}" type="slidenum">
              <a:rPr lang="en-US" smtClean="0"/>
              <a:t>9</a:t>
            </a:fld>
            <a:endParaRPr lang="en-US" dirty="0"/>
          </a:p>
        </p:txBody>
      </p:sp>
      <p:pic>
        <p:nvPicPr>
          <p:cNvPr id="7" name="Picture 6">
            <a:extLst>
              <a:ext uri="{FF2B5EF4-FFF2-40B4-BE49-F238E27FC236}">
                <a16:creationId xmlns:a16="http://schemas.microsoft.com/office/drawing/2014/main" id="{77A240E9-ACDA-5BE6-D5C0-9948B35ACA08}"/>
              </a:ext>
            </a:extLst>
          </p:cNvPr>
          <p:cNvPicPr>
            <a:picLocks noChangeAspect="1"/>
          </p:cNvPicPr>
          <p:nvPr/>
        </p:nvPicPr>
        <p:blipFill>
          <a:blip r:embed="rId2"/>
          <a:stretch>
            <a:fillRect/>
          </a:stretch>
        </p:blipFill>
        <p:spPr>
          <a:xfrm>
            <a:off x="10084904" y="3358943"/>
            <a:ext cx="1961322" cy="1926454"/>
          </a:xfrm>
          <a:prstGeom prst="rect">
            <a:avLst/>
          </a:prstGeom>
        </p:spPr>
      </p:pic>
    </p:spTree>
    <p:extLst>
      <p:ext uri="{BB962C8B-B14F-4D97-AF65-F5344CB8AC3E}">
        <p14:creationId xmlns:p14="http://schemas.microsoft.com/office/powerpoint/2010/main" val="2134407921"/>
      </p:ext>
    </p:extLst>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2023</Words>
  <Application>Microsoft Macintosh PowerPoint</Application>
  <PresentationFormat>Widescreen</PresentationFormat>
  <Paragraphs>221</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Orange Waves</vt:lpstr>
      <vt:lpstr>Advanced Python Programming</vt:lpstr>
      <vt:lpstr>Design Patterns</vt:lpstr>
      <vt:lpstr>When to Use Design Patterns</vt:lpstr>
      <vt:lpstr>When not to Use Design Patterns</vt:lpstr>
      <vt:lpstr>The Factory Pattern</vt:lpstr>
      <vt:lpstr>Factory Method Implementation</vt:lpstr>
      <vt:lpstr>Abstract Factory</vt:lpstr>
      <vt:lpstr>Abstract Factory Implementation</vt:lpstr>
      <vt:lpstr>The Builder Pattern</vt:lpstr>
      <vt:lpstr>Builder Pattern Key Components</vt:lpstr>
      <vt:lpstr>Comparing Builder Pattern with Factory Pattern</vt:lpstr>
      <vt:lpstr>Implementing a Builder Pattern Example</vt:lpstr>
      <vt:lpstr>Fluent Builder Pattern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Macro Trading</dc:title>
  <dc:creator/>
  <cp:lastModifiedBy>Kimmy Li</cp:lastModifiedBy>
  <cp:revision>43</cp:revision>
  <dcterms:created xsi:type="dcterms:W3CDTF">2024-02-25T23:26:00Z</dcterms:created>
  <dcterms:modified xsi:type="dcterms:W3CDTF">2024-11-17T15:05:08Z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55A1A670009A4187A1ED1C71BF9B8C55_11</vt:lpwstr>
  </property>
  <property fmtid="{D5CDD505-2E9C-101B-9397-08002B2CF9AE}" pid="3" name="KSOProductBuildVer">
    <vt:lpwstr>1033-12.2.0.13431</vt:lpwstr>
  </property>
</Properties>
</file>