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2249B1"/>
    <a:srgbClr val="74B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90" d="100"/>
          <a:sy n="290" d="100"/>
        </p:scale>
        <p:origin x="2934" y="50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73BD1-E919-4514-A897-6086B61B6A01}" type="datetimeFigureOut">
              <a:rPr lang="en-CA" smtClean="0"/>
              <a:t>2018-09-24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57301-B74E-43BD-B10A-FB446A59A6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46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57301-B74E-43BD-B10A-FB446A59A66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539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2018-09-24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73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2018-09-24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08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2018-09-24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986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2018-09-24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4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2018-09-24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865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2018-09-24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78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2018-09-24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69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2018-09-24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81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2018-09-24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866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2018-09-24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740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2018-09-24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94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13E19-9712-4C08-A35C-78B78B9B3BC2}" type="datetimeFigureOut">
              <a:rPr lang="en-CA" smtClean="0"/>
              <a:t>2018-09-24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09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bugzilla.mozilla.org/show_bug.cgi?id=922877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hyperlink" Target="https://bugzilla.mozilla.org/show_bug.cgi?id=879835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bugzilla.mozilla.org/show_bug.cgi?id=872363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>
            <a:hlinkClick r:id="rId3"/>
          </p:cNvPr>
          <p:cNvSpPr/>
          <p:nvPr/>
        </p:nvSpPr>
        <p:spPr>
          <a:xfrm>
            <a:off x="263532" y="990625"/>
            <a:ext cx="7122388" cy="4984967"/>
          </a:xfrm>
          <a:prstGeom prst="roundRect">
            <a:avLst>
              <a:gd name="adj" fmla="val 2079"/>
            </a:avLst>
          </a:prstGeom>
          <a:solidFill>
            <a:srgbClr val="FCFCFC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1200" b="1" dirty="0" smtClean="0">
                <a:solidFill>
                  <a:schemeClr val="tx1"/>
                </a:solidFill>
              </a:rPr>
              <a:t>AWS</a:t>
            </a:r>
          </a:p>
        </p:txBody>
      </p:sp>
      <p:sp>
        <p:nvSpPr>
          <p:cNvPr id="88" name="Rounded Rectangle 87">
            <a:hlinkClick r:id="rId4"/>
          </p:cNvPr>
          <p:cNvSpPr/>
          <p:nvPr/>
        </p:nvSpPr>
        <p:spPr>
          <a:xfrm>
            <a:off x="2286000" y="2042127"/>
            <a:ext cx="1612958" cy="1216761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rgbClr val="74B7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Manager</a:t>
            </a:r>
            <a:br>
              <a:rPr lang="en-CA" sz="1200" b="1" dirty="0" smtClean="0">
                <a:solidFill>
                  <a:schemeClr val="tx1"/>
                </a:solidFill>
              </a:rPr>
            </a:br>
            <a:r>
              <a:rPr lang="en-CA" sz="1200" b="1" dirty="0" smtClean="0">
                <a:solidFill>
                  <a:schemeClr val="tx1"/>
                </a:solidFill>
              </a:rPr>
              <a:t>(r3.xlarge)</a:t>
            </a:r>
          </a:p>
        </p:txBody>
      </p:sp>
      <p:sp>
        <p:nvSpPr>
          <p:cNvPr id="91" name="Rounded Rectangle 90">
            <a:hlinkClick r:id="rId5"/>
          </p:cNvPr>
          <p:cNvSpPr/>
          <p:nvPr/>
        </p:nvSpPr>
        <p:spPr>
          <a:xfrm>
            <a:off x="2498899" y="2168947"/>
            <a:ext cx="1187160" cy="245165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CA" sz="1200" b="1" dirty="0" err="1" smtClean="0">
                <a:solidFill>
                  <a:schemeClr val="tx1"/>
                </a:solidFill>
              </a:rPr>
              <a:t>SpotManager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90" name="Rounded Rectangle 89">
            <a:hlinkClick r:id="rId5"/>
          </p:cNvPr>
          <p:cNvSpPr/>
          <p:nvPr/>
        </p:nvSpPr>
        <p:spPr>
          <a:xfrm>
            <a:off x="2504842" y="2512127"/>
            <a:ext cx="1187160" cy="245165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CA" sz="1200" b="1" dirty="0" err="1" smtClean="0">
                <a:solidFill>
                  <a:schemeClr val="tx1"/>
                </a:solidFill>
              </a:rPr>
              <a:t>esShardBalancer</a:t>
            </a:r>
            <a:endParaRPr lang="en-CA" sz="1200" b="1" dirty="0">
              <a:solidFill>
                <a:schemeClr val="tx1"/>
              </a:solidFill>
            </a:endParaRPr>
          </a:p>
        </p:txBody>
      </p:sp>
      <p:cxnSp>
        <p:nvCxnSpPr>
          <p:cNvPr id="189" name="Elbow Connector 188"/>
          <p:cNvCxnSpPr>
            <a:stCxn id="141" idx="1"/>
            <a:endCxn id="94" idx="0"/>
          </p:cNvCxnSpPr>
          <p:nvPr/>
        </p:nvCxnSpPr>
        <p:spPr>
          <a:xfrm rot="10800000" flipV="1">
            <a:off x="6071135" y="731325"/>
            <a:ext cx="1399696" cy="838668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ounded Rectangle 170">
            <a:hlinkClick r:id="rId4"/>
          </p:cNvPr>
          <p:cNvSpPr/>
          <p:nvPr/>
        </p:nvSpPr>
        <p:spPr>
          <a:xfrm>
            <a:off x="1161028" y="1719316"/>
            <a:ext cx="1407038" cy="859192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172" name="Rounded Rectangle 171">
            <a:hlinkClick r:id="rId4"/>
          </p:cNvPr>
          <p:cNvSpPr/>
          <p:nvPr/>
        </p:nvSpPr>
        <p:spPr>
          <a:xfrm>
            <a:off x="1089028" y="1791316"/>
            <a:ext cx="1407038" cy="859192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173" name="Rounded Rectangle 172">
            <a:hlinkClick r:id="rId4"/>
          </p:cNvPr>
          <p:cNvSpPr/>
          <p:nvPr/>
        </p:nvSpPr>
        <p:spPr>
          <a:xfrm>
            <a:off x="1017028" y="1863316"/>
            <a:ext cx="1407038" cy="859192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174" name="Rounded Rectangle 173">
            <a:hlinkClick r:id="rId4"/>
          </p:cNvPr>
          <p:cNvSpPr/>
          <p:nvPr/>
        </p:nvSpPr>
        <p:spPr>
          <a:xfrm>
            <a:off x="945028" y="1935316"/>
            <a:ext cx="1407038" cy="859192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175" name="Rounded Rectangle 174">
            <a:hlinkClick r:id="rId4"/>
          </p:cNvPr>
          <p:cNvSpPr/>
          <p:nvPr/>
        </p:nvSpPr>
        <p:spPr>
          <a:xfrm>
            <a:off x="873028" y="2007316"/>
            <a:ext cx="1407038" cy="859192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176" name="Rounded Rectangle 175">
            <a:hlinkClick r:id="rId4"/>
          </p:cNvPr>
          <p:cNvSpPr/>
          <p:nvPr/>
        </p:nvSpPr>
        <p:spPr>
          <a:xfrm>
            <a:off x="801028" y="2079316"/>
            <a:ext cx="1407038" cy="859192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106" name="Rounded Rectangle 105">
            <a:hlinkClick r:id="rId4"/>
          </p:cNvPr>
          <p:cNvSpPr/>
          <p:nvPr/>
        </p:nvSpPr>
        <p:spPr>
          <a:xfrm>
            <a:off x="433795" y="5092950"/>
            <a:ext cx="1080050" cy="723480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t2.small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7470831" y="315335"/>
            <a:ext cx="1373607" cy="831979"/>
            <a:chOff x="7470833" y="446111"/>
            <a:chExt cx="1373607" cy="831979"/>
          </a:xfrm>
        </p:grpSpPr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4672" y="546894"/>
              <a:ext cx="1005927" cy="525826"/>
            </a:xfrm>
            <a:prstGeom prst="rect">
              <a:avLst/>
            </a:prstGeom>
          </p:spPr>
        </p:pic>
        <p:sp>
          <p:nvSpPr>
            <p:cNvPr id="141" name="Rounded Rectangle 140">
              <a:hlinkClick r:id="rId3"/>
            </p:cNvPr>
            <p:cNvSpPr/>
            <p:nvPr/>
          </p:nvSpPr>
          <p:spPr>
            <a:xfrm>
              <a:off x="7470833" y="446111"/>
              <a:ext cx="1373607" cy="831979"/>
            </a:xfrm>
            <a:prstGeom prst="roundRect">
              <a:avLst>
                <a:gd name="adj" fmla="val 11757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CA" sz="1200" b="1" dirty="0" smtClean="0">
                  <a:solidFill>
                    <a:schemeClr val="tx1"/>
                  </a:solidFill>
                </a:rPr>
                <a:t>Mail Server</a:t>
              </a:r>
            </a:p>
          </p:txBody>
        </p:sp>
      </p:grpSp>
      <p:sp>
        <p:nvSpPr>
          <p:cNvPr id="126" name="Rounded Rectangle 125">
            <a:hlinkClick r:id="rId4"/>
          </p:cNvPr>
          <p:cNvSpPr/>
          <p:nvPr/>
        </p:nvSpPr>
        <p:spPr>
          <a:xfrm>
            <a:off x="720000" y="2160000"/>
            <a:ext cx="1407038" cy="859192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ETL (spot)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92304" y="6129300"/>
            <a:ext cx="23521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 smtClean="0"/>
              <a:t>Note: </a:t>
            </a:r>
            <a:r>
              <a:rPr lang="en-CA" sz="1100" dirty="0" smtClean="0"/>
              <a:t>Arrow heads indicate which side initiates connection, and logical direction of data flow.</a:t>
            </a:r>
            <a:endParaRPr lang="en-CA" sz="1100" dirty="0"/>
          </a:p>
        </p:txBody>
      </p:sp>
      <p:cxnSp>
        <p:nvCxnSpPr>
          <p:cNvPr id="53" name="Elbow Connector 52"/>
          <p:cNvCxnSpPr>
            <a:stCxn id="79" idx="1"/>
          </p:cNvCxnSpPr>
          <p:nvPr/>
        </p:nvCxnSpPr>
        <p:spPr>
          <a:xfrm rot="10800000">
            <a:off x="271719" y="5357297"/>
            <a:ext cx="303838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2043877" y="3493467"/>
            <a:ext cx="999735" cy="1454376"/>
            <a:chOff x="7682389" y="870321"/>
            <a:chExt cx="1238982" cy="179119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389" y="870321"/>
              <a:ext cx="1238982" cy="1238982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7745040" y="2092937"/>
              <a:ext cx="1153114" cy="568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b="1" dirty="0" smtClean="0"/>
                <a:t>S3</a:t>
              </a:r>
            </a:p>
            <a:p>
              <a:pPr algn="ctr"/>
              <a:r>
                <a:rPr lang="en-CA" sz="1200" b="1" dirty="0" smtClean="0"/>
                <a:t>Test Results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49623" y="3215792"/>
            <a:ext cx="610473" cy="1168633"/>
            <a:chOff x="7682389" y="870322"/>
            <a:chExt cx="701475" cy="1476117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389" y="870322"/>
              <a:ext cx="701475" cy="701474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7730860" y="1530049"/>
              <a:ext cx="604530" cy="816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b="1" dirty="0" smtClean="0"/>
                <a:t>S3</a:t>
              </a:r>
            </a:p>
            <a:p>
              <a:pPr algn="ctr"/>
              <a:r>
                <a:rPr lang="en-CA" sz="1200" b="1" dirty="0" smtClean="0"/>
                <a:t>Pulse</a:t>
              </a:r>
            </a:p>
            <a:p>
              <a:pPr algn="ctr"/>
              <a:r>
                <a:rPr lang="en-CA" sz="1200" b="1" dirty="0" smtClean="0"/>
                <a:t>Logs</a:t>
              </a:r>
            </a:p>
          </p:txBody>
        </p:sp>
      </p:grpSp>
      <p:sp>
        <p:nvSpPr>
          <p:cNvPr id="79" name="Rounded Rectangle 78">
            <a:hlinkClick r:id="rId5"/>
          </p:cNvPr>
          <p:cNvSpPr/>
          <p:nvPr/>
        </p:nvSpPr>
        <p:spPr>
          <a:xfrm>
            <a:off x="575557" y="5161357"/>
            <a:ext cx="756084" cy="391879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Pulse</a:t>
            </a:r>
            <a:br>
              <a:rPr lang="en-CA" sz="1200" b="1" dirty="0" smtClean="0">
                <a:solidFill>
                  <a:schemeClr val="tx1"/>
                </a:solidFill>
              </a:rPr>
            </a:br>
            <a:r>
              <a:rPr lang="en-CA" sz="1200" b="1" dirty="0" smtClean="0">
                <a:solidFill>
                  <a:schemeClr val="tx1"/>
                </a:solidFill>
              </a:rPr>
              <a:t>Logger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80" name="Rounded Rectangle 79">
            <a:hlinkClick r:id="rId5"/>
          </p:cNvPr>
          <p:cNvSpPr/>
          <p:nvPr/>
        </p:nvSpPr>
        <p:spPr>
          <a:xfrm>
            <a:off x="951856" y="2478723"/>
            <a:ext cx="936105" cy="334776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ETL</a:t>
            </a:r>
            <a:endParaRPr lang="en-CA" sz="1200" b="1" dirty="0">
              <a:solidFill>
                <a:schemeClr val="tx1"/>
              </a:solidFill>
            </a:endParaRPr>
          </a:p>
        </p:txBody>
      </p:sp>
      <p:cxnSp>
        <p:nvCxnSpPr>
          <p:cNvPr id="81" name="Elbow Connector 80"/>
          <p:cNvCxnSpPr>
            <a:stCxn id="63" idx="1"/>
            <a:endCxn id="79" idx="1"/>
          </p:cNvCxnSpPr>
          <p:nvPr/>
        </p:nvCxnSpPr>
        <p:spPr>
          <a:xfrm rot="10800000" flipH="1" flipV="1">
            <a:off x="349623" y="3493469"/>
            <a:ext cx="225934" cy="1863828"/>
          </a:xfrm>
          <a:prstGeom prst="bentConnector3">
            <a:avLst>
              <a:gd name="adj1" fmla="val -101180"/>
            </a:avLst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3" idx="0"/>
            <a:endCxn id="80" idx="1"/>
          </p:cNvCxnSpPr>
          <p:nvPr/>
        </p:nvCxnSpPr>
        <p:spPr>
          <a:xfrm rot="5400000" flipH="1" flipV="1">
            <a:off x="518518" y="2782454"/>
            <a:ext cx="569681" cy="296996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903218" y="3497765"/>
            <a:ext cx="1033383" cy="1423232"/>
            <a:chOff x="7682388" y="870322"/>
            <a:chExt cx="1205701" cy="1695375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388" y="870322"/>
              <a:ext cx="1205701" cy="1205701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704340" y="2104032"/>
              <a:ext cx="11800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b="1" dirty="0" smtClean="0"/>
                <a:t>S3</a:t>
              </a:r>
            </a:p>
            <a:p>
              <a:pPr algn="ctr"/>
              <a:r>
                <a:rPr lang="en-CA" sz="1200" b="1" dirty="0" smtClean="0"/>
                <a:t>Structured Logs</a:t>
              </a:r>
            </a:p>
          </p:txBody>
        </p:sp>
      </p:grpSp>
      <p:cxnSp>
        <p:nvCxnSpPr>
          <p:cNvPr id="215" name="Elbow Connector 214"/>
          <p:cNvCxnSpPr/>
          <p:nvPr/>
        </p:nvCxnSpPr>
        <p:spPr>
          <a:xfrm rot="16200000" flipV="1">
            <a:off x="1224366" y="1649004"/>
            <a:ext cx="406689" cy="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7689138" y="1618424"/>
            <a:ext cx="1311374" cy="1112045"/>
            <a:chOff x="7537974" y="1855490"/>
            <a:chExt cx="1311374" cy="1185696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7974" y="1855490"/>
              <a:ext cx="1311374" cy="1185696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7721127" y="2276532"/>
              <a:ext cx="945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Internet</a:t>
              </a:r>
            </a:p>
          </p:txBody>
        </p:sp>
      </p:grpSp>
      <p:cxnSp>
        <p:nvCxnSpPr>
          <p:cNvPr id="265" name="Elbow Connector 264"/>
          <p:cNvCxnSpPr>
            <a:stCxn id="60" idx="0"/>
            <a:endCxn id="80" idx="3"/>
          </p:cNvCxnSpPr>
          <p:nvPr/>
        </p:nvCxnSpPr>
        <p:spPr>
          <a:xfrm rot="16200000" flipV="1">
            <a:off x="1792175" y="2741897"/>
            <a:ext cx="847356" cy="655784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stCxn id="80" idx="3"/>
          </p:cNvCxnSpPr>
          <p:nvPr/>
        </p:nvCxnSpPr>
        <p:spPr>
          <a:xfrm flipV="1">
            <a:off x="1887961" y="2646109"/>
            <a:ext cx="190538" cy="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7714676" y="4774189"/>
            <a:ext cx="967824" cy="1166217"/>
            <a:chOff x="1147624" y="188640"/>
            <a:chExt cx="967824" cy="1166217"/>
          </a:xfrm>
        </p:grpSpPr>
        <p:sp>
          <p:nvSpPr>
            <p:cNvPr id="125" name="Rectangle 124"/>
            <p:cNvSpPr/>
            <p:nvPr/>
          </p:nvSpPr>
          <p:spPr>
            <a:xfrm>
              <a:off x="1147624" y="192388"/>
              <a:ext cx="967824" cy="1162469"/>
            </a:xfrm>
            <a:prstGeom prst="rect">
              <a:avLst/>
            </a:prstGeom>
            <a:solidFill>
              <a:srgbClr val="2249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CA">
                <a:solidFill>
                  <a:schemeClr val="bg1"/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624" y="188640"/>
              <a:ext cx="967824" cy="967824"/>
            </a:xfrm>
            <a:prstGeom prst="rect">
              <a:avLst/>
            </a:prstGeom>
            <a:ln w="25400">
              <a:solidFill>
                <a:schemeClr val="tx1">
                  <a:alpha val="0"/>
                </a:schemeClr>
              </a:solidFill>
            </a:ln>
          </p:spPr>
        </p:pic>
        <p:sp>
          <p:nvSpPr>
            <p:cNvPr id="128" name="TextBox 127"/>
            <p:cNvSpPr txBox="1"/>
            <p:nvPr/>
          </p:nvSpPr>
          <p:spPr>
            <a:xfrm>
              <a:off x="1311152" y="971798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>
                  <a:solidFill>
                    <a:schemeClr val="bg1"/>
                  </a:solidFill>
                </a:rPr>
                <a:t>Pulse</a:t>
              </a:r>
              <a:endParaRPr lang="en-CA" dirty="0">
                <a:solidFill>
                  <a:schemeClr val="bg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147624" y="192388"/>
              <a:ext cx="967824" cy="1162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CA">
                <a:solidFill>
                  <a:schemeClr val="bg1"/>
                </a:solidFill>
              </a:endParaRPr>
            </a:p>
          </p:txBody>
        </p:sp>
      </p:grpSp>
      <p:cxnSp>
        <p:nvCxnSpPr>
          <p:cNvPr id="152" name="Straight Arrow Connector 106"/>
          <p:cNvCxnSpPr>
            <a:stCxn id="147" idx="1"/>
            <a:endCxn id="79" idx="3"/>
          </p:cNvCxnSpPr>
          <p:nvPr/>
        </p:nvCxnSpPr>
        <p:spPr>
          <a:xfrm rot="10800000">
            <a:off x="1331642" y="5357298"/>
            <a:ext cx="6383035" cy="187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63532" y="216063"/>
            <a:ext cx="3900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Relevant Machines for </a:t>
            </a:r>
            <a:r>
              <a:rPr lang="en-CA" sz="2000" b="1" dirty="0" err="1" smtClean="0"/>
              <a:t>ActiveData</a:t>
            </a:r>
            <a:r>
              <a:rPr lang="en-CA" sz="2000" b="1" smtClean="0"/>
              <a:t> </a:t>
            </a:r>
            <a:endParaRPr lang="en-CA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264058" y="489215"/>
            <a:ext cx="12250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Programmer Alerts</a:t>
            </a:r>
            <a:endParaRPr lang="en-CA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4757634" y="3073187"/>
            <a:ext cx="7216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Port 9200</a:t>
            </a:r>
            <a:endParaRPr lang="en-CA" sz="1050" dirty="0"/>
          </a:p>
        </p:txBody>
      </p:sp>
      <p:cxnSp>
        <p:nvCxnSpPr>
          <p:cNvPr id="83" name="Straight Arrow Connector 106"/>
          <p:cNvCxnSpPr>
            <a:stCxn id="17" idx="0"/>
            <a:endCxn id="80" idx="2"/>
          </p:cNvCxnSpPr>
          <p:nvPr/>
        </p:nvCxnSpPr>
        <p:spPr>
          <a:xfrm rot="16200000" flipV="1">
            <a:off x="1077777" y="3155631"/>
            <a:ext cx="684266" cy="1"/>
          </a:xfrm>
          <a:prstGeom prst="bentConnector3">
            <a:avLst>
              <a:gd name="adj1" fmla="val 30512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/>
          <p:cNvGrpSpPr/>
          <p:nvPr/>
        </p:nvGrpSpPr>
        <p:grpSpPr>
          <a:xfrm>
            <a:off x="3043612" y="3615466"/>
            <a:ext cx="744151" cy="762001"/>
            <a:chOff x="2880000" y="2160000"/>
            <a:chExt cx="744151" cy="762001"/>
          </a:xfrm>
        </p:grpSpPr>
        <p:cxnSp>
          <p:nvCxnSpPr>
            <p:cNvPr id="163" name="Straight Arrow Connector 106"/>
            <p:cNvCxnSpPr/>
            <p:nvPr/>
          </p:nvCxnSpPr>
          <p:spPr>
            <a:xfrm>
              <a:off x="2880000" y="2160000"/>
              <a:ext cx="744151" cy="1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06"/>
            <p:cNvCxnSpPr/>
            <p:nvPr/>
          </p:nvCxnSpPr>
          <p:spPr>
            <a:xfrm>
              <a:off x="2880000" y="2312400"/>
              <a:ext cx="744151" cy="1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06"/>
            <p:cNvCxnSpPr/>
            <p:nvPr/>
          </p:nvCxnSpPr>
          <p:spPr>
            <a:xfrm>
              <a:off x="2880000" y="2464800"/>
              <a:ext cx="744151" cy="1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06"/>
            <p:cNvCxnSpPr/>
            <p:nvPr/>
          </p:nvCxnSpPr>
          <p:spPr>
            <a:xfrm>
              <a:off x="2880000" y="2617200"/>
              <a:ext cx="744151" cy="1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06"/>
            <p:cNvCxnSpPr/>
            <p:nvPr/>
          </p:nvCxnSpPr>
          <p:spPr>
            <a:xfrm>
              <a:off x="2880000" y="2769600"/>
              <a:ext cx="744151" cy="1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06"/>
            <p:cNvCxnSpPr/>
            <p:nvPr/>
          </p:nvCxnSpPr>
          <p:spPr>
            <a:xfrm>
              <a:off x="2880000" y="2922000"/>
              <a:ext cx="744151" cy="1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ounded Rectangle 73">
            <a:hlinkClick r:id="rId4"/>
          </p:cNvPr>
          <p:cNvSpPr/>
          <p:nvPr/>
        </p:nvSpPr>
        <p:spPr>
          <a:xfrm>
            <a:off x="5407306" y="1400257"/>
            <a:ext cx="1791192" cy="1548380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rgbClr val="74B7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Frontend (r3.xlarge</a:t>
            </a:r>
            <a:r>
              <a:rPr lang="en-CA" sz="1200" b="1" dirty="0" smtClean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885" y="2169956"/>
            <a:ext cx="431461" cy="427819"/>
          </a:xfrm>
          <a:prstGeom prst="rect">
            <a:avLst/>
          </a:prstGeom>
        </p:spPr>
      </p:pic>
      <p:cxnSp>
        <p:nvCxnSpPr>
          <p:cNvPr id="200" name="Elbow Connector 199"/>
          <p:cNvCxnSpPr>
            <a:stCxn id="141" idx="1"/>
            <a:endCxn id="126" idx="0"/>
          </p:cNvCxnSpPr>
          <p:nvPr/>
        </p:nvCxnSpPr>
        <p:spPr>
          <a:xfrm rot="10800000" flipV="1">
            <a:off x="1423519" y="731324"/>
            <a:ext cx="6047312" cy="1428675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119656" y="1472024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Port 80</a:t>
            </a:r>
            <a:endParaRPr lang="en-CA" sz="1050" dirty="0"/>
          </a:p>
        </p:txBody>
      </p:sp>
      <p:sp>
        <p:nvSpPr>
          <p:cNvPr id="94" name="Rounded Rectangle 93">
            <a:hlinkClick r:id="rId5"/>
          </p:cNvPr>
          <p:cNvSpPr/>
          <p:nvPr/>
        </p:nvSpPr>
        <p:spPr>
          <a:xfrm>
            <a:off x="5479306" y="1569993"/>
            <a:ext cx="1183657" cy="244800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CA" sz="1200" b="1" dirty="0" err="1" smtClean="0">
                <a:solidFill>
                  <a:schemeClr val="tx1"/>
                </a:solidFill>
              </a:rPr>
              <a:t>ActiveData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3879555" y="3003538"/>
            <a:ext cx="1599751" cy="1648895"/>
            <a:chOff x="4230185" y="5080302"/>
            <a:chExt cx="1599751" cy="1648895"/>
          </a:xfrm>
        </p:grpSpPr>
        <p:sp>
          <p:nvSpPr>
            <p:cNvPr id="119" name="Rounded Rectangle 118">
              <a:hlinkClick r:id="rId4"/>
            </p:cNvPr>
            <p:cNvSpPr/>
            <p:nvPr/>
          </p:nvSpPr>
          <p:spPr>
            <a:xfrm>
              <a:off x="4590185" y="5080302"/>
              <a:ext cx="1239751" cy="1288895"/>
            </a:xfrm>
            <a:prstGeom prst="roundRect">
              <a:avLst>
                <a:gd name="adj" fmla="val 0"/>
              </a:avLst>
            </a:prstGeom>
            <a:solidFill>
              <a:srgbClr val="FCFCFC"/>
            </a:solidFill>
            <a:ln>
              <a:solidFill>
                <a:srgbClr val="74B7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CA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0" name="Rounded Rectangle 119">
              <a:hlinkClick r:id="rId4"/>
            </p:cNvPr>
            <p:cNvSpPr/>
            <p:nvPr/>
          </p:nvSpPr>
          <p:spPr>
            <a:xfrm>
              <a:off x="4518185" y="5152302"/>
              <a:ext cx="1239751" cy="1288895"/>
            </a:xfrm>
            <a:prstGeom prst="roundRect">
              <a:avLst>
                <a:gd name="adj" fmla="val 0"/>
              </a:avLst>
            </a:prstGeom>
            <a:solidFill>
              <a:srgbClr val="FCFCFC"/>
            </a:solidFill>
            <a:ln>
              <a:solidFill>
                <a:srgbClr val="74B7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CA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1" name="Rounded Rectangle 120">
              <a:hlinkClick r:id="rId4"/>
            </p:cNvPr>
            <p:cNvSpPr/>
            <p:nvPr/>
          </p:nvSpPr>
          <p:spPr>
            <a:xfrm>
              <a:off x="4446185" y="5224302"/>
              <a:ext cx="1239751" cy="1288895"/>
            </a:xfrm>
            <a:prstGeom prst="roundRect">
              <a:avLst>
                <a:gd name="adj" fmla="val 0"/>
              </a:avLst>
            </a:prstGeom>
            <a:solidFill>
              <a:srgbClr val="FCFCFC"/>
            </a:solidFill>
            <a:ln>
              <a:solidFill>
                <a:srgbClr val="74B7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CA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2" name="Rounded Rectangle 121">
              <a:hlinkClick r:id="rId4"/>
            </p:cNvPr>
            <p:cNvSpPr/>
            <p:nvPr/>
          </p:nvSpPr>
          <p:spPr>
            <a:xfrm>
              <a:off x="4374185" y="5296302"/>
              <a:ext cx="1239751" cy="1288895"/>
            </a:xfrm>
            <a:prstGeom prst="roundRect">
              <a:avLst>
                <a:gd name="adj" fmla="val 0"/>
              </a:avLst>
            </a:prstGeom>
            <a:solidFill>
              <a:srgbClr val="FCFCFC"/>
            </a:solidFill>
            <a:ln>
              <a:solidFill>
                <a:srgbClr val="74B7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CA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3" name="Rounded Rectangle 122">
              <a:hlinkClick r:id="rId4"/>
            </p:cNvPr>
            <p:cNvSpPr/>
            <p:nvPr/>
          </p:nvSpPr>
          <p:spPr>
            <a:xfrm>
              <a:off x="4302185" y="5368302"/>
              <a:ext cx="1239751" cy="1288895"/>
            </a:xfrm>
            <a:prstGeom prst="roundRect">
              <a:avLst>
                <a:gd name="adj" fmla="val 0"/>
              </a:avLst>
            </a:prstGeom>
            <a:solidFill>
              <a:srgbClr val="FCFCFC"/>
            </a:solidFill>
            <a:ln>
              <a:solidFill>
                <a:srgbClr val="74B7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CA" sz="12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7" name="Elbow Connector 126"/>
            <p:cNvCxnSpPr/>
            <p:nvPr/>
          </p:nvCxnSpPr>
          <p:spPr>
            <a:xfrm flipV="1">
              <a:off x="4413992" y="5831219"/>
              <a:ext cx="190538" cy="2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ounded Rectangle 129">
              <a:hlinkClick r:id="rId4"/>
            </p:cNvPr>
            <p:cNvSpPr/>
            <p:nvPr/>
          </p:nvSpPr>
          <p:spPr>
            <a:xfrm>
              <a:off x="4230185" y="5440302"/>
              <a:ext cx="1239751" cy="1288895"/>
            </a:xfrm>
            <a:prstGeom prst="roundRect">
              <a:avLst>
                <a:gd name="adj" fmla="val 0"/>
              </a:avLst>
            </a:prstGeom>
            <a:solidFill>
              <a:srgbClr val="FCFCFC"/>
            </a:solidFill>
            <a:ln>
              <a:solidFill>
                <a:srgbClr val="74B7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CA" sz="1200" b="1" dirty="0" err="1" smtClean="0">
                  <a:solidFill>
                    <a:schemeClr val="tx1"/>
                  </a:solidFill>
                </a:rPr>
                <a:t>ElasticSearch</a:t>
              </a:r>
              <a:r>
                <a:rPr lang="en-CA" sz="1200" b="1" dirty="0" smtClean="0">
                  <a:solidFill>
                    <a:schemeClr val="tx1"/>
                  </a:solidFill>
                </a:rPr>
                <a:t> (spot)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4916" y="5557414"/>
              <a:ext cx="750287" cy="743954"/>
            </a:xfrm>
            <a:prstGeom prst="rect">
              <a:avLst/>
            </a:prstGeom>
          </p:spPr>
        </p:pic>
      </p:grpSp>
      <p:sp>
        <p:nvSpPr>
          <p:cNvPr id="82" name="Rounded Rectangle 81">
            <a:hlinkClick r:id="rId4"/>
          </p:cNvPr>
          <p:cNvSpPr/>
          <p:nvPr/>
        </p:nvSpPr>
        <p:spPr>
          <a:xfrm>
            <a:off x="3942000" y="1422000"/>
            <a:ext cx="1239751" cy="1288895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rgbClr val="74B7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Backup</a:t>
            </a:r>
            <a:br>
              <a:rPr lang="en-CA" sz="1200" b="1" dirty="0" smtClean="0">
                <a:solidFill>
                  <a:schemeClr val="tx1"/>
                </a:solidFill>
              </a:rPr>
            </a:br>
            <a:r>
              <a:rPr lang="en-CA" sz="1200" b="1" dirty="0" smtClean="0">
                <a:solidFill>
                  <a:schemeClr val="tx1"/>
                </a:solidFill>
              </a:rPr>
              <a:t>(d2.2xlarge)</a:t>
            </a:r>
          </a:p>
        </p:txBody>
      </p:sp>
      <p:sp>
        <p:nvSpPr>
          <p:cNvPr id="85" name="Rounded Rectangle 84">
            <a:hlinkClick r:id="rId4"/>
          </p:cNvPr>
          <p:cNvSpPr/>
          <p:nvPr/>
        </p:nvSpPr>
        <p:spPr>
          <a:xfrm>
            <a:off x="3887730" y="1476000"/>
            <a:ext cx="1239751" cy="1288895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rgbClr val="74B7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Backup</a:t>
            </a:r>
            <a:br>
              <a:rPr lang="en-CA" sz="1200" b="1" dirty="0" smtClean="0">
                <a:solidFill>
                  <a:schemeClr val="tx1"/>
                </a:solidFill>
              </a:rPr>
            </a:br>
            <a:r>
              <a:rPr lang="en-CA" sz="1200" b="1" dirty="0" smtClean="0">
                <a:solidFill>
                  <a:schemeClr val="tx1"/>
                </a:solidFill>
              </a:rPr>
              <a:t>(d2.2xlarge)</a:t>
            </a:r>
          </a:p>
        </p:txBody>
      </p:sp>
      <p:sp>
        <p:nvSpPr>
          <p:cNvPr id="86" name="Rounded Rectangle 85">
            <a:hlinkClick r:id="rId4"/>
          </p:cNvPr>
          <p:cNvSpPr/>
          <p:nvPr/>
        </p:nvSpPr>
        <p:spPr>
          <a:xfrm>
            <a:off x="3834000" y="1530000"/>
            <a:ext cx="1239751" cy="1288895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rgbClr val="74B7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Backup</a:t>
            </a:r>
            <a:br>
              <a:rPr lang="en-CA" sz="1200" b="1" dirty="0" smtClean="0">
                <a:solidFill>
                  <a:schemeClr val="tx1"/>
                </a:solidFill>
              </a:rPr>
            </a:br>
            <a:r>
              <a:rPr lang="en-CA" sz="1200" b="1" dirty="0" smtClean="0">
                <a:solidFill>
                  <a:schemeClr val="tx1"/>
                </a:solidFill>
              </a:rPr>
              <a:t>(d2.2xlarge)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79910" y="1582832"/>
            <a:ext cx="1239751" cy="1288895"/>
            <a:chOff x="2918266" y="1289613"/>
            <a:chExt cx="1239751" cy="1288895"/>
          </a:xfrm>
        </p:grpSpPr>
        <p:sp>
          <p:nvSpPr>
            <p:cNvPr id="84" name="Rounded Rectangle 83">
              <a:hlinkClick r:id="rId4"/>
            </p:cNvPr>
            <p:cNvSpPr/>
            <p:nvPr/>
          </p:nvSpPr>
          <p:spPr>
            <a:xfrm>
              <a:off x="2918266" y="1289613"/>
              <a:ext cx="1239751" cy="1288895"/>
            </a:xfrm>
            <a:prstGeom prst="roundRect">
              <a:avLst>
                <a:gd name="adj" fmla="val 0"/>
              </a:avLst>
            </a:prstGeom>
            <a:solidFill>
              <a:srgbClr val="FCFCFC"/>
            </a:solidFill>
            <a:ln>
              <a:solidFill>
                <a:srgbClr val="74B7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CA" sz="1200" b="1" dirty="0" smtClean="0">
                  <a:solidFill>
                    <a:schemeClr val="tx1"/>
                  </a:solidFill>
                </a:rPr>
                <a:t>Backup</a:t>
              </a:r>
              <a:br>
                <a:rPr lang="en-CA" sz="1200" b="1" dirty="0" smtClean="0">
                  <a:solidFill>
                    <a:schemeClr val="tx1"/>
                  </a:solidFill>
                </a:rPr>
              </a:br>
              <a:r>
                <a:rPr lang="en-CA" sz="1200" b="1" dirty="0" smtClean="0">
                  <a:solidFill>
                    <a:schemeClr val="tx1"/>
                  </a:solidFill>
                </a:rPr>
                <a:t>(d2.2xlarge)</a:t>
              </a:r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997" y="1399174"/>
              <a:ext cx="750287" cy="743954"/>
            </a:xfrm>
            <a:prstGeom prst="rect">
              <a:avLst/>
            </a:prstGeom>
          </p:spPr>
        </p:pic>
      </p:grpSp>
      <p:cxnSp>
        <p:nvCxnSpPr>
          <p:cNvPr id="197" name="Elbow Connector 196"/>
          <p:cNvCxnSpPr>
            <a:stCxn id="94" idx="0"/>
          </p:cNvCxnSpPr>
          <p:nvPr/>
        </p:nvCxnSpPr>
        <p:spPr>
          <a:xfrm rot="16200000" flipV="1">
            <a:off x="5879377" y="1378234"/>
            <a:ext cx="383517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hlinkClick r:id="rId4"/>
          </p:cNvPr>
          <p:cNvSpPr/>
          <p:nvPr/>
        </p:nvSpPr>
        <p:spPr>
          <a:xfrm>
            <a:off x="5696207" y="3396162"/>
            <a:ext cx="1430291" cy="1798528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rgbClr val="74B7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TUID (</a:t>
            </a:r>
            <a:r>
              <a:rPr lang="en-CA" sz="1200" b="1" dirty="0" smtClean="0">
                <a:solidFill>
                  <a:schemeClr val="tx1"/>
                </a:solidFill>
              </a:rPr>
              <a:t>t2.large)</a:t>
            </a: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25" y="4299220"/>
            <a:ext cx="431461" cy="427819"/>
          </a:xfrm>
          <a:prstGeom prst="rect">
            <a:avLst/>
          </a:prstGeom>
        </p:spPr>
      </p:pic>
      <p:sp>
        <p:nvSpPr>
          <p:cNvPr id="99" name="Rounded Rectangle 98">
            <a:hlinkClick r:id="rId5"/>
          </p:cNvPr>
          <p:cNvSpPr/>
          <p:nvPr/>
        </p:nvSpPr>
        <p:spPr>
          <a:xfrm>
            <a:off x="5818922" y="3562726"/>
            <a:ext cx="1183657" cy="244800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TUID</a:t>
            </a:r>
          </a:p>
        </p:txBody>
      </p:sp>
      <p:cxnSp>
        <p:nvCxnSpPr>
          <p:cNvPr id="100" name="Elbow Connector 99"/>
          <p:cNvCxnSpPr/>
          <p:nvPr/>
        </p:nvCxnSpPr>
        <p:spPr>
          <a:xfrm rot="5400000" flipH="1" flipV="1">
            <a:off x="6087862" y="2835618"/>
            <a:ext cx="1050600" cy="403618"/>
          </a:xfrm>
          <a:prstGeom prst="bentConnector3">
            <a:avLst>
              <a:gd name="adj1" fmla="val 100133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>
            <a:hlinkClick r:id="rId5"/>
          </p:cNvPr>
          <p:cNvSpPr/>
          <p:nvPr/>
        </p:nvSpPr>
        <p:spPr>
          <a:xfrm rot="5400000">
            <a:off x="6345541" y="2043064"/>
            <a:ext cx="1183657" cy="244800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Nginx</a:t>
            </a:r>
          </a:p>
        </p:txBody>
      </p:sp>
      <p:cxnSp>
        <p:nvCxnSpPr>
          <p:cNvPr id="93" name="Elbow Connector 92"/>
          <p:cNvCxnSpPr/>
          <p:nvPr/>
        </p:nvCxnSpPr>
        <p:spPr>
          <a:xfrm>
            <a:off x="6410751" y="1814793"/>
            <a:ext cx="404221" cy="120524"/>
          </a:xfrm>
          <a:prstGeom prst="bentConnector3">
            <a:avLst>
              <a:gd name="adj1" fmla="val -4124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6"/>
          <p:cNvCxnSpPr>
            <a:stCxn id="75" idx="0"/>
          </p:cNvCxnSpPr>
          <p:nvPr/>
        </p:nvCxnSpPr>
        <p:spPr>
          <a:xfrm rot="16200000" flipV="1">
            <a:off x="5678035" y="1992374"/>
            <a:ext cx="355163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06"/>
          <p:cNvCxnSpPr/>
          <p:nvPr/>
        </p:nvCxnSpPr>
        <p:spPr>
          <a:xfrm>
            <a:off x="7059770" y="2186507"/>
            <a:ext cx="712630" cy="1383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Picture 1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965" y="4314516"/>
            <a:ext cx="431461" cy="42781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930508" y="4692439"/>
            <a:ext cx="306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ES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474878" y="4691813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Sqlite</a:t>
            </a:r>
            <a:endParaRPr lang="en-US" sz="1000" b="1" dirty="0" smtClean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083756" y="3807526"/>
            <a:ext cx="1" cy="327250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endCxn id="132" idx="0"/>
          </p:cNvCxnSpPr>
          <p:nvPr/>
        </p:nvCxnSpPr>
        <p:spPr>
          <a:xfrm>
            <a:off x="6718695" y="3807526"/>
            <a:ext cx="1" cy="506990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5702370" y="2527397"/>
            <a:ext cx="306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ES</a:t>
            </a: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6718695" y="3791985"/>
            <a:ext cx="1" cy="326104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6083755" y="3863985"/>
            <a:ext cx="3" cy="450531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36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6039</TotalTime>
  <Words>74</Words>
  <Application>Microsoft Office PowerPoint</Application>
  <PresentationFormat>On-screen Show (4:3)</PresentationFormat>
  <Paragraphs>37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klahnakoski</dc:creator>
  <cp:lastModifiedBy>mozilla</cp:lastModifiedBy>
  <cp:revision>61</cp:revision>
  <dcterms:created xsi:type="dcterms:W3CDTF">2013-11-07T14:37:20Z</dcterms:created>
  <dcterms:modified xsi:type="dcterms:W3CDTF">2018-09-24T18:45:52Z</dcterms:modified>
</cp:coreProperties>
</file>