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9"/>
  </p:notesMasterIdLst>
  <p:sldIdLst>
    <p:sldId id="279" r:id="rId3"/>
    <p:sldId id="307" r:id="rId4"/>
    <p:sldId id="306" r:id="rId5"/>
    <p:sldId id="308" r:id="rId6"/>
    <p:sldId id="310" r:id="rId7"/>
    <p:sldId id="326" r:id="rId8"/>
    <p:sldId id="327" r:id="rId9"/>
    <p:sldId id="332" r:id="rId10"/>
    <p:sldId id="325" r:id="rId11"/>
    <p:sldId id="333" r:id="rId12"/>
    <p:sldId id="313" r:id="rId13"/>
    <p:sldId id="334" r:id="rId14"/>
    <p:sldId id="335" r:id="rId15"/>
    <p:sldId id="314" r:id="rId16"/>
    <p:sldId id="328" r:id="rId17"/>
    <p:sldId id="315" r:id="rId18"/>
    <p:sldId id="316" r:id="rId19"/>
    <p:sldId id="319" r:id="rId20"/>
    <p:sldId id="320" r:id="rId21"/>
    <p:sldId id="318" r:id="rId22"/>
    <p:sldId id="321" r:id="rId23"/>
    <p:sldId id="329" r:id="rId24"/>
    <p:sldId id="324" r:id="rId25"/>
    <p:sldId id="330" r:id="rId26"/>
    <p:sldId id="322" r:id="rId27"/>
    <p:sldId id="331" r:id="rId28"/>
  </p:sldIdLst>
  <p:sldSz cx="16256000" cy="13004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5pPr>
    <a:lvl6pPr marL="22860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6pPr>
    <a:lvl7pPr marL="27432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7pPr>
    <a:lvl8pPr marL="32004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8pPr>
    <a:lvl9pPr marL="36576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E1E"/>
    <a:srgbClr val="CF6801"/>
    <a:srgbClr val="EB0001"/>
    <a:srgbClr val="8FCEF9"/>
    <a:srgbClr val="36A5F4"/>
    <a:srgbClr val="00ABB8"/>
    <a:srgbClr val="00B2C0"/>
    <a:srgbClr val="689ECA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2" autoAdjust="0"/>
    <p:restoredTop sz="88502" autoAdjust="0"/>
  </p:normalViewPr>
  <p:slideViewPr>
    <p:cSldViewPr>
      <p:cViewPr>
        <p:scale>
          <a:sx n="40" d="100"/>
          <a:sy n="40" d="100"/>
        </p:scale>
        <p:origin x="-2552" y="-788"/>
      </p:cViewPr>
      <p:guideLst>
        <p:guide orient="horz" pos="4096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CE40B3-6F63-4B08-88D1-E57DAC96B1EE}" type="datetimeFigureOut">
              <a:rPr lang="en-CA"/>
              <a:pPr>
                <a:defRPr/>
              </a:pPr>
              <a:t>2015-12-08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EFF6950-A764-418C-B6C7-49A6E6631FB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60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11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12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13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14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dirty="0" smtClean="0"/>
              <a:t>Wide sweeping</a:t>
            </a:r>
            <a:r>
              <a:rPr lang="en-CA" altLang="en-US" baseline="0" dirty="0" smtClean="0"/>
              <a:t> generalization from just one bug?</a:t>
            </a: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15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dirty="0" smtClean="0"/>
              <a:t>Wide sweeping</a:t>
            </a:r>
            <a:r>
              <a:rPr lang="en-CA" altLang="en-US" baseline="0" dirty="0" smtClean="0"/>
              <a:t> generalization from just one bug?</a:t>
            </a: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16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dirty="0" smtClean="0"/>
              <a:t>Wide sweeping</a:t>
            </a:r>
            <a:r>
              <a:rPr lang="en-CA" altLang="en-US" baseline="0" dirty="0" smtClean="0"/>
              <a:t> generalization from just one bug?  ..and was not disabled.</a:t>
            </a: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17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dirty="0" smtClean="0"/>
              <a:t>NOT SUGGESTING</a:t>
            </a:r>
            <a:r>
              <a:rPr lang="en-CA" altLang="en-US" baseline="0" dirty="0" smtClean="0"/>
              <a:t> WE GET MORE RESOURCES, WE BE MORE INTELLEGENT ABOUT WHERE WE PUT OUR RESOURCES:  WE CAN NOT DO THAT WITHOUT KNWOING THE IMPORTANT ASPECTS OF THE DATA WE HAVE</a:t>
            </a: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18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19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20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3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21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22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dirty="0" smtClean="0"/>
              <a:t>Must</a:t>
            </a:r>
            <a:r>
              <a:rPr lang="en-CA" altLang="en-US" baseline="0" dirty="0" smtClean="0"/>
              <a:t> distinguish between t-test working, and just lucky</a:t>
            </a: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23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dirty="0" smtClean="0"/>
              <a:t>Must</a:t>
            </a:r>
            <a:r>
              <a:rPr lang="en-CA" altLang="en-US" baseline="0" dirty="0" smtClean="0"/>
              <a:t> distinguish between t-test working, and just lucky</a:t>
            </a: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24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25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4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5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6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7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8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9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fld id="{C29E1CD6-5D7E-4924-A39C-09D86F48DBA2}" type="slidenum">
              <a:rPr lang="en-CA" altLang="en-US" sz="1200" smtClean="0"/>
              <a:pPr eaLnBrk="1" hangingPunct="1"/>
              <a:t>10</a:t>
            </a:fld>
            <a:endParaRPr lang="en-CA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473700"/>
            <a:ext cx="49863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6545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3007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5473700"/>
            <a:ext cx="4984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3541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021267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59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89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23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32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73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811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1188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59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0153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82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124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49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32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63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929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9610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title style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 Light" charset="0"/>
              </a:rPr>
              <a:t>Click to edit Master title style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19087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19641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mozilla_ci_tool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00"/>
            <a:ext cx="16256000" cy="1625600"/>
          </a:xfrm>
        </p:spPr>
        <p:txBody>
          <a:bodyPr/>
          <a:lstStyle/>
          <a:p>
            <a:pPr>
              <a:defRPr/>
            </a:pPr>
            <a:r>
              <a:rPr lang="en-US" sz="13800" dirty="0" smtClean="0"/>
              <a:t>Help!</a:t>
            </a:r>
            <a:endParaRPr lang="en-US" sz="13800" dirty="0"/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0" y="6045200"/>
            <a:ext cx="16256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r>
              <a:rPr lang="en-CA" altLang="en-US" dirty="0" smtClean="0"/>
              <a:t>(Tools Metrics can make)</a:t>
            </a:r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4400" y="10922000"/>
            <a:ext cx="9753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eaLnBrk="0" hangingPunct="0"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lvl="1" algn="r" eaLnBrk="1" hangingPunct="1"/>
            <a:r>
              <a:rPr lang="en-CA" altLang="en-US" sz="4800" dirty="0"/>
              <a:t>Kyle </a:t>
            </a:r>
            <a:r>
              <a:rPr lang="en-CA" altLang="en-US" sz="4800" dirty="0" err="1"/>
              <a:t>Lahnakoski</a:t>
            </a:r>
            <a:endParaRPr lang="en-CA" altLang="en-US" sz="4800" dirty="0"/>
          </a:p>
          <a:p>
            <a:pPr lvl="1" algn="r" eaLnBrk="1" hangingPunct="1"/>
            <a:r>
              <a:rPr lang="en-CA" altLang="en-US" sz="4000" dirty="0"/>
              <a:t>Engineering </a:t>
            </a:r>
            <a:r>
              <a:rPr lang="en-CA" altLang="en-US" sz="4000" dirty="0" smtClean="0"/>
              <a:t>Productivity, Mozilla</a:t>
            </a:r>
            <a:endParaRPr lang="en-CA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4610103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" y="6126946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Automated Charting</a:t>
            </a:r>
          </a:p>
        </p:txBody>
      </p:sp>
    </p:spTree>
    <p:extLst>
      <p:ext uri="{BB962C8B-B14F-4D97-AF65-F5344CB8AC3E}">
        <p14:creationId xmlns:p14="http://schemas.microsoft.com/office/powerpoint/2010/main" val="2266763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9pPr>
          </a:lstStyle>
          <a:p>
            <a:pPr>
              <a:defRPr/>
            </a:pPr>
            <a:r>
              <a:rPr lang="en-US" kern="0" dirty="0" smtClean="0"/>
              <a:t>Automated Charting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878840" y="3488266"/>
            <a:ext cx="14401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Access to columns’ domain:  categorical or algebraic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Distinction between dimensions and measures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Enough information to decide how best to show a query result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Ranges that ignore those outliers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Information required is Accessible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156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Automated Charting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302000"/>
            <a:ext cx="76898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6482247"/>
            <a:ext cx="7689850" cy="433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82872"/>
            <a:ext cx="2348130" cy="235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330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82872"/>
            <a:ext cx="2348130" cy="235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265" y="6578600"/>
            <a:ext cx="2373097" cy="235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1" y="3378200"/>
            <a:ext cx="7685606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Automated Charting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6578600"/>
            <a:ext cx="769830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803400" y="3682980"/>
            <a:ext cx="7162800" cy="24384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1803400" y="3117820"/>
            <a:ext cx="3276600" cy="565160"/>
          </a:xfrm>
          <a:prstGeom prst="line">
            <a:avLst/>
          </a:prstGeom>
          <a:solidFill>
            <a:srgbClr val="6C747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1803400" y="6121380"/>
            <a:ext cx="3276600" cy="3736747"/>
          </a:xfrm>
          <a:prstGeom prst="line">
            <a:avLst/>
          </a:prstGeom>
          <a:solidFill>
            <a:srgbClr val="6C747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080000" y="3117820"/>
            <a:ext cx="10744200" cy="6740307"/>
          </a:xfrm>
          <a:prstGeom prst="rect">
            <a:avLst/>
          </a:prstGeom>
          <a:solidFill>
            <a:schemeClr val="bg1"/>
          </a:solidFill>
          <a:ln w="889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from":"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select":{"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aggregate":"count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edges":[{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value":"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result.duration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type":"range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min":0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max":100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interval":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}],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where":{"and":[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regex":{"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result.test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":".*test_getAll.js"}},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run.timestamp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":"{{today-2day}}"}}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]},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limit":10000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729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749800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Big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2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8840" y="2387600"/>
            <a:ext cx="144018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Test results are consistent, </a:t>
            </a:r>
          </a:p>
          <a:p>
            <a:r>
              <a:rPr lang="en-CA" dirty="0" smtClean="0"/>
              <a:t>given time-of-day:</a:t>
            </a:r>
          </a:p>
          <a:p>
            <a:endParaRPr lang="en-CA" dirty="0" smtClean="0"/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Possible slowdown caused by </a:t>
            </a:r>
            <a:r>
              <a:rPr lang="en-CA" dirty="0" err="1" smtClean="0"/>
              <a:t>changeset</a:t>
            </a:r>
            <a:endParaRPr lang="en-CA" dirty="0" smtClean="0"/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Retrigger multiple times, before and after, to confirm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All tests run at same time, giving consistent, but different, result.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Conclusion: Slowdown is real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Reality: </a:t>
            </a:r>
            <a:r>
              <a:rPr lang="en-CA" dirty="0" err="1" smtClean="0"/>
              <a:t>Changeset</a:t>
            </a:r>
            <a:r>
              <a:rPr lang="en-CA" dirty="0" smtClean="0"/>
              <a:t> code was never run!</a:t>
            </a:r>
          </a:p>
          <a:p>
            <a:pPr marL="914400" indent="-914400" algn="l">
              <a:buFont typeface="+mj-lt"/>
              <a:buAutoNum type="arabicPeriod"/>
            </a:pPr>
            <a:endParaRPr lang="en-CA" dirty="0"/>
          </a:p>
          <a:p>
            <a:r>
              <a:rPr lang="en-CA" dirty="0" smtClean="0">
                <a:hlinkClick r:id="rId3"/>
              </a:rPr>
              <a:t>Bug 1190877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2284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8840" y="2387600"/>
            <a:ext cx="144018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Test results are consistent, </a:t>
            </a:r>
          </a:p>
          <a:p>
            <a:r>
              <a:rPr lang="en-CA" dirty="0" smtClean="0"/>
              <a:t>given day-of-week:</a:t>
            </a:r>
          </a:p>
          <a:p>
            <a:endParaRPr lang="en-CA" dirty="0"/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Test infrastructure sees increase load on Monday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Performance tests slow down (???)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False positive alerts every Monday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Monday alerts are ignored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CA" dirty="0" smtClean="0"/>
              <a:t>Blind to regressions introduced on Monday</a:t>
            </a:r>
          </a:p>
        </p:txBody>
      </p:sp>
    </p:spTree>
    <p:extLst>
      <p:ext uri="{BB962C8B-B14F-4D97-AF65-F5344CB8AC3E}">
        <p14:creationId xmlns:p14="http://schemas.microsoft.com/office/powerpoint/2010/main" val="62988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8840" y="2387600"/>
            <a:ext cx="144018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Good tests get disabled</a:t>
            </a:r>
            <a:endParaRPr lang="en-CA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t-Test is can detect change in modal behaviour, if lucky.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When unlucky, test is determined to “misbehave”, or have “excessive outliers”.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“Misbehaving” tests get ignored or disabled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CA" dirty="0"/>
          </a:p>
          <a:p>
            <a:pPr algn="l"/>
            <a:r>
              <a:rPr lang="en-CA" dirty="0" smtClean="0"/>
              <a:t>Attachments show </a:t>
            </a:r>
            <a:r>
              <a:rPr lang="en-CA" dirty="0" smtClean="0">
                <a:hlinkClick r:id="rId3"/>
              </a:rPr>
              <a:t>Bug 1196419</a:t>
            </a:r>
            <a:r>
              <a:rPr lang="en-CA" dirty="0"/>
              <a:t> </a:t>
            </a:r>
            <a:r>
              <a:rPr lang="en-CA" dirty="0" smtClean="0"/>
              <a:t>is detecting perf changes, yet there is suggestion to disable it.</a:t>
            </a:r>
          </a:p>
        </p:txBody>
      </p:sp>
    </p:spTree>
    <p:extLst>
      <p:ext uri="{BB962C8B-B14F-4D97-AF65-F5344CB8AC3E}">
        <p14:creationId xmlns:p14="http://schemas.microsoft.com/office/powerpoint/2010/main" val="172794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8840" y="3488266"/>
            <a:ext cx="14401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Perf tests are generating 10’s of alerts per-day, many more if thresholds were not set so high.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Chasing a real regression requires backfill, and human time to track through the trees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False alerts are consuming valuable time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We are swamped …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We only just started …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 enough engineers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898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Only just started?!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78840" y="3488266"/>
            <a:ext cx="14401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Perf has 450 tests (in 54 suites)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ActiveData has 30,000 (in 30 suites)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Not just test times (which are boring)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Test Failure Rates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Machine Failure rates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Platform/</a:t>
            </a:r>
            <a:r>
              <a:rPr lang="en-CA" dirty="0" err="1" smtClean="0"/>
              <a:t>BuildOptions</a:t>
            </a:r>
            <a:endParaRPr lang="en-CA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Plus other dimensions from datasets we have not considered yet.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69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ActiveData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280" y="4826000"/>
            <a:ext cx="553068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"run":{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"timestamp":1448535906  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"result":{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CA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test":"test_getAll.js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"duration":3.016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5600" y="4805679"/>
            <a:ext cx="626806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endParaRPr lang="en-CA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"run.timestamp":1448535906,</a:t>
            </a:r>
          </a:p>
          <a:p>
            <a:pPr algn="l"/>
            <a:endParaRPr lang="en-CA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CA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result.test":"test_getAll.js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"result.duration":3.016</a:t>
            </a:r>
          </a:p>
          <a:p>
            <a:pPr algn="l"/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8179" y="519428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03" y="555674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2437" y="555592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1448535906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9548" y="6654496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test_getAll.js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5435" y="66531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631" y="6289888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3893" y="701889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4863" y="70192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3.016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7961" y="628497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9327" y="482852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327" y="775460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3673" y="2748746"/>
            <a:ext cx="1163331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ActiveData stores JSON documents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5384800" y="8864600"/>
            <a:ext cx="96774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 smtClean="0"/>
              <a:t>ElasticSearch</a:t>
            </a:r>
            <a:r>
              <a:rPr lang="en-CA" dirty="0" smtClean="0"/>
              <a:t> does the heavy lifting as an in-memory columnar </a:t>
            </a:r>
            <a:r>
              <a:rPr lang="en-CA" dirty="0" err="1" smtClean="0"/>
              <a:t>datastore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8325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1875E-6 -4.25781E-6 L 0.45429 0.02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15" y="146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375E-6 3.71094E-6 L 0.47695 -0.0018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48" y="-9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125E-6 3.71094E-6 L 0.47705 -0.0019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48" y="-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5E-6 1.05469E-6 L 0.51104 -0.031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47" y="-156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3.125E-6 L 0.50928 -0.0302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59" y="-15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625E-6 -2.77344E-6 L 0.45332 -0.0015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6" y="-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5E-6 -3.04687E-6 L 0.51016 -0.030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151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75E-6 4.88281E-6 L 0.51064 -0.0307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7" y="-153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625E-6 1.91406E-6 L 0.45078 -0.0019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9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125E-6 3.4375E-6 L 2.03125E-6 0.01306 C 2.03125E-6 0.01892 0.12519 0.02624 0.22646 0.02624 L 0.45342 0.02624 " pathEditMode="relative" rAng="0" ptsTypes="FfFF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6" y="130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981E-6 1.36613E-6 L 0.45533 -0.002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61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4" grpId="1"/>
      <p:bldP spid="24" grpId="2"/>
      <p:bldP spid="24" grpId="3"/>
      <p:bldP spid="25" grpId="0"/>
      <p:bldP spid="25" grpId="1"/>
      <p:bldP spid="25" grpId="2"/>
      <p:bldP spid="26" grpId="0"/>
      <p:bldP spid="26" grpId="1"/>
      <p:bldP spid="26" grpId="2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Non Solutions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840" y="3488266"/>
            <a:ext cx="14401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Fixing the tests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Too many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Nothing to fix – multithreaded, </a:t>
            </a:r>
            <a:r>
              <a:rPr lang="en-CA" dirty="0" err="1" smtClean="0"/>
              <a:t>jit</a:t>
            </a:r>
            <a:r>
              <a:rPr lang="en-CA" dirty="0" smtClean="0"/>
              <a:t> optimizations, </a:t>
            </a:r>
            <a:r>
              <a:rPr lang="en-CA" dirty="0" err="1" smtClean="0"/>
              <a:t>gc</a:t>
            </a:r>
            <a:r>
              <a:rPr lang="en-CA" dirty="0" smtClean="0"/>
              <a:t>, are unavoidable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Not in scope (for Metrics)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Disabling tests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Manually ensure the t-test is applicable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Too many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Character changes too fast</a:t>
            </a:r>
          </a:p>
        </p:txBody>
      </p:sp>
    </p:spTree>
    <p:extLst>
      <p:ext uri="{BB962C8B-B14F-4D97-AF65-F5344CB8AC3E}">
        <p14:creationId xmlns:p14="http://schemas.microsoft.com/office/powerpoint/2010/main" val="3244560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4610103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" y="6126946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Automated Change Detection!</a:t>
            </a:r>
          </a:p>
        </p:txBody>
      </p:sp>
    </p:spTree>
    <p:extLst>
      <p:ext uri="{BB962C8B-B14F-4D97-AF65-F5344CB8AC3E}">
        <p14:creationId xmlns:p14="http://schemas.microsoft.com/office/powerpoint/2010/main" val="295863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Automated Change Detection!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840" y="3488266"/>
            <a:ext cx="1440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/>
              <a:t>M</a:t>
            </a:r>
            <a:r>
              <a:rPr lang="en-CA" dirty="0" smtClean="0"/>
              <a:t>ixture models for multimodal data?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2-state Markov model for weekends?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Periodic model?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Include estimates of models’ accuracy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When not enough data, more can be requested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Math Strategies?</a:t>
            </a:r>
          </a:p>
        </p:txBody>
      </p:sp>
    </p:spTree>
    <p:extLst>
      <p:ext uri="{BB962C8B-B14F-4D97-AF65-F5344CB8AC3E}">
        <p14:creationId xmlns:p14="http://schemas.microsoft.com/office/powerpoint/2010/main" val="3026918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Implementation?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840" y="3488266"/>
            <a:ext cx="14401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Unreasonably effective t-test – we are missing way to confirm the data matches its assumptions.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/>
              <a:t>I</a:t>
            </a:r>
            <a:r>
              <a:rPr lang="en-CA" dirty="0" smtClean="0"/>
              <a:t>terative Solution! – add one model at a time; ensuring we have a way to pick the best.   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Machine Learning? – too computationally intensive, given we already know how to solve.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4500" y="342900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Change Detection!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Automated Change Detection!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Engineering?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840" y="3488266"/>
            <a:ext cx="14401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ActiveData manages ETL issues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ActiveData can provide the data frames to analysis tools.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err="1" smtClean="0">
                <a:hlinkClick r:id="rId3"/>
              </a:rPr>
              <a:t>MozCI</a:t>
            </a:r>
            <a:r>
              <a:rPr lang="en-CA" dirty="0" smtClean="0"/>
              <a:t> </a:t>
            </a:r>
            <a:r>
              <a:rPr lang="en-CA" dirty="0"/>
              <a:t>to </a:t>
            </a:r>
            <a:r>
              <a:rPr lang="en-CA" dirty="0" smtClean="0"/>
              <a:t>(re)trigger tests.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Must handle backfilling data and the different conclusions that result (lifecycle).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Feed conclusions to apps that UI humans</a:t>
            </a:r>
            <a:r>
              <a:rPr lang="en-CA" dirty="0"/>
              <a:t> </a:t>
            </a:r>
            <a:r>
              <a:rPr lang="en-CA" dirty="0" smtClean="0"/>
              <a:t>(</a:t>
            </a:r>
            <a:r>
              <a:rPr lang="en-CA" dirty="0" err="1" smtClean="0"/>
              <a:t>PerfHerder</a:t>
            </a:r>
            <a:r>
              <a:rPr lang="en-CA" dirty="0" smtClean="0"/>
              <a:t>, </a:t>
            </a:r>
            <a:r>
              <a:rPr lang="en-CA" dirty="0" err="1" smtClean="0"/>
              <a:t>AlertManager</a:t>
            </a:r>
            <a:r>
              <a:rPr lang="en-CA" dirty="0" smtClean="0"/>
              <a:t>, </a:t>
            </a:r>
            <a:r>
              <a:rPr lang="en-CA" dirty="0" err="1" smtClean="0"/>
              <a:t>dzAlerts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064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Future!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With Automated Change Detection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840" y="3488266"/>
            <a:ext cx="144018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Track regressions and improvements down to the </a:t>
            </a:r>
            <a:r>
              <a:rPr lang="en-CA" dirty="0" err="1" smtClean="0"/>
              <a:t>changeset</a:t>
            </a:r>
            <a:r>
              <a:rPr lang="en-CA" dirty="0" smtClean="0"/>
              <a:t> and bug.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…or no evidence, or not enough machine resources to make a conclusion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Each Firefox release can list the bugs and sum regressions/improvements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Sheriffs are not needed to manage regressions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Find anomalies in slices we never considered!</a:t>
            </a:r>
          </a:p>
        </p:txBody>
      </p:sp>
    </p:spTree>
    <p:extLst>
      <p:ext uri="{BB962C8B-B14F-4D97-AF65-F5344CB8AC3E}">
        <p14:creationId xmlns:p14="http://schemas.microsoft.com/office/powerpoint/2010/main" val="953700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800" y="5359400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79" y="2920979"/>
            <a:ext cx="8013125" cy="714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975600" y="4805679"/>
            <a:ext cx="6268063" cy="341632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endParaRPr lang="en-CA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"run.timestamp":1448535906,</a:t>
            </a:r>
          </a:p>
          <a:p>
            <a:pPr algn="l"/>
            <a:endParaRPr lang="en-CA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CA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result.test":"test_getAll.js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"result.duration":3.016</a:t>
            </a:r>
          </a:p>
          <a:p>
            <a:pPr algn="l"/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CA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77"/>
          <a:stretch/>
        </p:blipFill>
        <p:spPr bwMode="auto">
          <a:xfrm>
            <a:off x="1422379" y="2920979"/>
            <a:ext cx="8013125" cy="166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ActiveData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5002" y="554024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0318" y="553591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60992" y="553615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1448535906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84319" y="626966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test_getAll.js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3853" y="626884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1237" y="626758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2721" y="663261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00274" y="663458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29390" y="663294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3.016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9319" y="9321800"/>
            <a:ext cx="798062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ActiveData queries documents as if they are records in a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28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0712E-6 2.41729E-7 L -0.02617 2.41729E-7 C -0.03789 2.41729E-7 -0.05234 -0.0536 -0.05234 -0.09694 L -0.05234 -0.19375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-96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78E-6 -3.50262E-6 L -0.06571 -3.50262E-6 C -0.0952 -3.50262E-6 -0.13133 -0.04151 -0.13133 -0.0752 L -0.13133 -0.15041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2" y="-752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941E-6 -3.50262E-6 L -0.13035 -3.50262E-6 C -0.18914 -3.50262E-6 -0.26022 -0.03113 -0.26022 -0.05628 L -0.26022 -0.11207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16" y="-560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352E-6 2.70175E-6 L -0.21628 2.70175E-6 C -0.31335 2.70175E-6 -0.43257 -0.0464 -0.43257 -0.08375 L -0.43257 -0.1675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29" y="-837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394E-6 3.12782E-6 L -0.14822 3.12782E-6 C -0.21433 3.12782E-6 -0.29635 -0.05714 -0.29635 -0.10341 L -0.29635 -0.20682 " pathEditMode="relative" rAng="0" ptsTypes="FfFF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23" y="-1034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772E-6 -4.78696E-6 L -0.11415 -4.78696E-6 C -0.16561 -4.78696E-6 -0.22888 -0.0691 -0.22888 -0.12513 L -0.22888 -0.25003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4" y="-1250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4679E-7 -4.38652E-6 L -0.28952 -4.38652E-6 C -0.41959 -4.38652E-6 -0.57904 -0.05432 -0.57904 -0.0984 L -0.57904 -0.1968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2" y="-984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982E-6 3.52826E-6 L -0.24226 3.52826E-6 C -0.35084 3.52826E-6 -0.48413 -0.0652 -0.48413 -0.11782 L -0.48413 -0.23563 " pathEditMode="relative" rAng="0" ptsTypes="FfFF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7" y="-117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5564E-7 -4.38652E-6 L -0.19656 -4.38652E-6 C -0.28474 -4.38652E-6 -0.3943 -0.07654 -0.3943 -0.13856 L -0.3943 -0.27676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15" y="-138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5" grpId="1"/>
      <p:bldP spid="5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 bwMode="auto">
          <a:xfrm>
            <a:off x="12766040" y="4216400"/>
            <a:ext cx="0" cy="2276764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10947400" y="6502400"/>
            <a:ext cx="1818640" cy="6858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12738100" y="6502400"/>
            <a:ext cx="1790700" cy="94996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3251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51" y="4040187"/>
            <a:ext cx="5646737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79" y="2920979"/>
            <a:ext cx="8013125" cy="714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ActiveData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12547600" y="7452360"/>
            <a:ext cx="1981200" cy="133604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10947400" y="7188200"/>
            <a:ext cx="1600200" cy="16002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12766040" y="4216400"/>
            <a:ext cx="2296160" cy="3810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10469880" y="4216400"/>
            <a:ext cx="2296160" cy="3048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14528800" y="4597400"/>
            <a:ext cx="533400" cy="285496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0469880" y="4521200"/>
            <a:ext cx="477520" cy="26670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12825560" y="6386353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H="1">
            <a:off x="12547600" y="4597400"/>
            <a:ext cx="2514600" cy="757382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10469880" y="4521200"/>
            <a:ext cx="2077720" cy="833582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3252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51" y="44069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85" y="5049982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585" y="6104413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0" y="650494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45" y="72644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65" y="76835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0" y="7699533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485" y="81788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0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982" y="85598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/>
          <p:cNvSpPr/>
          <p:nvPr/>
        </p:nvSpPr>
        <p:spPr bwMode="auto">
          <a:xfrm>
            <a:off x="1270000" y="391160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96" name="Straight Arrow Connector 95"/>
          <p:cNvCxnSpPr>
            <a:stCxn id="94" idx="3"/>
            <a:endCxn id="66" idx="1"/>
          </p:cNvCxnSpPr>
          <p:nvPr/>
        </p:nvCxnSpPr>
        <p:spPr bwMode="auto">
          <a:xfrm>
            <a:off x="9617551" y="4254500"/>
            <a:ext cx="3234369" cy="215821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 bwMode="auto">
          <a:xfrm>
            <a:off x="1270000" y="4485639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5" name="Straight Arrow Connector 114"/>
          <p:cNvCxnSpPr>
            <a:stCxn id="114" idx="3"/>
            <a:endCxn id="118" idx="1"/>
          </p:cNvCxnSpPr>
          <p:nvPr/>
        </p:nvCxnSpPr>
        <p:spPr bwMode="auto">
          <a:xfrm>
            <a:off x="9617551" y="4828539"/>
            <a:ext cx="3346889" cy="46260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8" name="Oval 117"/>
          <p:cNvSpPr/>
          <p:nvPr/>
        </p:nvSpPr>
        <p:spPr bwMode="auto">
          <a:xfrm>
            <a:off x="12938080" y="5264782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1255165" y="507030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>
            <a:off x="9617551" y="5413199"/>
            <a:ext cx="2930049" cy="1153154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5" name="Oval 124"/>
          <p:cNvSpPr/>
          <p:nvPr/>
        </p:nvSpPr>
        <p:spPr bwMode="auto">
          <a:xfrm>
            <a:off x="12530240" y="6571895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547600" y="5354782"/>
            <a:ext cx="0" cy="3433618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Rectangle 125"/>
          <p:cNvSpPr/>
          <p:nvPr/>
        </p:nvSpPr>
        <p:spPr bwMode="auto">
          <a:xfrm>
            <a:off x="1255164" y="5646876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28" name="Straight Arrow Connector 127"/>
          <p:cNvCxnSpPr>
            <a:endCxn id="133" idx="2"/>
          </p:cNvCxnSpPr>
          <p:nvPr/>
        </p:nvCxnSpPr>
        <p:spPr bwMode="auto">
          <a:xfrm flipV="1">
            <a:off x="9617551" y="5846099"/>
            <a:ext cx="2611449" cy="178781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Oval 132"/>
          <p:cNvSpPr/>
          <p:nvPr/>
        </p:nvSpPr>
        <p:spPr bwMode="auto">
          <a:xfrm>
            <a:off x="12229000" y="5756099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245004" y="616204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35" name="Straight Arrow Connector 134"/>
          <p:cNvCxnSpPr>
            <a:stCxn id="134" idx="3"/>
            <a:endCxn id="138" idx="1"/>
          </p:cNvCxnSpPr>
          <p:nvPr/>
        </p:nvCxnSpPr>
        <p:spPr bwMode="auto">
          <a:xfrm>
            <a:off x="9592555" y="6504940"/>
            <a:ext cx="2423262" cy="52962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Oval 137"/>
          <p:cNvSpPr/>
          <p:nvPr/>
        </p:nvSpPr>
        <p:spPr bwMode="auto">
          <a:xfrm>
            <a:off x="11989457" y="7008200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270000" y="6714013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41" name="Straight Arrow Connector 140"/>
          <p:cNvCxnSpPr>
            <a:stCxn id="140" idx="3"/>
            <a:endCxn id="144" idx="2"/>
          </p:cNvCxnSpPr>
          <p:nvPr/>
        </p:nvCxnSpPr>
        <p:spPr bwMode="auto">
          <a:xfrm flipV="1">
            <a:off x="9617551" y="6809740"/>
            <a:ext cx="3191441" cy="24717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Oval 143"/>
          <p:cNvSpPr/>
          <p:nvPr/>
        </p:nvSpPr>
        <p:spPr bwMode="auto">
          <a:xfrm>
            <a:off x="12808992" y="6719740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270000" y="726440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47" name="Straight Arrow Connector 146"/>
          <p:cNvCxnSpPr>
            <a:stCxn id="146" idx="3"/>
            <a:endCxn id="150" idx="2"/>
          </p:cNvCxnSpPr>
          <p:nvPr/>
        </p:nvCxnSpPr>
        <p:spPr bwMode="auto">
          <a:xfrm flipV="1">
            <a:off x="9617551" y="5773030"/>
            <a:ext cx="3054849" cy="183427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12672400" y="5683030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1270000" y="7797801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53" name="Straight Arrow Connector 152"/>
          <p:cNvCxnSpPr>
            <a:stCxn id="152" idx="3"/>
            <a:endCxn id="157" idx="3"/>
          </p:cNvCxnSpPr>
          <p:nvPr/>
        </p:nvCxnSpPr>
        <p:spPr bwMode="auto">
          <a:xfrm flipV="1">
            <a:off x="9617551" y="6053415"/>
            <a:ext cx="2398266" cy="208728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Oval 156"/>
          <p:cNvSpPr/>
          <p:nvPr/>
        </p:nvSpPr>
        <p:spPr bwMode="auto">
          <a:xfrm>
            <a:off x="11989457" y="5899775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1271919" y="833120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70" name="Straight Arrow Connector 169"/>
          <p:cNvCxnSpPr>
            <a:stCxn id="169" idx="3"/>
            <a:endCxn id="172" idx="4"/>
          </p:cNvCxnSpPr>
          <p:nvPr/>
        </p:nvCxnSpPr>
        <p:spPr bwMode="auto">
          <a:xfrm flipV="1">
            <a:off x="9619470" y="5624782"/>
            <a:ext cx="2369987" cy="3049318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2" name="Oval 171"/>
          <p:cNvSpPr/>
          <p:nvPr/>
        </p:nvSpPr>
        <p:spPr bwMode="auto">
          <a:xfrm>
            <a:off x="11899457" y="5444782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1271919" y="889000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75" name="Straight Arrow Connector 174"/>
          <p:cNvCxnSpPr>
            <a:stCxn id="174" idx="3"/>
            <a:endCxn id="181" idx="3"/>
          </p:cNvCxnSpPr>
          <p:nvPr/>
        </p:nvCxnSpPr>
        <p:spPr bwMode="auto">
          <a:xfrm flipV="1">
            <a:off x="9619470" y="6923390"/>
            <a:ext cx="2332707" cy="230951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1" name="Oval 180"/>
          <p:cNvSpPr/>
          <p:nvPr/>
        </p:nvSpPr>
        <p:spPr bwMode="auto">
          <a:xfrm>
            <a:off x="11925817" y="6769750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258194" y="9474200"/>
            <a:ext cx="8347551" cy="685799"/>
          </a:xfrm>
          <a:prstGeom prst="rect">
            <a:avLst/>
          </a:prstGeom>
          <a:noFill/>
          <a:ln w="88900">
            <a:solidFill>
              <a:srgbClr val="FE8E1E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84" name="Straight Arrow Connector 183"/>
          <p:cNvCxnSpPr>
            <a:stCxn id="183" idx="3"/>
            <a:endCxn id="187" idx="3"/>
          </p:cNvCxnSpPr>
          <p:nvPr/>
        </p:nvCxnSpPr>
        <p:spPr bwMode="auto">
          <a:xfrm flipV="1">
            <a:off x="9605745" y="5633222"/>
            <a:ext cx="1990337" cy="4183878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E8E1E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7" name="Oval 186"/>
          <p:cNvSpPr/>
          <p:nvPr/>
        </p:nvSpPr>
        <p:spPr bwMode="auto">
          <a:xfrm>
            <a:off x="11569722" y="5479582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84468" y="8890000"/>
            <a:ext cx="864834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Even better, every column can be queried like an edge in a data cube; each row is a point in the cube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491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94" grpId="0" animBg="1"/>
      <p:bldP spid="94" grpId="1" animBg="1"/>
      <p:bldP spid="114" grpId="0" animBg="1"/>
      <p:bldP spid="114" grpId="1" animBg="1"/>
      <p:bldP spid="118" grpId="0" animBg="1"/>
      <p:bldP spid="118" grpId="1" animBg="1"/>
      <p:bldP spid="121" grpId="0" animBg="1"/>
      <p:bldP spid="121" grpId="1" animBg="1"/>
      <p:bldP spid="125" grpId="0" animBg="1"/>
      <p:bldP spid="125" grpId="1" animBg="1"/>
      <p:bldP spid="126" grpId="0" animBg="1"/>
      <p:bldP spid="126" grpId="1" animBg="1"/>
      <p:bldP spid="133" grpId="0" animBg="1"/>
      <p:bldP spid="133" grpId="1" animBg="1"/>
      <p:bldP spid="134" grpId="0" animBg="1"/>
      <p:bldP spid="134" grpId="1" animBg="1"/>
      <p:bldP spid="138" grpId="0" animBg="1"/>
      <p:bldP spid="138" grpId="1" animBg="1"/>
      <p:bldP spid="140" grpId="0" animBg="1"/>
      <p:bldP spid="140" grpId="1" animBg="1"/>
      <p:bldP spid="144" grpId="0" animBg="1"/>
      <p:bldP spid="144" grpId="1" animBg="1"/>
      <p:bldP spid="146" grpId="0" animBg="1"/>
      <p:bldP spid="146" grpId="1" animBg="1"/>
      <p:bldP spid="150" grpId="0" animBg="1"/>
      <p:bldP spid="150" grpId="1" animBg="1"/>
      <p:bldP spid="152" grpId="0" animBg="1"/>
      <p:bldP spid="152" grpId="1" animBg="1"/>
      <p:bldP spid="157" grpId="0" animBg="1"/>
      <p:bldP spid="157" grpId="1" animBg="1"/>
      <p:bldP spid="169" grpId="0" animBg="1"/>
      <p:bldP spid="169" grpId="1" animBg="1"/>
      <p:bldP spid="172" grpId="0" animBg="1"/>
      <p:bldP spid="172" grpId="1" animBg="1"/>
      <p:bldP spid="174" grpId="0" animBg="1"/>
      <p:bldP spid="174" grpId="1" animBg="1"/>
      <p:bldP spid="181" grpId="0" animBg="1"/>
      <p:bldP spid="181" grpId="1" animBg="1"/>
      <p:bldP spid="183" grpId="0" animBg="1"/>
      <p:bldP spid="183" grpId="1" animBg="1"/>
      <p:bldP spid="187" grpId="0" animBg="1"/>
      <p:bldP spid="18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 bwMode="auto">
          <a:xfrm>
            <a:off x="12766040" y="4216400"/>
            <a:ext cx="0" cy="2276764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10947400" y="6502400"/>
            <a:ext cx="1818640" cy="6858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12738100" y="6502400"/>
            <a:ext cx="1790700" cy="94996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3251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51" y="4040187"/>
            <a:ext cx="5646737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ActiveData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12547600" y="7452360"/>
            <a:ext cx="1981200" cy="133604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10947400" y="7188200"/>
            <a:ext cx="1600200" cy="16002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12766040" y="4216400"/>
            <a:ext cx="2296160" cy="3810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10469880" y="4216400"/>
            <a:ext cx="2296160" cy="3048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14528800" y="4597400"/>
            <a:ext cx="533400" cy="285496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0469880" y="4521200"/>
            <a:ext cx="477520" cy="2667000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11133920" y="5643880"/>
            <a:ext cx="180000" cy="180000"/>
          </a:xfrm>
          <a:prstGeom prst="ellipse">
            <a:avLst/>
          </a:prstGeom>
          <a:solidFill>
            <a:srgbClr val="CF680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547600" y="5354782"/>
            <a:ext cx="0" cy="3433618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12547600" y="4597400"/>
            <a:ext cx="2514600" cy="757382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10469880" y="4521200"/>
            <a:ext cx="2077720" cy="833582"/>
          </a:xfrm>
          <a:prstGeom prst="line">
            <a:avLst/>
          </a:prstGeom>
          <a:solidFill>
            <a:srgbClr val="6C747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325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51" y="44069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85" y="5049982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585" y="6104413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0" y="650494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45" y="72644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65" y="76835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0" y="7699533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485" y="81788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982" y="8559800"/>
            <a:ext cx="62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14" y="6504940"/>
            <a:ext cx="8316046" cy="579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663823"/>
            <a:ext cx="8316046" cy="58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530333" y="2159000"/>
            <a:ext cx="980378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dirty="0" smtClean="0"/>
              <a:t>Slice the cube along the dimensions for humane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875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72 -0.21113 L 4.08088E-6 -3.9443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1" y="105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27 -0.15817 L 1.34792E-7 8.1279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8" y="79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78840" y="3488266"/>
            <a:ext cx="14401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Unit Test Results – 5 billion records: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75 dimensions, or more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Sub-minute response time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faster the second time (cached)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faster when scaled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Perf – 50 million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err="1" smtClean="0"/>
              <a:t>Buildbot</a:t>
            </a:r>
            <a:r>
              <a:rPr lang="en-CA" dirty="0" smtClean="0"/>
              <a:t> job steps – 170 million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44500" y="342900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ActiveData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80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ActiveData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840" y="1859743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Built for analysis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78840" y="3488266"/>
            <a:ext cx="14401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Public service endpoint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Clean, Cartesian, data from JSON document store (read </a:t>
            </a:r>
            <a:r>
              <a:rPr lang="en-CA" dirty="0" err="1" smtClean="0"/>
              <a:t>DataFrames</a:t>
            </a:r>
            <a:r>
              <a:rPr lang="en-CA" dirty="0" smtClean="0"/>
              <a:t>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Columns annotated with type</a:t>
            </a:r>
            <a:r>
              <a:rPr lang="en-CA" smtClean="0"/>
              <a:t>, measurement units, </a:t>
            </a:r>
            <a:r>
              <a:rPr lang="en-CA" dirty="0" smtClean="0"/>
              <a:t>domain cardinality, and domain members*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dirty="0" smtClean="0"/>
              <a:t>Distinction between dimensions and measures**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8840" y="11177657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*still in prototype stage</a:t>
            </a:r>
            <a:endParaRPr lang="en-CA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78840" y="11885543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**as defined by query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5209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749800"/>
            <a:ext cx="15367000" cy="162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Small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24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Small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9000" y="2844800"/>
            <a:ext cx="1440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Lists, tables and grids are hard to read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4297928"/>
            <a:ext cx="76898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879600" y="4597400"/>
            <a:ext cx="7162800" cy="24384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1879600" y="4032240"/>
            <a:ext cx="3276600" cy="565160"/>
          </a:xfrm>
          <a:prstGeom prst="line">
            <a:avLst/>
          </a:prstGeom>
          <a:solidFill>
            <a:srgbClr val="6C747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5156200" y="4032240"/>
            <a:ext cx="10745966" cy="3416320"/>
          </a:xfrm>
          <a:prstGeom prst="rect">
            <a:avLst/>
          </a:prstGeom>
          <a:solidFill>
            <a:schemeClr val="bg1"/>
          </a:solidFill>
          <a:ln w="889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from":"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select":["run.timestamp","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result.duration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where":{"and":[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regex":{"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result.test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":".*test_getAll.js"}},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CA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run.timestamp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":"{{today-2day}}"}}</a:t>
            </a: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]},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"limit</a:t>
            </a:r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":10000</a:t>
            </a:r>
          </a:p>
          <a:p>
            <a:pPr algn="l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879600" y="7035800"/>
            <a:ext cx="3276600" cy="412760"/>
          </a:xfrm>
          <a:prstGeom prst="line">
            <a:avLst/>
          </a:prstGeom>
          <a:solidFill>
            <a:srgbClr val="6C747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1574800" y="7385263"/>
            <a:ext cx="7162800" cy="24384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7478175"/>
            <a:ext cx="2170494" cy="215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910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18" grpId="0" animBg="1"/>
    </p:bldLst>
  </p:timing>
</p:sld>
</file>

<file path=ppt/theme/theme1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 - Blu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Blue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-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Pages>0</Pages>
  <Words>1066</Words>
  <Characters>0</Characters>
  <Application>Microsoft Office PowerPoint</Application>
  <PresentationFormat>Custom</PresentationFormat>
  <Lines>0</Lines>
  <Paragraphs>232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Title - Top</vt:lpstr>
      <vt:lpstr>Title - Top - Blue</vt:lpstr>
      <vt:lpstr>Help!</vt:lpstr>
      <vt:lpstr>ActiveData</vt:lpstr>
      <vt:lpstr>ActiveData</vt:lpstr>
      <vt:lpstr>ActiveData</vt:lpstr>
      <vt:lpstr>ActiveData</vt:lpstr>
      <vt:lpstr>ActiveData</vt:lpstr>
      <vt:lpstr>ActiveData</vt:lpstr>
      <vt:lpstr>A Small Problem</vt:lpstr>
      <vt:lpstr>A Small Problem</vt:lpstr>
      <vt:lpstr>Solution</vt:lpstr>
      <vt:lpstr>PowerPoint Presentation</vt:lpstr>
      <vt:lpstr>Automated Charting</vt:lpstr>
      <vt:lpstr>Automated Charting</vt:lpstr>
      <vt:lpstr>The Big Problem</vt:lpstr>
      <vt:lpstr>The Big Problem</vt:lpstr>
      <vt:lpstr>The Big Problem</vt:lpstr>
      <vt:lpstr>The Big Problem</vt:lpstr>
      <vt:lpstr>The Big Problem</vt:lpstr>
      <vt:lpstr>The Big Problem</vt:lpstr>
      <vt:lpstr>Non Solutions</vt:lpstr>
      <vt:lpstr>The Solution</vt:lpstr>
      <vt:lpstr>Automated Change Detection!</vt:lpstr>
      <vt:lpstr>Automated Change Detection!</vt:lpstr>
      <vt:lpstr>Automated Change Detection!</vt:lpstr>
      <vt:lpstr>The Future!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148</cp:revision>
  <dcterms:modified xsi:type="dcterms:W3CDTF">2015-12-09T05:28:59Z</dcterms:modified>
</cp:coreProperties>
</file>