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8" r:id="rId2"/>
    <p:sldId id="279" r:id="rId3"/>
    <p:sldId id="266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67" r:id="rId13"/>
    <p:sldId id="280" r:id="rId14"/>
    <p:sldId id="281" r:id="rId15"/>
    <p:sldId id="285" r:id="rId16"/>
    <p:sldId id="282" r:id="rId17"/>
    <p:sldId id="283" r:id="rId18"/>
    <p:sldId id="284" r:id="rId19"/>
    <p:sldId id="292" r:id="rId20"/>
    <p:sldId id="268" r:id="rId21"/>
    <p:sldId id="269" r:id="rId22"/>
    <p:sldId id="286" r:id="rId23"/>
    <p:sldId id="287" r:id="rId24"/>
    <p:sldId id="289" r:id="rId25"/>
    <p:sldId id="290" r:id="rId26"/>
    <p:sldId id="294" r:id="rId27"/>
    <p:sldId id="270" r:id="rId28"/>
    <p:sldId id="293" r:id="rId29"/>
    <p:sldId id="291" r:id="rId30"/>
  </p:sldIdLst>
  <p:sldSz cx="24384000" cy="13716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8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1pPr>
    <a:lvl2pPr marL="457200" algn="ctr" rtl="0" fontAlgn="base">
      <a:spcBef>
        <a:spcPct val="0"/>
      </a:spcBef>
      <a:spcAft>
        <a:spcPct val="0"/>
      </a:spcAft>
      <a:defRPr sz="58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2pPr>
    <a:lvl3pPr marL="914400" algn="ctr" rtl="0" fontAlgn="base">
      <a:spcBef>
        <a:spcPct val="0"/>
      </a:spcBef>
      <a:spcAft>
        <a:spcPct val="0"/>
      </a:spcAft>
      <a:defRPr sz="58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3pPr>
    <a:lvl4pPr marL="1371600" algn="ctr" rtl="0" fontAlgn="base">
      <a:spcBef>
        <a:spcPct val="0"/>
      </a:spcBef>
      <a:spcAft>
        <a:spcPct val="0"/>
      </a:spcAft>
      <a:defRPr sz="58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4pPr>
    <a:lvl5pPr marL="1828800" algn="ctr" rtl="0" fontAlgn="base">
      <a:spcBef>
        <a:spcPct val="0"/>
      </a:spcBef>
      <a:spcAft>
        <a:spcPct val="0"/>
      </a:spcAft>
      <a:defRPr sz="58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5pPr>
    <a:lvl6pPr marL="2286000" algn="l" defTabSz="914400" rtl="0" eaLnBrk="1" latinLnBrk="0" hangingPunct="1">
      <a:defRPr sz="58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6pPr>
    <a:lvl7pPr marL="2743200" algn="l" defTabSz="914400" rtl="0" eaLnBrk="1" latinLnBrk="0" hangingPunct="1">
      <a:defRPr sz="58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7pPr>
    <a:lvl8pPr marL="3200400" algn="l" defTabSz="914400" rtl="0" eaLnBrk="1" latinLnBrk="0" hangingPunct="1">
      <a:defRPr sz="58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8pPr>
    <a:lvl9pPr marL="3657600" algn="l" defTabSz="914400" rtl="0" eaLnBrk="1" latinLnBrk="0" hangingPunct="1">
      <a:defRPr sz="5800" kern="1200">
        <a:solidFill>
          <a:srgbClr val="414141"/>
        </a:solidFill>
        <a:latin typeface="Open Sans" charset="0"/>
        <a:ea typeface="ヒラギノ角ゴ ProN W3" charset="-128"/>
        <a:cs typeface="+mn-cs"/>
        <a:sym typeface="Open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8000"/>
    <a:srgbClr val="E8DAC6"/>
    <a:srgbClr val="B42622"/>
    <a:srgbClr val="F3ECE0"/>
    <a:srgbClr val="FFFFFF"/>
    <a:srgbClr val="30302F"/>
    <a:srgbClr val="001638"/>
    <a:srgbClr val="0080D9"/>
    <a:srgbClr val="003C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3" autoAdjust="0"/>
    <p:restoredTop sz="94660"/>
  </p:normalViewPr>
  <p:slideViewPr>
    <p:cSldViewPr>
      <p:cViewPr>
        <p:scale>
          <a:sx n="40" d="100"/>
          <a:sy n="40" d="100"/>
        </p:scale>
        <p:origin x="-816" y="-42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5816600"/>
            <a:ext cx="796925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88792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Open Sans Ligh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>
              <a:sym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Open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66244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Open Sans Light"/>
                <a:cs typeface="Open Sans Ligh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815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</a:defRPr>
            </a:lvl1pPr>
            <a:lvl2pPr>
              <a:defRPr>
                <a:latin typeface="Open Sans Light"/>
              </a:defRPr>
            </a:lvl2pPr>
            <a:lvl3pPr>
              <a:defRPr>
                <a:latin typeface="Open Sans Light"/>
              </a:defRPr>
            </a:lvl3pPr>
            <a:lvl4pPr>
              <a:defRPr>
                <a:latin typeface="Open Sans Light"/>
              </a:defRPr>
            </a:lvl4pPr>
            <a:lvl5pPr>
              <a:defRPr>
                <a:latin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862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Open Sans Ligh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846588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Open Sans Light"/>
              </a:defRPr>
            </a:lvl1pPr>
            <a:lvl2pPr>
              <a:defRPr sz="2400">
                <a:latin typeface="Open Sans Light"/>
              </a:defRPr>
            </a:lvl2pPr>
            <a:lvl3pPr>
              <a:defRPr sz="2000">
                <a:latin typeface="Open Sans Light"/>
              </a:defRPr>
            </a:lvl3pPr>
            <a:lvl4pPr>
              <a:defRPr sz="1800">
                <a:latin typeface="Open Sans Light"/>
              </a:defRPr>
            </a:lvl4pPr>
            <a:lvl5pPr>
              <a:defRPr sz="1800">
                <a:latin typeface="Open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Open Sans Light"/>
              </a:defRPr>
            </a:lvl1pPr>
            <a:lvl2pPr>
              <a:defRPr sz="2400">
                <a:latin typeface="Open Sans Light"/>
              </a:defRPr>
            </a:lvl2pPr>
            <a:lvl3pPr>
              <a:defRPr sz="2000">
                <a:latin typeface="Open Sans Light"/>
              </a:defRPr>
            </a:lvl3pPr>
            <a:lvl4pPr>
              <a:defRPr sz="1800">
                <a:latin typeface="Open Sans Light"/>
              </a:defRPr>
            </a:lvl4pPr>
            <a:lvl5pPr>
              <a:defRPr sz="1800">
                <a:latin typeface="Open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9913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Open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Open Sans Light"/>
              </a:defRPr>
            </a:lvl1pPr>
            <a:lvl2pPr>
              <a:defRPr sz="2000">
                <a:latin typeface="Open Sans Light"/>
              </a:defRPr>
            </a:lvl2pPr>
            <a:lvl3pPr>
              <a:defRPr sz="1800">
                <a:latin typeface="Open Sans Light"/>
              </a:defRPr>
            </a:lvl3pPr>
            <a:lvl4pPr>
              <a:defRPr sz="1600">
                <a:latin typeface="Open Sans Light"/>
              </a:defRPr>
            </a:lvl4pPr>
            <a:lvl5pPr>
              <a:defRPr sz="1600">
                <a:latin typeface="Open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Open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Open Sans Light"/>
              </a:defRPr>
            </a:lvl1pPr>
            <a:lvl2pPr>
              <a:defRPr sz="2000">
                <a:latin typeface="Open Sans Light"/>
              </a:defRPr>
            </a:lvl2pPr>
            <a:lvl3pPr>
              <a:defRPr sz="1800">
                <a:latin typeface="Open Sans Light"/>
              </a:defRPr>
            </a:lvl3pPr>
            <a:lvl4pPr>
              <a:defRPr sz="1600">
                <a:latin typeface="Open Sans Light"/>
              </a:defRPr>
            </a:lvl4pPr>
            <a:lvl5pPr>
              <a:defRPr sz="1600">
                <a:latin typeface="Open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9429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1382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1805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 Light"/>
              </a:defRPr>
            </a:lvl1pPr>
            <a:lvl2pPr>
              <a:defRPr sz="2800">
                <a:latin typeface="Open Sans Light"/>
              </a:defRPr>
            </a:lvl2pPr>
            <a:lvl3pPr>
              <a:defRPr sz="2400">
                <a:latin typeface="Open Sans Light"/>
              </a:defRPr>
            </a:lvl3pPr>
            <a:lvl4pPr>
              <a:defRPr sz="2000">
                <a:latin typeface="Open Sans Light"/>
              </a:defRPr>
            </a:lvl4pPr>
            <a:lvl5pPr>
              <a:defRPr sz="2000">
                <a:latin typeface="Open Sans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Open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353234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0" y="0"/>
            <a:ext cx="1841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2"/>
          <p:cNvSpPr>
            <a:spLocks noGrp="1"/>
          </p:cNvSpPr>
          <p:nvPr>
            <p:ph type="title"/>
          </p:nvPr>
        </p:nvSpPr>
        <p:spPr bwMode="auto">
          <a:xfrm>
            <a:off x="1219200" y="549275"/>
            <a:ext cx="21945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 Light" charset="0"/>
              </a:rPr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1219200" y="3200400"/>
            <a:ext cx="21945600" cy="905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 Light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 Light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 Light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1" r:id="rId1"/>
    <p:sldLayoutId id="2147484326" r:id="rId2"/>
    <p:sldLayoutId id="2147484327" r:id="rId3"/>
    <p:sldLayoutId id="2147484328" r:id="rId4"/>
    <p:sldLayoutId id="2147484329" r:id="rId5"/>
    <p:sldLayoutId id="2147484330" r:id="rId6"/>
    <p:sldLayoutId id="2147484331" r:id="rId7"/>
    <p:sldLayoutId id="2147484332" r:id="rId8"/>
    <p:sldLayoutId id="2147484333" r:id="rId9"/>
    <p:sldLayoutId id="2147484334" r:id="rId10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/>
          <a:ea typeface="+mj-ea"/>
          <a:cs typeface="Open Sans Light"/>
          <a:sym typeface="Gill Sans Light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rgbClr val="2F302F"/>
          </a:solidFill>
          <a:latin typeface="Open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0000">
          <a:solidFill>
            <a:srgbClr val="2F302F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0000">
          <a:solidFill>
            <a:srgbClr val="2F302F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0000">
          <a:solidFill>
            <a:srgbClr val="2F302F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0000">
          <a:solidFill>
            <a:srgbClr val="2F302F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200">
          <a:solidFill>
            <a:srgbClr val="2F302F"/>
          </a:solidFill>
          <a:latin typeface="Open Sans Light"/>
          <a:ea typeface="+mn-ea"/>
          <a:cs typeface="Open Sans Light"/>
          <a:sym typeface="Gill Sans Light" charset="0"/>
        </a:defRPr>
      </a:lvl1pPr>
      <a:lvl2pPr marL="685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200">
          <a:solidFill>
            <a:srgbClr val="2F302F"/>
          </a:solidFill>
          <a:latin typeface="Open Sans Light"/>
          <a:ea typeface="+mn-ea"/>
          <a:cs typeface="Open Sans Light"/>
          <a:sym typeface="Gill Sans Light" charset="0"/>
        </a:defRPr>
      </a:lvl2pPr>
      <a:lvl3pPr marL="1066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200">
          <a:solidFill>
            <a:srgbClr val="2F302F"/>
          </a:solidFill>
          <a:latin typeface="Open Sans Light"/>
          <a:ea typeface="+mn-ea"/>
          <a:cs typeface="Open Sans Light"/>
          <a:sym typeface="Gill Sans Light" charset="0"/>
        </a:defRPr>
      </a:lvl3pPr>
      <a:lvl4pPr marL="1447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200">
          <a:solidFill>
            <a:srgbClr val="2F302F"/>
          </a:solidFill>
          <a:latin typeface="Open Sans Light"/>
          <a:ea typeface="+mn-ea"/>
          <a:cs typeface="Open Sans Light"/>
          <a:sym typeface="Gill Sans Light" charset="0"/>
        </a:defRPr>
      </a:lvl4pPr>
      <a:lvl5pPr marL="1828800" indent="-304800" algn="l" rtl="0" eaLnBrk="0" fontAlgn="base" hangingPunct="0">
        <a:spcBef>
          <a:spcPts val="51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5200">
          <a:solidFill>
            <a:srgbClr val="2F302F"/>
          </a:solidFill>
          <a:latin typeface="Open Sans Light"/>
          <a:ea typeface="+mn-ea"/>
          <a:cs typeface="Open Sans Light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200">
          <a:solidFill>
            <a:srgbClr val="2F302F"/>
          </a:solidFill>
          <a:latin typeface="+mn-lt"/>
          <a:ea typeface="+mn-ea"/>
          <a:cs typeface="+mn-cs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200">
          <a:solidFill>
            <a:srgbClr val="2F302F"/>
          </a:solidFill>
          <a:latin typeface="+mn-lt"/>
          <a:ea typeface="+mn-ea"/>
          <a:cs typeface="+mn-cs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200">
          <a:solidFill>
            <a:srgbClr val="2F302F"/>
          </a:solidFill>
          <a:latin typeface="+mn-lt"/>
          <a:ea typeface="+mn-ea"/>
          <a:cs typeface="+mn-cs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200">
          <a:solidFill>
            <a:srgbClr val="2F302F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tivedata.allizom.org/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ctivedata.allizom.org/query" TargetMode="External"/><Relationship Id="rId2" Type="http://schemas.openxmlformats.org/officeDocument/2006/relationships/hyperlink" Target="http://activedata.allizom.org/tools/query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klahnakoski/ActiveData" TargetMode="External"/><Relationship Id="rId4" Type="http://schemas.openxmlformats.org/officeDocument/2006/relationships/hyperlink" Target="https://wiki.mozilla.org/Auto-tools/Projects/ActiveData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klahnakoski@mozilla.com" TargetMode="External"/><Relationship Id="rId2" Type="http://schemas.openxmlformats.org/officeDocument/2006/relationships/hyperlink" Target="http://activedata.allizom.org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mplitude.com/blog/2015/08/25/scaling-analytics-at-amplitude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066800" y="4191000"/>
            <a:ext cx="21945600" cy="4953000"/>
          </a:xfrm>
        </p:spPr>
        <p:txBody>
          <a:bodyPr/>
          <a:lstStyle/>
          <a:p>
            <a:r>
              <a:rPr lang="en-US" altLang="en-US" sz="11500" b="1" dirty="0" smtClean="0">
                <a:latin typeface="Open Sans Light" charset="0"/>
              </a:rPr>
              <a:t>Active Data</a:t>
            </a:r>
            <a:r>
              <a:rPr lang="en-US" altLang="en-US" dirty="0" smtClean="0">
                <a:latin typeface="Open Sans Light" charset="0"/>
              </a:rPr>
              <a:t/>
            </a:r>
            <a:br>
              <a:rPr lang="en-US" altLang="en-US" dirty="0" smtClean="0">
                <a:latin typeface="Open Sans Light" charset="0"/>
              </a:rPr>
            </a:br>
            <a:r>
              <a:rPr lang="en-US" altLang="en-US" sz="6000" dirty="0" smtClean="0">
                <a:latin typeface="Open Sans Light" charset="0"/>
                <a:hlinkClick r:id="rId2"/>
              </a:rPr>
              <a:t>http://activedata.allizom.org</a:t>
            </a:r>
            <a:r>
              <a:rPr lang="en-US" altLang="en-US" dirty="0" smtClean="0">
                <a:latin typeface="Open Sans Light" charset="0"/>
              </a:rPr>
              <a:t/>
            </a:r>
            <a:br>
              <a:rPr lang="en-US" altLang="en-US" dirty="0" smtClean="0">
                <a:latin typeface="Open Sans Light" charset="0"/>
              </a:rPr>
            </a:br>
            <a:endParaRPr lang="en-US" altLang="en-US" dirty="0" smtClean="0">
              <a:latin typeface="Open Sans Ligh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50719" y="9372600"/>
            <a:ext cx="8666154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r"/>
            <a:r>
              <a:rPr lang="en-CA" dirty="0" smtClean="0"/>
              <a:t>Kyle </a:t>
            </a:r>
            <a:r>
              <a:rPr lang="en-CA" dirty="0" err="1" smtClean="0"/>
              <a:t>Lahnakoski</a:t>
            </a:r>
            <a:endParaRPr lang="en-CA" dirty="0" smtClean="0"/>
          </a:p>
          <a:p>
            <a:pPr lvl="1" algn="r"/>
            <a:r>
              <a:rPr lang="en-CA" dirty="0" smtClean="0"/>
              <a:t>Engineering Productivity</a:t>
            </a:r>
          </a:p>
          <a:p>
            <a:pPr lvl="1" algn="r"/>
            <a:r>
              <a:rPr lang="en-CA" dirty="0" smtClean="0"/>
              <a:t> </a:t>
            </a:r>
            <a:r>
              <a:rPr lang="en-CA" sz="4800" dirty="0" smtClean="0"/>
              <a:t>(formerly Auto-Tools Team)</a:t>
            </a:r>
          </a:p>
          <a:p>
            <a:pPr lvl="1" algn="r"/>
            <a:r>
              <a:rPr lang="en-CA" dirty="0" smtClean="0"/>
              <a:t>…but still the “A Team”</a:t>
            </a:r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Open Sans Light" charset="0"/>
              </a:rPr>
              <a:t>Data Warehouse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Fast data access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Reduce effort to get data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Offset query load from transactional systems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Standardize data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Comprehensive single source</a:t>
            </a:r>
          </a:p>
          <a:p>
            <a:r>
              <a:rPr lang="en-CA" altLang="en-US" dirty="0" smtClean="0">
                <a:latin typeface="Open Sans Light" charset="0"/>
              </a:rPr>
              <a:t>Share data</a:t>
            </a:r>
            <a:endParaRPr lang="en-US" altLang="en-US" dirty="0" smtClean="0">
              <a:latin typeface="Open Sans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67800" y="7696200"/>
            <a:ext cx="13922668" cy="4555093"/>
          </a:xfrm>
          <a:prstGeom prst="rect">
            <a:avLst/>
          </a:prstGeom>
          <a:solidFill>
            <a:srgbClr val="E8DAC6"/>
          </a:solidFill>
          <a:ln w="635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smtClean="0"/>
              <a:t>Enable others for increased mindshare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smtClean="0"/>
              <a:t>Do not block because data is inaccessible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smtClean="0"/>
              <a:t>No web service setup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smtClean="0"/>
              <a:t>No production services</a:t>
            </a: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 bwMode="auto">
          <a:xfrm flipH="1">
            <a:off x="5181600" y="9973747"/>
            <a:ext cx="3886200" cy="770453"/>
          </a:xfrm>
          <a:prstGeom prst="straightConnector1">
            <a:avLst/>
          </a:prstGeom>
          <a:solidFill>
            <a:srgbClr val="6C7472"/>
          </a:solidFill>
          <a:ln w="127000" cap="flat" cmpd="sng" algn="ctr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75545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Open Sans Light" charset="0"/>
              </a:rPr>
              <a:t>Data Warehouse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 smtClean="0">
                <a:latin typeface="Open Sans Light" charset="0"/>
              </a:rPr>
              <a:t>Fast data access</a:t>
            </a:r>
          </a:p>
          <a:p>
            <a:r>
              <a:rPr lang="en-CA" altLang="en-US" dirty="0" smtClean="0">
                <a:latin typeface="Open Sans Light" charset="0"/>
              </a:rPr>
              <a:t>Reduce effort to get data</a:t>
            </a:r>
          </a:p>
          <a:p>
            <a:r>
              <a:rPr lang="en-CA" altLang="en-US" dirty="0" smtClean="0">
                <a:latin typeface="Open Sans Light" charset="0"/>
              </a:rPr>
              <a:t>Offset query load from transactional systems</a:t>
            </a:r>
          </a:p>
          <a:p>
            <a:r>
              <a:rPr lang="en-CA" altLang="en-US" dirty="0" smtClean="0">
                <a:latin typeface="Open Sans Light" charset="0"/>
              </a:rPr>
              <a:t>Standardize data</a:t>
            </a:r>
          </a:p>
          <a:p>
            <a:r>
              <a:rPr lang="en-CA" altLang="en-US" dirty="0" smtClean="0">
                <a:latin typeface="Open Sans Light" charset="0"/>
              </a:rPr>
              <a:t>Comprehensive single source</a:t>
            </a:r>
          </a:p>
          <a:p>
            <a:r>
              <a:rPr lang="en-CA" altLang="en-US" dirty="0" smtClean="0">
                <a:latin typeface="Open Sans Light" charset="0"/>
              </a:rPr>
              <a:t>Share data</a:t>
            </a:r>
            <a:endParaRPr lang="en-US" altLang="en-US" dirty="0" smtClean="0">
              <a:latin typeface="Open Sans Light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219200" y="533400"/>
            <a:ext cx="21945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rgbClr val="2F302F"/>
                </a:solidFill>
                <a:latin typeface="Open Sans Light"/>
                <a:ea typeface="+mj-ea"/>
                <a:cs typeface="Open Sans Light"/>
                <a:sym typeface="Gill Sans Light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rgbClr val="2F302F"/>
                </a:solidFill>
                <a:latin typeface="Open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rgbClr val="2F302F"/>
                </a:solidFill>
                <a:latin typeface="Open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rgbClr val="2F302F"/>
                </a:solidFill>
                <a:latin typeface="Open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rgbClr val="2F302F"/>
                </a:solidFill>
                <a:latin typeface="Open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10000">
                <a:solidFill>
                  <a:srgbClr val="2F302F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10000">
                <a:solidFill>
                  <a:srgbClr val="2F302F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10000">
                <a:solidFill>
                  <a:srgbClr val="2F302F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10000">
                <a:solidFill>
                  <a:srgbClr val="2F302F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r>
              <a:rPr lang="en-US" altLang="en-US" kern="0" smtClean="0">
                <a:latin typeface="Open Sans Light" charset="0"/>
              </a:rPr>
              <a:t>Active Data</a:t>
            </a:r>
            <a:endParaRPr lang="en-US" altLang="en-US" kern="0" dirty="0" smtClean="0">
              <a:latin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03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3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Open Sans Light" charset="0"/>
              </a:rPr>
              <a:t>Active Data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</p:spPr>
        <p:txBody>
          <a:bodyPr/>
          <a:lstStyle/>
          <a:p>
            <a:r>
              <a:rPr lang="en-CA" altLang="en-US" dirty="0" smtClean="0">
                <a:latin typeface="Open Sans Light" charset="0"/>
              </a:rPr>
              <a:t>Fast data access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Reduce effort to get data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Offset query load from transactional systems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Standardize data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Comprehensive single source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Share data</a:t>
            </a:r>
            <a:endParaRPr lang="en-US" altLang="en-US" dirty="0" smtClean="0">
              <a:solidFill>
                <a:schemeClr val="bg1">
                  <a:lumMod val="75000"/>
                </a:schemeClr>
              </a:solidFill>
              <a:latin typeface="Open Sans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0" y="2895600"/>
            <a:ext cx="10493668" cy="6340197"/>
          </a:xfrm>
          <a:prstGeom prst="rect">
            <a:avLst/>
          </a:prstGeom>
          <a:solidFill>
            <a:srgbClr val="E8DAC6"/>
          </a:solidFill>
          <a:ln w="635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smtClean="0"/>
              <a:t>3 billion test results, query response in under a minute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smtClean="0"/>
              <a:t>Speed limited by response volume (of course)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err="1" smtClean="0"/>
              <a:t>Eg</a:t>
            </a:r>
            <a:r>
              <a:rPr lang="en-CA" dirty="0" smtClean="0"/>
              <a:t> “B</a:t>
            </a:r>
            <a:r>
              <a:rPr lang="en-CA" i="1" dirty="0" smtClean="0"/>
              <a:t>yte count of structured logs from August</a:t>
            </a:r>
            <a:r>
              <a:rPr lang="en-CA" dirty="0" smtClean="0"/>
              <a:t>” less than 3 seconds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7467600" y="3657600"/>
            <a:ext cx="4724400" cy="647700"/>
          </a:xfrm>
          <a:prstGeom prst="straightConnector1">
            <a:avLst/>
          </a:prstGeom>
          <a:solidFill>
            <a:srgbClr val="6C7472"/>
          </a:solidFill>
          <a:ln w="127000" cap="flat" cmpd="sng" algn="ctr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90150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Open Sans Light" charset="0"/>
              </a:rPr>
              <a:t>Active Data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</p:spPr>
        <p:txBody>
          <a:bodyPr/>
          <a:lstStyle/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Fast data access</a:t>
            </a:r>
          </a:p>
          <a:p>
            <a:r>
              <a:rPr lang="en-CA" altLang="en-US" dirty="0" smtClean="0">
                <a:latin typeface="Open Sans Light" charset="0"/>
              </a:rPr>
              <a:t>Reduce effort to get data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Offset query load from transactional systems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Standardize data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Comprehensive single source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Share data</a:t>
            </a:r>
            <a:endParaRPr lang="en-US" altLang="en-US" dirty="0" smtClean="0">
              <a:solidFill>
                <a:schemeClr val="bg1">
                  <a:lumMod val="75000"/>
                </a:schemeClr>
              </a:solidFill>
              <a:latin typeface="Open Sans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20600" y="3657600"/>
            <a:ext cx="10493668" cy="6340197"/>
          </a:xfrm>
          <a:prstGeom prst="rect">
            <a:avLst/>
          </a:prstGeom>
          <a:solidFill>
            <a:srgbClr val="E8DAC6"/>
          </a:solidFill>
          <a:ln w="635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smtClean="0"/>
              <a:t>Query language to request data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smtClean="0"/>
              <a:t>Summarize with aggregates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smtClean="0"/>
              <a:t>Focus on particular features with filters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smtClean="0"/>
              <a:t>Pull the raw records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9220200" y="5029200"/>
            <a:ext cx="3200400" cy="0"/>
          </a:xfrm>
          <a:prstGeom prst="straightConnector1">
            <a:avLst/>
          </a:prstGeom>
          <a:solidFill>
            <a:srgbClr val="6C7472"/>
          </a:solidFill>
          <a:ln w="127000" cap="flat" cmpd="sng" algn="ctr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35579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Open Sans Light" charset="0"/>
              </a:rPr>
              <a:t>Active Data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</p:spPr>
        <p:txBody>
          <a:bodyPr/>
          <a:lstStyle/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Fast data access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Reduce effort to get data</a:t>
            </a:r>
          </a:p>
          <a:p>
            <a:r>
              <a:rPr lang="en-CA" altLang="en-US" dirty="0" smtClean="0">
                <a:latin typeface="Open Sans Light" charset="0"/>
              </a:rPr>
              <a:t>Offset query load from transactional systems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Standardize data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Comprehensive single source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Share data</a:t>
            </a:r>
            <a:endParaRPr lang="en-US" altLang="en-US" dirty="0" smtClean="0">
              <a:solidFill>
                <a:schemeClr val="bg1">
                  <a:lumMod val="75000"/>
                </a:schemeClr>
              </a:solidFill>
              <a:latin typeface="Open Sans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11000" y="7464742"/>
            <a:ext cx="10493668" cy="5447645"/>
          </a:xfrm>
          <a:prstGeom prst="rect">
            <a:avLst/>
          </a:prstGeom>
          <a:solidFill>
            <a:srgbClr val="E8DAC6"/>
          </a:solidFill>
          <a:ln w="635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smtClean="0"/>
              <a:t>Use `repo` as a cache of hg.mozilla.org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err="1" smtClean="0"/>
              <a:t>MoDevMetrics</a:t>
            </a:r>
            <a:r>
              <a:rPr lang="en-CA" dirty="0" smtClean="0"/>
              <a:t> (</a:t>
            </a:r>
            <a:r>
              <a:rPr lang="en-CA" dirty="0" err="1" smtClean="0"/>
              <a:t>ActiveData</a:t>
            </a:r>
            <a:r>
              <a:rPr lang="en-CA" dirty="0" smtClean="0"/>
              <a:t> precursor) holds historical bug data for trending dashboards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9639300" y="6934200"/>
            <a:ext cx="2171700" cy="1515428"/>
          </a:xfrm>
          <a:prstGeom prst="straightConnector1">
            <a:avLst/>
          </a:prstGeom>
          <a:solidFill>
            <a:srgbClr val="6C7472"/>
          </a:solidFill>
          <a:ln w="127000" cap="flat" cmpd="sng" algn="ctr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35579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Open Sans Light" charset="0"/>
              </a:rPr>
              <a:t>Active Data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</p:spPr>
        <p:txBody>
          <a:bodyPr/>
          <a:lstStyle/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Fast data access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Reduce effort to get data</a:t>
            </a:r>
          </a:p>
          <a:p>
            <a:r>
              <a:rPr lang="en-CA" altLang="en-US" dirty="0" smtClean="0">
                <a:latin typeface="Open Sans Light" charset="0"/>
              </a:rPr>
              <a:t>Offset query load from transactional systems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Standardize data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Comprehensive single source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Share data</a:t>
            </a:r>
            <a:endParaRPr lang="en-US" altLang="en-US" dirty="0" smtClean="0">
              <a:solidFill>
                <a:schemeClr val="bg1">
                  <a:lumMod val="75000"/>
                </a:schemeClr>
              </a:solidFill>
              <a:latin typeface="Open Sans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11000" y="7464742"/>
            <a:ext cx="10493668" cy="3662541"/>
          </a:xfrm>
          <a:prstGeom prst="rect">
            <a:avLst/>
          </a:prstGeom>
          <a:solidFill>
            <a:srgbClr val="E8DAC6"/>
          </a:solidFill>
          <a:ln w="635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smtClean="0"/>
              <a:t>Use `repo` as a cache of hg.mozilla.org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err="1" smtClean="0"/>
              <a:t>BugzillaES</a:t>
            </a:r>
            <a:r>
              <a:rPr lang="en-CA" dirty="0" smtClean="0"/>
              <a:t> (</a:t>
            </a:r>
            <a:r>
              <a:rPr lang="en-CA" dirty="0" err="1" smtClean="0"/>
              <a:t>ActiveData</a:t>
            </a:r>
            <a:r>
              <a:rPr lang="en-CA" dirty="0" smtClean="0"/>
              <a:t> precursor) 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9639300" y="6934200"/>
            <a:ext cx="2171700" cy="1515428"/>
          </a:xfrm>
          <a:prstGeom prst="straightConnector1">
            <a:avLst/>
          </a:prstGeom>
          <a:solidFill>
            <a:srgbClr val="6C7472"/>
          </a:solidFill>
          <a:ln w="127000" cap="flat" cmpd="sng" algn="ctr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Group 6"/>
          <p:cNvGrpSpPr/>
          <p:nvPr/>
        </p:nvGrpSpPr>
        <p:grpSpPr>
          <a:xfrm>
            <a:off x="12801600" y="1143000"/>
            <a:ext cx="10493668" cy="4555093"/>
            <a:chOff x="5181600" y="1981200"/>
            <a:chExt cx="10493668" cy="4555093"/>
          </a:xfrm>
        </p:grpSpPr>
        <p:sp>
          <p:nvSpPr>
            <p:cNvPr id="9" name="TextBox 8"/>
            <p:cNvSpPr txBox="1"/>
            <p:nvPr/>
          </p:nvSpPr>
          <p:spPr>
            <a:xfrm>
              <a:off x="5181600" y="1981200"/>
              <a:ext cx="10493668" cy="4555093"/>
            </a:xfrm>
            <a:prstGeom prst="rect">
              <a:avLst/>
            </a:prstGeom>
            <a:solidFill>
              <a:srgbClr val="E8DAC6"/>
            </a:solidFill>
            <a:ln w="63500">
              <a:solidFill>
                <a:schemeClr val="tx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New </a:t>
              </a:r>
              <a:r>
                <a:rPr lang="en-CA" dirty="0" err="1" smtClean="0"/>
                <a:t>changesets</a:t>
              </a:r>
              <a:r>
                <a:rPr lang="en-CA" dirty="0" smtClean="0"/>
                <a:t> per day over past 3 months (4sec)</a:t>
              </a:r>
            </a:p>
            <a:p>
              <a:pPr algn="l"/>
              <a:endParaRPr lang="en-CA" dirty="0"/>
            </a:p>
            <a:p>
              <a:pPr algn="l"/>
              <a:endParaRPr lang="en-CA" dirty="0" smtClean="0"/>
            </a:p>
            <a:p>
              <a:pPr algn="l"/>
              <a:endParaRPr lang="en-CA" dirty="0"/>
            </a:p>
          </p:txBody>
        </p:sp>
        <p:pic>
          <p:nvPicPr>
            <p:cNvPr id="31746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0734" y="4065586"/>
              <a:ext cx="8915400" cy="2225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C747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" name="Straight Arrow Connector 10"/>
          <p:cNvCxnSpPr/>
          <p:nvPr/>
        </p:nvCxnSpPr>
        <p:spPr bwMode="auto">
          <a:xfrm flipV="1">
            <a:off x="15697200" y="5698094"/>
            <a:ext cx="914400" cy="1766648"/>
          </a:xfrm>
          <a:prstGeom prst="straightConnector1">
            <a:avLst/>
          </a:prstGeom>
          <a:solidFill>
            <a:srgbClr val="6C7472"/>
          </a:solidFill>
          <a:ln w="127000" cap="flat" cmpd="sng" algn="ctr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68535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Open Sans Light" charset="0"/>
              </a:rPr>
              <a:t>Active Data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</p:spPr>
        <p:txBody>
          <a:bodyPr/>
          <a:lstStyle/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Fast data access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Reduce effort to get data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Offset query load from transactional systems</a:t>
            </a:r>
          </a:p>
          <a:p>
            <a:r>
              <a:rPr lang="en-CA" altLang="en-US" dirty="0" smtClean="0">
                <a:latin typeface="Open Sans Light" charset="0"/>
              </a:rPr>
              <a:t>Standardize data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Comprehensive single source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Share data</a:t>
            </a:r>
            <a:endParaRPr lang="en-US" altLang="en-US" dirty="0" smtClean="0">
              <a:solidFill>
                <a:schemeClr val="bg1">
                  <a:lumMod val="75000"/>
                </a:schemeClr>
              </a:solidFill>
              <a:latin typeface="Open Sans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44400" y="6153150"/>
            <a:ext cx="10493668" cy="4555093"/>
          </a:xfrm>
          <a:prstGeom prst="rect">
            <a:avLst/>
          </a:prstGeom>
          <a:solidFill>
            <a:srgbClr val="E8DAC6"/>
          </a:solidFill>
          <a:ln w="635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smtClean="0"/>
              <a:t>Uses </a:t>
            </a:r>
            <a:r>
              <a:rPr lang="en-CA" dirty="0" err="1" smtClean="0"/>
              <a:t>pulsetranslator</a:t>
            </a:r>
            <a:r>
              <a:rPr lang="en-CA" dirty="0" smtClean="0"/>
              <a:t> for normalized build properties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smtClean="0"/>
              <a:t>hg.mozilla.org </a:t>
            </a:r>
            <a:r>
              <a:rPr lang="en-CA" dirty="0" err="1" smtClean="0"/>
              <a:t>changeset</a:t>
            </a:r>
            <a:r>
              <a:rPr lang="en-CA" dirty="0" smtClean="0"/>
              <a:t> metadata added to all results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7162800" y="7696200"/>
            <a:ext cx="5181600" cy="304800"/>
          </a:xfrm>
          <a:prstGeom prst="straightConnector1">
            <a:avLst/>
          </a:prstGeom>
          <a:solidFill>
            <a:srgbClr val="6C7472"/>
          </a:solidFill>
          <a:ln w="127000" cap="flat" cmpd="sng" algn="ctr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35579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Open Sans Light" charset="0"/>
              </a:rPr>
              <a:t>Active Data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</p:spPr>
        <p:txBody>
          <a:bodyPr/>
          <a:lstStyle/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Fast data access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Reduce effort to get data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Offset query load from transactional systems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Standardize data</a:t>
            </a:r>
          </a:p>
          <a:p>
            <a:r>
              <a:rPr lang="en-CA" altLang="en-US" dirty="0" smtClean="0">
                <a:latin typeface="Open Sans Light" charset="0"/>
              </a:rPr>
              <a:t>Comprehensive single source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Share data</a:t>
            </a:r>
            <a:endParaRPr lang="en-US" altLang="en-US" dirty="0" smtClean="0">
              <a:solidFill>
                <a:schemeClr val="bg1">
                  <a:lumMod val="75000"/>
                </a:schemeClr>
              </a:solidFill>
              <a:latin typeface="Open Sans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73000" y="5334000"/>
            <a:ext cx="10493668" cy="6340197"/>
          </a:xfrm>
          <a:prstGeom prst="rect">
            <a:avLst/>
          </a:prstGeom>
          <a:solidFill>
            <a:srgbClr val="E8DAC6"/>
          </a:solidFill>
          <a:ln w="635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smtClean="0"/>
              <a:t>Unit test structured logs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err="1" smtClean="0"/>
              <a:t>Mercural</a:t>
            </a:r>
            <a:r>
              <a:rPr lang="en-CA" dirty="0" smtClean="0"/>
              <a:t> repo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err="1" smtClean="0"/>
              <a:t>Buildbot</a:t>
            </a:r>
            <a:r>
              <a:rPr lang="en-CA" dirty="0" smtClean="0"/>
              <a:t> properties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err="1" smtClean="0"/>
              <a:t>Orangefactor</a:t>
            </a:r>
            <a:endParaRPr lang="en-CA" dirty="0" smtClean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err="1" smtClean="0"/>
              <a:t>Talos</a:t>
            </a:r>
            <a:r>
              <a:rPr lang="en-CA" dirty="0" smtClean="0"/>
              <a:t> performance metrics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Bugzilla?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err="1" smtClean="0">
                <a:solidFill>
                  <a:schemeClr val="bg1">
                    <a:lumMod val="50000"/>
                  </a:schemeClr>
                </a:solidFill>
              </a:rPr>
              <a:t>Treeherder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10439400" y="8305800"/>
            <a:ext cx="2133600" cy="914400"/>
          </a:xfrm>
          <a:prstGeom prst="straightConnector1">
            <a:avLst/>
          </a:prstGeom>
          <a:solidFill>
            <a:srgbClr val="6C7472"/>
          </a:solidFill>
          <a:ln w="127000" cap="flat" cmpd="sng" algn="ctr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35579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Open Sans Light" charset="0"/>
              </a:rPr>
              <a:t>Active Data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</p:spPr>
        <p:txBody>
          <a:bodyPr/>
          <a:lstStyle/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Fast data access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Reduce effort to get data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Offset query load from transactional systems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Standardize data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Comprehensive single source</a:t>
            </a:r>
          </a:p>
          <a:p>
            <a:r>
              <a:rPr lang="en-CA" altLang="en-US" dirty="0" smtClean="0">
                <a:latin typeface="Open Sans Light" charset="0"/>
              </a:rPr>
              <a:t>Share data</a:t>
            </a:r>
            <a:endParaRPr lang="en-US" altLang="en-US" dirty="0" smtClean="0">
              <a:latin typeface="Open Sans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96400" y="9495026"/>
            <a:ext cx="13639800" cy="2062103"/>
          </a:xfrm>
          <a:prstGeom prst="rect">
            <a:avLst/>
          </a:prstGeom>
          <a:solidFill>
            <a:schemeClr val="tx2"/>
          </a:solidFill>
          <a:ln w="635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eaLnBrk="1" hangingPunct="1"/>
            <a:endParaRPr lang="en-CA" altLang="en-US" sz="3200" b="1" dirty="0" smtClean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CA" altLang="en-US" sz="32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curl http://activedata.allizom.org/query -X POST -d "{\"from\":\"</a:t>
            </a:r>
            <a:r>
              <a:rPr lang="en-CA" altLang="en-US" sz="3200" b="1" dirty="0" err="1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r>
              <a:rPr lang="en-CA" altLang="en-US" sz="3200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\"}"</a:t>
            </a:r>
          </a:p>
          <a:p>
            <a:pPr algn="l" eaLnBrk="1" hangingPunct="1"/>
            <a:endParaRPr lang="en-CA" altLang="en-US" sz="32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5257800" y="10526078"/>
            <a:ext cx="4038600" cy="218122"/>
          </a:xfrm>
          <a:prstGeom prst="straightConnector1">
            <a:avLst/>
          </a:prstGeom>
          <a:solidFill>
            <a:srgbClr val="6C7472"/>
          </a:solidFill>
          <a:ln w="127000" cap="flat" cmpd="sng" algn="ctr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35579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Open Sans Light" charset="0"/>
              </a:rPr>
              <a:t>Active Data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19200" y="4343400"/>
            <a:ext cx="8458200" cy="7908925"/>
          </a:xfrm>
        </p:spPr>
        <p:txBody>
          <a:bodyPr/>
          <a:lstStyle/>
          <a:p>
            <a:r>
              <a:rPr lang="en-CA" altLang="en-US" dirty="0" smtClean="0">
                <a:latin typeface="Open Sans Light" charset="0"/>
              </a:rPr>
              <a:t>In-memory</a:t>
            </a:r>
          </a:p>
          <a:p>
            <a:r>
              <a:rPr lang="en-CA" altLang="en-US" dirty="0" smtClean="0">
                <a:latin typeface="Open Sans Light" charset="0"/>
              </a:rPr>
              <a:t>everything indexed </a:t>
            </a:r>
          </a:p>
          <a:p>
            <a:r>
              <a:rPr lang="en-CA" altLang="en-US" dirty="0" err="1" smtClean="0">
                <a:latin typeface="Open Sans Light" charset="0"/>
              </a:rPr>
              <a:t>columar</a:t>
            </a:r>
            <a:r>
              <a:rPr lang="en-CA" altLang="en-US" dirty="0" smtClean="0">
                <a:latin typeface="Open Sans Light" charset="0"/>
              </a:rPr>
              <a:t> </a:t>
            </a:r>
            <a:r>
              <a:rPr lang="en-CA" altLang="en-US" dirty="0" err="1" smtClean="0">
                <a:latin typeface="Open Sans Light" charset="0"/>
              </a:rPr>
              <a:t>datastore</a:t>
            </a:r>
            <a:endParaRPr lang="en-CA" altLang="en-US" dirty="0" smtClean="0">
              <a:latin typeface="Open Sans Light" charset="0"/>
            </a:endParaRPr>
          </a:p>
          <a:p>
            <a:r>
              <a:rPr lang="en-CA" altLang="en-US" dirty="0">
                <a:latin typeface="Open Sans Light" charset="0"/>
              </a:rPr>
              <a:t>f</a:t>
            </a:r>
            <a:r>
              <a:rPr lang="en-CA" altLang="en-US" dirty="0" smtClean="0">
                <a:latin typeface="Open Sans Light" charset="0"/>
              </a:rPr>
              <a:t>or JSON documents</a:t>
            </a:r>
          </a:p>
          <a:p>
            <a:r>
              <a:rPr lang="en-CA" altLang="en-US" dirty="0" smtClean="0">
                <a:latin typeface="Open Sans Light" charset="0"/>
              </a:rPr>
              <a:t>with a query interface</a:t>
            </a:r>
            <a:endParaRPr lang="en-US" altLang="en-US" dirty="0" smtClean="0">
              <a:solidFill>
                <a:schemeClr val="bg1">
                  <a:lumMod val="75000"/>
                </a:schemeClr>
              </a:solidFill>
              <a:latin typeface="Open Sans Light" charset="0"/>
            </a:endParaRPr>
          </a:p>
        </p:txBody>
      </p:sp>
      <p:sp>
        <p:nvSpPr>
          <p:cNvPr id="2" name="Right Brace 1"/>
          <p:cNvSpPr/>
          <p:nvPr/>
        </p:nvSpPr>
        <p:spPr bwMode="auto">
          <a:xfrm>
            <a:off x="10115550" y="4419600"/>
            <a:ext cx="838200" cy="4800600"/>
          </a:xfrm>
          <a:prstGeom prst="rightBrace">
            <a:avLst>
              <a:gd name="adj1" fmla="val 46969"/>
              <a:gd name="adj2" fmla="val 50000"/>
            </a:avLst>
          </a:prstGeom>
          <a:noFill/>
          <a:ln w="98425">
            <a:solidFill>
              <a:schemeClr val="tx1">
                <a:lumMod val="50000"/>
              </a:schemeClr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58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Open Sans" charset="0"/>
              <a:ea typeface="ヒラギノ角ゴ ProN W3" charset="0"/>
              <a:cs typeface="ヒラギノ角ゴ ProN W3" charset="0"/>
              <a:sym typeface="Open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63400" y="6629400"/>
            <a:ext cx="184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12148131" y="6327457"/>
            <a:ext cx="493757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>
                <a:latin typeface="Open Sans Light"/>
              </a:rPr>
              <a:t>ElasticSearch</a:t>
            </a:r>
            <a:r>
              <a:rPr lang="en-CA" dirty="0" smtClean="0"/>
              <a:t>!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0227379" y="2438400"/>
            <a:ext cx="365677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What is it?</a:t>
            </a:r>
            <a:endParaRPr lang="en-CA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9144000" y="10515600"/>
            <a:ext cx="2438400" cy="0"/>
          </a:xfrm>
          <a:prstGeom prst="straightConnector1">
            <a:avLst/>
          </a:prstGeom>
          <a:solidFill>
            <a:srgbClr val="6C7472"/>
          </a:solidFill>
          <a:ln w="127000" cap="flat" cmpd="sng" algn="ctr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11963400" y="10023157"/>
            <a:ext cx="620233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Open Sans Light"/>
              </a:rPr>
              <a:t>+ query translator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5990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 animBg="1"/>
      <p:bldP spid="7" grpId="0"/>
      <p:bldP spid="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Open Sans Light" charset="0"/>
              </a:rPr>
              <a:t>Objective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Open Sans Light" charset="0"/>
              </a:rPr>
              <a:t>Data driven decision making</a:t>
            </a:r>
          </a:p>
          <a:p>
            <a:r>
              <a:rPr lang="en-US" altLang="en-US" dirty="0" smtClean="0">
                <a:latin typeface="Open Sans Light" charset="0"/>
              </a:rPr>
              <a:t>Defining metrics and tracking progress</a:t>
            </a:r>
          </a:p>
          <a:p>
            <a:r>
              <a:rPr lang="en-US" altLang="en-US" dirty="0" smtClean="0">
                <a:latin typeface="Open Sans Light" charset="0"/>
              </a:rPr>
              <a:t>Comparing current state to past performance</a:t>
            </a:r>
          </a:p>
          <a:p>
            <a:endParaRPr lang="en-US" altLang="en-US" dirty="0" smtClean="0">
              <a:latin typeface="Open Sans Light" charset="0"/>
            </a:endParaRPr>
          </a:p>
          <a:p>
            <a:endParaRPr lang="en-US" altLang="en-US" dirty="0" smtClean="0">
              <a:latin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8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Open Sans Light" charset="0"/>
              </a:rPr>
              <a:t>Contents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CA" dirty="0"/>
              <a:t>Unit test results (2 months, 2 billion test results)</a:t>
            </a:r>
          </a:p>
          <a:p>
            <a:pPr>
              <a:spcBef>
                <a:spcPts val="3000"/>
              </a:spcBef>
            </a:pPr>
            <a:r>
              <a:rPr lang="en-CA" dirty="0" err="1"/>
              <a:t>Mercural</a:t>
            </a:r>
            <a:r>
              <a:rPr lang="en-CA" dirty="0"/>
              <a:t> repo</a:t>
            </a:r>
          </a:p>
          <a:p>
            <a:pPr>
              <a:spcBef>
                <a:spcPts val="3000"/>
              </a:spcBef>
            </a:pPr>
            <a:r>
              <a:rPr lang="en-CA" dirty="0" err="1"/>
              <a:t>Buildbot</a:t>
            </a:r>
            <a:r>
              <a:rPr lang="en-CA" dirty="0"/>
              <a:t> properties</a:t>
            </a:r>
          </a:p>
          <a:p>
            <a:pPr>
              <a:spcBef>
                <a:spcPts val="3000"/>
              </a:spcBef>
            </a:pPr>
            <a:r>
              <a:rPr lang="en-CA" dirty="0" smtClean="0"/>
              <a:t>Orange Factor</a:t>
            </a:r>
            <a:endParaRPr lang="en-CA" dirty="0"/>
          </a:p>
          <a:p>
            <a:pPr>
              <a:spcBef>
                <a:spcPts val="3000"/>
              </a:spcBef>
            </a:pPr>
            <a:r>
              <a:rPr lang="en-CA" dirty="0" err="1"/>
              <a:t>Talos</a:t>
            </a:r>
            <a:r>
              <a:rPr lang="en-CA" dirty="0"/>
              <a:t> </a:t>
            </a:r>
            <a:r>
              <a:rPr lang="en-CA" dirty="0" smtClean="0"/>
              <a:t>performance metrics</a:t>
            </a:r>
          </a:p>
          <a:p>
            <a:pPr>
              <a:spcBef>
                <a:spcPts val="3000"/>
              </a:spcBef>
            </a:pPr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Bugzilla?</a:t>
            </a:r>
          </a:p>
          <a:p>
            <a:pPr>
              <a:spcBef>
                <a:spcPts val="3000"/>
              </a:spcBef>
            </a:pPr>
            <a:r>
              <a:rPr lang="en-CA" dirty="0" err="1" smtClean="0">
                <a:solidFill>
                  <a:schemeClr val="bg1">
                    <a:lumMod val="50000"/>
                  </a:schemeClr>
                </a:solidFill>
              </a:rPr>
              <a:t>Treeherder</a:t>
            </a:r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altLang="en-US" dirty="0" smtClean="0">
              <a:latin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150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Open Sans Light" charset="0"/>
              </a:rPr>
              <a:t>Examples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Open Sans Light" charset="0"/>
              </a:rPr>
              <a:t>Identify change in test times</a:t>
            </a:r>
          </a:p>
        </p:txBody>
      </p:sp>
      <p:pic>
        <p:nvPicPr>
          <p:cNvPr id="32770" name="Picture 2" descr="C:\Users\kyle\Desktop\Win7 debu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68"/>
          <a:stretch/>
        </p:blipFill>
        <p:spPr bwMode="auto">
          <a:xfrm>
            <a:off x="12877800" y="3200400"/>
            <a:ext cx="10650537" cy="778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40026" y="12496800"/>
            <a:ext cx="134920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 smtClean="0"/>
              <a:t>* </a:t>
            </a:r>
            <a:r>
              <a:rPr lang="en-CA" sz="4400" dirty="0" err="1" smtClean="0"/>
              <a:t>ActiveData</a:t>
            </a:r>
            <a:r>
              <a:rPr lang="en-CA" sz="4400" dirty="0" smtClean="0"/>
              <a:t> does not include visualization a this time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1903483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Open Sans Light" charset="0"/>
              </a:rPr>
              <a:t>Examples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75000"/>
                </a:schemeClr>
              </a:buClr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Identify change in test times</a:t>
            </a:r>
          </a:p>
          <a:p>
            <a:r>
              <a:rPr lang="en-US" altLang="en-US" dirty="0" smtClean="0">
                <a:latin typeface="Open Sans Light" charset="0"/>
              </a:rPr>
              <a:t>Test-time distributions</a:t>
            </a:r>
          </a:p>
        </p:txBody>
      </p:sp>
      <p:pic>
        <p:nvPicPr>
          <p:cNvPr id="32771" name="Picture 3" descr="C:\Users\kyle\Desktop\2015-08-18 19-06-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3733800"/>
            <a:ext cx="12074258" cy="70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40026" y="12496800"/>
            <a:ext cx="134920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 smtClean="0"/>
              <a:t>* </a:t>
            </a:r>
            <a:r>
              <a:rPr lang="en-CA" sz="4400" dirty="0" err="1" smtClean="0"/>
              <a:t>ActiveData</a:t>
            </a:r>
            <a:r>
              <a:rPr lang="en-CA" sz="4400" dirty="0" smtClean="0"/>
              <a:t> does not include visualization a this time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3310044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Open Sans Light" charset="0"/>
              </a:rPr>
              <a:t>Examples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75000"/>
                </a:schemeClr>
              </a:buClr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Identify change in test times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Test time distributions</a:t>
            </a:r>
          </a:p>
          <a:p>
            <a:r>
              <a:rPr lang="en-US" altLang="en-US" dirty="0" smtClean="0">
                <a:latin typeface="Open Sans Light" charset="0"/>
              </a:rPr>
              <a:t>Visualize perf regression</a:t>
            </a:r>
          </a:p>
        </p:txBody>
      </p:sp>
      <p:pic>
        <p:nvPicPr>
          <p:cNvPr id="33794" name="Picture 2" descr="C:\Users\kyle\Desktop\2015-08-23 01-07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4419600"/>
            <a:ext cx="12808924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40026" y="12496800"/>
            <a:ext cx="134920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 smtClean="0"/>
              <a:t>* </a:t>
            </a:r>
            <a:r>
              <a:rPr lang="en-CA" sz="4400" dirty="0" err="1" smtClean="0"/>
              <a:t>ActiveData</a:t>
            </a:r>
            <a:r>
              <a:rPr lang="en-CA" sz="4400" dirty="0" smtClean="0"/>
              <a:t> does not include visualization a this time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3552877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Open Sans Light" charset="0"/>
              </a:rPr>
              <a:t>Examples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75000"/>
                </a:schemeClr>
              </a:buClr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Identify change in test times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Test time distributions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Visualize perf regression</a:t>
            </a:r>
            <a:endParaRPr lang="en-US" altLang="en-US" dirty="0" smtClean="0">
              <a:solidFill>
                <a:schemeClr val="bg1">
                  <a:lumMod val="75000"/>
                </a:schemeClr>
              </a:solidFill>
              <a:latin typeface="Open Sans Light" charset="0"/>
            </a:endParaRPr>
          </a:p>
          <a:p>
            <a:r>
              <a:rPr lang="en-US" altLang="en-US" dirty="0" smtClean="0">
                <a:latin typeface="Open Sans Light" charset="0"/>
              </a:rPr>
              <a:t>Fail rate by time into suite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40026" y="12496800"/>
            <a:ext cx="134920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 smtClean="0"/>
              <a:t>* </a:t>
            </a:r>
            <a:r>
              <a:rPr lang="en-CA" sz="4400" dirty="0" err="1" smtClean="0"/>
              <a:t>ActiveData</a:t>
            </a:r>
            <a:r>
              <a:rPr lang="en-CA" sz="4400" dirty="0" smtClean="0"/>
              <a:t> does not include visualization a this time</a:t>
            </a:r>
            <a:endParaRPr lang="en-CA" sz="4400" dirty="0"/>
          </a:p>
        </p:txBody>
      </p:sp>
      <p:pic>
        <p:nvPicPr>
          <p:cNvPr id="34818" name="Picture 2" descr="C:\Users\kyle\Desktop\fail rates by duration into su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200" y="4114800"/>
            <a:ext cx="12177713" cy="511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151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Open Sans Light" charset="0"/>
              </a:rPr>
              <a:t>Examples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75000"/>
                </a:schemeClr>
              </a:buClr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Identify change in test times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Test time distributions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Visualize perf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regression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Fail rate by time into suite</a:t>
            </a:r>
          </a:p>
          <a:p>
            <a:r>
              <a:rPr lang="en-US" altLang="en-US" dirty="0" smtClean="0">
                <a:latin typeface="Open Sans Light" charset="0"/>
              </a:rPr>
              <a:t>CPU time </a:t>
            </a:r>
            <a:r>
              <a:rPr lang="en-US" altLang="en-US" dirty="0" smtClean="0">
                <a:latin typeface="Open Sans Light" charset="0"/>
              </a:rPr>
              <a:t>by Branch</a:t>
            </a:r>
            <a:endParaRPr lang="en-US" altLang="en-US" dirty="0" smtClean="0">
              <a:latin typeface="Open Sans Light" charset="0"/>
            </a:endParaRPr>
          </a:p>
        </p:txBody>
      </p:sp>
      <p:pic>
        <p:nvPicPr>
          <p:cNvPr id="1026" name="Picture 2" descr="C:\Users\kyle\Desktop\TestResourcesByBranch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0"/>
          <a:stretch/>
        </p:blipFill>
        <p:spPr bwMode="auto">
          <a:xfrm>
            <a:off x="12420600" y="2590800"/>
            <a:ext cx="9982200" cy="914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40026" y="12496800"/>
            <a:ext cx="134920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 smtClean="0"/>
              <a:t>* </a:t>
            </a:r>
            <a:r>
              <a:rPr lang="en-CA" sz="4400" dirty="0" err="1" smtClean="0"/>
              <a:t>ActiveData</a:t>
            </a:r>
            <a:r>
              <a:rPr lang="en-CA" sz="4400" dirty="0" smtClean="0"/>
              <a:t> does not include visualization a this time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9074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Open Sans Light" charset="0"/>
              </a:rPr>
              <a:t>Examples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75000"/>
                </a:schemeClr>
              </a:buClr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Identify change in test times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Test time distributions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Visualize perf 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regression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Fail rate by time into </a:t>
            </a: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suite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CPU time by branch</a:t>
            </a:r>
            <a:endParaRPr lang="en-CA" altLang="en-US" dirty="0">
              <a:solidFill>
                <a:schemeClr val="bg1">
                  <a:lumMod val="75000"/>
                </a:schemeClr>
              </a:solidFill>
              <a:latin typeface="Open Sans Light" charset="0"/>
            </a:endParaRPr>
          </a:p>
          <a:p>
            <a:r>
              <a:rPr lang="en-US" altLang="en-US" dirty="0" smtClean="0">
                <a:latin typeface="Open Sans Light" charset="0"/>
              </a:rPr>
              <a:t>Reviews over time*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18106" y="12496800"/>
            <a:ext cx="1213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 smtClean="0"/>
              <a:t>* From </a:t>
            </a:r>
            <a:r>
              <a:rPr lang="en-CA" sz="4400" dirty="0" err="1" smtClean="0"/>
              <a:t>MoDevMetrics</a:t>
            </a:r>
            <a:r>
              <a:rPr lang="en-CA" sz="4400" dirty="0" smtClean="0"/>
              <a:t>, the </a:t>
            </a:r>
            <a:r>
              <a:rPr lang="en-CA" sz="4400" dirty="0" err="1" smtClean="0"/>
              <a:t>ActiveData</a:t>
            </a:r>
            <a:r>
              <a:rPr lang="en-CA" sz="4400" dirty="0" smtClean="0"/>
              <a:t> precursor</a:t>
            </a:r>
            <a:endParaRPr lang="en-CA" sz="4400" dirty="0"/>
          </a:p>
        </p:txBody>
      </p:sp>
      <p:pic>
        <p:nvPicPr>
          <p:cNvPr id="35842" name="Picture 2" descr="C:\Users\kyle\Desktop\2015-06-29 15-57-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0" y="4095750"/>
            <a:ext cx="10752137" cy="619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741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Open Sans Light" charset="0"/>
              </a:rPr>
              <a:t>Limitations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Open Sans Light" charset="0"/>
              </a:rPr>
              <a:t>Query language is still limited, complex analysis must be done </a:t>
            </a:r>
            <a:r>
              <a:rPr lang="en-US" altLang="en-US" dirty="0" smtClean="0">
                <a:latin typeface="Open Sans Light" charset="0"/>
              </a:rPr>
              <a:t>on client</a:t>
            </a:r>
          </a:p>
          <a:p>
            <a:r>
              <a:rPr lang="en-US" altLang="en-US" dirty="0" smtClean="0">
                <a:latin typeface="Open Sans Light" charset="0"/>
              </a:rPr>
              <a:t>Not </a:t>
            </a:r>
            <a:r>
              <a:rPr lang="en-US" altLang="en-US" dirty="0" smtClean="0">
                <a:latin typeface="Open Sans Light" charset="0"/>
              </a:rPr>
              <a:t>designed for complex relations:  Only transactional data; data with little or no lifecycle; can be modeled well.</a:t>
            </a:r>
          </a:p>
          <a:p>
            <a:r>
              <a:rPr lang="en-US" altLang="en-US" dirty="0" smtClean="0">
                <a:latin typeface="Open Sans Light" charset="0"/>
              </a:rPr>
              <a:t>Data is dumb: Must make the effort to explore the results and avoid misinterpreting the data.</a:t>
            </a:r>
          </a:p>
          <a:p>
            <a:endParaRPr lang="en-US" altLang="en-US" dirty="0" smtClean="0">
              <a:latin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343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Open Sans Light" charset="0"/>
              </a:rPr>
              <a:t>More Details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5181600" cy="9296400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en-US" dirty="0" smtClean="0">
                <a:latin typeface="Open Sans Light" charset="0"/>
              </a:rPr>
              <a:t>Query Tool</a:t>
            </a:r>
          </a:p>
          <a:p>
            <a:pPr marL="0" indent="0" algn="r">
              <a:buNone/>
            </a:pPr>
            <a:r>
              <a:rPr lang="en-US" altLang="en-US" dirty="0" smtClean="0">
                <a:latin typeface="Open Sans Light" charset="0"/>
              </a:rPr>
              <a:t>Service Endpoint</a:t>
            </a:r>
          </a:p>
          <a:p>
            <a:pPr marL="0" indent="0" algn="r">
              <a:buNone/>
            </a:pPr>
            <a:r>
              <a:rPr lang="en-US" altLang="en-US" dirty="0" smtClean="0">
                <a:latin typeface="Open Sans Light" charset="0"/>
              </a:rPr>
              <a:t>Wiki</a:t>
            </a:r>
          </a:p>
          <a:p>
            <a:pPr marL="0" indent="0" algn="r">
              <a:buNone/>
            </a:pPr>
            <a:r>
              <a:rPr lang="en-US" altLang="en-US" dirty="0" smtClean="0">
                <a:latin typeface="Open Sans Light" charset="0"/>
              </a:rPr>
              <a:t>Code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3200400"/>
            <a:ext cx="16230600" cy="929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04800" indent="-304800" algn="l" rtl="0" eaLnBrk="0" fontAlgn="base" hangingPunct="0">
              <a:spcBef>
                <a:spcPts val="51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5200">
                <a:solidFill>
                  <a:srgbClr val="2F302F"/>
                </a:solidFill>
                <a:latin typeface="Open Sans Light"/>
                <a:ea typeface="+mn-ea"/>
                <a:cs typeface="Open Sans Light"/>
                <a:sym typeface="Gill Sans Light" charset="0"/>
              </a:defRPr>
            </a:lvl1pPr>
            <a:lvl2pPr marL="685800" indent="-304800" algn="l" rtl="0" eaLnBrk="0" fontAlgn="base" hangingPunct="0">
              <a:spcBef>
                <a:spcPts val="51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5200">
                <a:solidFill>
                  <a:srgbClr val="2F302F"/>
                </a:solidFill>
                <a:latin typeface="Open Sans Light"/>
                <a:ea typeface="+mn-ea"/>
                <a:cs typeface="Open Sans Light"/>
                <a:sym typeface="Gill Sans Light" charset="0"/>
              </a:defRPr>
            </a:lvl2pPr>
            <a:lvl3pPr marL="1066800" indent="-304800" algn="l" rtl="0" eaLnBrk="0" fontAlgn="base" hangingPunct="0">
              <a:spcBef>
                <a:spcPts val="51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5200">
                <a:solidFill>
                  <a:srgbClr val="2F302F"/>
                </a:solidFill>
                <a:latin typeface="Open Sans Light"/>
                <a:ea typeface="+mn-ea"/>
                <a:cs typeface="Open Sans Light"/>
                <a:sym typeface="Gill Sans Light" charset="0"/>
              </a:defRPr>
            </a:lvl3pPr>
            <a:lvl4pPr marL="1447800" indent="-304800" algn="l" rtl="0" eaLnBrk="0" fontAlgn="base" hangingPunct="0">
              <a:spcBef>
                <a:spcPts val="51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5200">
                <a:solidFill>
                  <a:srgbClr val="2F302F"/>
                </a:solidFill>
                <a:latin typeface="Open Sans Light"/>
                <a:ea typeface="+mn-ea"/>
                <a:cs typeface="Open Sans Light"/>
                <a:sym typeface="Gill Sans Light" charset="0"/>
              </a:defRPr>
            </a:lvl4pPr>
            <a:lvl5pPr marL="1828800" indent="-304800" algn="l" rtl="0" eaLnBrk="0" fontAlgn="base" hangingPunct="0">
              <a:spcBef>
                <a:spcPts val="51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5200">
                <a:solidFill>
                  <a:srgbClr val="2F302F"/>
                </a:solidFill>
                <a:latin typeface="Open Sans Light"/>
                <a:ea typeface="+mn-ea"/>
                <a:cs typeface="Open Sans Light"/>
                <a:sym typeface="Gill Sans Light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5200">
                <a:solidFill>
                  <a:srgbClr val="2F302F"/>
                </a:solidFill>
                <a:latin typeface="+mn-lt"/>
                <a:ea typeface="+mn-ea"/>
                <a:cs typeface="+mn-cs"/>
                <a:sym typeface="Gill Sans Light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5200">
                <a:solidFill>
                  <a:srgbClr val="2F302F"/>
                </a:solidFill>
                <a:latin typeface="+mn-lt"/>
                <a:ea typeface="+mn-ea"/>
                <a:cs typeface="+mn-cs"/>
                <a:sym typeface="Gill Sans Light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5200">
                <a:solidFill>
                  <a:srgbClr val="2F302F"/>
                </a:solidFill>
                <a:latin typeface="+mn-lt"/>
                <a:ea typeface="+mn-ea"/>
                <a:cs typeface="+mn-cs"/>
                <a:sym typeface="Gill Sans Light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5200">
                <a:solidFill>
                  <a:srgbClr val="2F302F"/>
                </a:solidFill>
                <a:latin typeface="+mn-lt"/>
                <a:ea typeface="+mn-ea"/>
                <a:cs typeface="+mn-cs"/>
                <a:sym typeface="Gill Sans Light" charset="0"/>
              </a:defRPr>
            </a:lvl9pPr>
          </a:lstStyle>
          <a:p>
            <a:pPr marL="0" indent="0">
              <a:buNone/>
            </a:pPr>
            <a:r>
              <a:rPr lang="en-US" altLang="en-US" kern="0" dirty="0" smtClean="0">
                <a:latin typeface="Open Sans Light" charset="0"/>
                <a:hlinkClick r:id="rId2"/>
              </a:rPr>
              <a:t>http://activedata.allizom.org/tools/query.html</a:t>
            </a:r>
            <a:endParaRPr lang="en-US" altLang="en-US" kern="0" dirty="0" smtClean="0">
              <a:latin typeface="Open Sans Light" charset="0"/>
            </a:endParaRPr>
          </a:p>
          <a:p>
            <a:pPr marL="0" indent="0">
              <a:buNone/>
            </a:pPr>
            <a:r>
              <a:rPr lang="en-US" altLang="en-US" kern="0" dirty="0" smtClean="0">
                <a:latin typeface="Open Sans Light" charset="0"/>
                <a:hlinkClick r:id="rId3"/>
              </a:rPr>
              <a:t>http://activedata.allizom.org/query</a:t>
            </a:r>
            <a:endParaRPr lang="en-US" altLang="en-US" kern="0" dirty="0" smtClean="0">
              <a:latin typeface="Open Sans Light" charset="0"/>
            </a:endParaRPr>
          </a:p>
          <a:p>
            <a:pPr marL="0" indent="0">
              <a:buNone/>
            </a:pPr>
            <a:r>
              <a:rPr lang="en-US" altLang="en-US" kern="0" dirty="0" smtClean="0">
                <a:latin typeface="Open Sans Light" charset="0"/>
                <a:hlinkClick r:id="rId4"/>
              </a:rPr>
              <a:t>https://wiki.mozilla.org/Auto-tools/Projects/ActiveData</a:t>
            </a:r>
            <a:endParaRPr lang="en-US" altLang="en-US" kern="0" dirty="0" smtClean="0">
              <a:latin typeface="Open Sans Light" charset="0"/>
            </a:endParaRPr>
          </a:p>
          <a:p>
            <a:pPr marL="0" indent="0">
              <a:buNone/>
            </a:pPr>
            <a:r>
              <a:rPr lang="en-US" altLang="en-US" kern="0" dirty="0" smtClean="0">
                <a:latin typeface="Open Sans Light" charset="0"/>
                <a:hlinkClick r:id="rId5"/>
              </a:rPr>
              <a:t>https://github.com/klahnakoski/ActiveData</a:t>
            </a:r>
            <a:endParaRPr lang="en-US" altLang="en-US" kern="0" dirty="0" smtClean="0">
              <a:latin typeface="Open Sans Light" charset="0"/>
            </a:endParaRPr>
          </a:p>
          <a:p>
            <a:pPr marL="0" indent="0">
              <a:buNone/>
            </a:pPr>
            <a:endParaRPr lang="en-US" altLang="en-US" kern="0" dirty="0" smtClean="0">
              <a:latin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290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066800" y="4191000"/>
            <a:ext cx="21945600" cy="4953000"/>
          </a:xfrm>
        </p:spPr>
        <p:txBody>
          <a:bodyPr/>
          <a:lstStyle/>
          <a:p>
            <a:r>
              <a:rPr lang="en-US" altLang="en-US" sz="11500" b="1" dirty="0" smtClean="0">
                <a:latin typeface="Open Sans Light" charset="0"/>
              </a:rPr>
              <a:t>Active Data</a:t>
            </a:r>
            <a:r>
              <a:rPr lang="en-US" altLang="en-US" dirty="0" smtClean="0">
                <a:latin typeface="Open Sans Light" charset="0"/>
              </a:rPr>
              <a:t/>
            </a:r>
            <a:br>
              <a:rPr lang="en-US" altLang="en-US" dirty="0" smtClean="0">
                <a:latin typeface="Open Sans Light" charset="0"/>
              </a:rPr>
            </a:br>
            <a:r>
              <a:rPr lang="en-US" altLang="en-US" sz="6000" dirty="0" smtClean="0">
                <a:latin typeface="Open Sans Light" charset="0"/>
                <a:hlinkClick r:id="rId2"/>
              </a:rPr>
              <a:t>http://activedata.allizom.org</a:t>
            </a:r>
            <a:r>
              <a:rPr lang="en-US" altLang="en-US" dirty="0" smtClean="0">
                <a:latin typeface="Open Sans Light" charset="0"/>
              </a:rPr>
              <a:t/>
            </a:r>
            <a:br>
              <a:rPr lang="en-US" altLang="en-US" dirty="0" smtClean="0">
                <a:latin typeface="Open Sans Light" charset="0"/>
              </a:rPr>
            </a:br>
            <a:endParaRPr lang="en-US" altLang="en-US" dirty="0" smtClean="0">
              <a:latin typeface="Open Sans Ligh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55598" y="11125200"/>
            <a:ext cx="606127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r"/>
            <a:r>
              <a:rPr lang="en-CA" dirty="0" smtClean="0"/>
              <a:t>Kyle </a:t>
            </a:r>
            <a:r>
              <a:rPr lang="en-CA" dirty="0" err="1" smtClean="0"/>
              <a:t>Lahnakoski</a:t>
            </a:r>
            <a:endParaRPr lang="en-CA" dirty="0" smtClean="0"/>
          </a:p>
          <a:p>
            <a:pPr lvl="1" algn="r"/>
            <a:r>
              <a:rPr lang="en-CA" sz="3600" dirty="0" smtClean="0">
                <a:hlinkClick r:id="rId3"/>
              </a:rPr>
              <a:t>klahnakoski@mozilla.com</a:t>
            </a:r>
            <a:endParaRPr lang="en-CA" sz="3600" dirty="0" smtClean="0"/>
          </a:p>
        </p:txBody>
      </p:sp>
    </p:spTree>
    <p:extLst>
      <p:ext uri="{BB962C8B-B14F-4D97-AF65-F5344CB8AC3E}">
        <p14:creationId xmlns:p14="http://schemas.microsoft.com/office/powerpoint/2010/main" val="137658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143000" y="3124200"/>
            <a:ext cx="219456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CA" i="1" dirty="0"/>
              <a:t>a copy of transaction data specifically </a:t>
            </a:r>
            <a:endParaRPr lang="en-CA" i="1" dirty="0" smtClean="0"/>
          </a:p>
          <a:p>
            <a:r>
              <a:rPr lang="en-CA" i="1" dirty="0" smtClean="0"/>
              <a:t>structured </a:t>
            </a:r>
            <a:r>
              <a:rPr lang="en-CA" i="1" dirty="0"/>
              <a:t>for query and </a:t>
            </a:r>
            <a:r>
              <a:rPr lang="en-CA" i="1" dirty="0" smtClean="0"/>
              <a:t>analysis</a:t>
            </a:r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Open Sans Light" charset="0"/>
              </a:rPr>
              <a:t>Data Warehouse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219200" y="5334001"/>
            <a:ext cx="21945600" cy="1143000"/>
          </a:xfrm>
        </p:spPr>
        <p:txBody>
          <a:bodyPr/>
          <a:lstStyle/>
          <a:p>
            <a:pPr marL="0" indent="0" algn="r">
              <a:buNone/>
            </a:pPr>
            <a:r>
              <a:rPr lang="en-CA" dirty="0" smtClean="0"/>
              <a:t>-- Ralph </a:t>
            </a:r>
            <a:r>
              <a:rPr lang="en-CA" dirty="0"/>
              <a:t>Kimball </a:t>
            </a:r>
            <a:endParaRPr lang="en-US" altLang="en-US" dirty="0" smtClean="0">
              <a:latin typeface="Open Sans Light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126210" y="6781800"/>
            <a:ext cx="21945600" cy="2895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CA" i="1" dirty="0"/>
              <a:t>If you have to wait minutes or hours for a </a:t>
            </a:r>
            <a:r>
              <a:rPr lang="en-CA" i="1" dirty="0" smtClean="0"/>
              <a:t>question</a:t>
            </a:r>
          </a:p>
          <a:p>
            <a:r>
              <a:rPr lang="en-CA" i="1" dirty="0" smtClean="0"/>
              <a:t>to </a:t>
            </a:r>
            <a:r>
              <a:rPr lang="en-CA" i="1" dirty="0"/>
              <a:t>be answered, you simply can’t iterate on </a:t>
            </a:r>
            <a:endParaRPr lang="en-CA" i="1" dirty="0" smtClean="0"/>
          </a:p>
          <a:p>
            <a:r>
              <a:rPr lang="en-CA" i="1" dirty="0" smtClean="0"/>
              <a:t>hypotheses </a:t>
            </a:r>
            <a:r>
              <a:rPr lang="en-CA" i="1" dirty="0"/>
              <a:t>and investigate in a meaningful way.</a:t>
            </a:r>
          </a:p>
          <a:p>
            <a:endParaRPr lang="en-CA" i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521687" y="12801600"/>
            <a:ext cx="131882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/>
              <a:t>* </a:t>
            </a:r>
            <a:r>
              <a:rPr lang="en-CA" sz="3200" dirty="0" smtClean="0">
                <a:hlinkClick r:id="rId2"/>
              </a:rPr>
              <a:t>https</a:t>
            </a:r>
            <a:r>
              <a:rPr lang="en-CA" sz="3200" dirty="0">
                <a:hlinkClick r:id="rId2"/>
              </a:rPr>
              <a:t>://amplitude.com/blog/2015/08/25/scaling-analytics-at-amplitude/</a:t>
            </a:r>
          </a:p>
          <a:p>
            <a:endParaRPr lang="en-CA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143000" y="10058400"/>
            <a:ext cx="21945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04800" indent="-304800" algn="l" rtl="0" eaLnBrk="0" fontAlgn="base" hangingPunct="0">
              <a:spcBef>
                <a:spcPts val="51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5200">
                <a:solidFill>
                  <a:srgbClr val="2F302F"/>
                </a:solidFill>
                <a:latin typeface="Open Sans Light"/>
                <a:ea typeface="+mn-ea"/>
                <a:cs typeface="Open Sans Light"/>
                <a:sym typeface="Gill Sans Light" charset="0"/>
              </a:defRPr>
            </a:lvl1pPr>
            <a:lvl2pPr marL="685800" indent="-304800" algn="l" rtl="0" eaLnBrk="0" fontAlgn="base" hangingPunct="0">
              <a:spcBef>
                <a:spcPts val="51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5200">
                <a:solidFill>
                  <a:srgbClr val="2F302F"/>
                </a:solidFill>
                <a:latin typeface="Open Sans Light"/>
                <a:ea typeface="+mn-ea"/>
                <a:cs typeface="Open Sans Light"/>
                <a:sym typeface="Gill Sans Light" charset="0"/>
              </a:defRPr>
            </a:lvl2pPr>
            <a:lvl3pPr marL="1066800" indent="-304800" algn="l" rtl="0" eaLnBrk="0" fontAlgn="base" hangingPunct="0">
              <a:spcBef>
                <a:spcPts val="51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5200">
                <a:solidFill>
                  <a:srgbClr val="2F302F"/>
                </a:solidFill>
                <a:latin typeface="Open Sans Light"/>
                <a:ea typeface="+mn-ea"/>
                <a:cs typeface="Open Sans Light"/>
                <a:sym typeface="Gill Sans Light" charset="0"/>
              </a:defRPr>
            </a:lvl3pPr>
            <a:lvl4pPr marL="1447800" indent="-304800" algn="l" rtl="0" eaLnBrk="0" fontAlgn="base" hangingPunct="0">
              <a:spcBef>
                <a:spcPts val="51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5200">
                <a:solidFill>
                  <a:srgbClr val="2F302F"/>
                </a:solidFill>
                <a:latin typeface="Open Sans Light"/>
                <a:ea typeface="+mn-ea"/>
                <a:cs typeface="Open Sans Light"/>
                <a:sym typeface="Gill Sans Light" charset="0"/>
              </a:defRPr>
            </a:lvl4pPr>
            <a:lvl5pPr marL="1828800" indent="-304800" algn="l" rtl="0" eaLnBrk="0" fontAlgn="base" hangingPunct="0">
              <a:spcBef>
                <a:spcPts val="51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5200">
                <a:solidFill>
                  <a:srgbClr val="2F302F"/>
                </a:solidFill>
                <a:latin typeface="Open Sans Light"/>
                <a:ea typeface="+mn-ea"/>
                <a:cs typeface="Open Sans Light"/>
                <a:sym typeface="Gill Sans Light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5200">
                <a:solidFill>
                  <a:srgbClr val="2F302F"/>
                </a:solidFill>
                <a:latin typeface="+mn-lt"/>
                <a:ea typeface="+mn-ea"/>
                <a:cs typeface="+mn-cs"/>
                <a:sym typeface="Gill Sans Light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5200">
                <a:solidFill>
                  <a:srgbClr val="2F302F"/>
                </a:solidFill>
                <a:latin typeface="+mn-lt"/>
                <a:ea typeface="+mn-ea"/>
                <a:cs typeface="+mn-cs"/>
                <a:sym typeface="Gill Sans Light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5200">
                <a:solidFill>
                  <a:srgbClr val="2F302F"/>
                </a:solidFill>
                <a:latin typeface="+mn-lt"/>
                <a:ea typeface="+mn-ea"/>
                <a:cs typeface="+mn-cs"/>
                <a:sym typeface="Gill Sans Light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5200">
                <a:solidFill>
                  <a:srgbClr val="2F302F"/>
                </a:solidFill>
                <a:latin typeface="+mn-lt"/>
                <a:ea typeface="+mn-ea"/>
                <a:cs typeface="+mn-cs"/>
                <a:sym typeface="Gill Sans Light" charset="0"/>
              </a:defRPr>
            </a:lvl9pPr>
          </a:lstStyle>
          <a:p>
            <a:pPr marL="0" indent="0" algn="r">
              <a:buFont typeface="Gill Sans Light" charset="0"/>
              <a:buNone/>
            </a:pPr>
            <a:r>
              <a:rPr lang="en-CA" kern="0" dirty="0" smtClean="0"/>
              <a:t>-- Jeffrey Wang </a:t>
            </a:r>
            <a:br>
              <a:rPr lang="en-CA" kern="0" dirty="0" smtClean="0"/>
            </a:br>
            <a:r>
              <a:rPr lang="en-CA" sz="4400" kern="0" dirty="0" smtClean="0"/>
              <a:t>(just someone on internet*)</a:t>
            </a:r>
            <a:endParaRPr lang="en-US" altLang="en-US" sz="4400" kern="0" dirty="0" smtClean="0">
              <a:latin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455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Open Sans Light" charset="0"/>
              </a:rPr>
              <a:t>Data Warehouse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 smtClean="0">
                <a:latin typeface="Open Sans Light" charset="0"/>
              </a:rPr>
              <a:t>Fast data access</a:t>
            </a:r>
          </a:p>
          <a:p>
            <a:r>
              <a:rPr lang="en-CA" altLang="en-US" dirty="0" smtClean="0">
                <a:latin typeface="Open Sans Light" charset="0"/>
              </a:rPr>
              <a:t>Reduce effort to get data</a:t>
            </a:r>
          </a:p>
          <a:p>
            <a:r>
              <a:rPr lang="en-CA" altLang="en-US" dirty="0" smtClean="0">
                <a:latin typeface="Open Sans Light" charset="0"/>
              </a:rPr>
              <a:t>Offset query load from transactional systems</a:t>
            </a:r>
          </a:p>
          <a:p>
            <a:r>
              <a:rPr lang="en-CA" altLang="en-US" dirty="0" smtClean="0">
                <a:latin typeface="Open Sans Light" charset="0"/>
              </a:rPr>
              <a:t>Standardize data</a:t>
            </a:r>
          </a:p>
          <a:p>
            <a:r>
              <a:rPr lang="en-CA" altLang="en-US" dirty="0" smtClean="0">
                <a:latin typeface="Open Sans Light" charset="0"/>
              </a:rPr>
              <a:t>Comprehensive single source</a:t>
            </a:r>
          </a:p>
          <a:p>
            <a:r>
              <a:rPr lang="en-CA" altLang="en-US" dirty="0" smtClean="0">
                <a:latin typeface="Open Sans Light" charset="0"/>
              </a:rPr>
              <a:t>Share data</a:t>
            </a:r>
            <a:endParaRPr lang="en-US" altLang="en-US" dirty="0" smtClean="0">
              <a:latin typeface="Ope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68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Open Sans Light" charset="0"/>
              </a:rPr>
              <a:t>Data Warehouse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 smtClean="0">
                <a:latin typeface="Open Sans Light" charset="0"/>
              </a:rPr>
              <a:t>Fast data access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Reduce effort to get data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Offset query load from transactional systems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Standardize data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Comprehensive single source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Share data</a:t>
            </a:r>
            <a:endParaRPr lang="en-US" altLang="en-US" dirty="0" smtClean="0">
              <a:solidFill>
                <a:schemeClr val="bg1">
                  <a:lumMod val="75000"/>
                </a:schemeClr>
              </a:solidFill>
              <a:latin typeface="Open Sans Ligh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63400" y="3810000"/>
            <a:ext cx="10493668" cy="4555093"/>
          </a:xfrm>
          <a:prstGeom prst="rect">
            <a:avLst/>
          </a:prstGeom>
          <a:solidFill>
            <a:srgbClr val="E8DAC6"/>
          </a:solidFill>
          <a:ln w="635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smtClean="0"/>
              <a:t>Supporting ad hoc reporting and charts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smtClean="0"/>
              <a:t>Allow quick exploration and discovery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smtClean="0"/>
              <a:t>Spark new types of analysis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8458200" y="4038600"/>
            <a:ext cx="3505200" cy="838200"/>
          </a:xfrm>
          <a:prstGeom prst="straightConnector1">
            <a:avLst/>
          </a:prstGeom>
          <a:solidFill>
            <a:srgbClr val="6C7472"/>
          </a:solidFill>
          <a:ln>
            <a:noFill/>
            <a:tailEnd type="arrow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/>
          <p:nvPr/>
        </p:nvCxnSpPr>
        <p:spPr bwMode="auto">
          <a:xfrm flipH="1" flipV="1">
            <a:off x="7467600" y="3657600"/>
            <a:ext cx="4495800" cy="1295400"/>
          </a:xfrm>
          <a:prstGeom prst="straightConnector1">
            <a:avLst/>
          </a:prstGeom>
          <a:solidFill>
            <a:srgbClr val="6C7472"/>
          </a:solidFill>
          <a:ln w="127000" cap="flat" cmpd="sng" algn="ctr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98929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Open Sans Light" charset="0"/>
              </a:rPr>
              <a:t>Data Warehouse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Fast data access</a:t>
            </a:r>
          </a:p>
          <a:p>
            <a:r>
              <a:rPr lang="en-CA" altLang="en-US" dirty="0" smtClean="0">
                <a:latin typeface="Open Sans Light" charset="0"/>
              </a:rPr>
              <a:t>Reduce effort to get data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Offset query load from transactional systems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Standardize data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Comprehensive single source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Share data</a:t>
            </a:r>
            <a:endParaRPr lang="en-US" altLang="en-US" dirty="0" smtClean="0">
              <a:solidFill>
                <a:schemeClr val="bg1">
                  <a:lumMod val="75000"/>
                </a:schemeClr>
              </a:solidFill>
              <a:latin typeface="Open Sans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68200" y="3429000"/>
            <a:ext cx="10493668" cy="6340197"/>
          </a:xfrm>
          <a:prstGeom prst="rect">
            <a:avLst/>
          </a:prstGeom>
          <a:solidFill>
            <a:srgbClr val="E8DAC6"/>
          </a:solidFill>
          <a:ln w="635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smtClean="0"/>
              <a:t>Eliminate log parsing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smtClean="0"/>
              <a:t>Reduce time to find needles in haystack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smtClean="0"/>
              <a:t>No database schema to declare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smtClean="0"/>
              <a:t>No indexing or caching for speed 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9296400" y="4648200"/>
            <a:ext cx="2971800" cy="457200"/>
          </a:xfrm>
          <a:prstGeom prst="straightConnector1">
            <a:avLst/>
          </a:prstGeom>
          <a:solidFill>
            <a:srgbClr val="6C7472"/>
          </a:solidFill>
          <a:ln w="127000" cap="flat" cmpd="sng" algn="ctr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74358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Open Sans Light" charset="0"/>
              </a:rPr>
              <a:t>Data Warehouse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Fast data access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Reduce effort to get data</a:t>
            </a:r>
          </a:p>
          <a:p>
            <a:r>
              <a:rPr lang="en-CA" altLang="en-US" dirty="0" smtClean="0">
                <a:latin typeface="Open Sans Light" charset="0"/>
              </a:rPr>
              <a:t>Offset query load from transactional systems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Standardize data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Comprehensive single source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Share data</a:t>
            </a:r>
            <a:endParaRPr lang="en-US" altLang="en-US" dirty="0" smtClean="0">
              <a:solidFill>
                <a:schemeClr val="bg1">
                  <a:lumMod val="75000"/>
                </a:schemeClr>
              </a:solidFill>
              <a:latin typeface="Open Sans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63400" y="7467600"/>
            <a:ext cx="10493668" cy="3662541"/>
          </a:xfrm>
          <a:prstGeom prst="rect">
            <a:avLst/>
          </a:prstGeom>
          <a:solidFill>
            <a:srgbClr val="E8DAC6"/>
          </a:solidFill>
          <a:ln w="635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smtClean="0"/>
              <a:t>Report queries often require expensive joins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smtClean="0"/>
              <a:t>Long time series demand lots of data</a:t>
            </a:r>
            <a:endParaRPr lang="en-CA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10363200" y="6934200"/>
            <a:ext cx="1600200" cy="838200"/>
          </a:xfrm>
          <a:prstGeom prst="straightConnector1">
            <a:avLst/>
          </a:prstGeom>
          <a:solidFill>
            <a:srgbClr val="6C7472"/>
          </a:solidFill>
          <a:ln w="127000" cap="flat" cmpd="sng" algn="ctr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74358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Open Sans Light" charset="0"/>
              </a:rPr>
              <a:t>Data Warehouse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Fast data access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Reduce effort to get data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Offset query load from transactional systems</a:t>
            </a:r>
          </a:p>
          <a:p>
            <a:r>
              <a:rPr lang="en-CA" altLang="en-US" dirty="0" smtClean="0">
                <a:latin typeface="Open Sans Light" charset="0"/>
              </a:rPr>
              <a:t>Standardize data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Comprehensive single source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Share data</a:t>
            </a:r>
            <a:endParaRPr lang="en-US" altLang="en-US" dirty="0" smtClean="0">
              <a:solidFill>
                <a:schemeClr val="bg1">
                  <a:lumMod val="75000"/>
                </a:schemeClr>
              </a:solidFill>
              <a:latin typeface="Open Sans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63400" y="5562600"/>
            <a:ext cx="10493668" cy="3662541"/>
          </a:xfrm>
          <a:prstGeom prst="rect">
            <a:avLst/>
          </a:prstGeom>
          <a:solidFill>
            <a:srgbClr val="E8DAC6"/>
          </a:solidFill>
          <a:ln w="635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smtClean="0"/>
              <a:t>Standard naming convention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smtClean="0"/>
              <a:t>Common dimensions and lookup tables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dirty="0" smtClean="0"/>
              <a:t>Identical format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7086600" y="7543800"/>
            <a:ext cx="4876800" cy="381000"/>
          </a:xfrm>
          <a:prstGeom prst="straightConnector1">
            <a:avLst/>
          </a:prstGeom>
          <a:solidFill>
            <a:srgbClr val="6C7472"/>
          </a:solidFill>
          <a:ln w="127000" cap="flat" cmpd="sng" algn="ctr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74358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Open Sans Light" charset="0"/>
              </a:rPr>
              <a:t>Data Warehouse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Fast data access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Reduce effort to get data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Offset query load from transactional systems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Standardize data</a:t>
            </a:r>
          </a:p>
          <a:p>
            <a:r>
              <a:rPr lang="en-CA" altLang="en-US" dirty="0" smtClean="0">
                <a:latin typeface="Open Sans Light" charset="0"/>
              </a:rPr>
              <a:t>Comprehensive single source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CA" altLang="en-US" dirty="0" smtClean="0">
                <a:solidFill>
                  <a:schemeClr val="bg1">
                    <a:lumMod val="75000"/>
                  </a:schemeClr>
                </a:solidFill>
                <a:latin typeface="Open Sans Light" charset="0"/>
              </a:rPr>
              <a:t>Share data</a:t>
            </a:r>
            <a:endParaRPr lang="en-US" altLang="en-US" dirty="0" smtClean="0">
              <a:solidFill>
                <a:schemeClr val="bg1">
                  <a:lumMod val="75000"/>
                </a:schemeClr>
              </a:solidFill>
              <a:latin typeface="Open Sans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63400" y="7911405"/>
            <a:ext cx="10493668" cy="1877437"/>
          </a:xfrm>
          <a:prstGeom prst="rect">
            <a:avLst/>
          </a:prstGeom>
          <a:solidFill>
            <a:srgbClr val="E8DAC6"/>
          </a:solidFill>
          <a:ln w="635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 algn="l"/>
            <a:r>
              <a:rPr lang="en-CA" dirty="0" smtClean="0"/>
              <a:t>Data from multiple systems in single location</a:t>
            </a:r>
            <a:endParaRPr lang="en-CA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10515600" y="8991600"/>
            <a:ext cx="1447800" cy="304800"/>
          </a:xfrm>
          <a:prstGeom prst="straightConnector1">
            <a:avLst/>
          </a:prstGeom>
          <a:solidFill>
            <a:srgbClr val="6C7472"/>
          </a:solidFill>
          <a:ln w="127000" cap="flat" cmpd="sng" algn="ctr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74358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zilla - Sandstone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Mozilla - Sandstone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Open Sans" charset="0"/>
            <a:ea typeface="ヒラギノ角ゴ ProN W3" charset="0"/>
            <a:cs typeface="ヒラギノ角ゴ ProN W3" charset="0"/>
            <a:sym typeface="Open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Open Sans" charset="0"/>
            <a:ea typeface="ヒラギノ角ゴ ProN W3" charset="0"/>
            <a:cs typeface="ヒラギノ角ゴ ProN W3" charset="0"/>
            <a:sym typeface="Open Sans" charset="0"/>
          </a:defRPr>
        </a:defPPr>
      </a:lstStyle>
    </a:lnDef>
  </a:objectDefaults>
  <a:extraClrSchemeLst>
    <a:extraClrScheme>
      <a:clrScheme name="Mozilla - Sandsto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Pages>0</Pages>
  <Words>934</Words>
  <Characters>0</Characters>
  <Application>Microsoft Office PowerPoint</Application>
  <PresentationFormat>Custom</PresentationFormat>
  <Lines>0</Lines>
  <Paragraphs>231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Mozilla - Sandstone</vt:lpstr>
      <vt:lpstr>Active Data http://activedata.allizom.org </vt:lpstr>
      <vt:lpstr>Objective</vt:lpstr>
      <vt:lpstr>Data Warehouse</vt:lpstr>
      <vt:lpstr>Data Warehouse</vt:lpstr>
      <vt:lpstr>Data Warehouse</vt:lpstr>
      <vt:lpstr>Data Warehouse</vt:lpstr>
      <vt:lpstr>Data Warehouse</vt:lpstr>
      <vt:lpstr>Data Warehouse</vt:lpstr>
      <vt:lpstr>Data Warehouse</vt:lpstr>
      <vt:lpstr>Data Warehouse</vt:lpstr>
      <vt:lpstr>Data Warehouse</vt:lpstr>
      <vt:lpstr>Active Data</vt:lpstr>
      <vt:lpstr>Active Data</vt:lpstr>
      <vt:lpstr>Active Data</vt:lpstr>
      <vt:lpstr>Active Data</vt:lpstr>
      <vt:lpstr>Active Data</vt:lpstr>
      <vt:lpstr>Active Data</vt:lpstr>
      <vt:lpstr>Active Data</vt:lpstr>
      <vt:lpstr>Active Data</vt:lpstr>
      <vt:lpstr>Contents</vt:lpstr>
      <vt:lpstr>Examples</vt:lpstr>
      <vt:lpstr>Examples</vt:lpstr>
      <vt:lpstr>Examples</vt:lpstr>
      <vt:lpstr>Examples</vt:lpstr>
      <vt:lpstr>Examples</vt:lpstr>
      <vt:lpstr>Examples</vt:lpstr>
      <vt:lpstr>Limitations</vt:lpstr>
      <vt:lpstr>More Details</vt:lpstr>
      <vt:lpstr>Active Data http://activedata.allizom.org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</dc:creator>
  <cp:lastModifiedBy>kyle</cp:lastModifiedBy>
  <cp:revision>52</cp:revision>
  <dcterms:modified xsi:type="dcterms:W3CDTF">2015-09-02T17:52:17Z</dcterms:modified>
</cp:coreProperties>
</file>