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4" r:id="rId7"/>
    <p:sldId id="266" r:id="rId8"/>
    <p:sldId id="265" r:id="rId9"/>
    <p:sldId id="267" r:id="rId10"/>
    <p:sldId id="271" r:id="rId11"/>
    <p:sldId id="274" r:id="rId12"/>
    <p:sldId id="268" r:id="rId13"/>
    <p:sldId id="270" r:id="rId14"/>
    <p:sldId id="275" r:id="rId15"/>
    <p:sldId id="277" r:id="rId16"/>
    <p:sldId id="276" r:id="rId17"/>
    <p:sldId id="278" r:id="rId18"/>
    <p:sldId id="279" r:id="rId19"/>
    <p:sldId id="281" r:id="rId20"/>
    <p:sldId id="282" r:id="rId21"/>
    <p:sldId id="284" r:id="rId22"/>
    <p:sldId id="283" r:id="rId23"/>
    <p:sldId id="260" r:id="rId24"/>
    <p:sldId id="269" r:id="rId25"/>
    <p:sldId id="273" r:id="rId26"/>
    <p:sldId id="27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场" id="{C23590E1-88E4-4A79-88CD-0D7E391A03D2}">
          <p14:sldIdLst>
            <p14:sldId id="257"/>
            <p14:sldId id="256"/>
          </p14:sldIdLst>
        </p14:section>
        <p14:section name="停机问题" id="{ED741293-5E02-442C-B3AB-784161115C0E}">
          <p14:sldIdLst>
            <p14:sldId id="258"/>
            <p14:sldId id="259"/>
            <p14:sldId id="261"/>
            <p14:sldId id="264"/>
            <p14:sldId id="266"/>
            <p14:sldId id="265"/>
            <p14:sldId id="267"/>
          </p14:sldIdLst>
        </p14:section>
        <p14:section name="图灵完备" id="{C6999D43-88E7-48AF-B13D-5224E9C91150}">
          <p14:sldIdLst>
            <p14:sldId id="271"/>
            <p14:sldId id="274"/>
            <p14:sldId id="268"/>
            <p14:sldId id="270"/>
            <p14:sldId id="275"/>
          </p14:sldIdLst>
        </p14:section>
        <p14:section name="不可计算" id="{7B7EA268-54F0-485F-8507-3AAED35EFD98}">
          <p14:sldIdLst>
            <p14:sldId id="277"/>
            <p14:sldId id="276"/>
            <p14:sldId id="278"/>
            <p14:sldId id="279"/>
            <p14:sldId id="281"/>
          </p14:sldIdLst>
        </p14:section>
        <p14:section name="收尾" id="{B49B934F-05C8-4741-9827-7566C5754288}">
          <p14:sldIdLst>
            <p14:sldId id="282"/>
            <p14:sldId id="284"/>
            <p14:sldId id="283"/>
            <p14:sldId id="260"/>
            <p14:sldId id="269"/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B625B-ECE1-4ECF-9EF0-F535CF4C4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752AB8-9D2D-4D66-915A-167A660B8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35830-FE1C-4213-93F7-828FF118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D908-DDDD-45C9-A03D-D588A76A920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5C59C-1ECD-43A3-B4DC-067F5656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EFE5D-AE24-45BB-B3CF-3EDC57AA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DD8A-BE48-4195-80C2-74AAA736B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7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83FFB-54A2-4A00-AE49-0FED65E8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DA290E-2D28-4FC3-B493-4F208EC21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C89398-A307-40FA-9AAE-86D9E84B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D908-DDDD-45C9-A03D-D588A76A920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7CB3A-DCB1-42E8-AD09-AD009A05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E4993-A13B-4AF2-9E38-88F99F78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DD8A-BE48-4195-80C2-74AAA736B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9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7972EE-A3AA-4F74-A080-B0DB5509A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3CDEE9-3DE1-4783-A754-9F3BA9A18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58309-AE62-4858-845F-91B847D9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D908-DDDD-45C9-A03D-D588A76A920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FADCA-AF20-4BD7-9C49-4AF6F19F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C568F-36EB-42E7-B18D-95490538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DD8A-BE48-4195-80C2-74AAA736B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1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2D698-824C-44F1-96BB-1AEB958B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AEF00-4B90-4FF7-AF6B-DA474FF9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3DA697-D7C4-4080-B050-1242A874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D908-DDDD-45C9-A03D-D588A76A920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2DABD-A751-4AF4-84AD-50E297D0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C8E12-4506-46A9-840C-D2354AFA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DD8A-BE48-4195-80C2-74AAA736B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B5ECD-4A1A-4C99-A094-389D46CD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427B0-06FE-4E0B-BBDB-9E379A3C7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0E534-B064-46DE-8C86-F2B917F9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D908-DDDD-45C9-A03D-D588A76A920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F501C-7E0E-4118-A017-98536DCA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D0DA8-5EB4-40A9-8283-36996362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DD8A-BE48-4195-80C2-74AAA736B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29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5A67F-2A57-46B3-B1C7-C8B67C8E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B48D8-418C-4CEC-A7DF-F35180CDA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A39840-5430-46DE-8A60-70BD6EF5A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7DD2CE-0785-408C-A9BD-4D308C3A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D908-DDDD-45C9-A03D-D588A76A920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BC684-60B0-40F6-8D46-DC5C6967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86D739-81A6-497D-9DBE-4E5AEC36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DD8A-BE48-4195-80C2-74AAA736B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7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AFC2B-898A-44AB-A222-1B0EDAAE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9AB3E-31F1-4311-86EA-B3E5369F8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760CC7-65A6-4D7D-B98D-FF441E3A6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D3FEDF-D4D1-49FA-97BD-11C0CD070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97E63C-4A10-403B-8888-A2010E97A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63AC01-B4BD-4D62-A897-093C7808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D908-DDDD-45C9-A03D-D588A76A920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1DD0CC-7747-4143-AD99-2D47B0DD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05A745-C3BE-471B-AB32-63C1DF7A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DD8A-BE48-4195-80C2-74AAA736B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6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A6D1E-6273-4BC9-A813-0ADD78DE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D144CD-2B4E-4A53-96F0-992251E9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D908-DDDD-45C9-A03D-D588A76A920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43FC20-FC94-4D3B-9E5B-502E3F37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D56BBE-29A2-496E-832F-3785BE27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DD8A-BE48-4195-80C2-74AAA736B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05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4C3612-1E17-41A8-BB62-FAFC8C05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D908-DDDD-45C9-A03D-D588A76A920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9CBBC4-B00F-446E-AB9C-A34EC29F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B0FD96-CC9E-4776-A241-AEB3C943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DD8A-BE48-4195-80C2-74AAA736B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82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3CD01-3054-47F7-AAE3-89BECADD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46F07-19AE-4B22-905C-046756B3B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82A92E-0C22-4036-B996-92C4F45C6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4029B-76B7-4BD3-9916-4EA41A47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D908-DDDD-45C9-A03D-D588A76A920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3DCB31-DDE0-4F72-A6F7-CB097B0B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26F36-FF9E-4000-9F91-877921C5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DD8A-BE48-4195-80C2-74AAA736B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2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F724D-651E-479A-AF7D-34EFDBB6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D2D70E-48A5-4053-B9F5-C2AC7BF8C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BD198A-CF30-4B36-9331-812C494FB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443F08-D45C-414B-8BB2-D80FDFB7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D908-DDDD-45C9-A03D-D588A76A920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4D1674-DC14-49AA-BFF2-C1CD794E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CE867-3DE6-4C4B-ABCB-D37BAC06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DD8A-BE48-4195-80C2-74AAA736B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5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153295-A12C-409A-864C-26E94BE5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8D0A9-95C0-487F-9993-3087C7BED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CB4A0-9C19-4542-829B-7687CF5F5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FD908-DDDD-45C9-A03D-D588A76A920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FE72B-669F-4990-8E94-8D2BBD57B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5A48F-6FAA-4C8D-AC86-1EB50AC20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EDD8A-BE48-4195-80C2-74AAA736B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30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44091850" TargetMode="External"/><Relationship Id="rId2" Type="http://schemas.openxmlformats.org/officeDocument/2006/relationships/hyperlink" Target="https://tieba.baidu.com/p/1538026682?red_tag=057359319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hihu.com/question/20081359/answer/275107187" TargetMode="External"/><Relationship Id="rId5" Type="http://schemas.openxmlformats.org/officeDocument/2006/relationships/hyperlink" Target="https://www.bilibili.com/video/BV1464y1k7Ya" TargetMode="External"/><Relationship Id="rId4" Type="http://schemas.openxmlformats.org/officeDocument/2006/relationships/hyperlink" Target="https://blog.csdn.net/xiongchen/article/details/657401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41242156" TargetMode="External"/><Relationship Id="rId7" Type="http://schemas.openxmlformats.org/officeDocument/2006/relationships/hyperlink" Target="https://zhuanlan.zhihu.com/p/43275716" TargetMode="External"/><Relationship Id="rId2" Type="http://schemas.openxmlformats.org/officeDocument/2006/relationships/hyperlink" Target="https://zhuanlan.zhihu.com/p/12564574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hihu.com/question/20115374" TargetMode="External"/><Relationship Id="rId5" Type="http://schemas.openxmlformats.org/officeDocument/2006/relationships/hyperlink" Target="https://www.zhihu.com/question/53988049?sort=created" TargetMode="External"/><Relationship Id="rId4" Type="http://schemas.openxmlformats.org/officeDocument/2006/relationships/hyperlink" Target="https://www.zhihu.com/question/27620664/answer/143802067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xiu.com/article/350253.html" TargetMode="External"/><Relationship Id="rId2" Type="http://schemas.openxmlformats.org/officeDocument/2006/relationships/hyperlink" Target="http://home.ustc.edu.cn/~zzzz/lifegame/lifega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oll.sohu.com/20111104/n324718257.shtml" TargetMode="External"/><Relationship Id="rId5" Type="http://schemas.openxmlformats.org/officeDocument/2006/relationships/hyperlink" Target="https://zhuanlan.zhihu.com/p/121735949" TargetMode="External"/><Relationship Id="rId4" Type="http://schemas.openxmlformats.org/officeDocument/2006/relationships/hyperlink" Target="https://www.thepaper.cn/newsDetail_forward_9612327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27528796" TargetMode="External"/><Relationship Id="rId2" Type="http://schemas.openxmlformats.org/officeDocument/2006/relationships/hyperlink" Target="https://blog.csdn.net/u014044032/article/details/915139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rix67.com/blog/archives/901" TargetMode="External"/><Relationship Id="rId5" Type="http://schemas.openxmlformats.org/officeDocument/2006/relationships/hyperlink" Target="https://www.zhihu.com/question/364786025/answer/999815624" TargetMode="External"/><Relationship Id="rId4" Type="http://schemas.openxmlformats.org/officeDocument/2006/relationships/hyperlink" Target="https://www.zhihu.com/question/308552945/answer/57864063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5261A9-9B22-4E56-B89D-326983790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34" t="35933" r="54451" b="37546"/>
          <a:stretch/>
        </p:blipFill>
        <p:spPr>
          <a:xfrm>
            <a:off x="1772317" y="941765"/>
            <a:ext cx="8647366" cy="497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0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A2351-087E-4FBD-B429-073DC08D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什么是“可做到想象中一切计算”？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5A142-7C90-4310-A795-0C668C42E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>
                <a:latin typeface="Consolas" panose="020B0609020204030204" pitchFamily="49" charset="0"/>
              </a:rPr>
              <a:t>可判断</a:t>
            </a:r>
            <a:r>
              <a:rPr lang="en-US" altLang="zh-CN" dirty="0">
                <a:latin typeface="Consolas" panose="020B0609020204030204" pitchFamily="49" charset="0"/>
              </a:rPr>
              <a:t>(if) </a:t>
            </a:r>
            <a:r>
              <a:rPr lang="zh-CN" altLang="en-US" dirty="0">
                <a:latin typeface="Consolas" panose="020B0609020204030204" pitchFamily="49" charset="0"/>
              </a:rPr>
              <a:t>递归语言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latin typeface="Consolas" panose="020B0609020204030204" pitchFamily="49" charset="0"/>
              </a:rPr>
              <a:t>可识别</a:t>
            </a:r>
            <a:r>
              <a:rPr lang="en-US" altLang="zh-CN" dirty="0">
                <a:latin typeface="Consolas" panose="020B0609020204030204" pitchFamily="49" charset="0"/>
              </a:rPr>
              <a:t>(for) </a:t>
            </a:r>
            <a:r>
              <a:rPr lang="zh-CN" altLang="en-US" dirty="0">
                <a:latin typeface="Consolas" panose="020B0609020204030204" pitchFamily="49" charset="0"/>
              </a:rPr>
              <a:t>递归可枚举语言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已知能实现的最强计算模型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623AA0-7382-4C91-B149-A49C7398E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879" y="1405812"/>
            <a:ext cx="5114836" cy="37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8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E3B2A2B-92B7-4AA3-AE58-4B0E40B5BA2E}"/>
              </a:ext>
            </a:extLst>
          </p:cNvPr>
          <p:cNvSpPr txBox="1">
            <a:spLocks/>
          </p:cNvSpPr>
          <p:nvPr/>
        </p:nvSpPr>
        <p:spPr>
          <a:xfrm>
            <a:off x="257749" y="3200783"/>
            <a:ext cx="5179555" cy="4564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latin typeface="Consolas" panose="020B0609020204030204" pitchFamily="49" charset="0"/>
              </a:rPr>
              <a:t>不会有人想看的严谨数学定义→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1C9683-F0C4-4770-9ED1-FAD04EC5A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77" y="966878"/>
            <a:ext cx="5293586" cy="53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31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A2351-087E-4FBD-B429-073DC08D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“图灵机”存在吗？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5A142-7C90-4310-A795-0C668C42E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此问题在计算机出现前提出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图灵的构造：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无限长方格纸带</a:t>
            </a:r>
            <a:r>
              <a:rPr lang="en-US" altLang="zh-CN" dirty="0">
                <a:latin typeface="Consolas" panose="020B0609020204030204" pitchFamily="49" charset="0"/>
              </a:rPr>
              <a:t>+</a:t>
            </a:r>
            <a:r>
              <a:rPr lang="zh-CN" altLang="en-US" dirty="0">
                <a:latin typeface="Consolas" panose="020B0609020204030204" pitchFamily="49" charset="0"/>
              </a:rPr>
              <a:t>字符表：每一位可以保存字符表中的值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读写头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指针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：读、写、左移、右移、改变值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状态机</a:t>
            </a:r>
            <a:r>
              <a:rPr lang="en-US" altLang="zh-CN" dirty="0">
                <a:latin typeface="Consolas" panose="020B0609020204030204" pitchFamily="49" charset="0"/>
              </a:rPr>
              <a:t>+</a:t>
            </a:r>
            <a:r>
              <a:rPr lang="zh-CN" altLang="en-US" dirty="0">
                <a:latin typeface="Consolas" panose="020B0609020204030204" pitchFamily="49" charset="0"/>
              </a:rPr>
              <a:t>控制器：利用不同状态制定规则，决定读写头操作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计算机逻辑结构</a:t>
            </a:r>
            <a:r>
              <a:rPr lang="zh-CN" altLang="en-US" dirty="0">
                <a:latin typeface="Consolas" panose="020B0609020204030204" pitchFamily="49" charset="0"/>
              </a:rPr>
              <a:t>雏形</a:t>
            </a:r>
          </a:p>
        </p:txBody>
      </p:sp>
    </p:spTree>
    <p:extLst>
      <p:ext uri="{BB962C8B-B14F-4D97-AF65-F5344CB8AC3E}">
        <p14:creationId xmlns:p14="http://schemas.microsoft.com/office/powerpoint/2010/main" val="174362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00992-88AB-4DB7-8459-7933A040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图灵完备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AF181-3A31-47E8-8EDB-5012FC40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onsolas" panose="020B0609020204030204" pitchFamily="49" charset="0"/>
              </a:rPr>
              <a:t>等价</a:t>
            </a:r>
            <a:r>
              <a:rPr lang="zh-CN" altLang="en-US" dirty="0">
                <a:latin typeface="Consolas" panose="020B0609020204030204" pitchFamily="49" charset="0"/>
              </a:rPr>
              <a:t>于图灵机的系统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可互相构造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包括：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很多编程语言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生命游戏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涌现</a:t>
            </a:r>
            <a:r>
              <a:rPr lang="zh-CN" altLang="en-US" dirty="0">
                <a:latin typeface="Consolas" panose="020B0609020204030204" pitchFamily="49" charset="0"/>
              </a:rPr>
              <a:t>现象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彭罗斯地砖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准晶体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数学公理系统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25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00992-88AB-4DB7-8459-7933A040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图灵完备系统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AF181-3A31-47E8-8EDB-5012FC40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具有可判断、可识别的性质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程序具有三种可能：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正常运行停机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出现非法而停机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无限运行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每个图灵完备的系统中，都存在停机问题</a:t>
            </a:r>
            <a:r>
              <a:rPr lang="en-US" altLang="zh-CN" b="1" dirty="0"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739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24CDC-59D3-4709-949E-6BE5928D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可计算性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4D5B6-2400-4D8A-A3DC-C31D1E9E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可计算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实数可以通过一个图灵机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利用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有限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算法来得到这个实数的任意想要的一位数字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逼近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复杂度理论：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P=NP?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34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DC668-F41F-46EB-87FE-5A835BE6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不可做到的计算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22155-1BD6-4182-8C88-374D8D2C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是否停机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    ↓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停机</a:t>
            </a:r>
            <a:r>
              <a:rPr lang="zh-CN" altLang="en-US" b="1" dirty="0">
                <a:latin typeface="Consolas" panose="020B0609020204030204" pitchFamily="49" charset="0"/>
              </a:rPr>
              <a:t>概率</a:t>
            </a:r>
            <a:endParaRPr lang="en-US" altLang="zh-CN" b="1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1975</a:t>
            </a:r>
            <a:r>
              <a:rPr lang="zh-CN" altLang="en-US" dirty="0">
                <a:latin typeface="Consolas" panose="020B0609020204030204" pitchFamily="49" charset="0"/>
              </a:rPr>
              <a:t>，蔡廷</a:t>
            </a:r>
            <a:r>
              <a:rPr lang="en-US" altLang="zh-CN" dirty="0">
                <a:latin typeface="Consolas" panose="020B0609020204030204" pitchFamily="49" charset="0"/>
              </a:rPr>
              <a:t>(Gregory </a:t>
            </a:r>
            <a:r>
              <a:rPr lang="en-US" altLang="zh-CN" dirty="0" err="1">
                <a:latin typeface="Consolas" panose="020B0609020204030204" pitchFamily="49" charset="0"/>
              </a:rPr>
              <a:t>Chaitin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975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C53EB-4C26-4E45-A287-5281177E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蔡廷常数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69245-D6B9-427D-B256-1EFBC3FF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对某个</a:t>
            </a:r>
            <a:r>
              <a:rPr lang="zh-CN" altLang="en-US" b="1" dirty="0"/>
              <a:t>图灵完备的语言</a:t>
            </a:r>
            <a:r>
              <a:rPr lang="zh-CN" altLang="en-US" dirty="0"/>
              <a:t>定义蔡廷常数：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随机输入一段代码，这段代码能成功运行并且在有限时间里终止的概率。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是否定义合理？</a:t>
            </a:r>
            <a:endParaRPr lang="en-US" altLang="zh-CN" dirty="0"/>
          </a:p>
          <a:p>
            <a:r>
              <a:rPr lang="zh-CN" altLang="en-US" dirty="0"/>
              <a:t>为何不可计算？</a:t>
            </a:r>
          </a:p>
        </p:txBody>
      </p:sp>
    </p:spTree>
    <p:extLst>
      <p:ext uri="{BB962C8B-B14F-4D97-AF65-F5344CB8AC3E}">
        <p14:creationId xmlns:p14="http://schemas.microsoft.com/office/powerpoint/2010/main" val="272612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81C88-140E-46D3-A50E-7CDF8B57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从蔡廷常数得出的“万能证明法”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5A289-2EBA-4A03-A968-DF6AFF06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设编程语言字符种类为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，利用蔡廷常数可以给出判断某个代码长度为</a:t>
            </a:r>
            <a:r>
              <a:rPr lang="en-US" altLang="zh-CN" dirty="0">
                <a:latin typeface="Consolas" panose="020B0609020204030204" pitchFamily="49" charset="0"/>
              </a:rPr>
              <a:t>n</a:t>
            </a:r>
            <a:r>
              <a:rPr lang="zh-CN" altLang="en-US" dirty="0">
                <a:latin typeface="Consolas" panose="020B0609020204030204" pitchFamily="49" charset="0"/>
              </a:rPr>
              <a:t>的程序是否会无限运行的算法：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性质：程序长度越长，不会停机的程序在概率中的贡献越小，且长度大于某个</a:t>
            </a:r>
            <a:r>
              <a:rPr lang="en-US" altLang="zh-CN" dirty="0">
                <a:latin typeface="Consolas" panose="020B0609020204030204" pitchFamily="49" charset="0"/>
              </a:rPr>
              <a:t>k</a:t>
            </a:r>
            <a:r>
              <a:rPr lang="zh-CN" altLang="en-US" dirty="0">
                <a:latin typeface="Consolas" panose="020B0609020204030204" pitchFamily="49" charset="0"/>
              </a:rPr>
              <a:t>的程序在概率中的贡献在</a:t>
            </a:r>
            <a:r>
              <a:rPr lang="en-US" altLang="zh-CN" dirty="0">
                <a:latin typeface="Consolas" panose="020B0609020204030204" pitchFamily="49" charset="0"/>
              </a:rPr>
              <a:t>k</a:t>
            </a:r>
            <a:r>
              <a:rPr lang="zh-CN" altLang="en-US" dirty="0">
                <a:latin typeface="Consolas" panose="020B0609020204030204" pitchFamily="49" charset="0"/>
              </a:rPr>
              <a:t>增大时趋近于</a:t>
            </a:r>
            <a:r>
              <a:rPr lang="en-US" altLang="zh-CN" dirty="0">
                <a:latin typeface="Consolas" panose="020B0609020204030204" pitchFamily="49" charset="0"/>
              </a:rPr>
              <a:t>0</a:t>
            </a:r>
            <a:r>
              <a:rPr lang="zh-CN" altLang="en-US" dirty="0">
                <a:latin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思路：同时运行长度小于等于某足够大</a:t>
            </a:r>
            <a:r>
              <a:rPr lang="en-US" altLang="zh-CN" dirty="0">
                <a:latin typeface="Consolas" panose="020B0609020204030204" pitchFamily="49" charset="0"/>
              </a:rPr>
              <a:t>L</a:t>
            </a:r>
            <a:r>
              <a:rPr lang="zh-CN" altLang="en-US" dirty="0">
                <a:latin typeface="Consolas" panose="020B0609020204030204" pitchFamily="49" charset="0"/>
              </a:rPr>
              <a:t>的程序，则停机足够多后会存在某个时刻，只要再停一个都会导致停机概率无法挽回得高于蔡廷常数，此时剩下的程序必然会永远运行下去。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4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E1EC3-7F4A-4D00-90A2-D84A7852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679"/>
            <a:ext cx="10515600" cy="5698284"/>
          </a:xfrm>
        </p:spPr>
        <p:txBody>
          <a:bodyPr>
            <a:normAutofit/>
          </a:bodyPr>
          <a:lstStyle/>
          <a:p>
            <a:r>
              <a:rPr lang="zh-CN" altLang="en-US" dirty="0"/>
              <a:t>以上过程说明，从蔡廷常数出发，得到了停机问题的解答！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由于停机问题不可解，因此蔡廷常数不可能被算出。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事实上，利用概率，可以类似构造出一系列的不可计算数。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trike="dblStrike" dirty="0">
                <a:latin typeface="Consolas" panose="020B0609020204030204" pitchFamily="49" charset="0"/>
              </a:rPr>
              <a:t>“We must know, we will know.”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“We don’t know, we can’t know.”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53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BB66C-4B6E-4AF6-A8FD-86F882A8B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“无解”之美</a:t>
            </a:r>
            <a:br>
              <a:rPr lang="en-US" altLang="zh-CN" dirty="0"/>
            </a:br>
            <a:r>
              <a:rPr lang="en-US" altLang="zh-CN" sz="5400" dirty="0"/>
              <a:t>The Beauty of Unsolvable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A53E8B-64FF-4F50-A5C6-7592F2674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Consolas" panose="020B0609020204030204" pitchFamily="49" charset="0"/>
              </a:rPr>
              <a:t>王豆豆 </a:t>
            </a:r>
            <a:r>
              <a:rPr lang="en-US" altLang="zh-CN" sz="2000" dirty="0">
                <a:latin typeface="Consolas" panose="020B0609020204030204" pitchFamily="49" charset="0"/>
              </a:rPr>
              <a:t>&amp; </a:t>
            </a:r>
            <a:r>
              <a:rPr lang="zh-CN" altLang="en-US" sz="2000" dirty="0">
                <a:latin typeface="Consolas" panose="020B0609020204030204" pitchFamily="49" charset="0"/>
              </a:rPr>
              <a:t>郑滕飞</a:t>
            </a:r>
          </a:p>
        </p:txBody>
      </p:sp>
    </p:spTree>
    <p:extLst>
      <p:ext uri="{BB962C8B-B14F-4D97-AF65-F5344CB8AC3E}">
        <p14:creationId xmlns:p14="http://schemas.microsoft.com/office/powerpoint/2010/main" val="1679917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E1EC3-7F4A-4D00-90A2-D84A7852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679"/>
            <a:ext cx="10515600" cy="617373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一切的开端，集合论的提出者康托，由于无法解决自指悖论患上精神分裂症，</a:t>
            </a:r>
            <a:r>
              <a:rPr lang="en-US" altLang="zh-CN" dirty="0">
                <a:latin typeface="Consolas" panose="020B0609020204030204" pitchFamily="49" charset="0"/>
              </a:rPr>
              <a:t>1918</a:t>
            </a:r>
            <a:r>
              <a:rPr lang="zh-CN" altLang="en-US" dirty="0">
                <a:latin typeface="Consolas" panose="020B0609020204030204" pitchFamily="49" charset="0"/>
              </a:rPr>
              <a:t>年在精神病院去世。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数学界的无冕之王，希尔伯特，坚决反抗纳粹政府，却没能阻挡哥廷根学派的衰落，最终于</a:t>
            </a:r>
            <a:r>
              <a:rPr lang="en-US" altLang="zh-CN" dirty="0">
                <a:latin typeface="Consolas" panose="020B0609020204030204" pitchFamily="49" charset="0"/>
              </a:rPr>
              <a:t>1943</a:t>
            </a:r>
            <a:r>
              <a:rPr lang="zh-CN" altLang="en-US" dirty="0">
                <a:latin typeface="Consolas" panose="020B0609020204030204" pitchFamily="49" charset="0"/>
              </a:rPr>
              <a:t>年在孤独中离世。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计算机科学的开创者图灵，因同性恋而遭到迫害，于</a:t>
            </a:r>
            <a:r>
              <a:rPr lang="en-US" altLang="zh-CN" dirty="0">
                <a:latin typeface="Consolas" panose="020B0609020204030204" pitchFamily="49" charset="0"/>
              </a:rPr>
              <a:t>1954</a:t>
            </a:r>
            <a:r>
              <a:rPr lang="zh-CN" altLang="en-US" dirty="0">
                <a:latin typeface="Consolas" panose="020B0609020204030204" pitchFamily="49" charset="0"/>
              </a:rPr>
              <a:t>年服毒自杀。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罗素，自指悖论的提出者，于</a:t>
            </a:r>
            <a:r>
              <a:rPr lang="en-US" altLang="zh-CN" dirty="0">
                <a:latin typeface="Consolas" panose="020B0609020204030204" pitchFamily="49" charset="0"/>
              </a:rPr>
              <a:t>1970</a:t>
            </a:r>
            <a:r>
              <a:rPr lang="zh-CN" altLang="en-US" dirty="0">
                <a:latin typeface="Consolas" panose="020B0609020204030204" pitchFamily="49" charset="0"/>
              </a:rPr>
              <a:t>年安然离世，享年</a:t>
            </a:r>
            <a:r>
              <a:rPr lang="en-US" altLang="zh-CN" dirty="0">
                <a:latin typeface="Consolas" panose="020B0609020204030204" pitchFamily="49" charset="0"/>
              </a:rPr>
              <a:t>98</a:t>
            </a:r>
            <a:r>
              <a:rPr lang="zh-CN" altLang="en-US" dirty="0">
                <a:latin typeface="Consolas" panose="020B0609020204030204" pitchFamily="49" charset="0"/>
              </a:rPr>
              <a:t>岁。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证明希尔伯特问题错误的哥德尔，患上了严重的被害妄想症，并因此拒绝一切食物，在</a:t>
            </a:r>
            <a:r>
              <a:rPr lang="en-US" altLang="zh-CN" dirty="0">
                <a:latin typeface="Consolas" panose="020B0609020204030204" pitchFamily="49" charset="0"/>
              </a:rPr>
              <a:t>1978</a:t>
            </a:r>
            <a:r>
              <a:rPr lang="zh-CN" altLang="en-US" dirty="0">
                <a:latin typeface="Consolas" panose="020B0609020204030204" pitchFamily="49" charset="0"/>
              </a:rPr>
              <a:t>年因绝食而死。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哥德尔一生的朋友，对彭罗斯地砖问题作出重要贡献的王浩参加了他的葬礼。王浩于</a:t>
            </a:r>
            <a:r>
              <a:rPr lang="en-US" altLang="zh-CN" dirty="0">
                <a:latin typeface="Consolas" panose="020B0609020204030204" pitchFamily="49" charset="0"/>
              </a:rPr>
              <a:t>1995</a:t>
            </a:r>
            <a:r>
              <a:rPr lang="zh-CN" altLang="en-US" dirty="0">
                <a:latin typeface="Consolas" panose="020B0609020204030204" pitchFamily="49" charset="0"/>
              </a:rPr>
              <a:t>年逝世。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生命游戏的创始人康威，于</a:t>
            </a:r>
            <a:r>
              <a:rPr lang="en-US" altLang="zh-CN" dirty="0">
                <a:latin typeface="Consolas" panose="020B0609020204030204" pitchFamily="49" charset="0"/>
              </a:rPr>
              <a:t>2020</a:t>
            </a:r>
            <a:r>
              <a:rPr lang="zh-CN" altLang="en-US" dirty="0">
                <a:latin typeface="Consolas" panose="020B0609020204030204" pitchFamily="49" charset="0"/>
              </a:rPr>
              <a:t>年患新冠病逝。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And math goes on...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C4150-B3BD-4AB2-B27B-25861A6C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30" y="20556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TCS(</a:t>
            </a:r>
            <a:r>
              <a:rPr lang="zh-CN" altLang="en-US" dirty="0">
                <a:latin typeface="Consolas" panose="020B0609020204030204" pitchFamily="49" charset="0"/>
              </a:rPr>
              <a:t>理论计算机科学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9692D7E-900A-422A-A78B-DB1871F6C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49" y="1361733"/>
            <a:ext cx="6069406" cy="5474099"/>
          </a:xfrm>
        </p:spPr>
      </p:pic>
    </p:spTree>
    <p:extLst>
      <p:ext uri="{BB962C8B-B14F-4D97-AF65-F5344CB8AC3E}">
        <p14:creationId xmlns:p14="http://schemas.microsoft.com/office/powerpoint/2010/main" val="3482332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21BCA-1207-4364-9CDB-490DF623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感谢聆听！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13E97-DEE8-4B98-BDC3-26ABD03F6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WIR MÜSSEN WISSEN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WIR WERDEN WISSEN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281325-4826-4FB7-AEB1-DBABB2859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91" y="2349309"/>
            <a:ext cx="5965709" cy="369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682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7F486-B389-4E0F-AC63-0E51E4BD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r>
              <a:rPr lang="en-US" altLang="zh-CN" dirty="0"/>
              <a:t>-</a:t>
            </a:r>
            <a:r>
              <a:rPr lang="zh-CN" altLang="en-US" dirty="0"/>
              <a:t>停机问题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0BCB0-819C-4B2B-9CA8-AF88B6A5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BF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https://tieba.baidu.com/p/1538026682?red_tag=0573593194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https://zhuanlan.zhihu.com/p/44091850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https://blog.csdn.net/xiongchen/article/details/657401</a:t>
            </a:r>
            <a:endParaRPr lang="en-US" altLang="zh-CN" dirty="0"/>
          </a:p>
          <a:p>
            <a:r>
              <a:rPr lang="zh-CN" altLang="en-US" dirty="0"/>
              <a:t>希尔伯特三大问题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https://www.bilibili.com/video/BV1464y1k7Ya</a:t>
            </a:r>
            <a:endParaRPr lang="en-US" altLang="zh-CN" dirty="0"/>
          </a:p>
          <a:p>
            <a:r>
              <a:rPr lang="zh-CN" altLang="en-US" dirty="0"/>
              <a:t>停机问题详细证明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https://www.zhihu.com/question/20081359/answer/275107187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406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7F486-B389-4E0F-AC63-0E51E4BD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r>
              <a:rPr lang="en-US" altLang="zh-CN" dirty="0"/>
              <a:t>-</a:t>
            </a:r>
            <a:r>
              <a:rPr lang="zh-CN" altLang="en-US" dirty="0"/>
              <a:t>图灵完备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0BCB0-819C-4B2B-9CA8-AF88B6A5A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2877"/>
          </a:xfrm>
        </p:spPr>
        <p:txBody>
          <a:bodyPr>
            <a:normAutofit/>
          </a:bodyPr>
          <a:lstStyle/>
          <a:p>
            <a:r>
              <a:rPr lang="zh-CN" altLang="en-US" dirty="0"/>
              <a:t>图灵机与递归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https://zhuanlan.zhihu.com/p/125645744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https://zhuanlan.zhihu.com/p/341242156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https://www.zhihu.com/question/27620664/answer/143802067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https://www.zhihu.com/question/53988049?sort=created</a:t>
            </a:r>
            <a:endParaRPr lang="en-US" altLang="zh-CN" dirty="0"/>
          </a:p>
          <a:p>
            <a:r>
              <a:rPr lang="zh-CN" altLang="en-US" dirty="0"/>
              <a:t>图灵完备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https://www.zhihu.com/question/20115374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https://zhuanlan.zhihu.com/p/43275716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801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7F486-B389-4E0F-AC63-0E51E4BD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r>
              <a:rPr lang="en-US" altLang="zh-CN" dirty="0"/>
              <a:t>-</a:t>
            </a:r>
            <a:r>
              <a:rPr lang="zh-CN" altLang="en-US" dirty="0"/>
              <a:t>图灵完备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0BCB0-819C-4B2B-9CA8-AF88B6A5A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4246"/>
          </a:xfrm>
        </p:spPr>
        <p:txBody>
          <a:bodyPr>
            <a:normAutofit/>
          </a:bodyPr>
          <a:lstStyle/>
          <a:p>
            <a:r>
              <a:rPr lang="zh-CN" altLang="en-US" dirty="0"/>
              <a:t>生命游戏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http://home.ustc.edu.cn/~zzzz/lifegame/lifegame.html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https://www.huxiu.com/article/350253.html</a:t>
            </a:r>
            <a:endParaRPr lang="en-US" altLang="zh-CN" dirty="0"/>
          </a:p>
          <a:p>
            <a:r>
              <a:rPr lang="zh-CN" altLang="en-US" dirty="0"/>
              <a:t>彭罗斯地砖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https://www.thepaper.cn/newsDetail_forward_9612327</a:t>
            </a:r>
            <a:endParaRPr lang="en-US" altLang="zh-CN" dirty="0"/>
          </a:p>
          <a:p>
            <a:r>
              <a:rPr lang="zh-CN" altLang="en-US" dirty="0"/>
              <a:t>准晶体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https://zhuanlan.zhihu.com/p/121735949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http://roll.sohu.com/20111104/n324718257.shtml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697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D7515-D350-47E7-8DC3-EA8AC0BE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r>
              <a:rPr lang="en-US" altLang="zh-CN" dirty="0"/>
              <a:t>-</a:t>
            </a:r>
            <a:r>
              <a:rPr lang="zh-CN" altLang="en-US" dirty="0"/>
              <a:t>不可计算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FD30D-677B-49B9-AC1E-0C621784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NP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https://blog.csdn.net/u014044032/article/details/91513982</a:t>
            </a:r>
            <a:endParaRPr lang="en-US" altLang="zh-CN" dirty="0"/>
          </a:p>
          <a:p>
            <a:r>
              <a:rPr lang="zh-CN" altLang="en-US" dirty="0"/>
              <a:t>不可计算问题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https://www.zhihu.com/question/27528796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https://www.zhihu.com/question/308552945/answer/578640632</a:t>
            </a:r>
            <a:endParaRPr lang="en-US" altLang="zh-CN" dirty="0"/>
          </a:p>
          <a:p>
            <a:r>
              <a:rPr lang="zh-CN" altLang="en-US" dirty="0"/>
              <a:t>蔡廷常数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https://www.zhihu.com/question/364786025/answer/999815624</a:t>
            </a:r>
            <a:endParaRPr lang="en-US" altLang="zh-CN" dirty="0"/>
          </a:p>
          <a:p>
            <a:r>
              <a:rPr lang="en-US" altLang="zh-CN" dirty="0">
                <a:hlinkClick r:id="rId6"/>
              </a:rPr>
              <a:t>http://www.matrix67.com/blog/archives/901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59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C9881C-E919-423B-ACFB-F37E73C39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5" t="8949" r="61372" b="10873"/>
          <a:stretch/>
        </p:blipFill>
        <p:spPr>
          <a:xfrm>
            <a:off x="564596" y="150515"/>
            <a:ext cx="4160826" cy="62031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025CD5-F26E-467E-A718-2253F705EF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21" t="13423" r="53542" b="23579"/>
          <a:stretch/>
        </p:blipFill>
        <p:spPr>
          <a:xfrm>
            <a:off x="3878527" y="282299"/>
            <a:ext cx="4192758" cy="48788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52A64D-742A-47FB-97C2-D46374CE92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89" t="18523" r="51696" b="33513"/>
          <a:stretch/>
        </p:blipFill>
        <p:spPr>
          <a:xfrm>
            <a:off x="7075860" y="1696855"/>
            <a:ext cx="4774701" cy="44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1A2A7-86DE-4C94-ACE5-242F0EDE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BF</a:t>
            </a:r>
            <a:r>
              <a:rPr lang="zh-CN" altLang="en-US" dirty="0">
                <a:latin typeface="Consolas" panose="020B0609020204030204" pitchFamily="49" charset="0"/>
              </a:rPr>
              <a:t>语言</a:t>
            </a:r>
            <a:r>
              <a:rPr lang="en-US" altLang="zh-CN" dirty="0">
                <a:latin typeface="Consolas" panose="020B0609020204030204" pitchFamily="49" charset="0"/>
              </a:rPr>
              <a:t>(Urban Müller, 1993)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E87A9-4FCE-4850-8330-7905323D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,----------[----------------------.,----------]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[&gt;&gt;+&lt;&lt;-]&gt;&gt;[&lt;+&lt;+&gt;&gt;-]&lt;&lt;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072ACFF-B46A-429E-846D-A1BC69B40083}"/>
              </a:ext>
            </a:extLst>
          </p:cNvPr>
          <p:cNvSpPr txBox="1">
            <a:spLocks/>
          </p:cNvSpPr>
          <p:nvPr/>
        </p:nvSpPr>
        <p:spPr>
          <a:xfrm>
            <a:off x="838200" y="3135886"/>
            <a:ext cx="10515600" cy="3473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&gt;</a:t>
            </a:r>
            <a:r>
              <a:rPr lang="zh-CN" altLang="en-US" dirty="0">
                <a:latin typeface="Consolas" panose="020B0609020204030204" pitchFamily="49" charset="0"/>
              </a:rPr>
              <a:t>右：向右移动一个格子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zh-CN" altLang="en-US" dirty="0">
                <a:latin typeface="Consolas" panose="020B0609020204030204" pitchFamily="49" charset="0"/>
              </a:rPr>
              <a:t>左：向左移动一个格子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+</a:t>
            </a:r>
            <a:r>
              <a:rPr lang="zh-CN" altLang="en-US" dirty="0">
                <a:latin typeface="Consolas" panose="020B0609020204030204" pitchFamily="49" charset="0"/>
              </a:rPr>
              <a:t>上：给格子里的数字加上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-</a:t>
            </a:r>
            <a:r>
              <a:rPr lang="zh-CN" altLang="en-US" dirty="0">
                <a:latin typeface="Consolas" panose="020B0609020204030204" pitchFamily="49" charset="0"/>
              </a:rPr>
              <a:t>下：给格子里的数字减去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zh-CN" altLang="en-US" dirty="0">
                <a:latin typeface="Consolas" panose="020B0609020204030204" pitchFamily="49" charset="0"/>
              </a:rPr>
              <a:t>始：重复「始</a:t>
            </a:r>
            <a:r>
              <a:rPr lang="en-US" altLang="zh-CN" dirty="0">
                <a:latin typeface="Consolas" panose="020B0609020204030204" pitchFamily="49" charset="0"/>
              </a:rPr>
              <a:t>……</a:t>
            </a:r>
            <a:r>
              <a:rPr lang="zh-CN" altLang="en-US" dirty="0">
                <a:latin typeface="Consolas" panose="020B0609020204030204" pitchFamily="49" charset="0"/>
              </a:rPr>
              <a:t>终」间的指令，直到读「始」之前的格子中数字变成</a:t>
            </a:r>
            <a:r>
              <a:rPr lang="en-US" altLang="zh-CN" dirty="0">
                <a:latin typeface="Consolas" panose="020B0609020204030204" pitchFamily="49" charset="0"/>
              </a:rPr>
              <a:t>0 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终：如果当前格子里的数字为</a:t>
            </a:r>
            <a:r>
              <a:rPr lang="en-US" altLang="zh-CN" dirty="0">
                <a:latin typeface="Consolas" panose="020B0609020204030204" pitchFamily="49" charset="0"/>
              </a:rPr>
              <a:t>0</a:t>
            </a:r>
            <a:r>
              <a:rPr lang="zh-CN" altLang="en-US" dirty="0">
                <a:latin typeface="Consolas" panose="020B0609020204030204" pitchFamily="49" charset="0"/>
              </a:rPr>
              <a:t>，就跳过，否则回头到「始」那里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zh-CN" altLang="en-US" dirty="0">
                <a:latin typeface="Consolas" panose="020B0609020204030204" pitchFamily="49" charset="0"/>
              </a:rPr>
              <a:t>写：查当前格子里的数字在</a:t>
            </a:r>
            <a:r>
              <a:rPr lang="en-US" altLang="zh-CN" dirty="0">
                <a:latin typeface="Consolas" panose="020B0609020204030204" pitchFamily="49" charset="0"/>
              </a:rPr>
              <a:t>ASCII</a:t>
            </a:r>
            <a:r>
              <a:rPr lang="zh-CN" altLang="en-US" dirty="0">
                <a:latin typeface="Consolas" panose="020B0609020204030204" pitchFamily="49" charset="0"/>
              </a:rPr>
              <a:t>表上对应的字母并输出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</a:rPr>
              <a:t>读：查表找到输入字母对应的</a:t>
            </a:r>
            <a:r>
              <a:rPr lang="en-US" altLang="zh-CN" dirty="0">
                <a:latin typeface="Consolas" panose="020B0609020204030204" pitchFamily="49" charset="0"/>
              </a:rPr>
              <a:t>ASCII</a:t>
            </a:r>
            <a:r>
              <a:rPr lang="zh-CN" altLang="en-US" dirty="0">
                <a:latin typeface="Consolas" panose="020B0609020204030204" pitchFamily="49" charset="0"/>
              </a:rPr>
              <a:t>值，并写入当前格子里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69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10B24-616C-4D86-874B-A6DB77F1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762"/>
            <a:ext cx="10515600" cy="57719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,----------[----------------------.,----------]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读入并</a:t>
            </a:r>
            <a:r>
              <a:rPr lang="en-US" altLang="zh-CN" dirty="0">
                <a:latin typeface="Consolas" panose="020B0609020204030204" pitchFamily="49" charset="0"/>
              </a:rPr>
              <a:t>-10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若不为</a:t>
            </a:r>
            <a:r>
              <a:rPr lang="en-US" altLang="zh-CN" dirty="0">
                <a:latin typeface="Consolas" panose="020B0609020204030204" pitchFamily="49" charset="0"/>
              </a:rPr>
              <a:t>0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-22</a:t>
            </a:r>
            <a:r>
              <a:rPr lang="zh-CN" altLang="en-US" dirty="0">
                <a:latin typeface="Consolas" panose="020B0609020204030204" pitchFamily="49" charset="0"/>
              </a:rPr>
              <a:t>并输出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重复以上过程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大小写转换，遇换行停止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[&gt;&gt;+&lt;&lt;-]&gt;[&gt;+&lt;+&gt;&gt;-]&lt;&lt;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将当前格的值移至此后第二个位置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将两个位置后的数复制到当前与下一个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指针回到当前格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将当前格的值复制到下一格</a:t>
            </a:r>
          </a:p>
          <a:p>
            <a:pPr marL="0" indent="0">
              <a:buNone/>
            </a:pP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8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5C208-47EE-48AC-9E9C-246C6008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停机问题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864298-71AA-4E7B-B8F8-6C4FE08B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Consolas" panose="020B0609020204030204" pitchFamily="49" charset="0"/>
              </a:rPr>
              <a:t>是否存在一个程序，输入给定的有限初值与</a:t>
            </a:r>
            <a:r>
              <a:rPr lang="en-US" altLang="zh-CN" sz="3200" dirty="0">
                <a:latin typeface="Consolas" panose="020B0609020204030204" pitchFamily="49" charset="0"/>
              </a:rPr>
              <a:t>BF</a:t>
            </a:r>
            <a:r>
              <a:rPr lang="zh-CN" altLang="en-US" sz="3200" dirty="0">
                <a:latin typeface="Consolas" panose="020B0609020204030204" pitchFamily="49" charset="0"/>
              </a:rPr>
              <a:t>语言代码，可以判断出代码执行后是否进入死循环？</a:t>
            </a:r>
          </a:p>
        </p:txBody>
      </p:sp>
    </p:spTree>
    <p:extLst>
      <p:ext uri="{BB962C8B-B14F-4D97-AF65-F5344CB8AC3E}">
        <p14:creationId xmlns:p14="http://schemas.microsoft.com/office/powerpoint/2010/main" val="16122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10B24-616C-4D86-874B-A6DB77F15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762"/>
            <a:ext cx="10515600" cy="577192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1913 </a:t>
            </a:r>
            <a:r>
              <a:rPr lang="zh-CN" altLang="en-US" dirty="0">
                <a:latin typeface="Consolas" panose="020B0609020204030204" pitchFamily="49" charset="0"/>
              </a:rPr>
              <a:t>希尔伯特</a:t>
            </a:r>
            <a:r>
              <a:rPr lang="en-US" altLang="zh-CN" dirty="0">
                <a:latin typeface="Consolas" panose="020B0609020204030204" pitchFamily="49" charset="0"/>
              </a:rPr>
              <a:t>(David Hilbert)</a:t>
            </a:r>
            <a:r>
              <a:rPr lang="zh-CN" altLang="en-US" dirty="0">
                <a:latin typeface="Consolas" panose="020B0609020204030204" pitchFamily="49" charset="0"/>
              </a:rPr>
              <a:t>与怀海德</a:t>
            </a:r>
            <a:r>
              <a:rPr lang="en-US" altLang="zh-CN" dirty="0">
                <a:latin typeface="Consolas" panose="020B0609020204030204" pitchFamily="49" charset="0"/>
              </a:rPr>
              <a:t>(Whitehead)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《</a:t>
            </a:r>
            <a:r>
              <a:rPr lang="zh-CN" altLang="en-US" dirty="0">
                <a:latin typeface="Consolas" panose="020B0609020204030204" pitchFamily="49" charset="0"/>
              </a:rPr>
              <a:t>数学原理</a:t>
            </a:r>
            <a:r>
              <a:rPr lang="en-US" altLang="zh-CN" dirty="0">
                <a:latin typeface="Consolas" panose="020B0609020204030204" pitchFamily="49" charset="0"/>
              </a:rPr>
              <a:t>(Principia Mathematica)》</a:t>
            </a: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极度准确的</a:t>
            </a:r>
            <a:r>
              <a:rPr lang="zh-CN" altLang="en-US" b="1" dirty="0">
                <a:latin typeface="Consolas" panose="020B0609020204030204" pitchFamily="49" charset="0"/>
              </a:rPr>
              <a:t>形式化证明</a:t>
            </a:r>
            <a:r>
              <a:rPr lang="en-US" altLang="zh-CN" b="1" dirty="0">
                <a:latin typeface="Consolas" panose="020B0609020204030204" pitchFamily="49" charset="0"/>
              </a:rPr>
              <a:t>(Formal system of proof)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1930 </a:t>
            </a:r>
            <a:r>
              <a:rPr lang="zh-CN" altLang="en-US" dirty="0">
                <a:latin typeface="Consolas" panose="020B0609020204030204" pitchFamily="49" charset="0"/>
              </a:rPr>
              <a:t>三大问题：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数学是否</a:t>
            </a:r>
            <a:r>
              <a:rPr lang="zh-CN" altLang="en-US" b="1" dirty="0">
                <a:latin typeface="Consolas" panose="020B0609020204030204" pitchFamily="49" charset="0"/>
              </a:rPr>
              <a:t>完备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所有真命题可证明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数学是否</a:t>
            </a:r>
            <a:r>
              <a:rPr lang="zh-CN" altLang="en-US" b="1" dirty="0">
                <a:latin typeface="Consolas" panose="020B0609020204030204" pitchFamily="49" charset="0"/>
              </a:rPr>
              <a:t>自洽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不会产生悖论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数学是否</a:t>
            </a:r>
            <a:r>
              <a:rPr lang="zh-CN" altLang="en-US" b="1" dirty="0">
                <a:latin typeface="Consolas" panose="020B0609020204030204" pitchFamily="49" charset="0"/>
              </a:rPr>
              <a:t>可判定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是否存在判定任何陈述句符合公理的方式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希尔伯特墓志铭</a:t>
            </a:r>
            <a:r>
              <a:rPr lang="en-US" altLang="zh-CN" dirty="0">
                <a:latin typeface="Consolas" panose="020B0609020204030204" pitchFamily="49" charset="0"/>
              </a:rPr>
              <a:t>“We must know, we will know.”</a:t>
            </a:r>
          </a:p>
          <a:p>
            <a:pPr marL="0" indent="0">
              <a:buNone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4EE5961-2A3B-415D-9EA9-DC75CA061E04}"/>
              </a:ext>
            </a:extLst>
          </p:cNvPr>
          <p:cNvSpPr txBox="1">
            <a:spLocks/>
          </p:cNvSpPr>
          <p:nvPr/>
        </p:nvSpPr>
        <p:spPr>
          <a:xfrm>
            <a:off x="6709181" y="2925006"/>
            <a:ext cx="3066922" cy="456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*1931 </a:t>
            </a:r>
            <a:r>
              <a:rPr lang="zh-CN" altLang="en-US" dirty="0">
                <a:latin typeface="Consolas" panose="020B0609020204030204" pitchFamily="49" charset="0"/>
              </a:rPr>
              <a:t>哥德尔证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否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3048858-8D63-4E8D-A0E3-DCFC02463D61}"/>
              </a:ext>
            </a:extLst>
          </p:cNvPr>
          <p:cNvSpPr txBox="1">
            <a:spLocks/>
          </p:cNvSpPr>
          <p:nvPr/>
        </p:nvSpPr>
        <p:spPr>
          <a:xfrm>
            <a:off x="6709181" y="3476561"/>
            <a:ext cx="4527506" cy="456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Consolas" panose="020B0609020204030204" pitchFamily="49" charset="0"/>
              </a:rPr>
              <a:t>*1931 </a:t>
            </a:r>
            <a:r>
              <a:rPr lang="zh-CN" altLang="en-US" dirty="0">
                <a:latin typeface="Consolas" panose="020B0609020204030204" pitchFamily="49" charset="0"/>
              </a:rPr>
              <a:t>哥德尔证出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无法证明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67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8C097-F248-4B28-9F02-B6317806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图灵</a:t>
            </a:r>
            <a:r>
              <a:rPr lang="en-US" altLang="zh-CN" dirty="0">
                <a:latin typeface="Consolas" panose="020B0609020204030204" pitchFamily="49" charset="0"/>
              </a:rPr>
              <a:t>(Alan Turing)</a:t>
            </a:r>
            <a:r>
              <a:rPr lang="zh-CN" altLang="en-US" dirty="0">
                <a:latin typeface="Consolas" panose="020B0609020204030204" pitchFamily="49" charset="0"/>
              </a:rPr>
              <a:t>的思路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22F82-F9DB-44F0-B769-15641922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1936 </a:t>
            </a:r>
            <a:r>
              <a:rPr lang="zh-CN" altLang="en-US" dirty="0">
                <a:latin typeface="Consolas" panose="020B0609020204030204" pitchFamily="49" charset="0"/>
              </a:rPr>
              <a:t>图灵机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可做到想象中一切计算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每个程序存在两种结果：停机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程序终止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与无限进行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是否存在判定停机的算法？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想象：“万能证明法”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反之，若这样的算法不存在，基本可以说明不可判定性。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49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F311A-085E-4425-8913-172CC735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停机问题不可解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针对图灵机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A1D81-65BB-4DF5-8C80-F3DDE9A5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证明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此处的程序的输入值均为程序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：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假设存在符合要求的程序</a:t>
            </a:r>
            <a:r>
              <a:rPr lang="en-US" altLang="zh-CN" dirty="0">
                <a:latin typeface="Consolas" panose="020B0609020204030204" pitchFamily="49" charset="0"/>
              </a:rPr>
              <a:t>H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H(P,I)</a:t>
            </a:r>
            <a:r>
              <a:rPr lang="zh-CN" altLang="en-US" dirty="0">
                <a:latin typeface="Consolas" panose="020B0609020204030204" pitchFamily="49" charset="0"/>
              </a:rPr>
              <a:t>若返回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，代表程序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在输入</a:t>
            </a:r>
            <a:r>
              <a:rPr lang="en-US" altLang="zh-CN" dirty="0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后会返回；若返回</a:t>
            </a:r>
            <a:r>
              <a:rPr lang="en-US" altLang="zh-CN" dirty="0">
                <a:latin typeface="Consolas" panose="020B0609020204030204" pitchFamily="49" charset="0"/>
              </a:rPr>
              <a:t>0</a:t>
            </a:r>
            <a:r>
              <a:rPr lang="zh-CN" altLang="en-US" dirty="0">
                <a:latin typeface="Consolas" panose="020B0609020204030204" pitchFamily="49" charset="0"/>
              </a:rPr>
              <a:t>，则代表程序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在输入</a:t>
            </a:r>
            <a:r>
              <a:rPr lang="en-US" altLang="zh-CN" dirty="0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后会死循环。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构造</a:t>
            </a:r>
            <a:r>
              <a:rPr lang="en-US" altLang="zh-CN" dirty="0">
                <a:latin typeface="Consolas" panose="020B0609020204030204" pitchFamily="49" charset="0"/>
              </a:rPr>
              <a:t>R(I)</a:t>
            </a:r>
            <a:r>
              <a:rPr lang="zh-CN" altLang="en-US" dirty="0">
                <a:latin typeface="Consolas" panose="020B0609020204030204" pitchFamily="49" charset="0"/>
              </a:rPr>
              <a:t>在</a:t>
            </a:r>
            <a:r>
              <a:rPr lang="en-US" altLang="zh-CN" dirty="0">
                <a:latin typeface="Consolas" panose="020B0609020204030204" pitchFamily="49" charset="0"/>
              </a:rPr>
              <a:t>H(I,I)=1</a:t>
            </a:r>
            <a:r>
              <a:rPr lang="zh-CN" altLang="en-US" dirty="0">
                <a:latin typeface="Consolas" panose="020B0609020204030204" pitchFamily="49" charset="0"/>
              </a:rPr>
              <a:t>时进入死循环，在</a:t>
            </a:r>
            <a:r>
              <a:rPr lang="en-US" altLang="zh-CN" dirty="0">
                <a:latin typeface="Consolas" panose="020B0609020204030204" pitchFamily="49" charset="0"/>
              </a:rPr>
              <a:t>H(I,I)=0</a:t>
            </a:r>
            <a:r>
              <a:rPr lang="zh-CN" altLang="en-US" dirty="0">
                <a:latin typeface="Consolas" panose="020B0609020204030204" pitchFamily="49" charset="0"/>
              </a:rPr>
              <a:t>时直接返回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考虑</a:t>
            </a:r>
            <a:r>
              <a:rPr lang="en-US" altLang="zh-CN" dirty="0">
                <a:latin typeface="Consolas" panose="020B0609020204030204" pitchFamily="49" charset="0"/>
              </a:rPr>
              <a:t>H(R,R)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H(R,R)</a:t>
            </a:r>
            <a:r>
              <a:rPr lang="zh-CN" altLang="en-US" dirty="0">
                <a:latin typeface="Consolas" panose="020B0609020204030204" pitchFamily="49" charset="0"/>
              </a:rPr>
              <a:t>返回</a:t>
            </a:r>
            <a:r>
              <a:rPr lang="en-US" altLang="zh-CN" dirty="0">
                <a:latin typeface="Consolas" panose="020B0609020204030204" pitchFamily="49" charset="0"/>
              </a:rPr>
              <a:t>1 ← R(R)</a:t>
            </a:r>
            <a:r>
              <a:rPr lang="zh-CN" altLang="en-US" dirty="0">
                <a:latin typeface="Consolas" panose="020B0609020204030204" pitchFamily="49" charset="0"/>
              </a:rPr>
              <a:t>会返回 </a:t>
            </a:r>
            <a:r>
              <a:rPr lang="en-US" altLang="zh-CN" dirty="0">
                <a:latin typeface="Consolas" panose="020B0609020204030204" pitchFamily="49" charset="0"/>
              </a:rPr>
              <a:t>← H(R,R)</a:t>
            </a:r>
            <a:r>
              <a:rPr lang="zh-CN" altLang="en-US" dirty="0">
                <a:latin typeface="Consolas" panose="020B0609020204030204" pitchFamily="49" charset="0"/>
              </a:rPr>
              <a:t>返回</a:t>
            </a:r>
            <a:r>
              <a:rPr lang="en-US" altLang="zh-CN" dirty="0">
                <a:latin typeface="Consolas" panose="020B0609020204030204" pitchFamily="49" charset="0"/>
              </a:rPr>
              <a:t>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H(R,R)</a:t>
            </a:r>
            <a:r>
              <a:rPr lang="zh-CN" altLang="en-US" dirty="0">
                <a:latin typeface="Consolas" panose="020B0609020204030204" pitchFamily="49" charset="0"/>
              </a:rPr>
              <a:t>返回</a:t>
            </a:r>
            <a:r>
              <a:rPr lang="en-US" altLang="zh-CN" dirty="0">
                <a:latin typeface="Consolas" panose="020B0609020204030204" pitchFamily="49" charset="0"/>
              </a:rPr>
              <a:t>0 ← R(R)</a:t>
            </a:r>
            <a:r>
              <a:rPr lang="zh-CN" altLang="en-US" dirty="0">
                <a:latin typeface="Consolas" panose="020B0609020204030204" pitchFamily="49" charset="0"/>
              </a:rPr>
              <a:t>死循环 </a:t>
            </a:r>
            <a:r>
              <a:rPr lang="en-US" altLang="zh-CN" dirty="0">
                <a:latin typeface="Consolas" panose="020B0609020204030204" pitchFamily="49" charset="0"/>
              </a:rPr>
              <a:t>← H(R,R)</a:t>
            </a:r>
            <a:r>
              <a:rPr lang="zh-CN" altLang="en-US" dirty="0">
                <a:latin typeface="Consolas" panose="020B0609020204030204" pitchFamily="49" charset="0"/>
              </a:rPr>
              <a:t>返回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矛盾</a:t>
            </a:r>
            <a:r>
              <a:rPr lang="en-US" altLang="zh-CN" dirty="0">
                <a:latin typeface="Consolas" panose="020B0609020204030204" pitchFamily="49" charset="0"/>
              </a:rPr>
              <a:t>!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想法本质为罗素提出的自指悖论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43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1501</Words>
  <Application>Microsoft Office PowerPoint</Application>
  <PresentationFormat>宽屏</PresentationFormat>
  <Paragraphs>178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-apple-system</vt:lpstr>
      <vt:lpstr>Helvetica Neue</vt:lpstr>
      <vt:lpstr>等线</vt:lpstr>
      <vt:lpstr>等线 Light</vt:lpstr>
      <vt:lpstr>Arial</vt:lpstr>
      <vt:lpstr>Arial Black</vt:lpstr>
      <vt:lpstr>Consolas</vt:lpstr>
      <vt:lpstr>Office 主题​​</vt:lpstr>
      <vt:lpstr>PowerPoint 演示文稿</vt:lpstr>
      <vt:lpstr>“无解”之美 The Beauty of Unsolvable</vt:lpstr>
      <vt:lpstr>PowerPoint 演示文稿</vt:lpstr>
      <vt:lpstr>BF语言(Urban Müller, 1993)</vt:lpstr>
      <vt:lpstr>PowerPoint 演示文稿</vt:lpstr>
      <vt:lpstr>停机问题</vt:lpstr>
      <vt:lpstr>PowerPoint 演示文稿</vt:lpstr>
      <vt:lpstr>图灵(Alan Turing)的思路</vt:lpstr>
      <vt:lpstr>停机问题不可解(针对图灵机)</vt:lpstr>
      <vt:lpstr>什么是“可做到想象中一切计算”？</vt:lpstr>
      <vt:lpstr>PowerPoint 演示文稿</vt:lpstr>
      <vt:lpstr>“图灵机”存在吗？</vt:lpstr>
      <vt:lpstr>图灵完备</vt:lpstr>
      <vt:lpstr>图灵完备系统</vt:lpstr>
      <vt:lpstr>可计算性</vt:lpstr>
      <vt:lpstr>不可做到的计算</vt:lpstr>
      <vt:lpstr>蔡廷常数</vt:lpstr>
      <vt:lpstr>从蔡廷常数得出的“万能证明法”</vt:lpstr>
      <vt:lpstr>PowerPoint 演示文稿</vt:lpstr>
      <vt:lpstr>PowerPoint 演示文稿</vt:lpstr>
      <vt:lpstr>TCS(理论计算机科学)</vt:lpstr>
      <vt:lpstr>感谢聆听！</vt:lpstr>
      <vt:lpstr>参考资料-停机问题</vt:lpstr>
      <vt:lpstr>参考资料-图灵完备</vt:lpstr>
      <vt:lpstr>参考资料-图灵完备</vt:lpstr>
      <vt:lpstr>参考资料-不可计算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从希尔伯特到</dc:title>
  <dc:creator>郑 滕飞</dc:creator>
  <cp:lastModifiedBy>郑 滕飞</cp:lastModifiedBy>
  <cp:revision>161</cp:revision>
  <dcterms:created xsi:type="dcterms:W3CDTF">2021-10-15T16:49:44Z</dcterms:created>
  <dcterms:modified xsi:type="dcterms:W3CDTF">2021-10-16T14:14:39Z</dcterms:modified>
</cp:coreProperties>
</file>