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77" d="100"/>
          <a:sy n="77" d="100"/>
        </p:scale>
        <p:origin x="22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DD528-2820-3ECE-B581-F73AB672B44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5D15929-1AF1-5264-7C0E-9BC333E825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F29DD83-6E59-C3FA-CAB4-0EF1AAE792EF}"/>
              </a:ext>
            </a:extLst>
          </p:cNvPr>
          <p:cNvSpPr>
            <a:spLocks noGrp="1"/>
          </p:cNvSpPr>
          <p:nvPr>
            <p:ph type="dt" sz="half" idx="10"/>
          </p:nvPr>
        </p:nvSpPr>
        <p:spPr/>
        <p:txBody>
          <a:bodyPr/>
          <a:lstStyle/>
          <a:p>
            <a:fld id="{39422A56-9FA0-459E-BBFB-0EC21A360068}" type="datetimeFigureOut">
              <a:rPr lang="zh-CN" altLang="en-US" smtClean="0"/>
              <a:t>2023/6/26</a:t>
            </a:fld>
            <a:endParaRPr lang="zh-CN" altLang="en-US"/>
          </a:p>
        </p:txBody>
      </p:sp>
      <p:sp>
        <p:nvSpPr>
          <p:cNvPr id="5" name="页脚占位符 4">
            <a:extLst>
              <a:ext uri="{FF2B5EF4-FFF2-40B4-BE49-F238E27FC236}">
                <a16:creationId xmlns:a16="http://schemas.microsoft.com/office/drawing/2014/main" id="{B35DC47C-1329-1A82-AF63-9A5BB5F77A4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24C633-BEB1-366D-79EB-50175685C69B}"/>
              </a:ext>
            </a:extLst>
          </p:cNvPr>
          <p:cNvSpPr>
            <a:spLocks noGrp="1"/>
          </p:cNvSpPr>
          <p:nvPr>
            <p:ph type="sldNum" sz="quarter" idx="12"/>
          </p:nvPr>
        </p:nvSpPr>
        <p:spPr/>
        <p:txBody>
          <a:bodyPr/>
          <a:lstStyle/>
          <a:p>
            <a:fld id="{284584F7-794A-4021-BF80-D3F7CFE2AA02}" type="slidenum">
              <a:rPr lang="zh-CN" altLang="en-US" smtClean="0"/>
              <a:t>‹#›</a:t>
            </a:fld>
            <a:endParaRPr lang="zh-CN" altLang="en-US"/>
          </a:p>
        </p:txBody>
      </p:sp>
    </p:spTree>
    <p:extLst>
      <p:ext uri="{BB962C8B-B14F-4D97-AF65-F5344CB8AC3E}">
        <p14:creationId xmlns:p14="http://schemas.microsoft.com/office/powerpoint/2010/main" val="24280221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1D29B5-0351-A7A1-3B25-B6C1D19AB02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4A2E387-91FE-BB8A-3692-9C3F7DFDB32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604947A-ED91-B5BB-7EBB-E054FAC2E423}"/>
              </a:ext>
            </a:extLst>
          </p:cNvPr>
          <p:cNvSpPr>
            <a:spLocks noGrp="1"/>
          </p:cNvSpPr>
          <p:nvPr>
            <p:ph type="dt" sz="half" idx="10"/>
          </p:nvPr>
        </p:nvSpPr>
        <p:spPr/>
        <p:txBody>
          <a:bodyPr/>
          <a:lstStyle/>
          <a:p>
            <a:fld id="{39422A56-9FA0-459E-BBFB-0EC21A360068}" type="datetimeFigureOut">
              <a:rPr lang="zh-CN" altLang="en-US" smtClean="0"/>
              <a:t>2023/6/26</a:t>
            </a:fld>
            <a:endParaRPr lang="zh-CN" altLang="en-US"/>
          </a:p>
        </p:txBody>
      </p:sp>
      <p:sp>
        <p:nvSpPr>
          <p:cNvPr id="5" name="页脚占位符 4">
            <a:extLst>
              <a:ext uri="{FF2B5EF4-FFF2-40B4-BE49-F238E27FC236}">
                <a16:creationId xmlns:a16="http://schemas.microsoft.com/office/drawing/2014/main" id="{D2D778F0-88C5-3BBE-2EBC-2E4FF1D3EBB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B2D7EFE-77D2-9C1A-9028-9983DACFF3A2}"/>
              </a:ext>
            </a:extLst>
          </p:cNvPr>
          <p:cNvSpPr>
            <a:spLocks noGrp="1"/>
          </p:cNvSpPr>
          <p:nvPr>
            <p:ph type="sldNum" sz="quarter" idx="12"/>
          </p:nvPr>
        </p:nvSpPr>
        <p:spPr/>
        <p:txBody>
          <a:bodyPr/>
          <a:lstStyle/>
          <a:p>
            <a:fld id="{284584F7-794A-4021-BF80-D3F7CFE2AA02}" type="slidenum">
              <a:rPr lang="zh-CN" altLang="en-US" smtClean="0"/>
              <a:t>‹#›</a:t>
            </a:fld>
            <a:endParaRPr lang="zh-CN" altLang="en-US"/>
          </a:p>
        </p:txBody>
      </p:sp>
    </p:spTree>
    <p:extLst>
      <p:ext uri="{BB962C8B-B14F-4D97-AF65-F5344CB8AC3E}">
        <p14:creationId xmlns:p14="http://schemas.microsoft.com/office/powerpoint/2010/main" val="1703945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F7231AC-FF14-1C67-FDEA-5437B904D74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C4D27F3-3042-666B-8012-3196F57D7CF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F55C3D-63F7-205A-4B9F-70C98ED85818}"/>
              </a:ext>
            </a:extLst>
          </p:cNvPr>
          <p:cNvSpPr>
            <a:spLocks noGrp="1"/>
          </p:cNvSpPr>
          <p:nvPr>
            <p:ph type="dt" sz="half" idx="10"/>
          </p:nvPr>
        </p:nvSpPr>
        <p:spPr/>
        <p:txBody>
          <a:bodyPr/>
          <a:lstStyle/>
          <a:p>
            <a:fld id="{39422A56-9FA0-459E-BBFB-0EC21A360068}" type="datetimeFigureOut">
              <a:rPr lang="zh-CN" altLang="en-US" smtClean="0"/>
              <a:t>2023/6/26</a:t>
            </a:fld>
            <a:endParaRPr lang="zh-CN" altLang="en-US"/>
          </a:p>
        </p:txBody>
      </p:sp>
      <p:sp>
        <p:nvSpPr>
          <p:cNvPr id="5" name="页脚占位符 4">
            <a:extLst>
              <a:ext uri="{FF2B5EF4-FFF2-40B4-BE49-F238E27FC236}">
                <a16:creationId xmlns:a16="http://schemas.microsoft.com/office/drawing/2014/main" id="{5199474D-5CC6-1C6F-AD13-6C5699B5A72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850D424-79B5-C046-579C-3BD9D1ACC19F}"/>
              </a:ext>
            </a:extLst>
          </p:cNvPr>
          <p:cNvSpPr>
            <a:spLocks noGrp="1"/>
          </p:cNvSpPr>
          <p:nvPr>
            <p:ph type="sldNum" sz="quarter" idx="12"/>
          </p:nvPr>
        </p:nvSpPr>
        <p:spPr/>
        <p:txBody>
          <a:bodyPr/>
          <a:lstStyle/>
          <a:p>
            <a:fld id="{284584F7-794A-4021-BF80-D3F7CFE2AA02}" type="slidenum">
              <a:rPr lang="zh-CN" altLang="en-US" smtClean="0"/>
              <a:t>‹#›</a:t>
            </a:fld>
            <a:endParaRPr lang="zh-CN" altLang="en-US"/>
          </a:p>
        </p:txBody>
      </p:sp>
    </p:spTree>
    <p:extLst>
      <p:ext uri="{BB962C8B-B14F-4D97-AF65-F5344CB8AC3E}">
        <p14:creationId xmlns:p14="http://schemas.microsoft.com/office/powerpoint/2010/main" val="20163867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639A83-0909-99B9-8219-0DC1097AD43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653A4AA-C736-1D04-B783-79F5BFAD5B8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C9013B-8A6C-8890-FADD-684A1F487DF4}"/>
              </a:ext>
            </a:extLst>
          </p:cNvPr>
          <p:cNvSpPr>
            <a:spLocks noGrp="1"/>
          </p:cNvSpPr>
          <p:nvPr>
            <p:ph type="dt" sz="half" idx="10"/>
          </p:nvPr>
        </p:nvSpPr>
        <p:spPr/>
        <p:txBody>
          <a:bodyPr/>
          <a:lstStyle/>
          <a:p>
            <a:fld id="{39422A56-9FA0-459E-BBFB-0EC21A360068}" type="datetimeFigureOut">
              <a:rPr lang="zh-CN" altLang="en-US" smtClean="0"/>
              <a:t>2023/6/26</a:t>
            </a:fld>
            <a:endParaRPr lang="zh-CN" altLang="en-US"/>
          </a:p>
        </p:txBody>
      </p:sp>
      <p:sp>
        <p:nvSpPr>
          <p:cNvPr id="5" name="页脚占位符 4">
            <a:extLst>
              <a:ext uri="{FF2B5EF4-FFF2-40B4-BE49-F238E27FC236}">
                <a16:creationId xmlns:a16="http://schemas.microsoft.com/office/drawing/2014/main" id="{7D25F486-E277-253C-D031-EAA057112A8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BA278D1-8ACF-84F1-5976-D29D5EB27148}"/>
              </a:ext>
            </a:extLst>
          </p:cNvPr>
          <p:cNvSpPr>
            <a:spLocks noGrp="1"/>
          </p:cNvSpPr>
          <p:nvPr>
            <p:ph type="sldNum" sz="quarter" idx="12"/>
          </p:nvPr>
        </p:nvSpPr>
        <p:spPr/>
        <p:txBody>
          <a:bodyPr/>
          <a:lstStyle/>
          <a:p>
            <a:fld id="{284584F7-794A-4021-BF80-D3F7CFE2AA02}" type="slidenum">
              <a:rPr lang="zh-CN" altLang="en-US" smtClean="0"/>
              <a:t>‹#›</a:t>
            </a:fld>
            <a:endParaRPr lang="zh-CN" altLang="en-US"/>
          </a:p>
        </p:txBody>
      </p:sp>
    </p:spTree>
    <p:extLst>
      <p:ext uri="{BB962C8B-B14F-4D97-AF65-F5344CB8AC3E}">
        <p14:creationId xmlns:p14="http://schemas.microsoft.com/office/powerpoint/2010/main" val="3211185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EF79D1-2671-70FE-5CC8-34D1CFA22B0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F1512AB-2218-33A1-F27D-9E07A1D29D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1BDE027-33B8-FE0B-0A1D-CD01DF8BFB2C}"/>
              </a:ext>
            </a:extLst>
          </p:cNvPr>
          <p:cNvSpPr>
            <a:spLocks noGrp="1"/>
          </p:cNvSpPr>
          <p:nvPr>
            <p:ph type="dt" sz="half" idx="10"/>
          </p:nvPr>
        </p:nvSpPr>
        <p:spPr/>
        <p:txBody>
          <a:bodyPr/>
          <a:lstStyle/>
          <a:p>
            <a:fld id="{39422A56-9FA0-459E-BBFB-0EC21A360068}" type="datetimeFigureOut">
              <a:rPr lang="zh-CN" altLang="en-US" smtClean="0"/>
              <a:t>2023/6/26</a:t>
            </a:fld>
            <a:endParaRPr lang="zh-CN" altLang="en-US"/>
          </a:p>
        </p:txBody>
      </p:sp>
      <p:sp>
        <p:nvSpPr>
          <p:cNvPr id="5" name="页脚占位符 4">
            <a:extLst>
              <a:ext uri="{FF2B5EF4-FFF2-40B4-BE49-F238E27FC236}">
                <a16:creationId xmlns:a16="http://schemas.microsoft.com/office/drawing/2014/main" id="{4B1C19C2-F752-3FCC-0786-2EBEB0FE2B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50C084-CEA7-4B98-E766-902F11F99999}"/>
              </a:ext>
            </a:extLst>
          </p:cNvPr>
          <p:cNvSpPr>
            <a:spLocks noGrp="1"/>
          </p:cNvSpPr>
          <p:nvPr>
            <p:ph type="sldNum" sz="quarter" idx="12"/>
          </p:nvPr>
        </p:nvSpPr>
        <p:spPr/>
        <p:txBody>
          <a:bodyPr/>
          <a:lstStyle/>
          <a:p>
            <a:fld id="{284584F7-794A-4021-BF80-D3F7CFE2AA02}" type="slidenum">
              <a:rPr lang="zh-CN" altLang="en-US" smtClean="0"/>
              <a:t>‹#›</a:t>
            </a:fld>
            <a:endParaRPr lang="zh-CN" altLang="en-US"/>
          </a:p>
        </p:txBody>
      </p:sp>
    </p:spTree>
    <p:extLst>
      <p:ext uri="{BB962C8B-B14F-4D97-AF65-F5344CB8AC3E}">
        <p14:creationId xmlns:p14="http://schemas.microsoft.com/office/powerpoint/2010/main" val="3284801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CF19D5-DE61-9642-DF34-8582E0BB705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C37AEF-5EF3-CF79-F778-8FF569892B4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9D51BEC-33D5-4759-3543-51A60704E20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CE1599C-B7F6-50A4-82A1-17D2381393CC}"/>
              </a:ext>
            </a:extLst>
          </p:cNvPr>
          <p:cNvSpPr>
            <a:spLocks noGrp="1"/>
          </p:cNvSpPr>
          <p:nvPr>
            <p:ph type="dt" sz="half" idx="10"/>
          </p:nvPr>
        </p:nvSpPr>
        <p:spPr/>
        <p:txBody>
          <a:bodyPr/>
          <a:lstStyle/>
          <a:p>
            <a:fld id="{39422A56-9FA0-459E-BBFB-0EC21A360068}" type="datetimeFigureOut">
              <a:rPr lang="zh-CN" altLang="en-US" smtClean="0"/>
              <a:t>2023/6/26</a:t>
            </a:fld>
            <a:endParaRPr lang="zh-CN" altLang="en-US"/>
          </a:p>
        </p:txBody>
      </p:sp>
      <p:sp>
        <p:nvSpPr>
          <p:cNvPr id="6" name="页脚占位符 5">
            <a:extLst>
              <a:ext uri="{FF2B5EF4-FFF2-40B4-BE49-F238E27FC236}">
                <a16:creationId xmlns:a16="http://schemas.microsoft.com/office/drawing/2014/main" id="{67C10BEC-DAEC-95B4-06EB-FBF5CD1AB14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5BDDC2-4A80-2027-3D65-3D6E66CB9C90}"/>
              </a:ext>
            </a:extLst>
          </p:cNvPr>
          <p:cNvSpPr>
            <a:spLocks noGrp="1"/>
          </p:cNvSpPr>
          <p:nvPr>
            <p:ph type="sldNum" sz="quarter" idx="12"/>
          </p:nvPr>
        </p:nvSpPr>
        <p:spPr/>
        <p:txBody>
          <a:bodyPr/>
          <a:lstStyle/>
          <a:p>
            <a:fld id="{284584F7-794A-4021-BF80-D3F7CFE2AA02}" type="slidenum">
              <a:rPr lang="zh-CN" altLang="en-US" smtClean="0"/>
              <a:t>‹#›</a:t>
            </a:fld>
            <a:endParaRPr lang="zh-CN" altLang="en-US"/>
          </a:p>
        </p:txBody>
      </p:sp>
    </p:spTree>
    <p:extLst>
      <p:ext uri="{BB962C8B-B14F-4D97-AF65-F5344CB8AC3E}">
        <p14:creationId xmlns:p14="http://schemas.microsoft.com/office/powerpoint/2010/main" val="3423365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AD3CD0-FAD0-7DF6-C94A-05B6A224821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861A705-F254-7ED9-88A9-E2BA959393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8E32D31D-31DA-AEEB-C570-BCBC05C790B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95EAA93-6D7E-45B1-6AAE-CC0D07A4BF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6C4094C-7A50-08A2-40A3-4F580578871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2433C05-B757-DE99-C4C4-5BA62258881E}"/>
              </a:ext>
            </a:extLst>
          </p:cNvPr>
          <p:cNvSpPr>
            <a:spLocks noGrp="1"/>
          </p:cNvSpPr>
          <p:nvPr>
            <p:ph type="dt" sz="half" idx="10"/>
          </p:nvPr>
        </p:nvSpPr>
        <p:spPr/>
        <p:txBody>
          <a:bodyPr/>
          <a:lstStyle/>
          <a:p>
            <a:fld id="{39422A56-9FA0-459E-BBFB-0EC21A360068}" type="datetimeFigureOut">
              <a:rPr lang="zh-CN" altLang="en-US" smtClean="0"/>
              <a:t>2023/6/26</a:t>
            </a:fld>
            <a:endParaRPr lang="zh-CN" altLang="en-US"/>
          </a:p>
        </p:txBody>
      </p:sp>
      <p:sp>
        <p:nvSpPr>
          <p:cNvPr id="8" name="页脚占位符 7">
            <a:extLst>
              <a:ext uri="{FF2B5EF4-FFF2-40B4-BE49-F238E27FC236}">
                <a16:creationId xmlns:a16="http://schemas.microsoft.com/office/drawing/2014/main" id="{4F042772-1ADB-1433-5F92-4992E3FB3EC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0168248-8F8A-E0B5-8E7E-B0D01B59187E}"/>
              </a:ext>
            </a:extLst>
          </p:cNvPr>
          <p:cNvSpPr>
            <a:spLocks noGrp="1"/>
          </p:cNvSpPr>
          <p:nvPr>
            <p:ph type="sldNum" sz="quarter" idx="12"/>
          </p:nvPr>
        </p:nvSpPr>
        <p:spPr/>
        <p:txBody>
          <a:bodyPr/>
          <a:lstStyle/>
          <a:p>
            <a:fld id="{284584F7-794A-4021-BF80-D3F7CFE2AA02}" type="slidenum">
              <a:rPr lang="zh-CN" altLang="en-US" smtClean="0"/>
              <a:t>‹#›</a:t>
            </a:fld>
            <a:endParaRPr lang="zh-CN" altLang="en-US"/>
          </a:p>
        </p:txBody>
      </p:sp>
    </p:spTree>
    <p:extLst>
      <p:ext uri="{BB962C8B-B14F-4D97-AF65-F5344CB8AC3E}">
        <p14:creationId xmlns:p14="http://schemas.microsoft.com/office/powerpoint/2010/main" val="425458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B691F-3315-324B-0158-6781F2BC867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E92698D-A9FE-4B8F-8C5C-4B9414893B49}"/>
              </a:ext>
            </a:extLst>
          </p:cNvPr>
          <p:cNvSpPr>
            <a:spLocks noGrp="1"/>
          </p:cNvSpPr>
          <p:nvPr>
            <p:ph type="dt" sz="half" idx="10"/>
          </p:nvPr>
        </p:nvSpPr>
        <p:spPr/>
        <p:txBody>
          <a:bodyPr/>
          <a:lstStyle/>
          <a:p>
            <a:fld id="{39422A56-9FA0-459E-BBFB-0EC21A360068}" type="datetimeFigureOut">
              <a:rPr lang="zh-CN" altLang="en-US" smtClean="0"/>
              <a:t>2023/6/26</a:t>
            </a:fld>
            <a:endParaRPr lang="zh-CN" altLang="en-US"/>
          </a:p>
        </p:txBody>
      </p:sp>
      <p:sp>
        <p:nvSpPr>
          <p:cNvPr id="4" name="页脚占位符 3">
            <a:extLst>
              <a:ext uri="{FF2B5EF4-FFF2-40B4-BE49-F238E27FC236}">
                <a16:creationId xmlns:a16="http://schemas.microsoft.com/office/drawing/2014/main" id="{2CFB1623-3E6D-69CF-6505-776AF9B4DB5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21FD36D-C357-9B14-EC71-7D62221035F8}"/>
              </a:ext>
            </a:extLst>
          </p:cNvPr>
          <p:cNvSpPr>
            <a:spLocks noGrp="1"/>
          </p:cNvSpPr>
          <p:nvPr>
            <p:ph type="sldNum" sz="quarter" idx="12"/>
          </p:nvPr>
        </p:nvSpPr>
        <p:spPr/>
        <p:txBody>
          <a:bodyPr/>
          <a:lstStyle/>
          <a:p>
            <a:fld id="{284584F7-794A-4021-BF80-D3F7CFE2AA02}" type="slidenum">
              <a:rPr lang="zh-CN" altLang="en-US" smtClean="0"/>
              <a:t>‹#›</a:t>
            </a:fld>
            <a:endParaRPr lang="zh-CN" altLang="en-US"/>
          </a:p>
        </p:txBody>
      </p:sp>
    </p:spTree>
    <p:extLst>
      <p:ext uri="{BB962C8B-B14F-4D97-AF65-F5344CB8AC3E}">
        <p14:creationId xmlns:p14="http://schemas.microsoft.com/office/powerpoint/2010/main" val="3275164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DFE1CFB-5298-B430-49A8-148389D08863}"/>
              </a:ext>
            </a:extLst>
          </p:cNvPr>
          <p:cNvSpPr>
            <a:spLocks noGrp="1"/>
          </p:cNvSpPr>
          <p:nvPr>
            <p:ph type="dt" sz="half" idx="10"/>
          </p:nvPr>
        </p:nvSpPr>
        <p:spPr/>
        <p:txBody>
          <a:bodyPr/>
          <a:lstStyle/>
          <a:p>
            <a:fld id="{39422A56-9FA0-459E-BBFB-0EC21A360068}" type="datetimeFigureOut">
              <a:rPr lang="zh-CN" altLang="en-US" smtClean="0"/>
              <a:t>2023/6/26</a:t>
            </a:fld>
            <a:endParaRPr lang="zh-CN" altLang="en-US"/>
          </a:p>
        </p:txBody>
      </p:sp>
      <p:sp>
        <p:nvSpPr>
          <p:cNvPr id="3" name="页脚占位符 2">
            <a:extLst>
              <a:ext uri="{FF2B5EF4-FFF2-40B4-BE49-F238E27FC236}">
                <a16:creationId xmlns:a16="http://schemas.microsoft.com/office/drawing/2014/main" id="{710DA09A-4495-E64C-F41E-06E4945F2E4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22A2E75-B779-A36F-C5F7-2692576ADE34}"/>
              </a:ext>
            </a:extLst>
          </p:cNvPr>
          <p:cNvSpPr>
            <a:spLocks noGrp="1"/>
          </p:cNvSpPr>
          <p:nvPr>
            <p:ph type="sldNum" sz="quarter" idx="12"/>
          </p:nvPr>
        </p:nvSpPr>
        <p:spPr/>
        <p:txBody>
          <a:bodyPr/>
          <a:lstStyle/>
          <a:p>
            <a:fld id="{284584F7-794A-4021-BF80-D3F7CFE2AA02}" type="slidenum">
              <a:rPr lang="zh-CN" altLang="en-US" smtClean="0"/>
              <a:t>‹#›</a:t>
            </a:fld>
            <a:endParaRPr lang="zh-CN" altLang="en-US"/>
          </a:p>
        </p:txBody>
      </p:sp>
    </p:spTree>
    <p:extLst>
      <p:ext uri="{BB962C8B-B14F-4D97-AF65-F5344CB8AC3E}">
        <p14:creationId xmlns:p14="http://schemas.microsoft.com/office/powerpoint/2010/main" val="3023532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B1A2B-EFDC-7A39-7578-58C163EE263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12AC7F0-6EA7-A85B-2D32-2D936EF4ED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066415A-F4EB-7658-A172-58DD9E2A4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51169C-38EA-FB0A-2ACE-C9AFA1B694CE}"/>
              </a:ext>
            </a:extLst>
          </p:cNvPr>
          <p:cNvSpPr>
            <a:spLocks noGrp="1"/>
          </p:cNvSpPr>
          <p:nvPr>
            <p:ph type="dt" sz="half" idx="10"/>
          </p:nvPr>
        </p:nvSpPr>
        <p:spPr/>
        <p:txBody>
          <a:bodyPr/>
          <a:lstStyle/>
          <a:p>
            <a:fld id="{39422A56-9FA0-459E-BBFB-0EC21A360068}" type="datetimeFigureOut">
              <a:rPr lang="zh-CN" altLang="en-US" smtClean="0"/>
              <a:t>2023/6/26</a:t>
            </a:fld>
            <a:endParaRPr lang="zh-CN" altLang="en-US"/>
          </a:p>
        </p:txBody>
      </p:sp>
      <p:sp>
        <p:nvSpPr>
          <p:cNvPr id="6" name="页脚占位符 5">
            <a:extLst>
              <a:ext uri="{FF2B5EF4-FFF2-40B4-BE49-F238E27FC236}">
                <a16:creationId xmlns:a16="http://schemas.microsoft.com/office/drawing/2014/main" id="{51F13035-4E69-D1F8-6CD9-B6E05E3B55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722FED1-E927-24A5-7DFF-B02FECA73842}"/>
              </a:ext>
            </a:extLst>
          </p:cNvPr>
          <p:cNvSpPr>
            <a:spLocks noGrp="1"/>
          </p:cNvSpPr>
          <p:nvPr>
            <p:ph type="sldNum" sz="quarter" idx="12"/>
          </p:nvPr>
        </p:nvSpPr>
        <p:spPr/>
        <p:txBody>
          <a:bodyPr/>
          <a:lstStyle/>
          <a:p>
            <a:fld id="{284584F7-794A-4021-BF80-D3F7CFE2AA02}" type="slidenum">
              <a:rPr lang="zh-CN" altLang="en-US" smtClean="0"/>
              <a:t>‹#›</a:t>
            </a:fld>
            <a:endParaRPr lang="zh-CN" altLang="en-US"/>
          </a:p>
        </p:txBody>
      </p:sp>
    </p:spTree>
    <p:extLst>
      <p:ext uri="{BB962C8B-B14F-4D97-AF65-F5344CB8AC3E}">
        <p14:creationId xmlns:p14="http://schemas.microsoft.com/office/powerpoint/2010/main" val="3230034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E513D0-2304-7A89-C458-2BE40722B1B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D4872C-508E-E46A-5977-36095A66BD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622F626-64CF-3AB5-1280-8D222FB1C6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363AD1C-812F-BA79-0E44-2E9F72BE6B39}"/>
              </a:ext>
            </a:extLst>
          </p:cNvPr>
          <p:cNvSpPr>
            <a:spLocks noGrp="1"/>
          </p:cNvSpPr>
          <p:nvPr>
            <p:ph type="dt" sz="half" idx="10"/>
          </p:nvPr>
        </p:nvSpPr>
        <p:spPr/>
        <p:txBody>
          <a:bodyPr/>
          <a:lstStyle/>
          <a:p>
            <a:fld id="{39422A56-9FA0-459E-BBFB-0EC21A360068}" type="datetimeFigureOut">
              <a:rPr lang="zh-CN" altLang="en-US" smtClean="0"/>
              <a:t>2023/6/26</a:t>
            </a:fld>
            <a:endParaRPr lang="zh-CN" altLang="en-US"/>
          </a:p>
        </p:txBody>
      </p:sp>
      <p:sp>
        <p:nvSpPr>
          <p:cNvPr id="6" name="页脚占位符 5">
            <a:extLst>
              <a:ext uri="{FF2B5EF4-FFF2-40B4-BE49-F238E27FC236}">
                <a16:creationId xmlns:a16="http://schemas.microsoft.com/office/drawing/2014/main" id="{8E767F3F-7C51-731B-42A1-0B1435FF7F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1D6525B-5C64-31E6-DE09-0FA047095D7A}"/>
              </a:ext>
            </a:extLst>
          </p:cNvPr>
          <p:cNvSpPr>
            <a:spLocks noGrp="1"/>
          </p:cNvSpPr>
          <p:nvPr>
            <p:ph type="sldNum" sz="quarter" idx="12"/>
          </p:nvPr>
        </p:nvSpPr>
        <p:spPr/>
        <p:txBody>
          <a:bodyPr/>
          <a:lstStyle/>
          <a:p>
            <a:fld id="{284584F7-794A-4021-BF80-D3F7CFE2AA02}" type="slidenum">
              <a:rPr lang="zh-CN" altLang="en-US" smtClean="0"/>
              <a:t>‹#›</a:t>
            </a:fld>
            <a:endParaRPr lang="zh-CN" altLang="en-US"/>
          </a:p>
        </p:txBody>
      </p:sp>
    </p:spTree>
    <p:extLst>
      <p:ext uri="{BB962C8B-B14F-4D97-AF65-F5344CB8AC3E}">
        <p14:creationId xmlns:p14="http://schemas.microsoft.com/office/powerpoint/2010/main" val="2651489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551FE48-C499-2409-4A05-9C19195DAB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ACBE595-D436-7045-04FB-591F69D6F0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DBDD15A-9AEC-5A64-8652-C73F0918E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422A56-9FA0-459E-BBFB-0EC21A360068}" type="datetimeFigureOut">
              <a:rPr lang="zh-CN" altLang="en-US" smtClean="0"/>
              <a:t>2023/6/26</a:t>
            </a:fld>
            <a:endParaRPr lang="zh-CN" altLang="en-US"/>
          </a:p>
        </p:txBody>
      </p:sp>
      <p:sp>
        <p:nvSpPr>
          <p:cNvPr id="5" name="页脚占位符 4">
            <a:extLst>
              <a:ext uri="{FF2B5EF4-FFF2-40B4-BE49-F238E27FC236}">
                <a16:creationId xmlns:a16="http://schemas.microsoft.com/office/drawing/2014/main" id="{24C61021-4F13-0A11-8BC0-7E4F260450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69065E1-7C92-E55E-055B-4DC89660AD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584F7-794A-4021-BF80-D3F7CFE2AA02}" type="slidenum">
              <a:rPr lang="zh-CN" altLang="en-US" smtClean="0"/>
              <a:t>‹#›</a:t>
            </a:fld>
            <a:endParaRPr lang="zh-CN" altLang="en-US"/>
          </a:p>
        </p:txBody>
      </p:sp>
    </p:spTree>
    <p:extLst>
      <p:ext uri="{BB962C8B-B14F-4D97-AF65-F5344CB8AC3E}">
        <p14:creationId xmlns:p14="http://schemas.microsoft.com/office/powerpoint/2010/main" val="2051809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1E194D-4912-05AB-9CD4-6C4944879267}"/>
              </a:ext>
            </a:extLst>
          </p:cNvPr>
          <p:cNvSpPr>
            <a:spLocks noGrp="1"/>
          </p:cNvSpPr>
          <p:nvPr>
            <p:ph type="ctrTitle"/>
          </p:nvPr>
        </p:nvSpPr>
        <p:spPr/>
        <p:txBody>
          <a:bodyPr/>
          <a:lstStyle/>
          <a:p>
            <a:r>
              <a:rPr lang="zh-CN" altLang="en-US" dirty="0">
                <a:latin typeface="Consolas" panose="020B0609020204030204" pitchFamily="49" charset="0"/>
              </a:rPr>
              <a:t>我为什么</a:t>
            </a:r>
            <a:r>
              <a:rPr lang="zh-CN" altLang="en-US" strike="sngStrike" dirty="0">
                <a:latin typeface="Consolas" panose="020B0609020204030204" pitchFamily="49" charset="0"/>
              </a:rPr>
              <a:t>不</a:t>
            </a:r>
            <a:r>
              <a:rPr lang="zh-CN" altLang="en-US" dirty="0">
                <a:latin typeface="Consolas" panose="020B0609020204030204" pitchFamily="49" charset="0"/>
              </a:rPr>
              <a:t>建议辅修</a:t>
            </a:r>
            <a:r>
              <a:rPr lang="en-US" altLang="zh-CN" dirty="0">
                <a:latin typeface="Consolas" panose="020B0609020204030204" pitchFamily="49" charset="0"/>
              </a:rPr>
              <a:t>CS</a:t>
            </a:r>
            <a:endParaRPr lang="zh-CN" altLang="en-US" dirty="0">
              <a:latin typeface="Consolas" panose="020B0609020204030204" pitchFamily="49" charset="0"/>
            </a:endParaRPr>
          </a:p>
        </p:txBody>
      </p:sp>
      <p:sp>
        <p:nvSpPr>
          <p:cNvPr id="3" name="副标题 2">
            <a:extLst>
              <a:ext uri="{FF2B5EF4-FFF2-40B4-BE49-F238E27FC236}">
                <a16:creationId xmlns:a16="http://schemas.microsoft.com/office/drawing/2014/main" id="{2AA08C00-4BF0-ADC3-DD80-DE23C21D058C}"/>
              </a:ext>
            </a:extLst>
          </p:cNvPr>
          <p:cNvSpPr>
            <a:spLocks noGrp="1"/>
          </p:cNvSpPr>
          <p:nvPr>
            <p:ph type="subTitle" idx="1"/>
          </p:nvPr>
        </p:nvSpPr>
        <p:spPr/>
        <p:txBody>
          <a:bodyPr/>
          <a:lstStyle/>
          <a:p>
            <a:r>
              <a:rPr lang="zh-CN" altLang="en-US" dirty="0"/>
              <a:t>郑滕飞</a:t>
            </a:r>
          </a:p>
        </p:txBody>
      </p:sp>
    </p:spTree>
    <p:extLst>
      <p:ext uri="{BB962C8B-B14F-4D97-AF65-F5344CB8AC3E}">
        <p14:creationId xmlns:p14="http://schemas.microsoft.com/office/powerpoint/2010/main" val="66202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699707-7598-F346-B058-71F571EB036C}"/>
              </a:ext>
            </a:extLst>
          </p:cNvPr>
          <p:cNvSpPr>
            <a:spLocks noGrp="1"/>
          </p:cNvSpPr>
          <p:nvPr>
            <p:ph type="title"/>
          </p:nvPr>
        </p:nvSpPr>
        <p:spPr/>
        <p:txBody>
          <a:bodyPr/>
          <a:lstStyle/>
          <a:p>
            <a:r>
              <a:rPr lang="zh-CN" altLang="en-US" dirty="0"/>
              <a:t>辅修</a:t>
            </a:r>
            <a:r>
              <a:rPr lang="en-US" altLang="zh-CN" dirty="0"/>
              <a:t>CS</a:t>
            </a:r>
            <a:r>
              <a:rPr lang="zh-CN" altLang="en-US" dirty="0"/>
              <a:t>的意义？</a:t>
            </a:r>
          </a:p>
        </p:txBody>
      </p:sp>
      <p:sp>
        <p:nvSpPr>
          <p:cNvPr id="3" name="内容占位符 2">
            <a:extLst>
              <a:ext uri="{FF2B5EF4-FFF2-40B4-BE49-F238E27FC236}">
                <a16:creationId xmlns:a16="http://schemas.microsoft.com/office/drawing/2014/main" id="{96FF45C6-EE23-AB65-7CC1-8FF6616AFE45}"/>
              </a:ext>
            </a:extLst>
          </p:cNvPr>
          <p:cNvSpPr>
            <a:spLocks noGrp="1"/>
          </p:cNvSpPr>
          <p:nvPr>
            <p:ph idx="1"/>
          </p:nvPr>
        </p:nvSpPr>
        <p:spPr/>
        <p:txBody>
          <a:bodyPr/>
          <a:lstStyle/>
          <a:p>
            <a:r>
              <a:rPr lang="zh-CN" altLang="en-US" dirty="0"/>
              <a:t>可能没有想象中那么多</a:t>
            </a:r>
            <a:r>
              <a:rPr lang="en-US" altLang="zh-CN" dirty="0"/>
              <a:t>……</a:t>
            </a:r>
          </a:p>
          <a:p>
            <a:r>
              <a:rPr lang="en-US" altLang="zh-CN" dirty="0"/>
              <a:t>——</a:t>
            </a:r>
            <a:r>
              <a:rPr lang="zh-CN" altLang="en-US" dirty="0"/>
              <a:t>但还是很有用！</a:t>
            </a:r>
            <a:endParaRPr lang="en-US" altLang="zh-CN" dirty="0"/>
          </a:p>
          <a:p>
            <a:r>
              <a:rPr lang="zh-CN" altLang="en-US" dirty="0"/>
              <a:t>那坏处呢？</a:t>
            </a:r>
            <a:endParaRPr lang="en-US" altLang="zh-CN" dirty="0"/>
          </a:p>
          <a:p>
            <a:pPr lvl="1"/>
            <a:r>
              <a:rPr lang="zh-CN" altLang="en-US" dirty="0"/>
              <a:t>投入时间 </a:t>
            </a:r>
            <a:r>
              <a:rPr lang="en-US" altLang="zh-CN" dirty="0"/>
              <a:t>vs </a:t>
            </a:r>
            <a:r>
              <a:rPr lang="zh-CN" altLang="en-US" dirty="0"/>
              <a:t>混及格</a:t>
            </a:r>
            <a:endParaRPr lang="en-US" altLang="zh-CN" dirty="0"/>
          </a:p>
          <a:p>
            <a:pPr lvl="1"/>
            <a:r>
              <a:rPr lang="zh-CN" altLang="en-US" dirty="0"/>
              <a:t>写作业？</a:t>
            </a:r>
            <a:endParaRPr lang="en-US" altLang="zh-CN" dirty="0"/>
          </a:p>
          <a:p>
            <a:pPr lvl="1"/>
            <a:r>
              <a:rPr lang="zh-CN" altLang="en-US" dirty="0"/>
              <a:t>做实验？</a:t>
            </a:r>
            <a:endParaRPr lang="en-US" altLang="zh-CN" dirty="0"/>
          </a:p>
          <a:p>
            <a:pPr lvl="1"/>
            <a:r>
              <a:rPr lang="zh-CN" altLang="en-US" dirty="0"/>
              <a:t>复习考试？</a:t>
            </a:r>
            <a:endParaRPr lang="en-US" altLang="zh-CN" dirty="0"/>
          </a:p>
          <a:p>
            <a:pPr lvl="1"/>
            <a:endParaRPr lang="zh-CN" altLang="en-US" dirty="0"/>
          </a:p>
        </p:txBody>
      </p:sp>
    </p:spTree>
    <p:extLst>
      <p:ext uri="{BB962C8B-B14F-4D97-AF65-F5344CB8AC3E}">
        <p14:creationId xmlns:p14="http://schemas.microsoft.com/office/powerpoint/2010/main" val="43167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D7FDF2-B3CE-1580-7DAE-BE28BC10F652}"/>
              </a:ext>
            </a:extLst>
          </p:cNvPr>
          <p:cNvSpPr>
            <a:spLocks noGrp="1"/>
          </p:cNvSpPr>
          <p:nvPr>
            <p:ph type="title"/>
          </p:nvPr>
        </p:nvSpPr>
        <p:spPr/>
        <p:txBody>
          <a:bodyPr/>
          <a:lstStyle/>
          <a:p>
            <a:r>
              <a:rPr lang="zh-CN" altLang="en-US" dirty="0"/>
              <a:t>必修专业课简介</a:t>
            </a:r>
            <a:r>
              <a:rPr lang="en-US" altLang="zh-CN" dirty="0"/>
              <a:t>[</a:t>
            </a:r>
            <a:r>
              <a:rPr lang="zh-CN" altLang="en-US" dirty="0"/>
              <a:t>只针对辅修</a:t>
            </a:r>
            <a:r>
              <a:rPr lang="zh-CN" altLang="en-US" b="1" dirty="0"/>
              <a:t>学位</a:t>
            </a:r>
            <a:r>
              <a:rPr lang="en-US" altLang="zh-CN" dirty="0"/>
              <a:t>]</a:t>
            </a:r>
            <a:endParaRPr lang="zh-CN" altLang="en-US" dirty="0"/>
          </a:p>
        </p:txBody>
      </p:sp>
      <p:sp>
        <p:nvSpPr>
          <p:cNvPr id="3" name="内容占位符 2">
            <a:extLst>
              <a:ext uri="{FF2B5EF4-FFF2-40B4-BE49-F238E27FC236}">
                <a16:creationId xmlns:a16="http://schemas.microsoft.com/office/drawing/2014/main" id="{719551E0-598C-951E-0AE9-33B033E562EC}"/>
              </a:ext>
            </a:extLst>
          </p:cNvPr>
          <p:cNvSpPr>
            <a:spLocks noGrp="1"/>
          </p:cNvSpPr>
          <p:nvPr>
            <p:ph idx="1"/>
          </p:nvPr>
        </p:nvSpPr>
        <p:spPr>
          <a:xfrm>
            <a:off x="838200" y="1690688"/>
            <a:ext cx="10515600" cy="4667250"/>
          </a:xfrm>
        </p:spPr>
        <p:txBody>
          <a:bodyPr/>
          <a:lstStyle/>
          <a:p>
            <a:r>
              <a:rPr lang="zh-CN" altLang="en-US" dirty="0"/>
              <a:t>计算机导论</a:t>
            </a:r>
            <a:endParaRPr lang="en-US" altLang="zh-CN" dirty="0"/>
          </a:p>
          <a:p>
            <a:pPr marL="457200" lvl="1" indent="0">
              <a:buNone/>
            </a:pPr>
            <a:r>
              <a:rPr lang="zh-CN" altLang="en-US" strike="sngStrike" dirty="0"/>
              <a:t>只是凑个学分的课没人会关心吧，真了解基础不如</a:t>
            </a:r>
            <a:r>
              <a:rPr lang="en-US" altLang="zh-CN" strike="sngStrike" dirty="0"/>
              <a:t>ICS</a:t>
            </a:r>
          </a:p>
          <a:p>
            <a:r>
              <a:rPr lang="zh-CN" altLang="en-US" dirty="0"/>
              <a:t>数据结构</a:t>
            </a:r>
            <a:endParaRPr lang="en-US" altLang="zh-CN" dirty="0"/>
          </a:p>
          <a:p>
            <a:pPr marL="457200" lvl="1" indent="0">
              <a:buNone/>
            </a:pPr>
            <a:r>
              <a:rPr lang="zh-CN" altLang="en-US" dirty="0"/>
              <a:t>最重要 </a:t>
            </a:r>
            <a:r>
              <a:rPr lang="en-US" altLang="zh-CN" dirty="0"/>
              <a:t>&amp; </a:t>
            </a:r>
            <a:r>
              <a:rPr lang="zh-CN" altLang="en-US" dirty="0"/>
              <a:t>最有用的</a:t>
            </a:r>
            <a:endParaRPr lang="en-US" altLang="zh-CN" dirty="0"/>
          </a:p>
          <a:p>
            <a:r>
              <a:rPr lang="en-US" altLang="zh-CN" dirty="0"/>
              <a:t>COD / </a:t>
            </a:r>
            <a:r>
              <a:rPr lang="zh-CN" altLang="en-US" dirty="0"/>
              <a:t>计算机组成原理</a:t>
            </a:r>
            <a:endParaRPr lang="en-US" altLang="zh-CN" dirty="0"/>
          </a:p>
          <a:p>
            <a:pPr marL="457200" lvl="1" indent="0">
              <a:buNone/>
            </a:pPr>
            <a:r>
              <a:rPr lang="zh-CN" altLang="en-US" dirty="0"/>
              <a:t>喜欢我手搓</a:t>
            </a:r>
            <a:r>
              <a:rPr lang="en-US" altLang="zh-CN" dirty="0"/>
              <a:t>CPU</a:t>
            </a:r>
            <a:r>
              <a:rPr lang="zh-CN" altLang="en-US" dirty="0"/>
              <a:t>吗？</a:t>
            </a:r>
            <a:endParaRPr lang="en-US" altLang="zh-CN" dirty="0"/>
          </a:p>
          <a:p>
            <a:r>
              <a:rPr lang="en-US" altLang="zh-CN" dirty="0"/>
              <a:t>OS / </a:t>
            </a:r>
            <a:r>
              <a:rPr lang="zh-CN" altLang="en-US" dirty="0"/>
              <a:t>操作系统原理与设计</a:t>
            </a:r>
            <a:endParaRPr lang="en-US" altLang="zh-CN" dirty="0"/>
          </a:p>
          <a:p>
            <a:pPr marL="457200" lvl="1" indent="0">
              <a:buNone/>
            </a:pPr>
            <a:r>
              <a:rPr lang="zh-CN" altLang="en-US" dirty="0"/>
              <a:t>了解理想设计与现实的权衡</a:t>
            </a:r>
            <a:r>
              <a:rPr lang="en-US" altLang="zh-CN" dirty="0"/>
              <a:t>[trade-off]</a:t>
            </a:r>
          </a:p>
          <a:p>
            <a:r>
              <a:rPr lang="zh-CN" altLang="en-US" dirty="0"/>
              <a:t>计算机网络</a:t>
            </a:r>
            <a:endParaRPr lang="en-US" altLang="zh-CN" dirty="0"/>
          </a:p>
          <a:p>
            <a:pPr marL="457200" lvl="1" indent="0">
              <a:buNone/>
            </a:pPr>
            <a:r>
              <a:rPr lang="zh-CN" altLang="en-US" dirty="0"/>
              <a:t>复杂系统的真实运作（真的很杂</a:t>
            </a:r>
            <a:r>
              <a:rPr lang="en-US" altLang="zh-CN" dirty="0"/>
              <a:t>……</a:t>
            </a:r>
            <a:r>
              <a:rPr lang="zh-CN" altLang="en-US" dirty="0"/>
              <a:t>本人没学明白）</a:t>
            </a:r>
          </a:p>
        </p:txBody>
      </p:sp>
    </p:spTree>
    <p:extLst>
      <p:ext uri="{BB962C8B-B14F-4D97-AF65-F5344CB8AC3E}">
        <p14:creationId xmlns:p14="http://schemas.microsoft.com/office/powerpoint/2010/main" val="96113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D0AEF-5E7E-F9DF-2015-26F86821C8A1}"/>
              </a:ext>
            </a:extLst>
          </p:cNvPr>
          <p:cNvSpPr>
            <a:spLocks noGrp="1"/>
          </p:cNvSpPr>
          <p:nvPr>
            <p:ph type="title"/>
          </p:nvPr>
        </p:nvSpPr>
        <p:spPr/>
        <p:txBody>
          <a:bodyPr/>
          <a:lstStyle/>
          <a:p>
            <a:r>
              <a:rPr lang="zh-CN" altLang="en-US" dirty="0"/>
              <a:t>其他课程</a:t>
            </a:r>
          </a:p>
        </p:txBody>
      </p:sp>
      <p:sp>
        <p:nvSpPr>
          <p:cNvPr id="3" name="内容占位符 2">
            <a:extLst>
              <a:ext uri="{FF2B5EF4-FFF2-40B4-BE49-F238E27FC236}">
                <a16:creationId xmlns:a16="http://schemas.microsoft.com/office/drawing/2014/main" id="{D3C66525-453C-0147-FD85-CDC9B11F6C3F}"/>
              </a:ext>
            </a:extLst>
          </p:cNvPr>
          <p:cNvSpPr>
            <a:spLocks noGrp="1"/>
          </p:cNvSpPr>
          <p:nvPr>
            <p:ph idx="1"/>
          </p:nvPr>
        </p:nvSpPr>
        <p:spPr/>
        <p:txBody>
          <a:bodyPr/>
          <a:lstStyle/>
          <a:p>
            <a:r>
              <a:rPr lang="zh-CN" altLang="en-US" dirty="0"/>
              <a:t>离散数学：代数结构、图论、数理逻辑</a:t>
            </a:r>
            <a:endParaRPr lang="en-US" altLang="zh-CN" dirty="0"/>
          </a:p>
          <a:p>
            <a:r>
              <a:rPr lang="zh-CN" altLang="en-US" dirty="0"/>
              <a:t>计科必修：</a:t>
            </a:r>
            <a:r>
              <a:rPr lang="en-US" altLang="zh-CN" dirty="0"/>
              <a:t>ICS</a:t>
            </a:r>
            <a:r>
              <a:rPr lang="zh-CN" altLang="en-US" dirty="0"/>
              <a:t>、数字电路、编译原理、算法基础、数据库、</a:t>
            </a:r>
            <a:r>
              <a:rPr lang="en-US" altLang="zh-CN" dirty="0"/>
              <a:t>AI</a:t>
            </a:r>
          </a:p>
          <a:p>
            <a:r>
              <a:rPr lang="zh-CN" altLang="en-US" dirty="0"/>
              <a:t>剩余大多是计科的专业选修课</a:t>
            </a:r>
            <a:endParaRPr lang="en-US" altLang="zh-CN" dirty="0"/>
          </a:p>
          <a:p>
            <a:endParaRPr lang="en-US" altLang="zh-CN" dirty="0"/>
          </a:p>
          <a:p>
            <a:r>
              <a:rPr lang="zh-CN" altLang="en-US" dirty="0"/>
              <a:t>怎样的课值得选？</a:t>
            </a:r>
            <a:endParaRPr lang="en-US" altLang="zh-CN" dirty="0"/>
          </a:p>
          <a:p>
            <a:r>
              <a:rPr lang="zh-CN" altLang="en-US" dirty="0"/>
              <a:t>私货补充：辅修计科可以学到</a:t>
            </a:r>
            <a:r>
              <a:rPr lang="en-US" altLang="zh-CN" dirty="0"/>
              <a:t>AI</a:t>
            </a:r>
            <a:r>
              <a:rPr lang="zh-CN" altLang="en-US" dirty="0"/>
              <a:t>技术吗？</a:t>
            </a:r>
          </a:p>
        </p:txBody>
      </p:sp>
    </p:spTree>
    <p:extLst>
      <p:ext uri="{BB962C8B-B14F-4D97-AF65-F5344CB8AC3E}">
        <p14:creationId xmlns:p14="http://schemas.microsoft.com/office/powerpoint/2010/main" val="4836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9474D-B06D-647B-5429-8A87EB99EE0C}"/>
              </a:ext>
            </a:extLst>
          </p:cNvPr>
          <p:cNvSpPr>
            <a:spLocks noGrp="1"/>
          </p:cNvSpPr>
          <p:nvPr>
            <p:ph type="title"/>
          </p:nvPr>
        </p:nvSpPr>
        <p:spPr/>
        <p:txBody>
          <a:bodyPr/>
          <a:lstStyle/>
          <a:p>
            <a:r>
              <a:rPr lang="zh-CN" altLang="en-US" dirty="0"/>
              <a:t>课程之外的事</a:t>
            </a:r>
          </a:p>
        </p:txBody>
      </p:sp>
      <p:sp>
        <p:nvSpPr>
          <p:cNvPr id="3" name="内容占位符 2">
            <a:extLst>
              <a:ext uri="{FF2B5EF4-FFF2-40B4-BE49-F238E27FC236}">
                <a16:creationId xmlns:a16="http://schemas.microsoft.com/office/drawing/2014/main" id="{1866532B-B2F5-EBE8-529B-6FA86355F88E}"/>
              </a:ext>
            </a:extLst>
          </p:cNvPr>
          <p:cNvSpPr>
            <a:spLocks noGrp="1"/>
          </p:cNvSpPr>
          <p:nvPr>
            <p:ph idx="1"/>
          </p:nvPr>
        </p:nvSpPr>
        <p:spPr>
          <a:xfrm>
            <a:off x="838200" y="1825624"/>
            <a:ext cx="10515600" cy="4612497"/>
          </a:xfrm>
        </p:spPr>
        <p:txBody>
          <a:bodyPr/>
          <a:lstStyle/>
          <a:p>
            <a:r>
              <a:rPr lang="zh-CN" altLang="en-US" dirty="0"/>
              <a:t>关于计科 </a:t>
            </a:r>
            <a:r>
              <a:rPr lang="en-US" altLang="zh-CN" dirty="0"/>
              <a:t>– </a:t>
            </a:r>
            <a:r>
              <a:rPr lang="zh-CN" altLang="en-US" dirty="0"/>
              <a:t>到底什么是</a:t>
            </a:r>
            <a:r>
              <a:rPr lang="en-US" altLang="zh-CN" dirty="0"/>
              <a:t>CS</a:t>
            </a:r>
          </a:p>
          <a:p>
            <a:pPr lvl="1"/>
            <a:r>
              <a:rPr lang="zh-CN" altLang="en-US" dirty="0"/>
              <a:t>应用性强</a:t>
            </a:r>
            <a:endParaRPr lang="en-US" altLang="zh-CN" dirty="0"/>
          </a:p>
          <a:p>
            <a:pPr lvl="1"/>
            <a:r>
              <a:rPr lang="zh-CN" altLang="en-US" dirty="0"/>
              <a:t>迭代迅速</a:t>
            </a:r>
            <a:endParaRPr lang="en-US" altLang="zh-CN" dirty="0"/>
          </a:p>
          <a:p>
            <a:r>
              <a:rPr lang="zh-CN" altLang="en-US" dirty="0"/>
              <a:t>关于代码 </a:t>
            </a:r>
            <a:r>
              <a:rPr lang="en-US" altLang="zh-CN" dirty="0"/>
              <a:t>– </a:t>
            </a:r>
            <a:r>
              <a:rPr lang="zh-CN" altLang="en-US" dirty="0"/>
              <a:t>速成的正确方式</a:t>
            </a:r>
            <a:endParaRPr lang="en-US" altLang="zh-CN" dirty="0"/>
          </a:p>
          <a:p>
            <a:pPr lvl="1"/>
            <a:r>
              <a:rPr lang="zh-CN" altLang="en-US" dirty="0"/>
              <a:t>寻找靠谱的资源</a:t>
            </a:r>
            <a:endParaRPr lang="en-US" altLang="zh-CN" dirty="0"/>
          </a:p>
          <a:p>
            <a:pPr lvl="1"/>
            <a:r>
              <a:rPr lang="zh-CN" altLang="en-US" dirty="0"/>
              <a:t>边做边学</a:t>
            </a:r>
            <a:endParaRPr lang="en-US" altLang="zh-CN" dirty="0"/>
          </a:p>
          <a:p>
            <a:pPr lvl="1"/>
            <a:r>
              <a:rPr lang="zh-CN" altLang="en-US" dirty="0"/>
              <a:t>良好的习惯</a:t>
            </a:r>
            <a:endParaRPr lang="en-US" altLang="zh-CN" dirty="0"/>
          </a:p>
          <a:p>
            <a:r>
              <a:rPr lang="zh-CN" altLang="en-US" dirty="0"/>
              <a:t>关于交流 </a:t>
            </a:r>
            <a:r>
              <a:rPr lang="en-US" altLang="zh-CN" dirty="0"/>
              <a:t>– </a:t>
            </a:r>
            <a:r>
              <a:rPr lang="zh-CN" altLang="en-US" dirty="0"/>
              <a:t>讨论与争执</a:t>
            </a:r>
            <a:endParaRPr lang="en-US" altLang="zh-CN" dirty="0"/>
          </a:p>
          <a:p>
            <a:pPr lvl="1"/>
            <a:r>
              <a:rPr lang="zh-CN" altLang="en-US" dirty="0"/>
              <a:t>如何提问、向谁提问</a:t>
            </a:r>
            <a:endParaRPr lang="en-US" altLang="zh-CN" dirty="0"/>
          </a:p>
          <a:p>
            <a:pPr lvl="1"/>
            <a:r>
              <a:rPr lang="zh-CN" altLang="en-US" dirty="0"/>
              <a:t>辅修人与主修人</a:t>
            </a:r>
            <a:endParaRPr lang="en-US" altLang="zh-CN" dirty="0"/>
          </a:p>
          <a:p>
            <a:pPr lvl="1"/>
            <a:endParaRPr lang="en-US" altLang="zh-CN" dirty="0"/>
          </a:p>
        </p:txBody>
      </p:sp>
    </p:spTree>
    <p:extLst>
      <p:ext uri="{BB962C8B-B14F-4D97-AF65-F5344CB8AC3E}">
        <p14:creationId xmlns:p14="http://schemas.microsoft.com/office/powerpoint/2010/main" val="46458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CF16F-5028-F1E8-E920-3C95BE47C3F6}"/>
              </a:ext>
            </a:extLst>
          </p:cNvPr>
          <p:cNvSpPr>
            <a:spLocks noGrp="1"/>
          </p:cNvSpPr>
          <p:nvPr>
            <p:ph type="title"/>
          </p:nvPr>
        </p:nvSpPr>
        <p:spPr/>
        <p:txBody>
          <a:bodyPr/>
          <a:lstStyle/>
          <a:p>
            <a:r>
              <a:rPr lang="zh-CN" altLang="en-US" dirty="0"/>
              <a:t>感谢聆听！</a:t>
            </a:r>
          </a:p>
        </p:txBody>
      </p:sp>
      <p:sp>
        <p:nvSpPr>
          <p:cNvPr id="3" name="内容占位符 2">
            <a:extLst>
              <a:ext uri="{FF2B5EF4-FFF2-40B4-BE49-F238E27FC236}">
                <a16:creationId xmlns:a16="http://schemas.microsoft.com/office/drawing/2014/main" id="{EB79A5EF-14B5-2DA9-8002-E81319C3A1FA}"/>
              </a:ext>
            </a:extLst>
          </p:cNvPr>
          <p:cNvSpPr>
            <a:spLocks noGrp="1"/>
          </p:cNvSpPr>
          <p:nvPr>
            <p:ph idx="1"/>
          </p:nvPr>
        </p:nvSpPr>
        <p:spPr>
          <a:xfrm>
            <a:off x="583164" y="1937788"/>
            <a:ext cx="2321767" cy="4276595"/>
          </a:xfrm>
        </p:spPr>
        <p:txBody>
          <a:bodyPr>
            <a:normAutofit/>
          </a:bodyPr>
          <a:lstStyle/>
          <a:p>
            <a:pPr marL="0" indent="0">
              <a:buNone/>
            </a:pPr>
            <a:r>
              <a:rPr lang="zh-CN" altLang="en-US" strike="sngStrike" dirty="0">
                <a:latin typeface="Consolas" panose="020B0609020204030204" pitchFamily="49" charset="0"/>
              </a:rPr>
              <a:t>由于</a:t>
            </a:r>
            <a:r>
              <a:rPr lang="en-US" altLang="zh-CN" strike="sngStrike" dirty="0">
                <a:latin typeface="Consolas" panose="020B0609020204030204" pitchFamily="49" charset="0"/>
              </a:rPr>
              <a:t>ppt</a:t>
            </a:r>
            <a:r>
              <a:rPr lang="zh-CN" altLang="en-US" strike="sngStrike" dirty="0">
                <a:latin typeface="Consolas" panose="020B0609020204030204" pitchFamily="49" charset="0"/>
              </a:rPr>
              <a:t>是速成的想在这里放点在计科做的好看的结果但是发现没有什么可视化的东西于是只能从</a:t>
            </a:r>
            <a:r>
              <a:rPr lang="en-US" altLang="zh-CN" strike="sngStrike" dirty="0">
                <a:latin typeface="Consolas" panose="020B0609020204030204" pitchFamily="49" charset="0"/>
              </a:rPr>
              <a:t>ICS</a:t>
            </a:r>
            <a:r>
              <a:rPr lang="zh-CN" altLang="en-US" strike="sngStrike" dirty="0">
                <a:latin typeface="Consolas" panose="020B0609020204030204" pitchFamily="49" charset="0"/>
              </a:rPr>
              <a:t>第一章</a:t>
            </a:r>
            <a:r>
              <a:rPr lang="en-US" altLang="zh-CN" strike="sngStrike" dirty="0">
                <a:latin typeface="Consolas" panose="020B0609020204030204" pitchFamily="49" charset="0"/>
              </a:rPr>
              <a:t>ppt</a:t>
            </a:r>
            <a:r>
              <a:rPr lang="zh-CN" altLang="en-US" strike="sngStrike" dirty="0">
                <a:latin typeface="Consolas" panose="020B0609020204030204" pitchFamily="49" charset="0"/>
              </a:rPr>
              <a:t>里截了张图来凑数</a:t>
            </a:r>
            <a:r>
              <a:rPr lang="en-US" altLang="zh-CN" strike="sngStrike" dirty="0">
                <a:latin typeface="Consolas" panose="020B0609020204030204" pitchFamily="49" charset="0"/>
              </a:rPr>
              <a:t> </a:t>
            </a:r>
            <a:endParaRPr lang="zh-CN" altLang="en-US" strike="sngStrike" dirty="0">
              <a:latin typeface="Consolas" panose="020B0609020204030204" pitchFamily="49" charset="0"/>
            </a:endParaRPr>
          </a:p>
        </p:txBody>
      </p:sp>
      <p:pic>
        <p:nvPicPr>
          <p:cNvPr id="9" name="图片 8">
            <a:extLst>
              <a:ext uri="{FF2B5EF4-FFF2-40B4-BE49-F238E27FC236}">
                <a16:creationId xmlns:a16="http://schemas.microsoft.com/office/drawing/2014/main" id="{87DDDDE1-950E-1736-A52D-28B3A816D7C3}"/>
              </a:ext>
            </a:extLst>
          </p:cNvPr>
          <p:cNvPicPr>
            <a:picLocks noChangeAspect="1"/>
          </p:cNvPicPr>
          <p:nvPr/>
        </p:nvPicPr>
        <p:blipFill>
          <a:blip r:embed="rId2"/>
          <a:stretch>
            <a:fillRect/>
          </a:stretch>
        </p:blipFill>
        <p:spPr>
          <a:xfrm>
            <a:off x="3289447" y="1238645"/>
            <a:ext cx="8467124" cy="5086994"/>
          </a:xfrm>
          <a:prstGeom prst="rect">
            <a:avLst/>
          </a:prstGeom>
        </p:spPr>
      </p:pic>
    </p:spTree>
    <p:extLst>
      <p:ext uri="{BB962C8B-B14F-4D97-AF65-F5344CB8AC3E}">
        <p14:creationId xmlns:p14="http://schemas.microsoft.com/office/powerpoint/2010/main" val="11469337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TotalTime>
  <Words>275</Words>
  <Application>Microsoft Office PowerPoint</Application>
  <PresentationFormat>宽屏</PresentationFormat>
  <Paragraphs>41</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等线</vt:lpstr>
      <vt:lpstr>等线 Light</vt:lpstr>
      <vt:lpstr>Arial</vt:lpstr>
      <vt:lpstr>Consolas</vt:lpstr>
      <vt:lpstr>Office 主题​​</vt:lpstr>
      <vt:lpstr>我为什么不建议辅修CS</vt:lpstr>
      <vt:lpstr>辅修CS的意义？</vt:lpstr>
      <vt:lpstr>必修专业课简介[只针对辅修学位]</vt:lpstr>
      <vt:lpstr>其他课程</vt:lpstr>
      <vt:lpstr>课程之外的事</vt:lpstr>
      <vt:lpstr>感谢聆听！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Richard Z</dc:creator>
  <cp:lastModifiedBy>Richard Z</cp:lastModifiedBy>
  <cp:revision>102</cp:revision>
  <dcterms:created xsi:type="dcterms:W3CDTF">2023-06-26T12:58:22Z</dcterms:created>
  <dcterms:modified xsi:type="dcterms:W3CDTF">2023-06-26T13:34:06Z</dcterms:modified>
</cp:coreProperties>
</file>