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4/10/2024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050" b="0" i="0" u="none" strike="noStrike" cap="none" dirty="0">
                <a:solidFill>
                  <a:schemeClr val="tx1"/>
                </a:solidFill>
                <a:latin typeface="Arial"/>
                <a:ea typeface="Arial"/>
                <a:cs typeface="Arial"/>
                <a:sym typeface="Arial"/>
              </a:rPr>
              <a:t>Student Name :</a:t>
            </a:r>
            <a:r>
              <a:rPr lang="en-US" sz="1050" b="0" i="0" u="none" strike="noStrike" cap="none" dirty="0" err="1">
                <a:solidFill>
                  <a:schemeClr val="tx1"/>
                </a:solidFill>
                <a:latin typeface="Arial"/>
                <a:ea typeface="Arial"/>
                <a:cs typeface="Arial"/>
                <a:sym typeface="Arial"/>
              </a:rPr>
              <a:t>K.K.Archana</a:t>
            </a:r>
            <a:endParaRPr lang="en-US" sz="105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050" b="0" i="0" u="none" strike="noStrike" cap="none" dirty="0">
                <a:solidFill>
                  <a:schemeClr val="tx1"/>
                </a:solidFill>
                <a:latin typeface="Arial"/>
                <a:ea typeface="Arial"/>
                <a:cs typeface="Arial"/>
                <a:sym typeface="Arial"/>
              </a:rPr>
              <a:t>Student ID : au960221104024</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err="1">
                <a:solidFill>
                  <a:schemeClr val="tx1"/>
                </a:solidFill>
              </a:rPr>
              <a:t>Arunachala</a:t>
            </a:r>
            <a:r>
              <a:rPr lang="en-US" sz="1100" dirty="0">
                <a:solidFill>
                  <a:schemeClr val="tx1"/>
                </a:solidFill>
              </a:rPr>
              <a:t> College of Engineering for Women</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Rectangle 2"/>
          <p:cNvSpPr/>
          <p:nvPr/>
        </p:nvSpPr>
        <p:spPr>
          <a:xfrm>
            <a:off x="492236" y="1182413"/>
            <a:ext cx="7697950" cy="3970318"/>
          </a:xfrm>
          <a:prstGeom prst="rect">
            <a:avLst/>
          </a:prstGeom>
        </p:spPr>
        <p:txBody>
          <a:bodyPr wrap="square">
            <a:spAutoFit/>
          </a:bodyPr>
          <a:lstStyle/>
          <a:p>
            <a:pPr marL="285750" indent="-285750">
              <a:buFont typeface="Wingdings" panose="05000000000000000000" pitchFamily="2" charset="2"/>
              <a:buChar char="q"/>
            </a:pPr>
            <a:r>
              <a:rPr lang="en-US" dirty="0"/>
              <a:t>Utilizing </a:t>
            </a:r>
            <a:r>
              <a:rPr lang="en-US" dirty="0" err="1"/>
              <a:t>Django's</a:t>
            </a:r>
            <a:r>
              <a:rPr lang="en-US" dirty="0"/>
              <a:t> ORM, our application features a robust database model representing users, vehicles, bookings, and rental providers, ensuring data integrity and efficient relationships.</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Through user testing, our application has shown significant improvements in user satisfaction, with faster booking processes and reduced errors.</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Real-time availability updates and advanced search filters have enhanced the user experience, leading to higher conversion rates and increased revenue for rental providers.</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The secure payment integration has instilled trust among users, resulting in seamless and secure transactions.</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Overall, our modeling approach has facilitated a streamlined and reliable car rental process, delivering tangible results in user satisfaction and operational efficiency.</a:t>
            </a:r>
          </a:p>
          <a:p>
            <a:pPr marL="285750" indent="-285750">
              <a:buFont typeface="Wingdings" panose="05000000000000000000" pitchFamily="2" charset="2"/>
              <a:buChar char="q"/>
            </a:pPr>
            <a:endParaRPr lang="en-US" dirty="0"/>
          </a:p>
          <a:p>
            <a:endParaRPr lang="en-US" dirty="0"/>
          </a:p>
          <a:p>
            <a:endParaRPr lang="en-US" dirty="0"/>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endParaRPr lang="en-US" dirty="0"/>
          </a:p>
        </p:txBody>
      </p:sp>
      <p:pic>
        <p:nvPicPr>
          <p:cNvPr id="5" name="Picture 4">
            <a:extLst>
              <a:ext uri="{FF2B5EF4-FFF2-40B4-BE49-F238E27FC236}">
                <a16:creationId xmlns:a16="http://schemas.microsoft.com/office/drawing/2014/main" id="{94F0CD9C-40E6-6745-092B-018E80E936DB}"/>
              </a:ext>
            </a:extLst>
          </p:cNvPr>
          <p:cNvPicPr>
            <a:picLocks noChangeAspect="1"/>
          </p:cNvPicPr>
          <p:nvPr/>
        </p:nvPicPr>
        <p:blipFill>
          <a:blip r:embed="rId2"/>
          <a:stretch>
            <a:fillRect/>
          </a:stretch>
        </p:blipFill>
        <p:spPr>
          <a:xfrm>
            <a:off x="311699" y="1389600"/>
            <a:ext cx="8534411" cy="3505421"/>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472443" y="452834"/>
            <a:ext cx="7886430" cy="666517"/>
          </a:xfrm>
        </p:spPr>
        <p:txBody>
          <a:bodyPr/>
          <a:lstStyle/>
          <a:p>
            <a:pPr algn="ctr"/>
            <a:r>
              <a:rPr lang="en-US" b="1" dirty="0"/>
              <a:t>About-Us-Page</a:t>
            </a:r>
          </a:p>
        </p:txBody>
      </p:sp>
      <p:pic>
        <p:nvPicPr>
          <p:cNvPr id="4" name="Picture 3">
            <a:extLst>
              <a:ext uri="{FF2B5EF4-FFF2-40B4-BE49-F238E27FC236}">
                <a16:creationId xmlns:a16="http://schemas.microsoft.com/office/drawing/2014/main" id="{7D0B1CF5-0D70-F011-9230-CDC998C959E6}"/>
              </a:ext>
            </a:extLst>
          </p:cNvPr>
          <p:cNvPicPr>
            <a:picLocks noChangeAspect="1"/>
          </p:cNvPicPr>
          <p:nvPr/>
        </p:nvPicPr>
        <p:blipFill>
          <a:blip r:embed="rId2"/>
          <a:stretch>
            <a:fillRect/>
          </a:stretch>
        </p:blipFill>
        <p:spPr>
          <a:xfrm>
            <a:off x="0" y="966439"/>
            <a:ext cx="9144000" cy="3846340"/>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sp>
        <p:nvSpPr>
          <p:cNvPr id="3" name="Rectangle 2"/>
          <p:cNvSpPr/>
          <p:nvPr/>
        </p:nvSpPr>
        <p:spPr>
          <a:xfrm>
            <a:off x="788276" y="1269125"/>
            <a:ext cx="7173310" cy="1231106"/>
          </a:xfrm>
          <a:prstGeom prst="rect">
            <a:avLst/>
          </a:prstGeom>
        </p:spPr>
        <p:txBody>
          <a:bodyPr wrap="square">
            <a:spAutoFit/>
          </a:bodyPr>
          <a:lstStyle/>
          <a:p>
            <a:endParaRPr lang="en-US" sz="6000" dirty="0"/>
          </a:p>
          <a:p>
            <a:endParaRPr lang="en-US" dirty="0"/>
          </a:p>
        </p:txBody>
      </p:sp>
      <p:pic>
        <p:nvPicPr>
          <p:cNvPr id="5" name="Picture 4">
            <a:extLst>
              <a:ext uri="{FF2B5EF4-FFF2-40B4-BE49-F238E27FC236}">
                <a16:creationId xmlns:a16="http://schemas.microsoft.com/office/drawing/2014/main" id="{7C97F219-8810-9063-9CA2-7BBCF775E219}"/>
              </a:ext>
            </a:extLst>
          </p:cNvPr>
          <p:cNvPicPr>
            <a:picLocks noChangeAspect="1"/>
          </p:cNvPicPr>
          <p:nvPr/>
        </p:nvPicPr>
        <p:blipFill>
          <a:blip r:embed="rId2"/>
          <a:stretch>
            <a:fillRect/>
          </a:stretch>
        </p:blipFill>
        <p:spPr>
          <a:xfrm>
            <a:off x="0" y="1189463"/>
            <a:ext cx="9144000" cy="3707810"/>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Login-Page</a:t>
            </a:r>
          </a:p>
        </p:txBody>
      </p:sp>
      <p:sp>
        <p:nvSpPr>
          <p:cNvPr id="3" name="Rectangle 2"/>
          <p:cNvSpPr/>
          <p:nvPr/>
        </p:nvSpPr>
        <p:spPr>
          <a:xfrm>
            <a:off x="244366" y="1379482"/>
            <a:ext cx="8773510" cy="954107"/>
          </a:xfrm>
          <a:prstGeom prst="rect">
            <a:avLst/>
          </a:prstGeom>
        </p:spPr>
        <p:txBody>
          <a:bodyPr wrap="square">
            <a:spAutoFit/>
          </a:bodyPr>
          <a:lstStyle/>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7F0BCDD9-1F92-9894-7A96-A0731ABE873F}"/>
              </a:ext>
            </a:extLst>
          </p:cNvPr>
          <p:cNvPicPr>
            <a:picLocks noChangeAspect="1"/>
          </p:cNvPicPr>
          <p:nvPr/>
        </p:nvPicPr>
        <p:blipFill>
          <a:blip r:embed="rId2"/>
          <a:stretch>
            <a:fillRect/>
          </a:stretch>
        </p:blipFill>
        <p:spPr>
          <a:xfrm>
            <a:off x="0" y="1267649"/>
            <a:ext cx="9144000" cy="3563651"/>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99505" y="734015"/>
            <a:ext cx="7886430" cy="649583"/>
          </a:xfrm>
        </p:spPr>
        <p:txBody>
          <a:bodyPr/>
          <a:lstStyle/>
          <a:p>
            <a:pPr algn="ctr"/>
            <a:r>
              <a:rPr lang="en-US" b="1" dirty="0"/>
              <a:t>Register-Page</a:t>
            </a:r>
          </a:p>
        </p:txBody>
      </p:sp>
      <p:pic>
        <p:nvPicPr>
          <p:cNvPr id="4" name="Picture 3">
            <a:extLst>
              <a:ext uri="{FF2B5EF4-FFF2-40B4-BE49-F238E27FC236}">
                <a16:creationId xmlns:a16="http://schemas.microsoft.com/office/drawing/2014/main" id="{3EBB2BA9-BA9A-10C8-FBFD-D94A41FC7671}"/>
              </a:ext>
            </a:extLst>
          </p:cNvPr>
          <p:cNvPicPr>
            <a:picLocks noChangeAspect="1"/>
          </p:cNvPicPr>
          <p:nvPr/>
        </p:nvPicPr>
        <p:blipFill>
          <a:blip r:embed="rId2"/>
          <a:stretch>
            <a:fillRect/>
          </a:stretch>
        </p:blipFill>
        <p:spPr>
          <a:xfrm>
            <a:off x="0" y="1442224"/>
            <a:ext cx="9144000" cy="3415526"/>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3" name="Rectangle 1"/>
          <p:cNvSpPr>
            <a:spLocks noChangeArrowheads="1"/>
          </p:cNvSpPr>
          <p:nvPr/>
        </p:nvSpPr>
        <p:spPr bwMode="auto">
          <a:xfrm>
            <a:off x="275898" y="785405"/>
            <a:ext cx="9840256"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sz="1800" b="0" i="0" u="none" strike="noStrike" cap="none" normalizeH="0" baseline="0" dirty="0">
                <a:ln>
                  <a:noFill/>
                </a:ln>
                <a:solidFill>
                  <a:schemeClr val="tx1"/>
                </a:solidFill>
                <a:effectLst/>
                <a:latin typeface="Arial" pitchFamily="34" charset="0"/>
                <a:cs typeface="Arial" pitchFamily="34" charset="0"/>
              </a:rPr>
              <a:t>Introducing personalized user experiences with tailored recommendations and</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sz="1800" b="0" i="0" u="none" strike="noStrike" cap="none" normalizeH="0" baseline="0" dirty="0">
                <a:ln>
                  <a:noFill/>
                </a:ln>
                <a:solidFill>
                  <a:schemeClr val="tx1"/>
                </a:solidFill>
                <a:effectLst/>
                <a:latin typeface="Arial" pitchFamily="34" charset="0"/>
                <a:cs typeface="Arial" pitchFamily="34" charset="0"/>
              </a:rPr>
              <a:t> preferences.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sz="1800" b="0" i="0" u="none" strike="noStrike" cap="none" normalizeH="0" baseline="0" dirty="0">
                <a:ln>
                  <a:noFill/>
                </a:ln>
                <a:solidFill>
                  <a:schemeClr val="tx1"/>
                </a:solidFill>
                <a:effectLst/>
                <a:latin typeface="Arial" pitchFamily="34" charset="0"/>
                <a:cs typeface="Arial" pitchFamily="34" charset="0"/>
              </a:rPr>
              <a:t>Employing predictive analytics for demand forecasting, optimizing fleet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sz="1800" b="0" i="0" u="none" strike="noStrike" cap="none" normalizeH="0" baseline="0" dirty="0">
                <a:ln>
                  <a:noFill/>
                </a:ln>
                <a:solidFill>
                  <a:schemeClr val="tx1"/>
                </a:solidFill>
                <a:effectLst/>
                <a:latin typeface="Arial" pitchFamily="34" charset="0"/>
                <a:cs typeface="Arial" pitchFamily="34" charset="0"/>
              </a:rPr>
              <a:t> management.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sz="1800" b="0" i="0" u="none" strike="noStrike" cap="none" normalizeH="0" baseline="0" dirty="0">
                <a:ln>
                  <a:noFill/>
                </a:ln>
                <a:solidFill>
                  <a:schemeClr val="tx1"/>
                </a:solidFill>
                <a:effectLst/>
                <a:latin typeface="Arial" pitchFamily="34" charset="0"/>
                <a:cs typeface="Arial" pitchFamily="34" charset="0"/>
              </a:rPr>
              <a:t>Developing a mobile application for convenient on-the-go bookings and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sz="1800" b="0" i="0" u="none" strike="noStrike" cap="none" normalizeH="0" baseline="0" dirty="0">
                <a:ln>
                  <a:noFill/>
                </a:ln>
                <a:solidFill>
                  <a:schemeClr val="tx1"/>
                </a:solidFill>
                <a:effectLst/>
                <a:latin typeface="Arial" pitchFamily="34" charset="0"/>
                <a:cs typeface="Arial" pitchFamily="34" charset="0"/>
              </a:rPr>
              <a:t>management.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sz="1800" b="0" i="0" u="none" strike="noStrike" cap="none" normalizeH="0" baseline="0" dirty="0">
                <a:ln>
                  <a:noFill/>
                </a:ln>
                <a:solidFill>
                  <a:schemeClr val="tx1"/>
                </a:solidFill>
                <a:effectLst/>
                <a:latin typeface="Arial" pitchFamily="34" charset="0"/>
                <a:cs typeface="Arial" pitchFamily="34" charset="0"/>
              </a:rPr>
              <a:t>Integrating </a:t>
            </a:r>
            <a:r>
              <a:rPr kumimoji="0" lang="en-US" sz="1800" b="0" i="0" u="none" strike="noStrike" cap="none" normalizeH="0" baseline="0" dirty="0" err="1">
                <a:ln>
                  <a:noFill/>
                </a:ln>
                <a:solidFill>
                  <a:schemeClr val="tx1"/>
                </a:solidFill>
                <a:effectLst/>
                <a:latin typeface="Arial" pitchFamily="34" charset="0"/>
                <a:cs typeface="Arial" pitchFamily="34" charset="0"/>
              </a:rPr>
              <a:t>IoT</a:t>
            </a:r>
            <a:r>
              <a:rPr kumimoji="0" lang="en-US" sz="1800" b="0" i="0" u="none" strike="noStrike" cap="none" normalizeH="0" baseline="0" dirty="0">
                <a:ln>
                  <a:noFill/>
                </a:ln>
                <a:solidFill>
                  <a:schemeClr val="tx1"/>
                </a:solidFill>
                <a:effectLst/>
                <a:latin typeface="Arial" pitchFamily="34" charset="0"/>
                <a:cs typeface="Arial" pitchFamily="34" charset="0"/>
              </a:rPr>
              <a:t> devices for real-time vehicle data collection, enhancing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sz="1800" b="0" i="0" u="none" strike="noStrike" cap="none" normalizeH="0" baseline="0" dirty="0">
                <a:ln>
                  <a:noFill/>
                </a:ln>
                <a:solidFill>
                  <a:schemeClr val="tx1"/>
                </a:solidFill>
                <a:effectLst/>
                <a:latin typeface="Arial" pitchFamily="34" charset="0"/>
                <a:cs typeface="Arial" pitchFamily="34" charset="0"/>
              </a:rPr>
              <a:t>maintenance and security.</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sz="1800" b="0" i="0" u="none" strike="noStrike" cap="none" normalizeH="0" baseline="0" dirty="0">
                <a:ln>
                  <a:noFill/>
                </a:ln>
                <a:solidFill>
                  <a:schemeClr val="tx1"/>
                </a:solidFill>
                <a:effectLst/>
                <a:latin typeface="Arial" pitchFamily="34" charset="0"/>
                <a:cs typeface="Arial" pitchFamily="34" charset="0"/>
              </a:rPr>
              <a:t>Expanding payment options with digital wallets, installment plans,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sz="1800" b="0" i="0" u="none" strike="noStrike" cap="none" normalizeH="0" baseline="0" dirty="0">
                <a:ln>
                  <a:noFill/>
                </a:ln>
                <a:solidFill>
                  <a:schemeClr val="tx1"/>
                </a:solidFill>
                <a:effectLst/>
                <a:latin typeface="Arial" pitchFamily="34" charset="0"/>
                <a:cs typeface="Arial" pitchFamily="34" charset="0"/>
              </a:rPr>
              <a:t>and </a:t>
            </a:r>
            <a:r>
              <a:rPr kumimoji="0" lang="en-US" sz="1800" b="0" i="0" u="none" strike="noStrike" cap="none" normalizeH="0" baseline="0" dirty="0" err="1">
                <a:ln>
                  <a:noFill/>
                </a:ln>
                <a:solidFill>
                  <a:schemeClr val="tx1"/>
                </a:solidFill>
                <a:effectLst/>
                <a:latin typeface="Arial" pitchFamily="34" charset="0"/>
                <a:cs typeface="Arial" pitchFamily="34" charset="0"/>
              </a:rPr>
              <a:t>cryptocurrency</a:t>
            </a:r>
            <a:r>
              <a:rPr kumimoji="0" lang="en-US" sz="1800" b="0" i="0" u="none" strike="noStrike" cap="none" normalizeH="0" baseline="0" dirty="0">
                <a:ln>
                  <a:noFill/>
                </a:ln>
                <a:solidFill>
                  <a:schemeClr val="tx1"/>
                </a:solidFill>
                <a:effectLst/>
                <a:latin typeface="Arial" pitchFamily="34" charset="0"/>
                <a:cs typeface="Arial" pitchFamily="34" charset="0"/>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sz="1800" b="0" i="0" u="none" strike="noStrike" cap="none" normalizeH="0" baseline="0" dirty="0">
                <a:ln>
                  <a:noFill/>
                </a:ln>
                <a:solidFill>
                  <a:schemeClr val="tx1"/>
                </a:solidFill>
                <a:effectLst/>
                <a:latin typeface="Arial" pitchFamily="34" charset="0"/>
                <a:cs typeface="Arial" pitchFamily="34" charset="0"/>
              </a:rPr>
              <a:t>Implementing dynamic pricing algorithms to adjust rates based on demand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sz="1800" b="0" i="0" u="none" strike="noStrike" cap="none" normalizeH="0" baseline="0" dirty="0">
                <a:ln>
                  <a:noFill/>
                </a:ln>
                <a:solidFill>
                  <a:schemeClr val="tx1"/>
                </a:solidFill>
                <a:effectLst/>
                <a:latin typeface="Arial" pitchFamily="34" charset="0"/>
                <a:cs typeface="Arial" pitchFamily="34" charset="0"/>
              </a:rPr>
              <a:t>and availability.</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sz="1800" b="0" i="0" u="none" strike="noStrike" cap="none" normalizeH="0" baseline="0" dirty="0">
                <a:ln>
                  <a:noFill/>
                </a:ln>
                <a:solidFill>
                  <a:schemeClr val="tx1"/>
                </a:solidFill>
                <a:effectLst/>
                <a:latin typeface="Arial" pitchFamily="34" charset="0"/>
                <a:cs typeface="Arial" pitchFamily="34" charset="0"/>
              </a:rPr>
              <a:t>Incorporating augmented reality features for immersive vehicle visualization..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4" name="Rectangle 2"/>
          <p:cNvSpPr>
            <a:spLocks noChangeArrowheads="1"/>
          </p:cNvSpPr>
          <p:nvPr/>
        </p:nvSpPr>
        <p:spPr bwMode="auto">
          <a:xfrm>
            <a:off x="0" y="0"/>
            <a:ext cx="41211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rgbClr val="000000"/>
                </a:solidFill>
                <a:effectLst/>
                <a:latin typeface="Söhne"/>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Rectangle 2"/>
          <p:cNvSpPr/>
          <p:nvPr/>
        </p:nvSpPr>
        <p:spPr>
          <a:xfrm>
            <a:off x="244366" y="1245475"/>
            <a:ext cx="8529143" cy="2893100"/>
          </a:xfrm>
          <a:prstGeom prst="rect">
            <a:avLst/>
          </a:prstGeom>
        </p:spPr>
        <p:txBody>
          <a:bodyPr wrap="square">
            <a:spAutoFit/>
          </a:bodyPr>
          <a:lstStyle/>
          <a:p>
            <a:r>
              <a:rPr lang="en-US" dirty="0"/>
              <a:t> The future enhancements outlined for a car rental application utilizing the </a:t>
            </a:r>
            <a:r>
              <a:rPr lang="en-US" dirty="0" err="1"/>
              <a:t>Django</a:t>
            </a:r>
            <a:r>
              <a:rPr lang="en-US" dirty="0"/>
              <a:t> framework promise to significantly elevate the user experience, operational efficiency, and market competitiveness. By embracing personalized experiences, predictive analytics, mobile accessibility, and innovative technologies like </a:t>
            </a:r>
            <a:r>
              <a:rPr lang="en-US" dirty="0" err="1"/>
              <a:t>IoT</a:t>
            </a:r>
            <a:r>
              <a:rPr lang="en-US" dirty="0"/>
              <a:t> and AR, the application can anticipate and meet user needs more effectively while optimizing fleet management and maintenance. The expansion of payment options, dynamic pricing strategies, and diversified services further solidify its position in the market, catering to a wider range of users and preferences. Additionally, a commitment to accessibility and social integration ensures inclusivity and community engagement, fostering long-term brand loyalty and growth. Through these enhancements, the car rental application is poised to remain at the forefront of the industry, delivering unparalleled value and service to users and stakeholders alike.</a:t>
            </a:r>
          </a:p>
          <a:p>
            <a:endParaRPr lang="en-US" dirty="0"/>
          </a:p>
          <a:p>
            <a:endParaRPr lang="en-US" dirty="0"/>
          </a:p>
          <a:p>
            <a:endParaRPr lang="en-US" dirty="0"/>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2129473"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t>Car Rentals Application with Django Framework</a:t>
            </a:r>
            <a:r>
              <a:rPr lang="en-US" sz="1600" b="1" dirty="0">
                <a:latin typeface="+mj-lt"/>
              </a:rPr>
              <a:t> </a:t>
            </a:r>
            <a:endParaRPr lang="en-US" sz="1600" b="1"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
        <p:nvSpPr>
          <p:cNvPr id="2" name="Rectangle 1"/>
          <p:cNvSpPr/>
          <p:nvPr/>
        </p:nvSpPr>
        <p:spPr>
          <a:xfrm>
            <a:off x="370490" y="1174531"/>
            <a:ext cx="6487510" cy="2677656"/>
          </a:xfrm>
          <a:prstGeom prst="rect">
            <a:avLst/>
          </a:prstGeom>
        </p:spPr>
        <p:txBody>
          <a:bodyPr wrap="square">
            <a:spAutoFit/>
          </a:bodyPr>
          <a:lstStyle/>
          <a:p>
            <a:r>
              <a:rPr lang="en-US" dirty="0">
                <a:solidFill>
                  <a:srgbClr val="0D0D0D"/>
                </a:solidFill>
                <a:latin typeface="Söhne"/>
              </a:rPr>
              <a:t>Our car rentals application, powered by the </a:t>
            </a:r>
            <a:r>
              <a:rPr lang="en-US" dirty="0" err="1">
                <a:solidFill>
                  <a:srgbClr val="0D0D0D"/>
                </a:solidFill>
                <a:latin typeface="Söhne"/>
              </a:rPr>
              <a:t>Django</a:t>
            </a:r>
            <a:r>
              <a:rPr lang="en-US" dirty="0">
                <a:solidFill>
                  <a:srgbClr val="0D0D0D"/>
                </a:solidFill>
                <a:latin typeface="Söhne"/>
              </a:rPr>
              <a:t> </a:t>
            </a:r>
            <a:r>
              <a:rPr lang="en-US" dirty="0" err="1">
                <a:solidFill>
                  <a:srgbClr val="0D0D0D"/>
                </a:solidFill>
                <a:latin typeface="Söhne"/>
              </a:rPr>
              <a:t>framework,revolutionizes</a:t>
            </a:r>
            <a:r>
              <a:rPr lang="en-US" dirty="0">
                <a:solidFill>
                  <a:srgbClr val="0D0D0D"/>
                </a:solidFill>
                <a:latin typeface="Söhne"/>
              </a:rPr>
              <a:t> the traditional car rental process by offering a seamless and user-friendly platform. With features such as user authentication, advanced car search, secure payment integration, and intuitive booking management, users can effortlessly find and book their desired vehicles. Developed using </a:t>
            </a:r>
            <a:r>
              <a:rPr lang="en-US" dirty="0" err="1">
                <a:solidFill>
                  <a:srgbClr val="0D0D0D"/>
                </a:solidFill>
                <a:latin typeface="Söhne"/>
              </a:rPr>
              <a:t>Django</a:t>
            </a:r>
            <a:r>
              <a:rPr lang="en-US" dirty="0">
                <a:solidFill>
                  <a:srgbClr val="0D0D0D"/>
                </a:solidFill>
                <a:latin typeface="Söhne"/>
              </a:rPr>
              <a:t> for backend, HTML/CSS/JavaScript for frontend, and </a:t>
            </a:r>
            <a:r>
              <a:rPr lang="en-US" dirty="0" err="1">
                <a:solidFill>
                  <a:srgbClr val="0D0D0D"/>
                </a:solidFill>
                <a:latin typeface="Söhne"/>
              </a:rPr>
              <a:t>PostgreSQLL</a:t>
            </a:r>
            <a:r>
              <a:rPr lang="en-US" dirty="0">
                <a:solidFill>
                  <a:srgbClr val="0D0D0D"/>
                </a:solidFill>
                <a:latin typeface="Söhne"/>
              </a:rPr>
              <a:t> for data storage, our application ensures scalability and reliability. Following agile methodologies, we prioritize user feedback, resulting in a refined and efficient platform. Initial testing demonstrates positive user experiences, highlighting the potential of our application to transform the car rental industry. In conclusion, our </a:t>
            </a:r>
            <a:r>
              <a:rPr lang="en-US" dirty="0" err="1">
                <a:solidFill>
                  <a:srgbClr val="0D0D0D"/>
                </a:solidFill>
                <a:latin typeface="Söhne"/>
              </a:rPr>
              <a:t>Django</a:t>
            </a:r>
            <a:r>
              <a:rPr lang="en-US" dirty="0">
                <a:solidFill>
                  <a:srgbClr val="0D0D0D"/>
                </a:solidFill>
                <a:latin typeface="Söhne"/>
              </a:rPr>
              <a:t>-based car rentals application provides a modern solution to streamline the rental process, offering convenience and efficiency to users.</a:t>
            </a:r>
            <a:endParaRPr lang="en-US"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52400" y="533400"/>
            <a:ext cx="3836997" cy="143268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2"/>
          <p:cNvSpPr>
            <a:spLocks noChangeArrowheads="1"/>
          </p:cNvSpPr>
          <p:nvPr/>
        </p:nvSpPr>
        <p:spPr bwMode="auto">
          <a:xfrm>
            <a:off x="0" y="0"/>
            <a:ext cx="42545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rgbClr val="000000"/>
                </a:solidFill>
                <a:effectLst/>
                <a:latin typeface="Söhne"/>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 name="Rectangle 4"/>
          <p:cNvSpPr>
            <a:spLocks noChangeArrowheads="1"/>
          </p:cNvSpPr>
          <p:nvPr/>
        </p:nvSpPr>
        <p:spPr bwMode="auto">
          <a:xfrm>
            <a:off x="152400" y="152400"/>
            <a:ext cx="42545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rgbClr val="000000"/>
                </a:solidFill>
                <a:effectLst/>
                <a:latin typeface="Söhne"/>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8" name="Rectangle 5"/>
          <p:cNvSpPr>
            <a:spLocks noChangeArrowheads="1"/>
          </p:cNvSpPr>
          <p:nvPr/>
        </p:nvSpPr>
        <p:spPr bwMode="auto">
          <a:xfrm>
            <a:off x="304800" y="21023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9" name="Rectangle 6"/>
          <p:cNvSpPr>
            <a:spLocks noChangeArrowheads="1"/>
          </p:cNvSpPr>
          <p:nvPr/>
        </p:nvSpPr>
        <p:spPr bwMode="auto">
          <a:xfrm>
            <a:off x="304800" y="304800"/>
            <a:ext cx="42545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rgbClr val="000000"/>
                </a:solidFill>
                <a:effectLst/>
                <a:latin typeface="Söhne"/>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 name="Rectangle 8"/>
          <p:cNvSpPr>
            <a:spLocks noChangeArrowheads="1"/>
          </p:cNvSpPr>
          <p:nvPr/>
        </p:nvSpPr>
        <p:spPr bwMode="auto">
          <a:xfrm>
            <a:off x="457200" y="457200"/>
            <a:ext cx="42545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rgbClr val="000000"/>
                </a:solidFill>
                <a:effectLst/>
                <a:latin typeface="Söhne"/>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2" name="Rectangle 11"/>
          <p:cNvSpPr/>
          <p:nvPr/>
        </p:nvSpPr>
        <p:spPr>
          <a:xfrm>
            <a:off x="304800" y="969579"/>
            <a:ext cx="6277303" cy="3447098"/>
          </a:xfrm>
          <a:prstGeom prst="rect">
            <a:avLst/>
          </a:prstGeom>
        </p:spPr>
        <p:txBody>
          <a:bodyPr wrap="square">
            <a:spAutoFit/>
          </a:bodyPr>
          <a:lstStyle/>
          <a:p>
            <a:r>
              <a:rPr lang="en-US" sz="1600" dirty="0"/>
              <a:t>Traditional car rental processes are often plagued by inefficiencies and complexities, leading to user frustration and suboptimal experiences. Manual booking systems, lack of user-friendly interfaces, and inadequate search functionalities hinder users from easily finding and renting vehicles. Additionally, security concerns surrounding payment transactions and the lack of efficient booking management systems further exacerbate the challenges faced by both users and rental providers. Consequently, there exists a pressing need for a modernized solution that simplifies the car rental process, enhances user experience, ensures secure transactions, and streamlines booking management.</a:t>
            </a:r>
          </a:p>
          <a:p>
            <a:endParaRPr lang="en-US" sz="1600" dirty="0"/>
          </a:p>
          <a:p>
            <a:endParaRPr lang="en-US" dirty="0"/>
          </a:p>
          <a:p>
            <a:endParaRPr lang="en-US"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354724" y="1182414"/>
            <a:ext cx="6503276" cy="1384995"/>
          </a:xfrm>
          <a:prstGeom prst="rect">
            <a:avLst/>
          </a:prstGeom>
        </p:spPr>
        <p:txBody>
          <a:bodyPr wrap="square">
            <a:spAutoFit/>
          </a:bodyPr>
          <a:lstStyle/>
          <a:p>
            <a:r>
              <a:rPr lang="en-US" dirty="0"/>
              <a:t>The car rental application developed using the </a:t>
            </a:r>
            <a:r>
              <a:rPr lang="en-US" dirty="0" err="1"/>
              <a:t>Django</a:t>
            </a:r>
            <a:r>
              <a:rPr lang="en-US" dirty="0"/>
              <a:t> framework aims to provide a comprehensive solution for users to rent vehicles with ease. Leveraging </a:t>
            </a:r>
            <a:r>
              <a:rPr lang="en-US" dirty="0" err="1"/>
              <a:t>Django's</a:t>
            </a:r>
            <a:r>
              <a:rPr lang="en-US" dirty="0"/>
              <a:t> robust features, the application offers a seamless platform for both users and rental providers. Users can browse through a diverse range of vehicles, select their preferred options, and complete the booking process efficiently.</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492236" y="1206061"/>
            <a:ext cx="6365764" cy="2677656"/>
          </a:xfrm>
          <a:prstGeom prst="rect">
            <a:avLst/>
          </a:prstGeom>
        </p:spPr>
        <p:txBody>
          <a:bodyPr wrap="square">
            <a:spAutoFit/>
          </a:bodyPr>
          <a:lstStyle/>
          <a:p>
            <a:r>
              <a:rPr lang="en-US" dirty="0"/>
              <a:t>Our solution is a </a:t>
            </a:r>
            <a:r>
              <a:rPr lang="en-US" dirty="0" err="1"/>
              <a:t>Django</a:t>
            </a:r>
            <a:r>
              <a:rPr lang="en-US" dirty="0"/>
              <a:t>-based car rental application with a user-friendly interface, comprehensive car listings, advanced search filters, and secure payment integration. Users can efficiently manage bookings through a centralized dashboard, while rental providers have access to an admin dashboard for inventory management. Real-time availability updates, responsive design, and a feedback system enhance the overall user experience. By leveraging </a:t>
            </a:r>
            <a:r>
              <a:rPr lang="en-US" dirty="0" err="1"/>
              <a:t>Django's</a:t>
            </a:r>
            <a:r>
              <a:rPr lang="en-US" dirty="0"/>
              <a:t> robust features and modern development practices, we aim to provide a streamlined and reliable platform for both users and rental providers, revolutionizing the car rental process.</a:t>
            </a:r>
          </a:p>
          <a:p>
            <a:endParaRPr lang="en-US" dirty="0"/>
          </a:p>
          <a:p>
            <a:endParaRPr lang="en-US" dirty="0"/>
          </a:p>
          <a:p>
            <a:endParaRPr lang="en-US"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p:cNvSpPr/>
          <p:nvPr/>
        </p:nvSpPr>
        <p:spPr>
          <a:xfrm>
            <a:off x="457200" y="752832"/>
            <a:ext cx="6400800" cy="3323987"/>
          </a:xfrm>
          <a:prstGeom prst="rect">
            <a:avLst/>
          </a:prstGeom>
        </p:spPr>
        <p:txBody>
          <a:bodyPr wrap="square">
            <a:spAutoFit/>
          </a:bodyPr>
          <a:lstStyle/>
          <a:p>
            <a:pPr marL="342900" indent="-342900">
              <a:buFont typeface="+mj-lt"/>
              <a:buAutoNum type="arabicParenR"/>
            </a:pPr>
            <a:r>
              <a:rPr lang="en-US" dirty="0"/>
              <a:t>User-Friendly Interface: The application boasts a sleek and user-friendly interface, ensuring effortless navigation and a seamless booking experience for users.</a:t>
            </a:r>
          </a:p>
          <a:p>
            <a:pPr marL="342900" indent="-342900">
              <a:buFont typeface="+mj-lt"/>
              <a:buAutoNum type="arabicParenR"/>
            </a:pPr>
            <a:endParaRPr lang="en-US" dirty="0"/>
          </a:p>
          <a:p>
            <a:pPr marL="342900" indent="-342900">
              <a:buFont typeface="+mj-lt"/>
              <a:buAutoNum type="arabicParenR"/>
            </a:pPr>
            <a:r>
              <a:rPr lang="en-US" dirty="0"/>
              <a:t>Comprehensive Car Listings: Users can browse through an extensive selection of vehicles, with detailed descriptions, images, and pricing information provided for each listing.</a:t>
            </a:r>
          </a:p>
          <a:p>
            <a:pPr marL="342900" indent="-342900">
              <a:buFont typeface="+mj-lt"/>
              <a:buAutoNum type="arabicParenR"/>
            </a:pPr>
            <a:endParaRPr lang="en-US" dirty="0"/>
          </a:p>
          <a:p>
            <a:pPr marL="342900" indent="-342900">
              <a:buFont typeface="+mj-lt"/>
              <a:buAutoNum type="arabicParenR"/>
            </a:pPr>
            <a:r>
              <a:rPr lang="en-US" dirty="0"/>
              <a:t>Advanced Search Filters: To facilitate quick and precise vehicle selection, the application offers robust search filters, enabling users to filter results based on criteria such as location, date, car type, and rental duration.</a:t>
            </a:r>
          </a:p>
          <a:p>
            <a:pPr marL="342900" indent="-342900">
              <a:buFont typeface="+mj-lt"/>
              <a:buAutoNum type="arabicParenR"/>
            </a:pPr>
            <a:endParaRPr lang="en-US" dirty="0"/>
          </a:p>
          <a:p>
            <a:pPr marL="342900" indent="-342900">
              <a:buFont typeface="+mj-lt"/>
              <a:buAutoNum type="arabicParenR"/>
            </a:pPr>
            <a:r>
              <a:rPr lang="en-US" dirty="0"/>
              <a:t>Secure Payment Integration: Seamless integration with secure payment gateways ensures that transactions are processed safely and efficiently, providing users with confidence and peace of mind.</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p:cNvSpPr/>
          <p:nvPr/>
        </p:nvSpPr>
        <p:spPr>
          <a:xfrm>
            <a:off x="985345" y="1452832"/>
            <a:ext cx="5872655" cy="2462213"/>
          </a:xfrm>
          <a:prstGeom prst="rect">
            <a:avLst/>
          </a:prstGeom>
        </p:spPr>
        <p:txBody>
          <a:bodyPr wrap="square">
            <a:spAutoFit/>
          </a:bodyPr>
          <a:lstStyle/>
          <a:p>
            <a:pPr marL="342900" indent="-342900">
              <a:buAutoNum type="arabicParenR" startAt="4"/>
            </a:pPr>
            <a:r>
              <a:rPr lang="en-US" dirty="0"/>
              <a:t>Real-Time Availability: The application incorporates real-time availability updates, allowing users to see which vehicles are available for their desired dates and locations instantly.</a:t>
            </a:r>
          </a:p>
          <a:p>
            <a:pPr marL="342900" indent="-342900">
              <a:buAutoNum type="arabicParenR" startAt="4"/>
            </a:pPr>
            <a:endParaRPr lang="en-US" dirty="0"/>
          </a:p>
          <a:p>
            <a:r>
              <a:rPr lang="en-US" dirty="0"/>
              <a:t>5)    Feedback and Rating System: To foster transparency and, the application includes a feedback and rating system, enabling users to provide reviews and ratings based on their rental experiences.</a:t>
            </a:r>
          </a:p>
          <a:p>
            <a:pPr marL="342900" indent="-342900">
              <a:buFont typeface="+mj-lt"/>
              <a:buAutoNum type="arabicParenR"/>
            </a:pPr>
            <a:endParaRPr lang="en-US" dirty="0"/>
          </a:p>
          <a:p>
            <a:r>
              <a:rPr lang="en-US" dirty="0"/>
              <a:t>6)   Responsive Design: The application is designed to be responsive     across various devices and screen sizes, ensuring optimal performance and usability on desktops, tablets, and mobile phones.</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c0fa2617-96bd-425d-8578-e93563fe37c5"/>
    <ds:schemaRef ds:uri="http://purl.org/dc/terms/"/>
    <ds:schemaRef ds:uri="http://schemas.microsoft.com/office/infopath/2007/PartnerControls"/>
    <ds:schemaRef ds:uri="9162bd5b-4ed9-4da3-b376-05204580ba3f"/>
    <ds:schemaRef ds:uri="http://www.w3.org/XML/1998/namespac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91</TotalTime>
  <Words>1081</Words>
  <Application>Microsoft Office PowerPoint</Application>
  <PresentationFormat>On-screen Show (16:9)</PresentationFormat>
  <Paragraphs>91</Paragraphs>
  <Slides>18</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6" baseType="lpstr">
      <vt:lpstr>Arial</vt:lpstr>
      <vt:lpstr>Arial MT</vt:lpstr>
      <vt:lpstr>Calibri</vt:lpstr>
      <vt:lpstr>Söhne</vt:lpstr>
      <vt:lpstr>Times New Roman</vt:lpstr>
      <vt:lpstr>Wingdings</vt: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Homepage</vt:lpstr>
      <vt:lpstr>About-Us-Page</vt:lpstr>
      <vt:lpstr>Service-Page</vt:lpstr>
      <vt:lpstr>Login-Page</vt:lpstr>
      <vt:lpstr>Register-Page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hp.fq5520@outlook.com</cp:lastModifiedBy>
  <cp:revision>14</cp:revision>
  <dcterms:modified xsi:type="dcterms:W3CDTF">2024-04-10T09:32:27Z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