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0E35C4-1C55-4B9E-9A75-E7270F5E32E4}">
  <a:tblStyle styleId="{110E35C4-1C55-4B9E-9A75-E7270F5E3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d57a9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0d57a911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f638653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cf6386539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63865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cf638653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638653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cf6386539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97628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d0976282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638653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cf6386539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638653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cf6386539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0976282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d09762822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08000" y="-285750"/>
            <a:ext cx="10160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GISR\2019\icacds\Call for paper\logos\springer-logo.png"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4288061"/>
            <a:ext cx="1169517" cy="311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GISR\2019\icacds\ppt template\Images\ccis-logo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088" y="4230353"/>
            <a:ext cx="506165" cy="4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8184" y="4148824"/>
            <a:ext cx="519158" cy="59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0272" y="4288062"/>
            <a:ext cx="1886192" cy="31179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5220072" y="1131590"/>
            <a:ext cx="4176464" cy="57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2771800" y="-92546"/>
            <a:ext cx="63722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5th International Conference on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Advances in Computing and Data Sciences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(ICACDS 2021)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23rd-24th, 2021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96136" y="2139702"/>
            <a:ext cx="36004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r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06464" y="4143914"/>
            <a:ext cx="867995" cy="58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948488" y="4510591"/>
            <a:ext cx="2016125" cy="509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1" y="-5113"/>
            <a:ext cx="9144000" cy="51435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GISR\2019\icacds\ppt template\Option 1\slide background.jp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5487"/>
            <a:ext cx="9144001" cy="5173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107505" y="4475924"/>
            <a:ext cx="8928991" cy="579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GISR\2019\icacds\Call for paper\logos\springer-logo.png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65" y="4618903"/>
            <a:ext cx="1203167" cy="320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GISR\2019\icacds\ppt template\Images\ccis-logo.png"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097" y="4597673"/>
            <a:ext cx="430355" cy="36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5896" y="4571729"/>
            <a:ext cx="365105" cy="41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2629" y="4675509"/>
            <a:ext cx="1255596" cy="2075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3"/>
          <p:cNvCxnSpPr/>
          <p:nvPr/>
        </p:nvCxnSpPr>
        <p:spPr>
          <a:xfrm>
            <a:off x="2038057" y="4618903"/>
            <a:ext cx="1" cy="32076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3"/>
          <p:cNvCxnSpPr/>
          <p:nvPr/>
        </p:nvCxnSpPr>
        <p:spPr>
          <a:xfrm>
            <a:off x="3262193" y="4618903"/>
            <a:ext cx="1" cy="32076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5116604" y="4618903"/>
            <a:ext cx="1" cy="32076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3"/>
          <p:cNvSpPr/>
          <p:nvPr/>
        </p:nvSpPr>
        <p:spPr>
          <a:xfrm>
            <a:off x="124517" y="118365"/>
            <a:ext cx="8928991" cy="424847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6804248" y="4475923"/>
            <a:ext cx="2249259" cy="579677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8061" y="4488638"/>
            <a:ext cx="867995" cy="5812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>
            <p:ph idx="2" type="body"/>
          </p:nvPr>
        </p:nvSpPr>
        <p:spPr>
          <a:xfrm>
            <a:off x="6876256" y="4504264"/>
            <a:ext cx="2160240" cy="551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EVkuCh0eoZiDmiwGHVjcDsu0t4_9K1r-/view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" type="body"/>
          </p:nvPr>
        </p:nvSpPr>
        <p:spPr>
          <a:xfrm>
            <a:off x="5220075" y="1131600"/>
            <a:ext cx="41766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rPr lang="en-US"/>
              <a:t>A Light SRGAN for Low Resolution and High Latency Images</a:t>
            </a:r>
            <a:endParaRPr/>
          </a:p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5796136" y="2139702"/>
            <a:ext cx="36004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Archan Ghosh, Kalporoop Goswami, </a:t>
            </a:r>
            <a:br>
              <a:rPr lang="en-US"/>
            </a:br>
            <a:r>
              <a:rPr lang="en-US"/>
              <a:t>Riju Chatterjee, Paramita Sarkar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6948488" y="4510591"/>
            <a:ext cx="201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Archan Ghosh, Student R.H</a:t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1014475" y="1733325"/>
            <a:ext cx="73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Thank You</a:t>
            </a:r>
            <a:endParaRPr b="1" sz="30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948488" y="4510591"/>
            <a:ext cx="201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Archan Ghosh, Student R.H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2805900" y="122100"/>
            <a:ext cx="3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Problem Statement </a:t>
            </a:r>
            <a:endParaRPr b="1" u="sng"/>
          </a:p>
        </p:txBody>
      </p:sp>
      <p:sp>
        <p:nvSpPr>
          <p:cNvPr id="44" name="Google Shape;44;p5"/>
          <p:cNvSpPr txBox="1"/>
          <p:nvPr/>
        </p:nvSpPr>
        <p:spPr>
          <a:xfrm>
            <a:off x="123950" y="706450"/>
            <a:ext cx="8898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the inception of images, the process of enlarging images has not been </a:t>
            </a:r>
            <a:r>
              <a:rPr lang="en-US"/>
              <a:t>hassle</a:t>
            </a:r>
            <a:r>
              <a:rPr lang="en-US"/>
              <a:t> free: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Traditional Methods like interpolation didn’t produce much promising results.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Edge correction is a major problem.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Cannot work on variety of resolution.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Newer Methods: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Tend to be very heavy.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is not easy to use from the get 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Though there are Many Neural Network Approaches: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They overlook the very small pixel range where details are absent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Mechanism are sometimes not clearly defined.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Can lack </a:t>
            </a:r>
            <a:r>
              <a:rPr lang="en-US"/>
              <a:t>certain</a:t>
            </a:r>
            <a:r>
              <a:rPr lang="en-US"/>
              <a:t> features depending on what they are trained with.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propose a method where a heavy duty NN system like SRGAN can be used for Low Resolution Images, without causing much </a:t>
            </a:r>
            <a:r>
              <a:rPr lang="en-US"/>
              <a:t>hindrance</a:t>
            </a:r>
            <a:r>
              <a:rPr lang="en-US"/>
              <a:t> in-terms of resource allocation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948488" y="4510591"/>
            <a:ext cx="2016125" cy="509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Archan Ghosh, Student R.H</a:t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3348125" y="123950"/>
            <a:ext cx="419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/>
              <a:t>Proposed Method</a:t>
            </a:r>
            <a:endParaRPr b="1" sz="1500" u="sng"/>
          </a:p>
        </p:txBody>
      </p:sp>
      <p:sp>
        <p:nvSpPr>
          <p:cNvPr id="51" name="Google Shape;51;p6"/>
          <p:cNvSpPr txBox="1"/>
          <p:nvPr/>
        </p:nvSpPr>
        <p:spPr>
          <a:xfrm>
            <a:off x="185900" y="694075"/>
            <a:ext cx="71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SRGAN Was Created in 2017 to Tackle the fundamental problem of Super Resolution.</a:t>
            </a:r>
            <a:endParaRPr/>
          </a:p>
        </p:txBody>
      </p:sp>
      <p:pic>
        <p:nvPicPr>
          <p:cNvPr id="52" name="Google Shape;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775" y="3066126"/>
            <a:ext cx="1628775" cy="118313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/>
          <p:nvPr/>
        </p:nvSpPr>
        <p:spPr>
          <a:xfrm>
            <a:off x="1857950" y="2993150"/>
            <a:ext cx="186000" cy="1332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2130625" y="3515318"/>
            <a:ext cx="929700" cy="1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050" y="3067730"/>
            <a:ext cx="1628775" cy="118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75" y="3238713"/>
            <a:ext cx="1090909" cy="7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/>
        </p:nvSpPr>
        <p:spPr>
          <a:xfrm>
            <a:off x="259125" y="1175600"/>
            <a:ext cx="14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Principle</a:t>
            </a:r>
            <a:endParaRPr b="1" u="sng"/>
          </a:p>
        </p:txBody>
      </p:sp>
      <p:graphicFrame>
        <p:nvGraphicFramePr>
          <p:cNvPr id="58" name="Google Shape;58;p6"/>
          <p:cNvGraphicFramePr/>
          <p:nvPr/>
        </p:nvGraphicFramePr>
        <p:xfrm>
          <a:off x="459325" y="16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{110E35C4-1C55-4B9E-9A75-E7270F5E32E4}</a:tableStyleId>
              </a:tblPr>
              <a:tblGrid>
                <a:gridCol w="464850"/>
                <a:gridCol w="464850"/>
              </a:tblGrid>
              <a:tr h="34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" name="Google Shape;59;p6"/>
          <p:cNvSpPr/>
          <p:nvPr/>
        </p:nvSpPr>
        <p:spPr>
          <a:xfrm>
            <a:off x="1675725" y="1944705"/>
            <a:ext cx="929700" cy="1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6"/>
          <p:cNvGraphicFramePr/>
          <p:nvPr/>
        </p:nvGraphicFramePr>
        <p:xfrm>
          <a:off x="2892125" y="138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{110E35C4-1C55-4B9E-9A75-E7270F5E32E4}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" name="Google Shape;61;p6"/>
          <p:cNvSpPr txBox="1"/>
          <p:nvPr/>
        </p:nvSpPr>
        <p:spPr>
          <a:xfrm>
            <a:off x="4833650" y="1797125"/>
            <a:ext cx="27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“Catch the Clarity”</a:t>
            </a:r>
            <a:endParaRPr b="1" i="1"/>
          </a:p>
        </p:txBody>
      </p:sp>
      <p:sp>
        <p:nvSpPr>
          <p:cNvPr id="62" name="Google Shape;62;p6"/>
          <p:cNvSpPr txBox="1"/>
          <p:nvPr/>
        </p:nvSpPr>
        <p:spPr>
          <a:xfrm>
            <a:off x="4982375" y="3507500"/>
            <a:ext cx="9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&lt;-General</a:t>
            </a:r>
            <a:endParaRPr b="1" sz="1000"/>
          </a:p>
        </p:txBody>
      </p:sp>
      <p:sp>
        <p:nvSpPr>
          <p:cNvPr id="63" name="Google Shape;63;p6"/>
          <p:cNvSpPr txBox="1"/>
          <p:nvPr/>
        </p:nvSpPr>
        <p:spPr>
          <a:xfrm>
            <a:off x="7771025" y="3457925"/>
            <a:ext cx="105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&lt;- Proposed</a:t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idx="1" type="body"/>
          </p:nvPr>
        </p:nvSpPr>
        <p:spPr>
          <a:xfrm>
            <a:off x="6948488" y="4510591"/>
            <a:ext cx="201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Archan Ghosh, Student R.H</a:t>
            </a:r>
            <a:endParaRPr/>
          </a:p>
        </p:txBody>
      </p:sp>
      <p:sp>
        <p:nvSpPr>
          <p:cNvPr id="69" name="Google Shape;69;p7"/>
          <p:cNvSpPr txBox="1"/>
          <p:nvPr/>
        </p:nvSpPr>
        <p:spPr>
          <a:xfrm>
            <a:off x="247875" y="247875"/>
            <a:ext cx="503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/>
              <a:t>Objectives:</a:t>
            </a:r>
            <a:endParaRPr b="1" sz="1600" u="sng"/>
          </a:p>
        </p:txBody>
      </p:sp>
      <p:sp>
        <p:nvSpPr>
          <p:cNvPr id="70" name="Google Shape;70;p7"/>
          <p:cNvSpPr txBox="1"/>
          <p:nvPr/>
        </p:nvSpPr>
        <p:spPr>
          <a:xfrm>
            <a:off x="247875" y="818000"/>
            <a:ext cx="339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Short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Simple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Light </a:t>
            </a:r>
            <a:endParaRPr/>
          </a:p>
        </p:txBody>
      </p:sp>
      <p:cxnSp>
        <p:nvCxnSpPr>
          <p:cNvPr id="71" name="Google Shape;71;p7"/>
          <p:cNvCxnSpPr/>
          <p:nvPr/>
        </p:nvCxnSpPr>
        <p:spPr>
          <a:xfrm>
            <a:off x="1350950" y="1028700"/>
            <a:ext cx="3272100" cy="1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2" name="Google Shape;72;p7"/>
          <p:cNvGraphicFramePr/>
          <p:nvPr/>
        </p:nvGraphicFramePr>
        <p:xfrm>
          <a:off x="4664500" y="5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{110E35C4-1C55-4B9E-9A75-E7270F5E32E4}</a:tableStyleId>
              </a:tblPr>
              <a:tblGrid>
                <a:gridCol w="880650"/>
                <a:gridCol w="1278950"/>
                <a:gridCol w="13675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Ours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SoTA(Ledig 2017)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Epochs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5000 (Baseline)</a:t>
                      </a:r>
                      <a:br>
                        <a:rPr lang="en-US" sz="900"/>
                      </a:br>
                      <a:r>
                        <a:rPr lang="en-US" sz="900"/>
                        <a:t>35000 (Optimized)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en-U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10</a:t>
                      </a:r>
                      <a:r>
                        <a:rPr baseline="30000" lang="en-U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 baseline="30000" sz="900"/>
                    </a:p>
                  </a:txBody>
                  <a:tcPr marT="91425" marB="91425" marR="91425" marL="91425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Sample 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8000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350K</a:t>
                      </a:r>
                      <a:endParaRPr sz="9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Training TIme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6-8 Hours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en-US" sz="9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18-37 Hours</a:t>
                      </a:r>
                      <a:endParaRPr sz="9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" name="Google Shape;73;p7"/>
          <p:cNvCxnSpPr/>
          <p:nvPr/>
        </p:nvCxnSpPr>
        <p:spPr>
          <a:xfrm>
            <a:off x="1474875" y="1239400"/>
            <a:ext cx="106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4" name="Google Shape;74;p7"/>
          <p:cNvGraphicFramePr/>
          <p:nvPr/>
        </p:nvGraphicFramePr>
        <p:xfrm>
          <a:off x="2600900" y="1139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{110E35C4-1C55-4B9E-9A75-E7270F5E32E4}</a:tableStyleId>
              </a:tblPr>
              <a:tblGrid>
                <a:gridCol w="1761925"/>
              </a:tblGrid>
              <a:tr h="50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Information flow and control of Parameters can be easily understood in the networks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" name="Google Shape;75;p7"/>
          <p:cNvCxnSpPr/>
          <p:nvPr/>
        </p:nvCxnSpPr>
        <p:spPr>
          <a:xfrm>
            <a:off x="941950" y="1710375"/>
            <a:ext cx="0" cy="171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7"/>
          <p:cNvCxnSpPr/>
          <p:nvPr/>
        </p:nvCxnSpPr>
        <p:spPr>
          <a:xfrm>
            <a:off x="954325" y="3420725"/>
            <a:ext cx="193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7"/>
          <p:cNvSpPr txBox="1"/>
          <p:nvPr/>
        </p:nvSpPr>
        <p:spPr>
          <a:xfrm>
            <a:off x="2887825" y="3086100"/>
            <a:ext cx="386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overall model’s size after training and </a:t>
            </a:r>
            <a:r>
              <a:rPr lang="en-US"/>
              <a:t>evaluation</a:t>
            </a:r>
            <a:r>
              <a:rPr lang="en-US"/>
              <a:t> was made to be less than 35 MB is size (in most test cases it was less than 20 MB) without the need of compression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idx="1" type="body"/>
          </p:nvPr>
        </p:nvSpPr>
        <p:spPr>
          <a:xfrm>
            <a:off x="6948488" y="4510591"/>
            <a:ext cx="201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Archan Ghosh, Student R.H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2496000" y="199750"/>
            <a:ext cx="41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Architecture</a:t>
            </a:r>
            <a:endParaRPr b="1" u="sng"/>
          </a:p>
        </p:txBody>
      </p:sp>
      <p:sp>
        <p:nvSpPr>
          <p:cNvPr id="84" name="Google Shape;84;p8"/>
          <p:cNvSpPr txBox="1"/>
          <p:nvPr/>
        </p:nvSpPr>
        <p:spPr>
          <a:xfrm>
            <a:off x="148725" y="599950"/>
            <a:ext cx="15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Generator:</a:t>
            </a:r>
            <a:endParaRPr u="sng"/>
          </a:p>
        </p:txBody>
      </p:sp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40325"/>
            <a:ext cx="4634599" cy="21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8"/>
          <p:cNvSpPr txBox="1"/>
          <p:nvPr/>
        </p:nvSpPr>
        <p:spPr>
          <a:xfrm>
            <a:off x="5185775" y="599950"/>
            <a:ext cx="16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Discriminator:</a:t>
            </a:r>
            <a:endParaRPr u="sng"/>
          </a:p>
        </p:txBody>
      </p:sp>
      <p:pic>
        <p:nvPicPr>
          <p:cNvPr id="87" name="Google Shape;8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825" y="1223225"/>
            <a:ext cx="29388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/>
          <p:nvPr/>
        </p:nvSpPr>
        <p:spPr>
          <a:xfrm>
            <a:off x="258600" y="3390675"/>
            <a:ext cx="30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 with Custom Input Layer and Early Extraction:</a:t>
            </a:r>
            <a:endParaRPr/>
          </a:p>
        </p:txBody>
      </p:sp>
      <p:pic>
        <p:nvPicPr>
          <p:cNvPr id="89" name="Google Shape;8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550" y="3056175"/>
            <a:ext cx="7287675" cy="10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948488" y="4510591"/>
            <a:ext cx="201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Archan Ghosh, Student R.H</a:t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3206100" y="122100"/>
            <a:ext cx="30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Methodology/Pipeline</a:t>
            </a:r>
            <a:endParaRPr b="1" u="sng"/>
          </a:p>
        </p:txBody>
      </p:sp>
      <p:pic>
        <p:nvPicPr>
          <p:cNvPr id="96" name="Google Shape;9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4700"/>
            <a:ext cx="1111775" cy="11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/>
          <p:nvPr/>
        </p:nvSpPr>
        <p:spPr>
          <a:xfrm>
            <a:off x="1313750" y="1140250"/>
            <a:ext cx="9048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713" y="723401"/>
            <a:ext cx="1032300" cy="10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/>
          <p:nvPr/>
        </p:nvSpPr>
        <p:spPr>
          <a:xfrm>
            <a:off x="3411175" y="1118300"/>
            <a:ext cx="694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4165500" y="975900"/>
            <a:ext cx="1287900" cy="509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 flipH="1" rot="-10798092">
            <a:off x="842800" y="1878746"/>
            <a:ext cx="540600" cy="934800"/>
          </a:xfrm>
          <a:prstGeom prst="bentArrow">
            <a:avLst>
              <a:gd fmla="val 8748" name="adj1"/>
              <a:gd fmla="val 17131" name="adj2"/>
              <a:gd fmla="val 25000" name="adj3"/>
              <a:gd fmla="val 2929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1524450" y="2416825"/>
            <a:ext cx="694200" cy="400200"/>
          </a:xfrm>
          <a:prstGeom prst="parallelogram">
            <a:avLst>
              <a:gd fmla="val 25000" name="adj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1635875" y="2493025"/>
            <a:ext cx="694200" cy="400200"/>
          </a:xfrm>
          <a:prstGeom prst="parallelogram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1712075" y="2569225"/>
            <a:ext cx="694200" cy="400200"/>
          </a:xfrm>
          <a:prstGeom prst="parallelogram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2528375" y="1549250"/>
            <a:ext cx="2016000" cy="1190100"/>
          </a:xfrm>
          <a:prstGeom prst="bentUpArrow">
            <a:avLst>
              <a:gd fmla="val 8354" name="adj1"/>
              <a:gd fmla="val 12502" name="adj2"/>
              <a:gd fmla="val 24994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5525" y="701425"/>
            <a:ext cx="1032350" cy="1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/>
          <p:nvPr/>
        </p:nvSpPr>
        <p:spPr>
          <a:xfrm flipH="1" rot="-10798113">
            <a:off x="371825" y="1880039"/>
            <a:ext cx="5465701" cy="2112000"/>
          </a:xfrm>
          <a:prstGeom prst="bentArrow">
            <a:avLst>
              <a:gd fmla="val 2934" name="adj1"/>
              <a:gd fmla="val 8258" name="adj2"/>
              <a:gd fmla="val 25000" name="adj3"/>
              <a:gd fmla="val 2929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5941525" y="3563388"/>
            <a:ext cx="1450200" cy="50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 rot="10800000">
            <a:off x="6853875" y="1205100"/>
            <a:ext cx="545100" cy="2282100"/>
          </a:xfrm>
          <a:prstGeom prst="bentUpArrow">
            <a:avLst>
              <a:gd fmla="val 8829" name="adj1"/>
              <a:gd fmla="val 50000" name="adj2"/>
              <a:gd fmla="val 23997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5538275" y="1101125"/>
            <a:ext cx="24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198300" y="407175"/>
            <a:ext cx="11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/>
              <a:t>Original</a:t>
            </a:r>
            <a:endParaRPr b="1" sz="1200" u="sng"/>
          </a:p>
        </p:txBody>
      </p:sp>
      <p:sp>
        <p:nvSpPr>
          <p:cNvPr id="112" name="Google Shape;112;p9"/>
          <p:cNvSpPr txBox="1"/>
          <p:nvPr/>
        </p:nvSpPr>
        <p:spPr>
          <a:xfrm>
            <a:off x="1363200" y="1375725"/>
            <a:ext cx="694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Compression</a:t>
            </a:r>
            <a:endParaRPr b="1" sz="600"/>
          </a:p>
        </p:txBody>
      </p:sp>
      <p:sp>
        <p:nvSpPr>
          <p:cNvPr id="113" name="Google Shape;113;p9"/>
          <p:cNvSpPr txBox="1"/>
          <p:nvPr/>
        </p:nvSpPr>
        <p:spPr>
          <a:xfrm>
            <a:off x="2491200" y="1660800"/>
            <a:ext cx="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LR</a:t>
            </a:r>
            <a:endParaRPr b="1"/>
          </a:p>
        </p:txBody>
      </p:sp>
      <p:sp>
        <p:nvSpPr>
          <p:cNvPr id="114" name="Google Shape;114;p9"/>
          <p:cNvSpPr txBox="1"/>
          <p:nvPr/>
        </p:nvSpPr>
        <p:spPr>
          <a:xfrm>
            <a:off x="4305675" y="1047100"/>
            <a:ext cx="103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Generator</a:t>
            </a:r>
            <a:endParaRPr b="1" sz="1300"/>
          </a:p>
        </p:txBody>
      </p:sp>
      <p:sp>
        <p:nvSpPr>
          <p:cNvPr id="115" name="Google Shape;115;p9"/>
          <p:cNvSpPr txBox="1"/>
          <p:nvPr/>
        </p:nvSpPr>
        <p:spPr>
          <a:xfrm>
            <a:off x="5738400" y="396600"/>
            <a:ext cx="11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Generated</a:t>
            </a:r>
            <a:endParaRPr b="1"/>
          </a:p>
        </p:txBody>
      </p:sp>
      <p:sp>
        <p:nvSpPr>
          <p:cNvPr id="116" name="Google Shape;116;p9"/>
          <p:cNvSpPr txBox="1"/>
          <p:nvPr/>
        </p:nvSpPr>
        <p:spPr>
          <a:xfrm>
            <a:off x="1016300" y="1970650"/>
            <a:ext cx="9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VGG-19</a:t>
            </a:r>
            <a:endParaRPr b="1" sz="1100"/>
          </a:p>
        </p:txBody>
      </p:sp>
      <p:sp>
        <p:nvSpPr>
          <p:cNvPr id="117" name="Google Shape;117;p9"/>
          <p:cNvSpPr txBox="1"/>
          <p:nvPr/>
        </p:nvSpPr>
        <p:spPr>
          <a:xfrm>
            <a:off x="1103075" y="2974550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Feature Extraction</a:t>
            </a:r>
            <a:endParaRPr b="1" u="sng"/>
          </a:p>
        </p:txBody>
      </p:sp>
      <p:sp>
        <p:nvSpPr>
          <p:cNvPr id="118" name="Google Shape;118;p9"/>
          <p:cNvSpPr txBox="1"/>
          <p:nvPr/>
        </p:nvSpPr>
        <p:spPr>
          <a:xfrm>
            <a:off x="5538275" y="4149000"/>
            <a:ext cx="14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Discriminator</a:t>
            </a:r>
            <a:endParaRPr b="1"/>
          </a:p>
        </p:txBody>
      </p:sp>
      <p:sp>
        <p:nvSpPr>
          <p:cNvPr id="119" name="Google Shape;119;p9"/>
          <p:cNvSpPr txBox="1"/>
          <p:nvPr/>
        </p:nvSpPr>
        <p:spPr>
          <a:xfrm>
            <a:off x="7495725" y="3633450"/>
            <a:ext cx="150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Relative Similarity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6948488" y="4510591"/>
            <a:ext cx="201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Archan Ghosh, Student R.H</a:t>
            </a:r>
            <a:endParaRPr/>
          </a:p>
        </p:txBody>
      </p:sp>
      <p:graphicFrame>
        <p:nvGraphicFramePr>
          <p:cNvPr id="125" name="Google Shape;125;p10"/>
          <p:cNvGraphicFramePr/>
          <p:nvPr/>
        </p:nvGraphicFramePr>
        <p:xfrm>
          <a:off x="952500" y="28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{110E35C4-1C55-4B9E-9A75-E7270F5E32E4}</a:tableStyleId>
              </a:tblPr>
              <a:tblGrid>
                <a:gridCol w="3057475"/>
                <a:gridCol w="2177525"/>
                <a:gridCol w="2004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sng"/>
                        <a:t>Average Loss Over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sng"/>
                        <a:t>Div2k Dataset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sng"/>
                        <a:t>Coil-100 Dataset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0.343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0.382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Discriminator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0.372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0.374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6" name="Google Shape;126;p10"/>
          <p:cNvGraphicFramePr/>
          <p:nvPr/>
        </p:nvGraphicFramePr>
        <p:xfrm>
          <a:off x="952500" y="188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{110E35C4-1C55-4B9E-9A75-E7270F5E32E4}</a:tableStyleId>
              </a:tblPr>
              <a:tblGrid>
                <a:gridCol w="4569600"/>
                <a:gridCol w="1426400"/>
                <a:gridCol w="1243000"/>
              </a:tblGrid>
              <a:tr h="3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sng"/>
                        <a:t>PSNR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sng"/>
                        <a:t>SSIM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50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32px to 128px over COIL-100(5000 Epochs)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17.0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32px to 128px over Div2k(35000 Epochs)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20.2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0.589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64px to 256 px over Div2k(35000 Epochs)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0.699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6948488" y="4510591"/>
            <a:ext cx="201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Archan Ghosh, Student R.H</a:t>
            </a:r>
            <a:endParaRPr/>
          </a:p>
        </p:txBody>
      </p:sp>
      <p:pic>
        <p:nvPicPr>
          <p:cNvPr id="132" name="Google Shape;132;p11" title="Result Roll for Pap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25" y="228600"/>
            <a:ext cx="8867176" cy="40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6948488" y="4510591"/>
            <a:ext cx="201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Archan Ghosh, Student R.H</a:t>
            </a:r>
            <a:endParaRPr/>
          </a:p>
        </p:txBody>
      </p:sp>
      <p:sp>
        <p:nvSpPr>
          <p:cNvPr id="138" name="Google Shape;138;p12"/>
          <p:cNvSpPr txBox="1"/>
          <p:nvPr/>
        </p:nvSpPr>
        <p:spPr>
          <a:xfrm>
            <a:off x="2260500" y="132650"/>
            <a:ext cx="46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Future Work</a:t>
            </a:r>
            <a:endParaRPr b="1" u="sng"/>
          </a:p>
        </p:txBody>
      </p:sp>
      <p:sp>
        <p:nvSpPr>
          <p:cNvPr id="139" name="Google Shape;139;p12"/>
          <p:cNvSpPr txBox="1"/>
          <p:nvPr/>
        </p:nvSpPr>
        <p:spPr>
          <a:xfrm>
            <a:off x="97800" y="1251800"/>
            <a:ext cx="894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terms of Model Performance: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Expanding the Model to a multi-resolution support without retraining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Increasing the overall Structural Index of the outcomes by providing clipped inputs.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terms of accessibility: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Serving the model, where we can easily access it to convert images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Make the internal layers of the model accessible so it can be extracted.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