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4452" r:id="rId3"/>
    <p:sldId id="4444" r:id="rId4"/>
    <p:sldId id="4433" r:id="rId5"/>
    <p:sldId id="258" r:id="rId6"/>
    <p:sldId id="257" r:id="rId7"/>
    <p:sldId id="4445" r:id="rId8"/>
    <p:sldId id="268" r:id="rId9"/>
    <p:sldId id="4448" r:id="rId10"/>
    <p:sldId id="4435" r:id="rId11"/>
    <p:sldId id="4437" r:id="rId12"/>
    <p:sldId id="4438" r:id="rId13"/>
    <p:sldId id="4439" r:id="rId14"/>
    <p:sldId id="4440" r:id="rId15"/>
    <p:sldId id="4446" r:id="rId16"/>
    <p:sldId id="4447" r:id="rId17"/>
    <p:sldId id="4449" r:id="rId18"/>
    <p:sldId id="4451" r:id="rId19"/>
    <p:sldId id="261" r:id="rId20"/>
    <p:sldId id="444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68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A4A6A-C7FE-4136-8E37-92D2C5729D2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C83D64-FE58-495B-9FE7-B0FB979477B8}">
      <dgm:prSet/>
      <dgm:spPr/>
      <dgm:t>
        <a:bodyPr/>
        <a:lstStyle/>
        <a:p>
          <a:r>
            <a:rPr lang="en-US" b="1"/>
            <a:t>Project architecture</a:t>
          </a:r>
          <a:endParaRPr lang="en-US"/>
        </a:p>
      </dgm:t>
    </dgm:pt>
    <dgm:pt modelId="{34128F76-6F46-44A3-A9F2-5E6D341C69A8}" type="parTrans" cxnId="{8BF864D6-10AF-4D61-8858-7BA321D23C7E}">
      <dgm:prSet/>
      <dgm:spPr/>
      <dgm:t>
        <a:bodyPr/>
        <a:lstStyle/>
        <a:p>
          <a:endParaRPr lang="en-US"/>
        </a:p>
      </dgm:t>
    </dgm:pt>
    <dgm:pt modelId="{B24BAF8C-CB7A-4F0B-8BD6-7731057DF1CB}" type="sibTrans" cxnId="{8BF864D6-10AF-4D61-8858-7BA321D23C7E}">
      <dgm:prSet/>
      <dgm:spPr/>
      <dgm:t>
        <a:bodyPr/>
        <a:lstStyle/>
        <a:p>
          <a:endParaRPr lang="en-US"/>
        </a:p>
      </dgm:t>
    </dgm:pt>
    <dgm:pt modelId="{8C5839A4-E930-4D2E-A663-67D3EF560865}">
      <dgm:prSet/>
      <dgm:spPr/>
      <dgm:t>
        <a:bodyPr/>
        <a:lstStyle/>
        <a:p>
          <a:r>
            <a:rPr lang="en-US" b="1"/>
            <a:t>Problem Statement</a:t>
          </a:r>
          <a:endParaRPr lang="en-US"/>
        </a:p>
      </dgm:t>
    </dgm:pt>
    <dgm:pt modelId="{77E9F5DE-8A59-4943-B224-0B68101CE21E}" type="parTrans" cxnId="{BE050EAF-4733-4076-80C3-8172C44780F2}">
      <dgm:prSet/>
      <dgm:spPr/>
      <dgm:t>
        <a:bodyPr/>
        <a:lstStyle/>
        <a:p>
          <a:endParaRPr lang="en-US"/>
        </a:p>
      </dgm:t>
    </dgm:pt>
    <dgm:pt modelId="{88E02BB6-3CB5-44A6-A669-6492E148A7B2}" type="sibTrans" cxnId="{BE050EAF-4733-4076-80C3-8172C44780F2}">
      <dgm:prSet/>
      <dgm:spPr/>
      <dgm:t>
        <a:bodyPr/>
        <a:lstStyle/>
        <a:p>
          <a:endParaRPr lang="en-US"/>
        </a:p>
      </dgm:t>
    </dgm:pt>
    <dgm:pt modelId="{36B29DEE-14C9-4368-A65E-5F03CF33C3DF}">
      <dgm:prSet/>
      <dgm:spPr/>
      <dgm:t>
        <a:bodyPr/>
        <a:lstStyle/>
        <a:p>
          <a:r>
            <a:rPr lang="en-IN" b="1"/>
            <a:t>Business objective</a:t>
          </a:r>
          <a:endParaRPr lang="en-US"/>
        </a:p>
      </dgm:t>
    </dgm:pt>
    <dgm:pt modelId="{2DA9E812-A9C8-4D6A-AF27-92B0C459765F}" type="parTrans" cxnId="{CC60D799-1302-4794-A74C-7F793D2F0FBF}">
      <dgm:prSet/>
      <dgm:spPr/>
      <dgm:t>
        <a:bodyPr/>
        <a:lstStyle/>
        <a:p>
          <a:endParaRPr lang="en-US"/>
        </a:p>
      </dgm:t>
    </dgm:pt>
    <dgm:pt modelId="{A57B23B8-7F22-4D96-A921-43CAA5243249}" type="sibTrans" cxnId="{CC60D799-1302-4794-A74C-7F793D2F0FBF}">
      <dgm:prSet/>
      <dgm:spPr/>
      <dgm:t>
        <a:bodyPr/>
        <a:lstStyle/>
        <a:p>
          <a:endParaRPr lang="en-US"/>
        </a:p>
      </dgm:t>
    </dgm:pt>
    <dgm:pt modelId="{41CC9F38-B1DD-44F3-A8BC-490054FD27FA}">
      <dgm:prSet/>
      <dgm:spPr/>
      <dgm:t>
        <a:bodyPr/>
        <a:lstStyle/>
        <a:p>
          <a:r>
            <a:rPr lang="en-IN" b="1"/>
            <a:t>Data Preprocessing</a:t>
          </a:r>
          <a:endParaRPr lang="en-US"/>
        </a:p>
      </dgm:t>
    </dgm:pt>
    <dgm:pt modelId="{6F088CC3-026C-4D10-B0C0-30C2F7231A54}" type="parTrans" cxnId="{2832BEF4-EA58-4111-B2C7-7A60FE3F14E9}">
      <dgm:prSet/>
      <dgm:spPr/>
      <dgm:t>
        <a:bodyPr/>
        <a:lstStyle/>
        <a:p>
          <a:endParaRPr lang="en-US"/>
        </a:p>
      </dgm:t>
    </dgm:pt>
    <dgm:pt modelId="{9ED78C67-C049-4425-B9FC-2AF2A8CA5CCA}" type="sibTrans" cxnId="{2832BEF4-EA58-4111-B2C7-7A60FE3F14E9}">
      <dgm:prSet/>
      <dgm:spPr/>
      <dgm:t>
        <a:bodyPr/>
        <a:lstStyle/>
        <a:p>
          <a:endParaRPr lang="en-US"/>
        </a:p>
      </dgm:t>
    </dgm:pt>
    <dgm:pt modelId="{DEA1BA8C-42B8-4441-88F1-7C85CE34DB52}">
      <dgm:prSet/>
      <dgm:spPr/>
      <dgm:t>
        <a:bodyPr/>
        <a:lstStyle/>
        <a:p>
          <a:r>
            <a:rPr lang="en-US" b="1"/>
            <a:t>Visualization</a:t>
          </a:r>
          <a:endParaRPr lang="en-US"/>
        </a:p>
      </dgm:t>
    </dgm:pt>
    <dgm:pt modelId="{CA158FB3-1D95-4D3D-B51A-510B9A7868D8}" type="parTrans" cxnId="{2D046895-52C4-4B74-9D5D-FDFDA365909A}">
      <dgm:prSet/>
      <dgm:spPr/>
      <dgm:t>
        <a:bodyPr/>
        <a:lstStyle/>
        <a:p>
          <a:endParaRPr lang="en-US"/>
        </a:p>
      </dgm:t>
    </dgm:pt>
    <dgm:pt modelId="{4717CBE2-FD09-489D-B8BB-E235CC42969C}" type="sibTrans" cxnId="{2D046895-52C4-4B74-9D5D-FDFDA365909A}">
      <dgm:prSet/>
      <dgm:spPr/>
      <dgm:t>
        <a:bodyPr/>
        <a:lstStyle/>
        <a:p>
          <a:endParaRPr lang="en-US"/>
        </a:p>
      </dgm:t>
    </dgm:pt>
    <dgm:pt modelId="{D98AB6AE-3ADE-4C9C-8C73-9D58F8C1C41D}">
      <dgm:prSet/>
      <dgm:spPr/>
      <dgm:t>
        <a:bodyPr/>
        <a:lstStyle/>
        <a:p>
          <a:r>
            <a:rPr lang="en-US" b="1"/>
            <a:t>Feature Selection</a:t>
          </a:r>
          <a:endParaRPr lang="en-US"/>
        </a:p>
      </dgm:t>
    </dgm:pt>
    <dgm:pt modelId="{2CD77416-5619-44F0-ABC6-ECF01A935F9C}" type="parTrans" cxnId="{6B4EB4DE-AF5B-4548-981C-947B0970B080}">
      <dgm:prSet/>
      <dgm:spPr/>
      <dgm:t>
        <a:bodyPr/>
        <a:lstStyle/>
        <a:p>
          <a:endParaRPr lang="en-US"/>
        </a:p>
      </dgm:t>
    </dgm:pt>
    <dgm:pt modelId="{E5ECB3A5-01B6-4CF0-9B23-F1ABFD4EFB9F}" type="sibTrans" cxnId="{6B4EB4DE-AF5B-4548-981C-947B0970B080}">
      <dgm:prSet/>
      <dgm:spPr/>
      <dgm:t>
        <a:bodyPr/>
        <a:lstStyle/>
        <a:p>
          <a:endParaRPr lang="en-US"/>
        </a:p>
      </dgm:t>
    </dgm:pt>
    <dgm:pt modelId="{1A3DB48E-8579-46F2-B4AE-518989B9A73B}">
      <dgm:prSet/>
      <dgm:spPr/>
      <dgm:t>
        <a:bodyPr/>
        <a:lstStyle/>
        <a:p>
          <a:r>
            <a:rPr lang="en-US" b="1"/>
            <a:t>Model Selection</a:t>
          </a:r>
          <a:endParaRPr lang="en-US"/>
        </a:p>
      </dgm:t>
    </dgm:pt>
    <dgm:pt modelId="{85B4C6F4-AB28-474E-BB77-467F5559ECAC}" type="parTrans" cxnId="{2B7CD9DA-F763-479A-9212-BA10DA3D1117}">
      <dgm:prSet/>
      <dgm:spPr/>
      <dgm:t>
        <a:bodyPr/>
        <a:lstStyle/>
        <a:p>
          <a:endParaRPr lang="en-US"/>
        </a:p>
      </dgm:t>
    </dgm:pt>
    <dgm:pt modelId="{FE148696-39F3-490D-A164-91451F85ECB2}" type="sibTrans" cxnId="{2B7CD9DA-F763-479A-9212-BA10DA3D1117}">
      <dgm:prSet/>
      <dgm:spPr/>
      <dgm:t>
        <a:bodyPr/>
        <a:lstStyle/>
        <a:p>
          <a:endParaRPr lang="en-US"/>
        </a:p>
      </dgm:t>
    </dgm:pt>
    <dgm:pt modelId="{313026D8-B5EE-42DB-9D01-AF8FABAA5730}">
      <dgm:prSet/>
      <dgm:spPr/>
      <dgm:t>
        <a:bodyPr/>
        <a:lstStyle/>
        <a:p>
          <a:r>
            <a:rPr lang="en-US" b="1"/>
            <a:t>Deployment</a:t>
          </a:r>
          <a:endParaRPr lang="en-US"/>
        </a:p>
      </dgm:t>
    </dgm:pt>
    <dgm:pt modelId="{A1718F84-0264-4865-A7EB-344E64FD54D5}" type="parTrans" cxnId="{9F7CE313-A73D-4BF4-A379-1F77E939765C}">
      <dgm:prSet/>
      <dgm:spPr/>
      <dgm:t>
        <a:bodyPr/>
        <a:lstStyle/>
        <a:p>
          <a:endParaRPr lang="en-US"/>
        </a:p>
      </dgm:t>
    </dgm:pt>
    <dgm:pt modelId="{0585625C-0C6E-40F1-A5EF-FEFA6B72F710}" type="sibTrans" cxnId="{9F7CE313-A73D-4BF4-A379-1F77E939765C}">
      <dgm:prSet/>
      <dgm:spPr/>
      <dgm:t>
        <a:bodyPr/>
        <a:lstStyle/>
        <a:p>
          <a:endParaRPr lang="en-US"/>
        </a:p>
      </dgm:t>
    </dgm:pt>
    <dgm:pt modelId="{BDE633BD-9919-468F-AC71-0B01B26DBF19}" type="pres">
      <dgm:prSet presAssocID="{12AA4A6A-C7FE-4136-8E37-92D2C5729D25}" presName="linear" presStyleCnt="0">
        <dgm:presLayoutVars>
          <dgm:animLvl val="lvl"/>
          <dgm:resizeHandles val="exact"/>
        </dgm:presLayoutVars>
      </dgm:prSet>
      <dgm:spPr/>
    </dgm:pt>
    <dgm:pt modelId="{0EE48A3F-5FA7-4627-8A0D-5CFDA4A5D4BE}" type="pres">
      <dgm:prSet presAssocID="{7EC83D64-FE58-495B-9FE7-B0FB979477B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8518274-0E61-45B5-9639-5DDB5A95ED21}" type="pres">
      <dgm:prSet presAssocID="{B24BAF8C-CB7A-4F0B-8BD6-7731057DF1CB}" presName="spacer" presStyleCnt="0"/>
      <dgm:spPr/>
    </dgm:pt>
    <dgm:pt modelId="{0B4BD6D0-E601-4009-8460-1D9EA2BCC5BD}" type="pres">
      <dgm:prSet presAssocID="{8C5839A4-E930-4D2E-A663-67D3EF56086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EC6EC50-2FAB-43A1-8544-2C1D634C5C7A}" type="pres">
      <dgm:prSet presAssocID="{88E02BB6-3CB5-44A6-A669-6492E148A7B2}" presName="spacer" presStyleCnt="0"/>
      <dgm:spPr/>
    </dgm:pt>
    <dgm:pt modelId="{1D5B2DC6-5ADB-4654-93F5-5616AB7217F5}" type="pres">
      <dgm:prSet presAssocID="{36B29DEE-14C9-4368-A65E-5F03CF33C3D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9AD84AF-11A7-4BDC-A118-D712F055B60F}" type="pres">
      <dgm:prSet presAssocID="{A57B23B8-7F22-4D96-A921-43CAA5243249}" presName="spacer" presStyleCnt="0"/>
      <dgm:spPr/>
    </dgm:pt>
    <dgm:pt modelId="{1A1258D1-8618-4DE7-8A42-C66934C7709F}" type="pres">
      <dgm:prSet presAssocID="{41CC9F38-B1DD-44F3-A8BC-490054FD27F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51D3FF9-D808-4F76-931C-46F5A5F39CC2}" type="pres">
      <dgm:prSet presAssocID="{9ED78C67-C049-4425-B9FC-2AF2A8CA5CCA}" presName="spacer" presStyleCnt="0"/>
      <dgm:spPr/>
    </dgm:pt>
    <dgm:pt modelId="{D46649CF-4FB6-40D1-B536-FF747D9873B5}" type="pres">
      <dgm:prSet presAssocID="{DEA1BA8C-42B8-4441-88F1-7C85CE34DB5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65ADA15-E748-472B-986C-9C76D94595DF}" type="pres">
      <dgm:prSet presAssocID="{4717CBE2-FD09-489D-B8BB-E235CC42969C}" presName="spacer" presStyleCnt="0"/>
      <dgm:spPr/>
    </dgm:pt>
    <dgm:pt modelId="{1AA8F286-DD0E-4ED8-ACC2-8E4E33F83CD5}" type="pres">
      <dgm:prSet presAssocID="{D98AB6AE-3ADE-4C9C-8C73-9D58F8C1C41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32AD186-1D7B-4C2A-80BA-42503B3D97A2}" type="pres">
      <dgm:prSet presAssocID="{E5ECB3A5-01B6-4CF0-9B23-F1ABFD4EFB9F}" presName="spacer" presStyleCnt="0"/>
      <dgm:spPr/>
    </dgm:pt>
    <dgm:pt modelId="{C6537A6E-2785-44E0-A853-98A1754FC631}" type="pres">
      <dgm:prSet presAssocID="{1A3DB48E-8579-46F2-B4AE-518989B9A73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4AA011A-42B2-4E33-A1CD-364006D24CAB}" type="pres">
      <dgm:prSet presAssocID="{FE148696-39F3-490D-A164-91451F85ECB2}" presName="spacer" presStyleCnt="0"/>
      <dgm:spPr/>
    </dgm:pt>
    <dgm:pt modelId="{A3AAAF20-6C49-4951-BD88-6BF8288227D9}" type="pres">
      <dgm:prSet presAssocID="{313026D8-B5EE-42DB-9D01-AF8FABAA573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2B97A50B-A553-4D93-BF8A-706DA7C542F6}" type="presOf" srcId="{D98AB6AE-3ADE-4C9C-8C73-9D58F8C1C41D}" destId="{1AA8F286-DD0E-4ED8-ACC2-8E4E33F83CD5}" srcOrd="0" destOrd="0" presId="urn:microsoft.com/office/officeart/2005/8/layout/vList2"/>
    <dgm:cxn modelId="{9F7CE313-A73D-4BF4-A379-1F77E939765C}" srcId="{12AA4A6A-C7FE-4136-8E37-92D2C5729D25}" destId="{313026D8-B5EE-42DB-9D01-AF8FABAA5730}" srcOrd="7" destOrd="0" parTransId="{A1718F84-0264-4865-A7EB-344E64FD54D5}" sibTransId="{0585625C-0C6E-40F1-A5EF-FEFA6B72F710}"/>
    <dgm:cxn modelId="{2870135F-1FAE-4E14-B24D-ED28537677E8}" type="presOf" srcId="{DEA1BA8C-42B8-4441-88F1-7C85CE34DB52}" destId="{D46649CF-4FB6-40D1-B536-FF747D9873B5}" srcOrd="0" destOrd="0" presId="urn:microsoft.com/office/officeart/2005/8/layout/vList2"/>
    <dgm:cxn modelId="{A495FE6B-7B8F-4FBC-8E1C-8FF14B2D8214}" type="presOf" srcId="{36B29DEE-14C9-4368-A65E-5F03CF33C3DF}" destId="{1D5B2DC6-5ADB-4654-93F5-5616AB7217F5}" srcOrd="0" destOrd="0" presId="urn:microsoft.com/office/officeart/2005/8/layout/vList2"/>
    <dgm:cxn modelId="{4249D351-2083-4E4F-97F0-0B698B56311C}" type="presOf" srcId="{12AA4A6A-C7FE-4136-8E37-92D2C5729D25}" destId="{BDE633BD-9919-468F-AC71-0B01B26DBF19}" srcOrd="0" destOrd="0" presId="urn:microsoft.com/office/officeart/2005/8/layout/vList2"/>
    <dgm:cxn modelId="{E147607D-3419-4045-BC0D-21A4D52ED9A9}" type="presOf" srcId="{8C5839A4-E930-4D2E-A663-67D3EF560865}" destId="{0B4BD6D0-E601-4009-8460-1D9EA2BCC5BD}" srcOrd="0" destOrd="0" presId="urn:microsoft.com/office/officeart/2005/8/layout/vList2"/>
    <dgm:cxn modelId="{2D046895-52C4-4B74-9D5D-FDFDA365909A}" srcId="{12AA4A6A-C7FE-4136-8E37-92D2C5729D25}" destId="{DEA1BA8C-42B8-4441-88F1-7C85CE34DB52}" srcOrd="4" destOrd="0" parTransId="{CA158FB3-1D95-4D3D-B51A-510B9A7868D8}" sibTransId="{4717CBE2-FD09-489D-B8BB-E235CC42969C}"/>
    <dgm:cxn modelId="{CC60D799-1302-4794-A74C-7F793D2F0FBF}" srcId="{12AA4A6A-C7FE-4136-8E37-92D2C5729D25}" destId="{36B29DEE-14C9-4368-A65E-5F03CF33C3DF}" srcOrd="2" destOrd="0" parTransId="{2DA9E812-A9C8-4D6A-AF27-92B0C459765F}" sibTransId="{A57B23B8-7F22-4D96-A921-43CAA5243249}"/>
    <dgm:cxn modelId="{BE050EAF-4733-4076-80C3-8172C44780F2}" srcId="{12AA4A6A-C7FE-4136-8E37-92D2C5729D25}" destId="{8C5839A4-E930-4D2E-A663-67D3EF560865}" srcOrd="1" destOrd="0" parTransId="{77E9F5DE-8A59-4943-B224-0B68101CE21E}" sibTransId="{88E02BB6-3CB5-44A6-A669-6492E148A7B2}"/>
    <dgm:cxn modelId="{E73A90BE-C055-44F3-B677-6CA4875B1159}" type="presOf" srcId="{41CC9F38-B1DD-44F3-A8BC-490054FD27FA}" destId="{1A1258D1-8618-4DE7-8A42-C66934C7709F}" srcOrd="0" destOrd="0" presId="urn:microsoft.com/office/officeart/2005/8/layout/vList2"/>
    <dgm:cxn modelId="{099FC2CF-543A-488D-852C-D30B70AB9679}" type="presOf" srcId="{1A3DB48E-8579-46F2-B4AE-518989B9A73B}" destId="{C6537A6E-2785-44E0-A853-98A1754FC631}" srcOrd="0" destOrd="0" presId="urn:microsoft.com/office/officeart/2005/8/layout/vList2"/>
    <dgm:cxn modelId="{8BF864D6-10AF-4D61-8858-7BA321D23C7E}" srcId="{12AA4A6A-C7FE-4136-8E37-92D2C5729D25}" destId="{7EC83D64-FE58-495B-9FE7-B0FB979477B8}" srcOrd="0" destOrd="0" parTransId="{34128F76-6F46-44A3-A9F2-5E6D341C69A8}" sibTransId="{B24BAF8C-CB7A-4F0B-8BD6-7731057DF1CB}"/>
    <dgm:cxn modelId="{D0D360DA-FCA2-499B-9968-214604AF01A8}" type="presOf" srcId="{7EC83D64-FE58-495B-9FE7-B0FB979477B8}" destId="{0EE48A3F-5FA7-4627-8A0D-5CFDA4A5D4BE}" srcOrd="0" destOrd="0" presId="urn:microsoft.com/office/officeart/2005/8/layout/vList2"/>
    <dgm:cxn modelId="{2B7CD9DA-F763-479A-9212-BA10DA3D1117}" srcId="{12AA4A6A-C7FE-4136-8E37-92D2C5729D25}" destId="{1A3DB48E-8579-46F2-B4AE-518989B9A73B}" srcOrd="6" destOrd="0" parTransId="{85B4C6F4-AB28-474E-BB77-467F5559ECAC}" sibTransId="{FE148696-39F3-490D-A164-91451F85ECB2}"/>
    <dgm:cxn modelId="{F9C949DC-5D7C-4097-AEEA-8CC0D1F9E684}" type="presOf" srcId="{313026D8-B5EE-42DB-9D01-AF8FABAA5730}" destId="{A3AAAF20-6C49-4951-BD88-6BF8288227D9}" srcOrd="0" destOrd="0" presId="urn:microsoft.com/office/officeart/2005/8/layout/vList2"/>
    <dgm:cxn modelId="{6B4EB4DE-AF5B-4548-981C-947B0970B080}" srcId="{12AA4A6A-C7FE-4136-8E37-92D2C5729D25}" destId="{D98AB6AE-3ADE-4C9C-8C73-9D58F8C1C41D}" srcOrd="5" destOrd="0" parTransId="{2CD77416-5619-44F0-ABC6-ECF01A935F9C}" sibTransId="{E5ECB3A5-01B6-4CF0-9B23-F1ABFD4EFB9F}"/>
    <dgm:cxn modelId="{2832BEF4-EA58-4111-B2C7-7A60FE3F14E9}" srcId="{12AA4A6A-C7FE-4136-8E37-92D2C5729D25}" destId="{41CC9F38-B1DD-44F3-A8BC-490054FD27FA}" srcOrd="3" destOrd="0" parTransId="{6F088CC3-026C-4D10-B0C0-30C2F7231A54}" sibTransId="{9ED78C67-C049-4425-B9FC-2AF2A8CA5CCA}"/>
    <dgm:cxn modelId="{0E2BBD79-8F71-4813-999D-BD35513E3EE0}" type="presParOf" srcId="{BDE633BD-9919-468F-AC71-0B01B26DBF19}" destId="{0EE48A3F-5FA7-4627-8A0D-5CFDA4A5D4BE}" srcOrd="0" destOrd="0" presId="urn:microsoft.com/office/officeart/2005/8/layout/vList2"/>
    <dgm:cxn modelId="{7862EE9D-556A-43BC-97D9-712A63060B33}" type="presParOf" srcId="{BDE633BD-9919-468F-AC71-0B01B26DBF19}" destId="{08518274-0E61-45B5-9639-5DDB5A95ED21}" srcOrd="1" destOrd="0" presId="urn:microsoft.com/office/officeart/2005/8/layout/vList2"/>
    <dgm:cxn modelId="{BE39F2C6-7CA1-4DE0-A46F-CC8A7879AF32}" type="presParOf" srcId="{BDE633BD-9919-468F-AC71-0B01B26DBF19}" destId="{0B4BD6D0-E601-4009-8460-1D9EA2BCC5BD}" srcOrd="2" destOrd="0" presId="urn:microsoft.com/office/officeart/2005/8/layout/vList2"/>
    <dgm:cxn modelId="{66CFF69F-716D-4381-984B-1AB027FD167F}" type="presParOf" srcId="{BDE633BD-9919-468F-AC71-0B01B26DBF19}" destId="{9EC6EC50-2FAB-43A1-8544-2C1D634C5C7A}" srcOrd="3" destOrd="0" presId="urn:microsoft.com/office/officeart/2005/8/layout/vList2"/>
    <dgm:cxn modelId="{A2928752-036A-4F08-8A54-56338E260236}" type="presParOf" srcId="{BDE633BD-9919-468F-AC71-0B01B26DBF19}" destId="{1D5B2DC6-5ADB-4654-93F5-5616AB7217F5}" srcOrd="4" destOrd="0" presId="urn:microsoft.com/office/officeart/2005/8/layout/vList2"/>
    <dgm:cxn modelId="{D1E8854B-1B7E-4BC3-B7F6-C972DD4EA447}" type="presParOf" srcId="{BDE633BD-9919-468F-AC71-0B01B26DBF19}" destId="{79AD84AF-11A7-4BDC-A118-D712F055B60F}" srcOrd="5" destOrd="0" presId="urn:microsoft.com/office/officeart/2005/8/layout/vList2"/>
    <dgm:cxn modelId="{9B11E8DC-E2AF-4A49-B26C-49CF903D980A}" type="presParOf" srcId="{BDE633BD-9919-468F-AC71-0B01B26DBF19}" destId="{1A1258D1-8618-4DE7-8A42-C66934C7709F}" srcOrd="6" destOrd="0" presId="urn:microsoft.com/office/officeart/2005/8/layout/vList2"/>
    <dgm:cxn modelId="{E987C0F7-550B-4A51-BFC3-AEDD98FCCCF9}" type="presParOf" srcId="{BDE633BD-9919-468F-AC71-0B01B26DBF19}" destId="{051D3FF9-D808-4F76-931C-46F5A5F39CC2}" srcOrd="7" destOrd="0" presId="urn:microsoft.com/office/officeart/2005/8/layout/vList2"/>
    <dgm:cxn modelId="{81806152-93DB-4F00-829C-141B8277C37F}" type="presParOf" srcId="{BDE633BD-9919-468F-AC71-0B01B26DBF19}" destId="{D46649CF-4FB6-40D1-B536-FF747D9873B5}" srcOrd="8" destOrd="0" presId="urn:microsoft.com/office/officeart/2005/8/layout/vList2"/>
    <dgm:cxn modelId="{A8ED0499-DBB6-410F-A212-BED2BA45EE30}" type="presParOf" srcId="{BDE633BD-9919-468F-AC71-0B01B26DBF19}" destId="{F65ADA15-E748-472B-986C-9C76D94595DF}" srcOrd="9" destOrd="0" presId="urn:microsoft.com/office/officeart/2005/8/layout/vList2"/>
    <dgm:cxn modelId="{FA75D8AA-0D18-4458-A507-A0D5FE7C4530}" type="presParOf" srcId="{BDE633BD-9919-468F-AC71-0B01B26DBF19}" destId="{1AA8F286-DD0E-4ED8-ACC2-8E4E33F83CD5}" srcOrd="10" destOrd="0" presId="urn:microsoft.com/office/officeart/2005/8/layout/vList2"/>
    <dgm:cxn modelId="{D2EA7BED-7AAC-43A0-B40D-A2DA00CBF04E}" type="presParOf" srcId="{BDE633BD-9919-468F-AC71-0B01B26DBF19}" destId="{A32AD186-1D7B-4C2A-80BA-42503B3D97A2}" srcOrd="11" destOrd="0" presId="urn:microsoft.com/office/officeart/2005/8/layout/vList2"/>
    <dgm:cxn modelId="{22AB13E5-F55A-4ABB-8EF4-01D06A8396AD}" type="presParOf" srcId="{BDE633BD-9919-468F-AC71-0B01B26DBF19}" destId="{C6537A6E-2785-44E0-A853-98A1754FC631}" srcOrd="12" destOrd="0" presId="urn:microsoft.com/office/officeart/2005/8/layout/vList2"/>
    <dgm:cxn modelId="{8E70E7C1-DDD4-4F44-817A-AA56B23E15D4}" type="presParOf" srcId="{BDE633BD-9919-468F-AC71-0B01B26DBF19}" destId="{14AA011A-42B2-4E33-A1CD-364006D24CAB}" srcOrd="13" destOrd="0" presId="urn:microsoft.com/office/officeart/2005/8/layout/vList2"/>
    <dgm:cxn modelId="{2BE8498C-6C45-4232-B44B-90A05736323B}" type="presParOf" srcId="{BDE633BD-9919-468F-AC71-0B01B26DBF19}" destId="{A3AAAF20-6C49-4951-BD88-6BF8288227D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68EFB2-9ECD-4601-8F0C-62B5A7A474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47B98-0D5A-45B5-858A-DB8F66179A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&gt;&gt; From the hyperparameter our main preference was confusion matrix also.</a:t>
          </a:r>
        </a:p>
      </dgm:t>
    </dgm:pt>
    <dgm:pt modelId="{EBF7ECB0-F781-4BA1-ABC2-8DF1DE792006}" type="parTrans" cxnId="{CCE76BD3-92CC-4A48-AB1D-0C783ADA7A0B}">
      <dgm:prSet/>
      <dgm:spPr/>
      <dgm:t>
        <a:bodyPr/>
        <a:lstStyle/>
        <a:p>
          <a:endParaRPr lang="en-US"/>
        </a:p>
      </dgm:t>
    </dgm:pt>
    <dgm:pt modelId="{FD5708D7-F94D-434D-AEA5-8D422A2A608E}" type="sibTrans" cxnId="{CCE76BD3-92CC-4A48-AB1D-0C783ADA7A0B}">
      <dgm:prSet/>
      <dgm:spPr/>
      <dgm:t>
        <a:bodyPr/>
        <a:lstStyle/>
        <a:p>
          <a:endParaRPr lang="en-US"/>
        </a:p>
      </dgm:t>
    </dgm:pt>
    <dgm:pt modelId="{981D1F7B-C33D-4B7A-8E4A-2B6474F160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&gt;&gt;As every model reach our requirements, we selected model which performed well than other models.</a:t>
          </a:r>
        </a:p>
      </dgm:t>
    </dgm:pt>
    <dgm:pt modelId="{FB411C14-243B-4240-8DEA-B585C2057F0D}" type="parTrans" cxnId="{B16FDD59-A1AB-4725-BEB1-79EA1A306FF5}">
      <dgm:prSet/>
      <dgm:spPr/>
      <dgm:t>
        <a:bodyPr/>
        <a:lstStyle/>
        <a:p>
          <a:endParaRPr lang="en-US"/>
        </a:p>
      </dgm:t>
    </dgm:pt>
    <dgm:pt modelId="{0E215811-840D-4887-929B-65618248BE53}" type="sibTrans" cxnId="{B16FDD59-A1AB-4725-BEB1-79EA1A306FF5}">
      <dgm:prSet/>
      <dgm:spPr/>
      <dgm:t>
        <a:bodyPr/>
        <a:lstStyle/>
        <a:p>
          <a:endParaRPr lang="en-US"/>
        </a:p>
      </dgm:t>
    </dgm:pt>
    <dgm:pt modelId="{1DEBE7FB-FC88-4FA9-B635-AF9A4DB436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&gt;&gt;So, our primary decision was to choose either logistic regression or knn model.</a:t>
          </a:r>
        </a:p>
      </dgm:t>
    </dgm:pt>
    <dgm:pt modelId="{175D59BA-59BC-4936-9106-D5362A88BB6C}" type="parTrans" cxnId="{158A599F-6939-4724-B883-CD66DA4A02BE}">
      <dgm:prSet/>
      <dgm:spPr/>
      <dgm:t>
        <a:bodyPr/>
        <a:lstStyle/>
        <a:p>
          <a:endParaRPr lang="en-US"/>
        </a:p>
      </dgm:t>
    </dgm:pt>
    <dgm:pt modelId="{6B5D31FD-0DAD-44B5-8566-A29CA18743AF}" type="sibTrans" cxnId="{158A599F-6939-4724-B883-CD66DA4A02BE}">
      <dgm:prSet/>
      <dgm:spPr/>
      <dgm:t>
        <a:bodyPr/>
        <a:lstStyle/>
        <a:p>
          <a:endParaRPr lang="en-US"/>
        </a:p>
      </dgm:t>
    </dgm:pt>
    <dgm:pt modelId="{5DED6DFE-1D05-4239-85EA-B72EEB6B6B62}" type="pres">
      <dgm:prSet presAssocID="{7468EFB2-9ECD-4601-8F0C-62B5A7A47469}" presName="root" presStyleCnt="0">
        <dgm:presLayoutVars>
          <dgm:dir/>
          <dgm:resizeHandles val="exact"/>
        </dgm:presLayoutVars>
      </dgm:prSet>
      <dgm:spPr/>
    </dgm:pt>
    <dgm:pt modelId="{02CCF04B-1AC4-4F9C-87D5-90F2256966C3}" type="pres">
      <dgm:prSet presAssocID="{2EB47B98-0D5A-45B5-858A-DB8F66179AAE}" presName="compNode" presStyleCnt="0"/>
      <dgm:spPr/>
    </dgm:pt>
    <dgm:pt modelId="{0FCED08A-B7C2-4ECF-B44E-FE61D0CB2DF0}" type="pres">
      <dgm:prSet presAssocID="{2EB47B98-0D5A-45B5-858A-DB8F66179AAE}" presName="bgRect" presStyleLbl="bgShp" presStyleIdx="0" presStyleCnt="3"/>
      <dgm:spPr/>
    </dgm:pt>
    <dgm:pt modelId="{403B04AC-E2CE-4EA0-A64B-B9F9CF3E843D}" type="pres">
      <dgm:prSet presAssocID="{2EB47B98-0D5A-45B5-858A-DB8F66179A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Distribution"/>
        </a:ext>
      </dgm:extLst>
    </dgm:pt>
    <dgm:pt modelId="{6DC19E74-9D9F-4D71-8B7A-E36E675372A7}" type="pres">
      <dgm:prSet presAssocID="{2EB47B98-0D5A-45B5-858A-DB8F66179AAE}" presName="spaceRect" presStyleCnt="0"/>
      <dgm:spPr/>
    </dgm:pt>
    <dgm:pt modelId="{4B3CDC36-16EB-4DCB-BCE9-C6AC0D55275D}" type="pres">
      <dgm:prSet presAssocID="{2EB47B98-0D5A-45B5-858A-DB8F66179AAE}" presName="parTx" presStyleLbl="revTx" presStyleIdx="0" presStyleCnt="3">
        <dgm:presLayoutVars>
          <dgm:chMax val="0"/>
          <dgm:chPref val="0"/>
        </dgm:presLayoutVars>
      </dgm:prSet>
      <dgm:spPr/>
    </dgm:pt>
    <dgm:pt modelId="{07CEEEBC-2015-44C1-B351-E838C3F673EC}" type="pres">
      <dgm:prSet presAssocID="{FD5708D7-F94D-434D-AEA5-8D422A2A608E}" presName="sibTrans" presStyleCnt="0"/>
      <dgm:spPr/>
    </dgm:pt>
    <dgm:pt modelId="{3F22F976-199B-4309-B328-625701BE3D90}" type="pres">
      <dgm:prSet presAssocID="{981D1F7B-C33D-4B7A-8E4A-2B6474F160AD}" presName="compNode" presStyleCnt="0"/>
      <dgm:spPr/>
    </dgm:pt>
    <dgm:pt modelId="{3ACA1EF8-E7D2-49F0-9D7B-A0979BF2F547}" type="pres">
      <dgm:prSet presAssocID="{981D1F7B-C33D-4B7A-8E4A-2B6474F160AD}" presName="bgRect" presStyleLbl="bgShp" presStyleIdx="1" presStyleCnt="3"/>
      <dgm:spPr/>
    </dgm:pt>
    <dgm:pt modelId="{F211B5F7-14CA-4B5F-BCAE-879B31B2E151}" type="pres">
      <dgm:prSet presAssocID="{981D1F7B-C33D-4B7A-8E4A-2B6474F160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8221170-7538-4F02-A139-C63C280BC6B1}" type="pres">
      <dgm:prSet presAssocID="{981D1F7B-C33D-4B7A-8E4A-2B6474F160AD}" presName="spaceRect" presStyleCnt="0"/>
      <dgm:spPr/>
    </dgm:pt>
    <dgm:pt modelId="{64605D83-5A2D-4759-B611-C0C95872A8AE}" type="pres">
      <dgm:prSet presAssocID="{981D1F7B-C33D-4B7A-8E4A-2B6474F160AD}" presName="parTx" presStyleLbl="revTx" presStyleIdx="1" presStyleCnt="3">
        <dgm:presLayoutVars>
          <dgm:chMax val="0"/>
          <dgm:chPref val="0"/>
        </dgm:presLayoutVars>
      </dgm:prSet>
      <dgm:spPr/>
    </dgm:pt>
    <dgm:pt modelId="{FC4CFA3E-107A-42A4-A443-05DB2F537306}" type="pres">
      <dgm:prSet presAssocID="{0E215811-840D-4887-929B-65618248BE53}" presName="sibTrans" presStyleCnt="0"/>
      <dgm:spPr/>
    </dgm:pt>
    <dgm:pt modelId="{92DBA591-1068-4B3E-B106-CC50F24902E3}" type="pres">
      <dgm:prSet presAssocID="{1DEBE7FB-FC88-4FA9-B635-AF9A4DB43654}" presName="compNode" presStyleCnt="0"/>
      <dgm:spPr/>
    </dgm:pt>
    <dgm:pt modelId="{0427DEAD-22A0-4A98-A3FE-DCC0F5558EEC}" type="pres">
      <dgm:prSet presAssocID="{1DEBE7FB-FC88-4FA9-B635-AF9A4DB43654}" presName="bgRect" presStyleLbl="bgShp" presStyleIdx="2" presStyleCnt="3"/>
      <dgm:spPr/>
    </dgm:pt>
    <dgm:pt modelId="{566EB968-64B5-43BE-9366-14E2ED0C322A}" type="pres">
      <dgm:prSet presAssocID="{1DEBE7FB-FC88-4FA9-B635-AF9A4DB436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6505217-758A-409E-8742-392A439DA6AD}" type="pres">
      <dgm:prSet presAssocID="{1DEBE7FB-FC88-4FA9-B635-AF9A4DB43654}" presName="spaceRect" presStyleCnt="0"/>
      <dgm:spPr/>
    </dgm:pt>
    <dgm:pt modelId="{FABF163C-34B3-436A-AC13-C2C62D555D85}" type="pres">
      <dgm:prSet presAssocID="{1DEBE7FB-FC88-4FA9-B635-AF9A4DB4365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917108-5AFC-42A3-8360-242E7C448503}" type="presOf" srcId="{981D1F7B-C33D-4B7A-8E4A-2B6474F160AD}" destId="{64605D83-5A2D-4759-B611-C0C95872A8AE}" srcOrd="0" destOrd="0" presId="urn:microsoft.com/office/officeart/2018/2/layout/IconVerticalSolidList"/>
    <dgm:cxn modelId="{8B620C25-B281-40F8-8019-2BF1F8C14C7A}" type="presOf" srcId="{1DEBE7FB-FC88-4FA9-B635-AF9A4DB43654}" destId="{FABF163C-34B3-436A-AC13-C2C62D555D85}" srcOrd="0" destOrd="0" presId="urn:microsoft.com/office/officeart/2018/2/layout/IconVerticalSolidList"/>
    <dgm:cxn modelId="{8939D66B-21CB-4955-88C6-DDE4F76406B5}" type="presOf" srcId="{2EB47B98-0D5A-45B5-858A-DB8F66179AAE}" destId="{4B3CDC36-16EB-4DCB-BCE9-C6AC0D55275D}" srcOrd="0" destOrd="0" presId="urn:microsoft.com/office/officeart/2018/2/layout/IconVerticalSolidList"/>
    <dgm:cxn modelId="{B16FDD59-A1AB-4725-BEB1-79EA1A306FF5}" srcId="{7468EFB2-9ECD-4601-8F0C-62B5A7A47469}" destId="{981D1F7B-C33D-4B7A-8E4A-2B6474F160AD}" srcOrd="1" destOrd="0" parTransId="{FB411C14-243B-4240-8DEA-B585C2057F0D}" sibTransId="{0E215811-840D-4887-929B-65618248BE53}"/>
    <dgm:cxn modelId="{D947AB7C-FE3E-4CE5-AE95-9E7D90AA69C2}" type="presOf" srcId="{7468EFB2-9ECD-4601-8F0C-62B5A7A47469}" destId="{5DED6DFE-1D05-4239-85EA-B72EEB6B6B62}" srcOrd="0" destOrd="0" presId="urn:microsoft.com/office/officeart/2018/2/layout/IconVerticalSolidList"/>
    <dgm:cxn modelId="{158A599F-6939-4724-B883-CD66DA4A02BE}" srcId="{7468EFB2-9ECD-4601-8F0C-62B5A7A47469}" destId="{1DEBE7FB-FC88-4FA9-B635-AF9A4DB43654}" srcOrd="2" destOrd="0" parTransId="{175D59BA-59BC-4936-9106-D5362A88BB6C}" sibTransId="{6B5D31FD-0DAD-44B5-8566-A29CA18743AF}"/>
    <dgm:cxn modelId="{CCE76BD3-92CC-4A48-AB1D-0C783ADA7A0B}" srcId="{7468EFB2-9ECD-4601-8F0C-62B5A7A47469}" destId="{2EB47B98-0D5A-45B5-858A-DB8F66179AAE}" srcOrd="0" destOrd="0" parTransId="{EBF7ECB0-F781-4BA1-ABC2-8DF1DE792006}" sibTransId="{FD5708D7-F94D-434D-AEA5-8D422A2A608E}"/>
    <dgm:cxn modelId="{B28A413B-7044-47A7-B48A-49B26AF74315}" type="presParOf" srcId="{5DED6DFE-1D05-4239-85EA-B72EEB6B6B62}" destId="{02CCF04B-1AC4-4F9C-87D5-90F2256966C3}" srcOrd="0" destOrd="0" presId="urn:microsoft.com/office/officeart/2018/2/layout/IconVerticalSolidList"/>
    <dgm:cxn modelId="{BC29C18F-E3FD-4A11-AA8C-271E32ACAAF1}" type="presParOf" srcId="{02CCF04B-1AC4-4F9C-87D5-90F2256966C3}" destId="{0FCED08A-B7C2-4ECF-B44E-FE61D0CB2DF0}" srcOrd="0" destOrd="0" presId="urn:microsoft.com/office/officeart/2018/2/layout/IconVerticalSolidList"/>
    <dgm:cxn modelId="{B7B215F0-C32B-4FF1-92E1-D0E9F1D4C064}" type="presParOf" srcId="{02CCF04B-1AC4-4F9C-87D5-90F2256966C3}" destId="{403B04AC-E2CE-4EA0-A64B-B9F9CF3E843D}" srcOrd="1" destOrd="0" presId="urn:microsoft.com/office/officeart/2018/2/layout/IconVerticalSolidList"/>
    <dgm:cxn modelId="{C6BD5BF0-3D71-43E1-AB8E-35E1D95AB99B}" type="presParOf" srcId="{02CCF04B-1AC4-4F9C-87D5-90F2256966C3}" destId="{6DC19E74-9D9F-4D71-8B7A-E36E675372A7}" srcOrd="2" destOrd="0" presId="urn:microsoft.com/office/officeart/2018/2/layout/IconVerticalSolidList"/>
    <dgm:cxn modelId="{BCD11EBC-DFBC-4989-8EC2-A9C5E628ACEB}" type="presParOf" srcId="{02CCF04B-1AC4-4F9C-87D5-90F2256966C3}" destId="{4B3CDC36-16EB-4DCB-BCE9-C6AC0D55275D}" srcOrd="3" destOrd="0" presId="urn:microsoft.com/office/officeart/2018/2/layout/IconVerticalSolidList"/>
    <dgm:cxn modelId="{E9C49B7D-1351-4159-AB66-2BFC5A45FE6D}" type="presParOf" srcId="{5DED6DFE-1D05-4239-85EA-B72EEB6B6B62}" destId="{07CEEEBC-2015-44C1-B351-E838C3F673EC}" srcOrd="1" destOrd="0" presId="urn:microsoft.com/office/officeart/2018/2/layout/IconVerticalSolidList"/>
    <dgm:cxn modelId="{5301386B-2048-4B18-BA40-D59DA11BE412}" type="presParOf" srcId="{5DED6DFE-1D05-4239-85EA-B72EEB6B6B62}" destId="{3F22F976-199B-4309-B328-625701BE3D90}" srcOrd="2" destOrd="0" presId="urn:microsoft.com/office/officeart/2018/2/layout/IconVerticalSolidList"/>
    <dgm:cxn modelId="{4467E7A8-D7EF-4176-BA76-31D6B95D5C09}" type="presParOf" srcId="{3F22F976-199B-4309-B328-625701BE3D90}" destId="{3ACA1EF8-E7D2-49F0-9D7B-A0979BF2F547}" srcOrd="0" destOrd="0" presId="urn:microsoft.com/office/officeart/2018/2/layout/IconVerticalSolidList"/>
    <dgm:cxn modelId="{5A76F731-1728-47B7-A68D-239E1D15C402}" type="presParOf" srcId="{3F22F976-199B-4309-B328-625701BE3D90}" destId="{F211B5F7-14CA-4B5F-BCAE-879B31B2E151}" srcOrd="1" destOrd="0" presId="urn:microsoft.com/office/officeart/2018/2/layout/IconVerticalSolidList"/>
    <dgm:cxn modelId="{EC775164-EAB2-4031-9FF4-9365989A94FF}" type="presParOf" srcId="{3F22F976-199B-4309-B328-625701BE3D90}" destId="{E8221170-7538-4F02-A139-C63C280BC6B1}" srcOrd="2" destOrd="0" presId="urn:microsoft.com/office/officeart/2018/2/layout/IconVerticalSolidList"/>
    <dgm:cxn modelId="{1E31F77D-6A2F-40E8-8238-61B40F86D96E}" type="presParOf" srcId="{3F22F976-199B-4309-B328-625701BE3D90}" destId="{64605D83-5A2D-4759-B611-C0C95872A8AE}" srcOrd="3" destOrd="0" presId="urn:microsoft.com/office/officeart/2018/2/layout/IconVerticalSolidList"/>
    <dgm:cxn modelId="{9039207C-589C-43BC-AB5C-9EE3055F1AC1}" type="presParOf" srcId="{5DED6DFE-1D05-4239-85EA-B72EEB6B6B62}" destId="{FC4CFA3E-107A-42A4-A443-05DB2F537306}" srcOrd="3" destOrd="0" presId="urn:microsoft.com/office/officeart/2018/2/layout/IconVerticalSolidList"/>
    <dgm:cxn modelId="{6832773D-67E1-42C8-98CE-55CA676F9EF9}" type="presParOf" srcId="{5DED6DFE-1D05-4239-85EA-B72EEB6B6B62}" destId="{92DBA591-1068-4B3E-B106-CC50F24902E3}" srcOrd="4" destOrd="0" presId="urn:microsoft.com/office/officeart/2018/2/layout/IconVerticalSolidList"/>
    <dgm:cxn modelId="{F4F5C59C-05B3-4BA6-8916-5B4BC9630013}" type="presParOf" srcId="{92DBA591-1068-4B3E-B106-CC50F24902E3}" destId="{0427DEAD-22A0-4A98-A3FE-DCC0F5558EEC}" srcOrd="0" destOrd="0" presId="urn:microsoft.com/office/officeart/2018/2/layout/IconVerticalSolidList"/>
    <dgm:cxn modelId="{0B434C06-FE6A-466F-B844-7C06A6D2FC1B}" type="presParOf" srcId="{92DBA591-1068-4B3E-B106-CC50F24902E3}" destId="{566EB968-64B5-43BE-9366-14E2ED0C322A}" srcOrd="1" destOrd="0" presId="urn:microsoft.com/office/officeart/2018/2/layout/IconVerticalSolidList"/>
    <dgm:cxn modelId="{67A0866B-07D6-4B47-BD7E-7BB0D42837F0}" type="presParOf" srcId="{92DBA591-1068-4B3E-B106-CC50F24902E3}" destId="{D6505217-758A-409E-8742-392A439DA6AD}" srcOrd="2" destOrd="0" presId="urn:microsoft.com/office/officeart/2018/2/layout/IconVerticalSolidList"/>
    <dgm:cxn modelId="{F6800043-3929-46D2-9587-428C0A628ABB}" type="presParOf" srcId="{92DBA591-1068-4B3E-B106-CC50F24902E3}" destId="{FABF163C-34B3-436A-AC13-C2C62D555D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48A3F-5FA7-4627-8A0D-5CFDA4A5D4BE}">
      <dsp:nvSpPr>
        <dsp:cNvPr id="0" name=""/>
        <dsp:cNvSpPr/>
      </dsp:nvSpPr>
      <dsp:spPr>
        <a:xfrm>
          <a:off x="0" y="103361"/>
          <a:ext cx="3292475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Project architecture</a:t>
          </a:r>
          <a:endParaRPr lang="en-US" sz="2600" kern="1200"/>
        </a:p>
      </dsp:txBody>
      <dsp:txXfrm>
        <a:off x="30442" y="133803"/>
        <a:ext cx="3231591" cy="562726"/>
      </dsp:txXfrm>
    </dsp:sp>
    <dsp:sp modelId="{0B4BD6D0-E601-4009-8460-1D9EA2BCC5BD}">
      <dsp:nvSpPr>
        <dsp:cNvPr id="0" name=""/>
        <dsp:cNvSpPr/>
      </dsp:nvSpPr>
      <dsp:spPr>
        <a:xfrm>
          <a:off x="0" y="801851"/>
          <a:ext cx="3292475" cy="623610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Problem Statement</a:t>
          </a:r>
          <a:endParaRPr lang="en-US" sz="2600" kern="1200"/>
        </a:p>
      </dsp:txBody>
      <dsp:txXfrm>
        <a:off x="30442" y="832293"/>
        <a:ext cx="3231591" cy="562726"/>
      </dsp:txXfrm>
    </dsp:sp>
    <dsp:sp modelId="{1D5B2DC6-5ADB-4654-93F5-5616AB7217F5}">
      <dsp:nvSpPr>
        <dsp:cNvPr id="0" name=""/>
        <dsp:cNvSpPr/>
      </dsp:nvSpPr>
      <dsp:spPr>
        <a:xfrm>
          <a:off x="0" y="1500341"/>
          <a:ext cx="3292475" cy="623610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Business objective</a:t>
          </a:r>
          <a:endParaRPr lang="en-US" sz="2600" kern="1200"/>
        </a:p>
      </dsp:txBody>
      <dsp:txXfrm>
        <a:off x="30442" y="1530783"/>
        <a:ext cx="3231591" cy="562726"/>
      </dsp:txXfrm>
    </dsp:sp>
    <dsp:sp modelId="{1A1258D1-8618-4DE7-8A42-C66934C7709F}">
      <dsp:nvSpPr>
        <dsp:cNvPr id="0" name=""/>
        <dsp:cNvSpPr/>
      </dsp:nvSpPr>
      <dsp:spPr>
        <a:xfrm>
          <a:off x="0" y="2198831"/>
          <a:ext cx="3292475" cy="623610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Data Preprocessing</a:t>
          </a:r>
          <a:endParaRPr lang="en-US" sz="2600" kern="1200"/>
        </a:p>
      </dsp:txBody>
      <dsp:txXfrm>
        <a:off x="30442" y="2229273"/>
        <a:ext cx="3231591" cy="562726"/>
      </dsp:txXfrm>
    </dsp:sp>
    <dsp:sp modelId="{D46649CF-4FB6-40D1-B536-FF747D9873B5}">
      <dsp:nvSpPr>
        <dsp:cNvPr id="0" name=""/>
        <dsp:cNvSpPr/>
      </dsp:nvSpPr>
      <dsp:spPr>
        <a:xfrm>
          <a:off x="0" y="2897321"/>
          <a:ext cx="3292475" cy="623610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Visualization</a:t>
          </a:r>
          <a:endParaRPr lang="en-US" sz="2600" kern="1200"/>
        </a:p>
      </dsp:txBody>
      <dsp:txXfrm>
        <a:off x="30442" y="2927763"/>
        <a:ext cx="3231591" cy="562726"/>
      </dsp:txXfrm>
    </dsp:sp>
    <dsp:sp modelId="{1AA8F286-DD0E-4ED8-ACC2-8E4E33F83CD5}">
      <dsp:nvSpPr>
        <dsp:cNvPr id="0" name=""/>
        <dsp:cNvSpPr/>
      </dsp:nvSpPr>
      <dsp:spPr>
        <a:xfrm>
          <a:off x="0" y="3595811"/>
          <a:ext cx="3292475" cy="623610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Feature Selection</a:t>
          </a:r>
          <a:endParaRPr lang="en-US" sz="2600" kern="1200"/>
        </a:p>
      </dsp:txBody>
      <dsp:txXfrm>
        <a:off x="30442" y="3626253"/>
        <a:ext cx="3231591" cy="562726"/>
      </dsp:txXfrm>
    </dsp:sp>
    <dsp:sp modelId="{C6537A6E-2785-44E0-A853-98A1754FC631}">
      <dsp:nvSpPr>
        <dsp:cNvPr id="0" name=""/>
        <dsp:cNvSpPr/>
      </dsp:nvSpPr>
      <dsp:spPr>
        <a:xfrm>
          <a:off x="0" y="4294301"/>
          <a:ext cx="3292475" cy="623610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Model Selection</a:t>
          </a:r>
          <a:endParaRPr lang="en-US" sz="2600" kern="1200"/>
        </a:p>
      </dsp:txBody>
      <dsp:txXfrm>
        <a:off x="30442" y="4324743"/>
        <a:ext cx="3231591" cy="562726"/>
      </dsp:txXfrm>
    </dsp:sp>
    <dsp:sp modelId="{A3AAAF20-6C49-4951-BD88-6BF8288227D9}">
      <dsp:nvSpPr>
        <dsp:cNvPr id="0" name=""/>
        <dsp:cNvSpPr/>
      </dsp:nvSpPr>
      <dsp:spPr>
        <a:xfrm>
          <a:off x="0" y="4992791"/>
          <a:ext cx="3292475" cy="6236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Deployment</a:t>
          </a:r>
          <a:endParaRPr lang="en-US" sz="2600" kern="1200"/>
        </a:p>
      </dsp:txBody>
      <dsp:txXfrm>
        <a:off x="30442" y="5023233"/>
        <a:ext cx="3231591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ED08A-B7C2-4ECF-B44E-FE61D0CB2DF0}">
      <dsp:nvSpPr>
        <dsp:cNvPr id="0" name=""/>
        <dsp:cNvSpPr/>
      </dsp:nvSpPr>
      <dsp:spPr>
        <a:xfrm>
          <a:off x="0" y="448"/>
          <a:ext cx="5025735" cy="1049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B04AC-E2CE-4EA0-A64B-B9F9CF3E843D}">
      <dsp:nvSpPr>
        <dsp:cNvPr id="0" name=""/>
        <dsp:cNvSpPr/>
      </dsp:nvSpPr>
      <dsp:spPr>
        <a:xfrm>
          <a:off x="317424" y="236549"/>
          <a:ext cx="577135" cy="577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CDC36-16EB-4DCB-BCE9-C6AC0D55275D}">
      <dsp:nvSpPr>
        <dsp:cNvPr id="0" name=""/>
        <dsp:cNvSpPr/>
      </dsp:nvSpPr>
      <dsp:spPr>
        <a:xfrm>
          <a:off x="1211984" y="448"/>
          <a:ext cx="3813750" cy="104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055" tIns="111055" rIns="111055" bIns="1110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&gt;&gt; From the hyperparameter our main preference was confusion matrix also.</a:t>
          </a:r>
        </a:p>
      </dsp:txBody>
      <dsp:txXfrm>
        <a:off x="1211984" y="448"/>
        <a:ext cx="3813750" cy="1049336"/>
      </dsp:txXfrm>
    </dsp:sp>
    <dsp:sp modelId="{3ACA1EF8-E7D2-49F0-9D7B-A0979BF2F547}">
      <dsp:nvSpPr>
        <dsp:cNvPr id="0" name=""/>
        <dsp:cNvSpPr/>
      </dsp:nvSpPr>
      <dsp:spPr>
        <a:xfrm>
          <a:off x="0" y="1312119"/>
          <a:ext cx="5025735" cy="1049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1B5F7-14CA-4B5F-BCAE-879B31B2E151}">
      <dsp:nvSpPr>
        <dsp:cNvPr id="0" name=""/>
        <dsp:cNvSpPr/>
      </dsp:nvSpPr>
      <dsp:spPr>
        <a:xfrm>
          <a:off x="317424" y="1548220"/>
          <a:ext cx="577135" cy="577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05D83-5A2D-4759-B611-C0C95872A8AE}">
      <dsp:nvSpPr>
        <dsp:cNvPr id="0" name=""/>
        <dsp:cNvSpPr/>
      </dsp:nvSpPr>
      <dsp:spPr>
        <a:xfrm>
          <a:off x="1211984" y="1312119"/>
          <a:ext cx="3813750" cy="104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055" tIns="111055" rIns="111055" bIns="1110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&gt;&gt;As every model reach our requirements, we selected model which performed well than other models.</a:t>
          </a:r>
        </a:p>
      </dsp:txBody>
      <dsp:txXfrm>
        <a:off x="1211984" y="1312119"/>
        <a:ext cx="3813750" cy="1049336"/>
      </dsp:txXfrm>
    </dsp:sp>
    <dsp:sp modelId="{0427DEAD-22A0-4A98-A3FE-DCC0F5558EEC}">
      <dsp:nvSpPr>
        <dsp:cNvPr id="0" name=""/>
        <dsp:cNvSpPr/>
      </dsp:nvSpPr>
      <dsp:spPr>
        <a:xfrm>
          <a:off x="0" y="2623790"/>
          <a:ext cx="5025735" cy="1049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EB968-64B5-43BE-9366-14E2ED0C322A}">
      <dsp:nvSpPr>
        <dsp:cNvPr id="0" name=""/>
        <dsp:cNvSpPr/>
      </dsp:nvSpPr>
      <dsp:spPr>
        <a:xfrm>
          <a:off x="317424" y="2859891"/>
          <a:ext cx="577135" cy="577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F163C-34B3-436A-AC13-C2C62D555D85}">
      <dsp:nvSpPr>
        <dsp:cNvPr id="0" name=""/>
        <dsp:cNvSpPr/>
      </dsp:nvSpPr>
      <dsp:spPr>
        <a:xfrm>
          <a:off x="1211984" y="2623790"/>
          <a:ext cx="3813750" cy="104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055" tIns="111055" rIns="111055" bIns="1110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&gt;&gt;So, our primary decision was to choose either logistic regression or knn model.</a:t>
          </a:r>
        </a:p>
      </dsp:txBody>
      <dsp:txXfrm>
        <a:off x="1211984" y="2623790"/>
        <a:ext cx="3813750" cy="1049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A19B-9871-4076-92E5-C1717C569C5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6F96F-1A79-4818-8415-E22FC552C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7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8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7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3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7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13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8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2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5A60-3527-42AE-A540-3174DD50B0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94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5.svg"/><Relationship Id="rId4" Type="http://schemas.openxmlformats.org/officeDocument/2006/relationships/diagramData" Target="../diagrams/data2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EEED-A5A2-FFA3-FB4D-0B959D99E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453" y="1697062"/>
            <a:ext cx="9507747" cy="3614161"/>
          </a:xfrm>
        </p:spPr>
        <p:txBody>
          <a:bodyPr anchor="t">
            <a:normAutofit/>
          </a:bodyPr>
          <a:lstStyle/>
          <a:p>
            <a:pPr algn="r"/>
            <a:r>
              <a:rPr lang="en-IN" sz="8000" b="1" dirty="0">
                <a:gradFill flip="none" rotWithShape="1">
                  <a:gsLst>
                    <a:gs pos="840">
                      <a:schemeClr val="accent2"/>
                    </a:gs>
                    <a:gs pos="55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/>
                    </a:gs>
                  </a:gsLst>
                  <a:lin ang="3600000" scaled="0"/>
                  <a:tileRect/>
                </a:gradFill>
                <a:latin typeface="Maiandra GD" panose="020E0502030308020204" pitchFamily="34" charset="0"/>
              </a:rPr>
              <a:t>BANKCRUPTCY  PREVENTION PROJECT</a:t>
            </a:r>
            <a:endParaRPr lang="en-IN" sz="8000" b="1" dirty="0">
              <a:gradFill flip="none" rotWithShape="1">
                <a:gsLst>
                  <a:gs pos="840">
                    <a:schemeClr val="accent2"/>
                  </a:gs>
                  <a:gs pos="55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/>
                  </a:gs>
                </a:gsLst>
                <a:lin ang="3600000" scaled="0"/>
                <a:tileRect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94B37-3BBB-8639-1B71-FBDFD041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070" y="301995"/>
            <a:ext cx="1318260" cy="382270"/>
          </a:xfrm>
          <a:prstGeom prst="rect">
            <a:avLst/>
          </a:prstGeom>
        </p:spPr>
      </p:pic>
      <p:pic>
        <p:nvPicPr>
          <p:cNvPr id="14338" name="Picture 2" descr="Bankruptcy and Insolvency Law in India ...">
            <a:extLst>
              <a:ext uri="{FF2B5EF4-FFF2-40B4-BE49-F238E27FC236}">
                <a16:creationId xmlns:a16="http://schemas.microsoft.com/office/drawing/2014/main" id="{859A2563-8DA5-1CBB-9CC5-FDC022F1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4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1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634CCD-2FE6-E02A-2F2D-9C954531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232" y="1224413"/>
            <a:ext cx="3538038" cy="28440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of class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1F93B-53D9-E0EB-A117-68EFF328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76" y="2646462"/>
            <a:ext cx="6274979" cy="32786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59407C-24F2-9114-C747-922F65D1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51" y="439849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2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610F42-B906-5FB8-4B74-8ED7F3A2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64" y="120039"/>
            <a:ext cx="7170313" cy="723469"/>
          </a:xfrm>
        </p:spPr>
        <p:txBody>
          <a:bodyPr anchor="b"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class variable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5B20E3-1F87-ACB4-8298-CB94FDC5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74" y="1479342"/>
            <a:ext cx="3702579" cy="35248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this we can understand the relation between x variables and y variable.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that when the value of x variable increases there is change in the distribution of y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2FD22-AA5E-4D05-0652-A3BEF271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849" y="1000798"/>
            <a:ext cx="6473898" cy="5882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EEEE86-7C33-5DB1-AB70-26AD76B38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19320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9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6648943-1048-3A7E-A2A4-CBC509510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844" y="-4329"/>
            <a:ext cx="7020159" cy="6869586"/>
            <a:chOff x="5171844" y="-11586"/>
            <a:chExt cx="7020159" cy="68695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14F07C-484E-8116-F818-971704101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60E0DD-9DEB-45DD-C591-F024A5275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499C78-BB96-8E12-7187-7372C0852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1466FB-2664-E194-B8B0-682D3446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D49952-A374-FCF8-E52F-A0A58B92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412" y="1460310"/>
            <a:ext cx="4896545" cy="21616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2E1F3-E4F0-2E39-BEC3-869B9763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1" b="-1"/>
          <a:stretch/>
        </p:blipFill>
        <p:spPr>
          <a:xfrm>
            <a:off x="377687" y="469666"/>
            <a:ext cx="4502425" cy="2667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7F8F08-D92F-71F0-4567-5971DA32B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7" y="3874409"/>
            <a:ext cx="4283764" cy="2079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E05A8-FFF3-F74A-CD05-AE412A057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495" y="469666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1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D49952-A374-FCF8-E52F-A0A58B92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896" y="-588297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FD6A-64E4-CEA9-8C0F-ADBD777262B6}"/>
              </a:ext>
            </a:extLst>
          </p:cNvPr>
          <p:cNvSpPr txBox="1"/>
          <p:nvPr/>
        </p:nvSpPr>
        <p:spPr>
          <a:xfrm>
            <a:off x="495099" y="1852829"/>
            <a:ext cx="3702579" cy="352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Tuning&gt;&gt;&gt;&gt;&gt;&gt;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03A66-477A-FBB3-6351-719C129E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3120"/>
            <a:ext cx="5407002" cy="3467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CD4006-628C-16B4-B302-745254F1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165" y="645636"/>
            <a:ext cx="1318260" cy="382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70DA6F-76BF-4132-70E8-6877194739F9}"/>
              </a:ext>
            </a:extLst>
          </p:cNvPr>
          <p:cNvSpPr txBox="1"/>
          <p:nvPr/>
        </p:nvSpPr>
        <p:spPr>
          <a:xfrm>
            <a:off x="486799" y="3076051"/>
            <a:ext cx="4532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result we decided that the model should perform in such a way that the accuracy must be more than or equal to 96%, and the main consideration is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37419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48DB2B0D-5A5F-7FAA-9E08-AC539C82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3" y="2364007"/>
            <a:ext cx="3310215" cy="9357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br>
              <a:rPr lang="en-US" sz="6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39A235A5-4BF9-3C8D-76F7-9221D5FB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2" y="1910846"/>
            <a:ext cx="7553739" cy="3207805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D7CD4006-628C-16B4-B302-745254F1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165" y="645636"/>
            <a:ext cx="1318260" cy="38227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B42DDA-B9A1-2173-275F-B3854EC61F28}"/>
              </a:ext>
            </a:extLst>
          </p:cNvPr>
          <p:cNvSpPr/>
          <p:nvPr/>
        </p:nvSpPr>
        <p:spPr>
          <a:xfrm>
            <a:off x="99389" y="4522839"/>
            <a:ext cx="6774425" cy="59581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997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85631D-1FCB-9579-6B85-B82AC206A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024687B-3153-123C-0A8C-D7D007FAF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6305F5-7509-0BF5-12D3-30451FCD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1C5C7A-6D55-5B27-646E-39C962693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B3B1F4-948C-963C-E6EA-60CF7FBF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3F366C0D-D22C-4AB1-2EA1-28D5E2B9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729910"/>
            <a:ext cx="10477109" cy="10035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br>
              <a:rPr lang="en-US" sz="5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A123FB-5E06-BA27-B1FC-6355A9EA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1" y="2878315"/>
            <a:ext cx="4531442" cy="2143029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50ABACD2-5416-CD93-43B4-99415269C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165" y="645636"/>
            <a:ext cx="1318260" cy="382270"/>
          </a:xfrm>
          <a:prstGeom prst="rect">
            <a:avLst/>
          </a:prstGeom>
        </p:spPr>
      </p:pic>
      <p:graphicFrame>
        <p:nvGraphicFramePr>
          <p:cNvPr id="41" name="TextBox 14">
            <a:extLst>
              <a:ext uri="{FF2B5EF4-FFF2-40B4-BE49-F238E27FC236}">
                <a16:creationId xmlns:a16="http://schemas.microsoft.com/office/drawing/2014/main" id="{2E57F2D5-701E-D48C-26BA-A0E7E6795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275067"/>
              </p:ext>
            </p:extLst>
          </p:nvPr>
        </p:nvGraphicFramePr>
        <p:xfrm>
          <a:off x="6432274" y="2192515"/>
          <a:ext cx="5025735" cy="3673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Graphic 21" descr="Clipboard Mixed outline">
            <a:extLst>
              <a:ext uri="{FF2B5EF4-FFF2-40B4-BE49-F238E27FC236}">
                <a16:creationId xmlns:a16="http://schemas.microsoft.com/office/drawing/2014/main" id="{1ED6B5A6-8628-B6B9-21A7-655A367E6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6791" y="5784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6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6187F6-B754-2F42-2254-17B887FC7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801C283D-0D58-885C-9DFB-B432F5C6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231" y="278446"/>
            <a:ext cx="3310215" cy="59785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5589D-E455-CFCE-BB7A-1A1A2274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71" y="2013055"/>
            <a:ext cx="6274979" cy="3670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E48797-82D4-7FB8-4FC4-77BBEF0BEE1B}"/>
              </a:ext>
            </a:extLst>
          </p:cNvPr>
          <p:cNvSpPr txBox="1"/>
          <p:nvPr/>
        </p:nvSpPr>
        <p:spPr>
          <a:xfrm>
            <a:off x="2241754" y="2308124"/>
            <a:ext cx="7720781" cy="3673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8773C9CD-9E85-42A2-1B41-BEDE9CC4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165" y="645636"/>
            <a:ext cx="1318260" cy="382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5003A-E685-423E-0F9A-8FF903186107}"/>
              </a:ext>
            </a:extLst>
          </p:cNvPr>
          <p:cNvSpPr txBox="1"/>
          <p:nvPr/>
        </p:nvSpPr>
        <p:spPr>
          <a:xfrm>
            <a:off x="650255" y="1316575"/>
            <a:ext cx="35440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final conclusion is K- Nearest Neighbour Model.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logistic there is a chance of getting effected because of outliers.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continuous response variable KNN is better.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is less sensitive for outliers.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effective for complex datasets also.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970B1-EAA5-DFBC-D223-05F83C576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363296C-137C-815F-233F-5A48F25BF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42A29D-983C-05F1-9A86-871A1593B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50DA70-2373-01B8-3DA1-58409DA95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F19FDC-F0AF-355D-3E16-51E11BCC2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E9D619-B14E-A1A4-885A-4576993C3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3DF444-F241-3C9F-2CB7-D8258305D41E}"/>
              </a:ext>
            </a:extLst>
          </p:cNvPr>
          <p:cNvSpPr txBox="1"/>
          <p:nvPr/>
        </p:nvSpPr>
        <p:spPr>
          <a:xfrm>
            <a:off x="2241754" y="2308124"/>
            <a:ext cx="7720781" cy="3673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B79B58B6-8AAE-ABE6-3CF2-0360E0A7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165" y="645636"/>
            <a:ext cx="1318260" cy="382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ACE6D0-E9B9-EFF6-2F9A-8255C203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53" y="1543624"/>
            <a:ext cx="10226294" cy="4897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E6D52E-269E-58A1-06FD-C15F73C422B6}"/>
              </a:ext>
            </a:extLst>
          </p:cNvPr>
          <p:cNvSpPr txBox="1"/>
          <p:nvPr/>
        </p:nvSpPr>
        <p:spPr>
          <a:xfrm>
            <a:off x="3130958" y="274552"/>
            <a:ext cx="463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72766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0F4000-F5EA-7434-9858-F17CF8FA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FF0DD83-DADA-5B57-8283-63561B34E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07316F-8EC8-6117-2AC3-C851C9FD8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11E0A5-C90D-B214-10D3-10CA5440D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FC7A25-8B5F-8B56-8AED-D2B35D2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7D32A6-08BC-2253-234C-EB5FCA37F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D3D9609-CEB7-6AFB-F7A1-82376EE1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165" y="645636"/>
            <a:ext cx="1318260" cy="382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1511A8-CDE9-19C0-AB49-A292D0CF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2" y="1315624"/>
            <a:ext cx="10658128" cy="50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2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45CBC-8443-561C-C5E2-81CD8DD5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b="1" dirty="0"/>
              <a:t>Our Team: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3F47-07F3-42D3-F3DD-9EE35487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5" y="2415001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i="0" dirty="0">
                <a:effectLst/>
                <a:latin typeface="Bell MT" panose="02020503060305020303" pitchFamily="18" charset="0"/>
              </a:rPr>
              <a:t>Samiksha S. </a:t>
            </a:r>
            <a:r>
              <a:rPr lang="en-IN" sz="3600" b="1" i="0" dirty="0" err="1">
                <a:effectLst/>
                <a:latin typeface="Bell MT" panose="02020503060305020303" pitchFamily="18" charset="0"/>
              </a:rPr>
              <a:t>Janjirkar</a:t>
            </a:r>
            <a:br>
              <a:rPr lang="en-IN" sz="3600" b="1" dirty="0">
                <a:latin typeface="Bell MT" panose="02020503060305020303" pitchFamily="18" charset="0"/>
              </a:rPr>
            </a:br>
            <a:r>
              <a:rPr lang="en-IN" sz="3600" b="1" i="0" dirty="0" err="1">
                <a:effectLst/>
                <a:latin typeface="Bell MT" panose="02020503060305020303" pitchFamily="18" charset="0"/>
              </a:rPr>
              <a:t>Bharad</a:t>
            </a:r>
            <a:r>
              <a:rPr lang="en-IN" sz="3600" b="1" i="0" dirty="0">
                <a:effectLst/>
                <a:latin typeface="Bell MT" panose="02020503060305020303" pitchFamily="18" charset="0"/>
              </a:rPr>
              <a:t> Archana Vilas</a:t>
            </a:r>
            <a:br>
              <a:rPr lang="en-IN" sz="3600" b="1" i="0" dirty="0">
                <a:effectLst/>
                <a:latin typeface="Bell MT" panose="02020503060305020303" pitchFamily="18" charset="0"/>
              </a:rPr>
            </a:br>
            <a:r>
              <a:rPr lang="en-IN" sz="3600" b="1" i="0" dirty="0">
                <a:effectLst/>
                <a:latin typeface="Bell MT" panose="02020503060305020303" pitchFamily="18" charset="0"/>
              </a:rPr>
              <a:t>Veena </a:t>
            </a:r>
            <a:r>
              <a:rPr lang="en-IN" sz="3600" b="1" i="0" dirty="0" err="1">
                <a:effectLst/>
                <a:latin typeface="Bell MT" panose="02020503060305020303" pitchFamily="18" charset="0"/>
              </a:rPr>
              <a:t>Kandalam</a:t>
            </a:r>
            <a:br>
              <a:rPr lang="en-IN" sz="3600" b="1" i="0" dirty="0">
                <a:effectLst/>
                <a:latin typeface="Bell MT" panose="02020503060305020303" pitchFamily="18" charset="0"/>
              </a:rPr>
            </a:br>
            <a:r>
              <a:rPr lang="en-IN" sz="3600" b="1" i="0" dirty="0">
                <a:effectLst/>
                <a:latin typeface="Bell MT" panose="02020503060305020303" pitchFamily="18" charset="0"/>
              </a:rPr>
              <a:t>P Raghavendra</a:t>
            </a:r>
            <a:br>
              <a:rPr lang="en-IN" sz="3600" b="1" i="0" dirty="0">
                <a:effectLst/>
                <a:latin typeface="Bell MT" panose="02020503060305020303" pitchFamily="18" charset="0"/>
              </a:rPr>
            </a:br>
            <a:r>
              <a:rPr lang="en-IN" sz="3600" b="1" i="0" dirty="0" err="1">
                <a:effectLst/>
                <a:latin typeface="Bell MT" panose="02020503060305020303" pitchFamily="18" charset="0"/>
              </a:rPr>
              <a:t>Aarzoo</a:t>
            </a:r>
            <a:r>
              <a:rPr lang="en-IN" sz="3600" b="1" i="0" dirty="0">
                <a:effectLst/>
                <a:latin typeface="Bell MT" panose="02020503060305020303" pitchFamily="18" charset="0"/>
              </a:rPr>
              <a:t> </a:t>
            </a:r>
            <a:r>
              <a:rPr lang="en-IN" sz="3600" b="1" i="0" dirty="0" err="1">
                <a:effectLst/>
                <a:latin typeface="Bell MT" panose="02020503060305020303" pitchFamily="18" charset="0"/>
              </a:rPr>
              <a:t>fatima</a:t>
            </a:r>
            <a:r>
              <a:rPr lang="en-IN" sz="3600" b="1" i="0" dirty="0">
                <a:effectLst/>
                <a:latin typeface="Bell MT" panose="02020503060305020303" pitchFamily="18" charset="0"/>
              </a:rPr>
              <a:t> khan</a:t>
            </a:r>
            <a:br>
              <a:rPr lang="en-IN" sz="3600" b="1" i="0" dirty="0">
                <a:effectLst/>
                <a:latin typeface="Bell MT" panose="02020503060305020303" pitchFamily="18" charset="0"/>
              </a:rPr>
            </a:br>
            <a:r>
              <a:rPr lang="en-IN" sz="3600" b="1" i="0" dirty="0">
                <a:effectLst/>
                <a:latin typeface="Bell MT" panose="02020503060305020303" pitchFamily="18" charset="0"/>
              </a:rPr>
              <a:t>Nagella Naga Prasanna</a:t>
            </a:r>
            <a:br>
              <a:rPr lang="en-IN" sz="3600" b="1" i="0" dirty="0">
                <a:effectLst/>
                <a:latin typeface="Bell MT" panose="02020503060305020303" pitchFamily="18" charset="0"/>
              </a:rPr>
            </a:br>
            <a:r>
              <a:rPr lang="en-IN" sz="3600" b="1" i="0" dirty="0">
                <a:effectLst/>
                <a:latin typeface="Bell MT" panose="02020503060305020303" pitchFamily="18" charset="0"/>
              </a:rPr>
              <a:t>Shaik Abdul Raheem</a:t>
            </a:r>
            <a:endParaRPr lang="en-IN" sz="3600" b="1" dirty="0">
              <a:latin typeface="Bell MT" panose="02020503060305020303" pitchFamily="18" charset="0"/>
            </a:endParaRPr>
          </a:p>
        </p:txBody>
      </p:sp>
      <p:pic>
        <p:nvPicPr>
          <p:cNvPr id="1026" name="Picture 2" descr="Group work Vectors, Clipart ...">
            <a:extLst>
              <a:ext uri="{FF2B5EF4-FFF2-40B4-BE49-F238E27FC236}">
                <a16:creationId xmlns:a16="http://schemas.microsoft.com/office/drawing/2014/main" id="{A34AC0DF-21D5-B13F-0731-BE96F02A2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269493"/>
            <a:ext cx="4788505" cy="35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6ACEB-30CE-D460-159E-DFA636D7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921" y="400092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8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B2446F-4F2B-236C-A4C6-28CCF126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99AE-A875-55D1-4B3A-4A64FE7F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08" y="446019"/>
            <a:ext cx="2825506" cy="571976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83784-9D06-5EF8-3DDD-4C9834DD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12" y="372929"/>
            <a:ext cx="1318260" cy="382270"/>
          </a:xfrm>
          <a:prstGeom prst="rect">
            <a:avLst/>
          </a:prstGeom>
        </p:spPr>
      </p:pic>
      <p:graphicFrame>
        <p:nvGraphicFramePr>
          <p:cNvPr id="44" name="TextBox 8">
            <a:extLst>
              <a:ext uri="{FF2B5EF4-FFF2-40B4-BE49-F238E27FC236}">
                <a16:creationId xmlns:a16="http://schemas.microsoft.com/office/drawing/2014/main" id="{47214A4B-A5F4-42DF-DCD0-53D21F71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901282"/>
              </p:ext>
            </p:extLst>
          </p:nvPr>
        </p:nvGraphicFramePr>
        <p:xfrm>
          <a:off x="6528491" y="755199"/>
          <a:ext cx="3292475" cy="571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7015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2" descr="11,604 Thank You Message Stock Photos ...">
            <a:extLst>
              <a:ext uri="{FF2B5EF4-FFF2-40B4-BE49-F238E27FC236}">
                <a16:creationId xmlns:a16="http://schemas.microsoft.com/office/drawing/2014/main" id="{B811BF01-E3B8-C85C-1B2D-FAF97CAF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2148" y="1820333"/>
            <a:ext cx="3447703" cy="344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506ACEB-30CE-D460-159E-DFA636D7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921" y="400092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3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" name="Rectangle 516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05701-60DE-7069-43FB-7A64FEFC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00" y="1123361"/>
            <a:ext cx="4311392" cy="4611278"/>
          </a:xfrm>
          <a:prstGeom prst="rect">
            <a:avLst/>
          </a:prstGeom>
        </p:spPr>
      </p:pic>
      <p:sp>
        <p:nvSpPr>
          <p:cNvPr id="519" name="Freeform: Shape 518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2" name="CuadroTexto 511"/>
          <p:cNvSpPr txBox="1"/>
          <p:nvPr/>
        </p:nvSpPr>
        <p:spPr>
          <a:xfrm>
            <a:off x="5622061" y="762538"/>
            <a:ext cx="5649349" cy="3199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architecture</a:t>
            </a:r>
          </a:p>
        </p:txBody>
      </p:sp>
      <p:sp>
        <p:nvSpPr>
          <p:cNvPr id="52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4A391-EDB0-CF1C-D9F5-9CDF94639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112" y="372929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601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Problem Statement Stock Illustrations ...">
            <a:extLst>
              <a:ext uri="{FF2B5EF4-FFF2-40B4-BE49-F238E27FC236}">
                <a16:creationId xmlns:a16="http://schemas.microsoft.com/office/drawing/2014/main" id="{F45786F0-68F8-D529-D8E7-B14197A7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88" y="1744515"/>
            <a:ext cx="3368969" cy="33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050B3-367A-AECA-EE05-8AB94DAB2730}"/>
              </a:ext>
            </a:extLst>
          </p:cNvPr>
          <p:cNvSpPr txBox="1">
            <a:spLocks/>
          </p:cNvSpPr>
          <p:nvPr/>
        </p:nvSpPr>
        <p:spPr>
          <a:xfrm>
            <a:off x="5742361" y="1237783"/>
            <a:ext cx="5337270" cy="183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sz="50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b="1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8EFE3-EF38-897A-E0CE-4E9E47A7B594}"/>
              </a:ext>
            </a:extLst>
          </p:cNvPr>
          <p:cNvSpPr txBox="1">
            <a:spLocks/>
          </p:cNvSpPr>
          <p:nvPr/>
        </p:nvSpPr>
        <p:spPr>
          <a:xfrm>
            <a:off x="5680448" y="2967029"/>
            <a:ext cx="5461095" cy="3417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 model that accurately predicts whether a company is at risk of bankruptcy based on key financial and business indicators.</a:t>
            </a:r>
            <a:endParaRPr lang="en-US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78C7E-AC40-B0C2-F321-3E25677C7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0" y="489988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3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vector illustration . Business, goal ...">
            <a:extLst>
              <a:ext uri="{FF2B5EF4-FFF2-40B4-BE49-F238E27FC236}">
                <a16:creationId xmlns:a16="http://schemas.microsoft.com/office/drawing/2014/main" id="{39577F70-6E17-2A56-2B45-1B9C13AC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88" y="1744515"/>
            <a:ext cx="3368969" cy="33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49952-A374-FCF8-E52F-A0A58B92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pPr algn="ctr"/>
            <a:r>
              <a:rPr lang="en-IN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  <a:endParaRPr lang="en-IN" sz="5400" b="1" dirty="0">
              <a:solidFill>
                <a:srgbClr val="FFFFFF"/>
              </a:solidFill>
            </a:endParaRPr>
          </a:p>
        </p:txBody>
      </p:sp>
      <p:sp>
        <p:nvSpPr>
          <p:cNvPr id="3085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F895-DF0C-0684-47C6-67A7369A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405" y="284683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US" sz="3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stakeholders (investors, creditors, and management) to identify high-risk companies early, make informed decisions, and mitigate financial losses.</a:t>
            </a:r>
            <a:endParaRPr lang="en-IN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DF568-A3DB-96A1-DC3F-7BD879E3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43" y="645636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6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ata processing - Free seo and web icons">
            <a:extLst>
              <a:ext uri="{FF2B5EF4-FFF2-40B4-BE49-F238E27FC236}">
                <a16:creationId xmlns:a16="http://schemas.microsoft.com/office/drawing/2014/main" id="{FC4729EC-E614-9F34-3F35-13E03CFD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88" y="1744515"/>
            <a:ext cx="3368969" cy="33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7FFBF-6D2C-CAAD-C087-CDC67A32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361" y="972093"/>
            <a:ext cx="5337270" cy="1835911"/>
          </a:xfrm>
        </p:spPr>
        <p:txBody>
          <a:bodyPr anchor="b">
            <a:normAutofit/>
          </a:bodyPr>
          <a:lstStyle/>
          <a:p>
            <a:r>
              <a:rPr lang="en-IN" sz="4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br>
              <a:rPr lang="en-IN" sz="4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1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2614-CCF2-3C8E-4DBA-C8FC4571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259 rows and 7 columns.</a:t>
            </a:r>
          </a:p>
          <a:p>
            <a:pPr marL="0" indent="0">
              <a:buNone/>
            </a:pPr>
            <a:r>
              <a:rPr lang="en-IN" sz="2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 Variable, X=</a:t>
            </a:r>
            <a:r>
              <a:rPr lang="en-US" sz="2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Features</a:t>
            </a:r>
            <a:endParaRPr lang="en-US" sz="22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&gt;&gt;</a:t>
            </a:r>
            <a:r>
              <a:rPr lang="en-US" sz="2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Dependent Variable, y =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IN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Values.</a:t>
            </a:r>
          </a:p>
          <a:p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Duplicates: 250 &gt;&gt; 103.</a:t>
            </a:r>
          </a:p>
          <a:p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LabelEncoding : “Bankruptcy:0”, “Non-Bankruptcy:1”.</a:t>
            </a:r>
          </a:p>
          <a:p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Standarization of data is done.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5BB3B-CB51-28C7-F2BE-309BEF7B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47" y="457201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4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23BBF5-877E-0FD3-16E4-980C0DE8F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3262794-EC30-6103-43DA-B9E700AB2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2690413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b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B9868-4FDC-E825-BCE3-6FCC0B87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070" y="301995"/>
            <a:ext cx="1318260" cy="382270"/>
          </a:xfrm>
          <a:prstGeom prst="rect">
            <a:avLst/>
          </a:prstGeom>
        </p:spPr>
      </p:pic>
      <p:pic>
        <p:nvPicPr>
          <p:cNvPr id="2" name="Picture 1" descr="A close-up of a diagram&#10;&#10;Description automatically generated">
            <a:extLst>
              <a:ext uri="{FF2B5EF4-FFF2-40B4-BE49-F238E27FC236}">
                <a16:creationId xmlns:a16="http://schemas.microsoft.com/office/drawing/2014/main" id="{727807BB-5138-9376-F33C-CFFC1C8B8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21" y="3055917"/>
            <a:ext cx="10439401" cy="3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3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AEB0364-82C6-4F10-445A-6A0FD2ED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819" y="-890089"/>
            <a:ext cx="3702580" cy="1616203"/>
          </a:xfrm>
        </p:spPr>
        <p:txBody>
          <a:bodyPr anchor="b">
            <a:normAutofit/>
          </a:bodyPr>
          <a:lstStyle/>
          <a:p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81B5118-3FEB-50BB-B1E1-6828B01A56A3}"/>
              </a:ext>
            </a:extLst>
          </p:cNvPr>
          <p:cNvSpPr txBox="1">
            <a:spLocks/>
          </p:cNvSpPr>
          <p:nvPr/>
        </p:nvSpPr>
        <p:spPr>
          <a:xfrm>
            <a:off x="193041" y="1066801"/>
            <a:ext cx="3894327" cy="3880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A968E-17DD-24A2-0386-B37F5541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3" y="340188"/>
            <a:ext cx="1318260" cy="382270"/>
          </a:xfrm>
          <a:prstGeom prst="rect">
            <a:avLst/>
          </a:prstGeom>
        </p:spPr>
      </p:pic>
      <p:pic>
        <p:nvPicPr>
          <p:cNvPr id="11" name="Picture 10" descr="A red and pink squares with white text&#10;&#10;Description automatically generated">
            <a:extLst>
              <a:ext uri="{FF2B5EF4-FFF2-40B4-BE49-F238E27FC236}">
                <a16:creationId xmlns:a16="http://schemas.microsoft.com/office/drawing/2014/main" id="{0F81D4BC-C20E-AB2A-885E-9F05E424C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43" y="1557822"/>
            <a:ext cx="6360616" cy="477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C39496-E5AA-E044-64A3-FFC5AE5A2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273" y="814061"/>
            <a:ext cx="6317727" cy="5516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F9CE0-026D-42D7-4E8E-E5D6BBA32479}"/>
              </a:ext>
            </a:extLst>
          </p:cNvPr>
          <p:cNvSpPr txBox="1"/>
          <p:nvPr/>
        </p:nvSpPr>
        <p:spPr>
          <a:xfrm>
            <a:off x="683048" y="1826361"/>
            <a:ext cx="37778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understanding the relation between to particular variables.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we could understand that there are positive and negative relation.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these analysis we can perform feature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311474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6AD25-DD26-3742-82DB-90FCEC403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7A06B29-FBEF-90A2-DEE3-718C2FAB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74B688-33C0-0D7F-7C10-A85207000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7A3FD3-6CB9-BBE5-B5C3-12574DBA9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5C509D-0BD0-2AB5-10F4-CE8FC0091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9F0E724-CC5B-01D9-2B89-53D91DEBF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7D5079-0394-EAE8-BDAC-05D4DD0A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85" y="-528648"/>
            <a:ext cx="4653635" cy="1616203"/>
          </a:xfrm>
        </p:spPr>
        <p:txBody>
          <a:bodyPr anchor="b">
            <a:normAutofit/>
          </a:bodyPr>
          <a:lstStyle/>
          <a:p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</a:t>
            </a:r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Outliers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03C38A9-BE92-65E7-3194-374B4EE656CC}"/>
              </a:ext>
            </a:extLst>
          </p:cNvPr>
          <p:cNvSpPr txBox="1">
            <a:spLocks/>
          </p:cNvSpPr>
          <p:nvPr/>
        </p:nvSpPr>
        <p:spPr>
          <a:xfrm>
            <a:off x="193041" y="1066801"/>
            <a:ext cx="3894327" cy="3880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BEDAF3AA-7D6F-1E84-CE2E-1A16A2C8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610" y="529032"/>
            <a:ext cx="1318260" cy="382270"/>
          </a:xfrm>
          <a:prstGeom prst="rect">
            <a:avLst/>
          </a:prstGeom>
        </p:spPr>
      </p:pic>
      <p:pic>
        <p:nvPicPr>
          <p:cNvPr id="9" name="Picture 8" descr="A graph with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7867E404-4B4D-FEEC-203A-F74B84F8F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1" y="1941313"/>
            <a:ext cx="7699513" cy="4077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FE93B8-8A32-5A80-5FAF-434016E3B9DA}"/>
              </a:ext>
            </a:extLst>
          </p:cNvPr>
          <p:cNvSpPr txBox="1"/>
          <p:nvPr/>
        </p:nvSpPr>
        <p:spPr>
          <a:xfrm>
            <a:off x="8433138" y="1941313"/>
            <a:ext cx="3018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data is distributed among the values 0.0,0.5 and 1.0 there are no outliers and this is the visual representation for that</a:t>
            </a:r>
          </a:p>
        </p:txBody>
      </p:sp>
    </p:spTree>
    <p:extLst>
      <p:ext uri="{BB962C8B-B14F-4D97-AF65-F5344CB8AC3E}">
        <p14:creationId xmlns:p14="http://schemas.microsoft.com/office/powerpoint/2010/main" val="65034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D965"/>
      </a:accent4>
      <a:accent5>
        <a:srgbClr val="9CC3E5"/>
      </a:accent5>
      <a:accent6>
        <a:srgbClr val="A8D08D"/>
      </a:accent6>
      <a:hlink>
        <a:srgbClr val="48A1FA"/>
      </a:hlink>
      <a:folHlink>
        <a:srgbClr val="C490AA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605</TotalTime>
  <Words>415</Words>
  <Application>Microsoft Office PowerPoint</Application>
  <PresentationFormat>Widescreen</PresentationFormat>
  <Paragraphs>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Bell MT</vt:lpstr>
      <vt:lpstr>Calibri</vt:lpstr>
      <vt:lpstr>Calibri Light</vt:lpstr>
      <vt:lpstr>Courier New</vt:lpstr>
      <vt:lpstr>Maiandra GD</vt:lpstr>
      <vt:lpstr>Times New Roman</vt:lpstr>
      <vt:lpstr>Wingdings</vt:lpstr>
      <vt:lpstr>Office 2013 - 2022 Theme</vt:lpstr>
      <vt:lpstr>BANKCRUPTCY  PREVENTION PROJECT</vt:lpstr>
      <vt:lpstr>Table Of Contents:</vt:lpstr>
      <vt:lpstr>PowerPoint Presentation</vt:lpstr>
      <vt:lpstr>PowerPoint Presentation</vt:lpstr>
      <vt:lpstr>Business objective</vt:lpstr>
      <vt:lpstr>Data Preprocessing: </vt:lpstr>
      <vt:lpstr>Visualization </vt:lpstr>
      <vt:lpstr>Correlation Matrix</vt:lpstr>
      <vt:lpstr>Box Plot For Outliers</vt:lpstr>
      <vt:lpstr>Data Distribution of class variable</vt:lpstr>
      <vt:lpstr>Data Distribution with class variable</vt:lpstr>
      <vt:lpstr>Feature Selection</vt:lpstr>
      <vt:lpstr>Model Selection</vt:lpstr>
      <vt:lpstr>Model Selection </vt:lpstr>
      <vt:lpstr>Model Selection </vt:lpstr>
      <vt:lpstr>Conclusion</vt:lpstr>
      <vt:lpstr>PowerPoint Presentation</vt:lpstr>
      <vt:lpstr>PowerPoint Presentation</vt:lpstr>
      <vt:lpstr>Our Team: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rashkar</dc:creator>
  <cp:lastModifiedBy>Nagella Naga Prasanna</cp:lastModifiedBy>
  <cp:revision>31</cp:revision>
  <dcterms:created xsi:type="dcterms:W3CDTF">2024-10-05T04:43:26Z</dcterms:created>
  <dcterms:modified xsi:type="dcterms:W3CDTF">2024-10-08T15:13:11Z</dcterms:modified>
</cp:coreProperties>
</file>