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1">
  <p:sldMasterIdLst>
    <p:sldMasterId id="2147484024" r:id="rId1"/>
  </p:sldMasterIdLst>
  <p:notesMasterIdLst>
    <p:notesMasterId r:id="rId40"/>
  </p:notesMasterIdLst>
  <p:sldIdLst>
    <p:sldId id="256" r:id="rId2"/>
    <p:sldId id="257" r:id="rId3"/>
    <p:sldId id="258"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95" r:id="rId20"/>
    <p:sldId id="279" r:id="rId21"/>
    <p:sldId id="296" r:id="rId22"/>
    <p:sldId id="260" r:id="rId23"/>
    <p:sldId id="259" r:id="rId24"/>
    <p:sldId id="280" r:id="rId25"/>
    <p:sldId id="281" r:id="rId26"/>
    <p:sldId id="282" r:id="rId27"/>
    <p:sldId id="283" r:id="rId28"/>
    <p:sldId id="284" r:id="rId29"/>
    <p:sldId id="285" r:id="rId30"/>
    <p:sldId id="286" r:id="rId31"/>
    <p:sldId id="287" r:id="rId32"/>
    <p:sldId id="288" r:id="rId33"/>
    <p:sldId id="289" r:id="rId34"/>
    <p:sldId id="291" r:id="rId35"/>
    <p:sldId id="292" r:id="rId36"/>
    <p:sldId id="298" r:id="rId37"/>
    <p:sldId id="293" r:id="rId38"/>
    <p:sldId id="26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8B9B"/>
    <a:srgbClr val="AC1481"/>
    <a:srgbClr val="CF19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59" autoAdjust="0"/>
    <p:restoredTop sz="94660"/>
  </p:normalViewPr>
  <p:slideViewPr>
    <p:cSldViewPr snapToGrid="0">
      <p:cViewPr varScale="1">
        <p:scale>
          <a:sx n="67" d="100"/>
          <a:sy n="67" d="100"/>
        </p:scale>
        <p:origin x="8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5C9EF-45EF-42C6-8CE7-DE1829635545}" type="datetimeFigureOut">
              <a:rPr lang="en-IN" smtClean="0"/>
              <a:t>24-12-2024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04717-64D7-458C-A3B6-9C703921C6D4}" type="slidenum">
              <a:rPr lang="en-IN" smtClean="0"/>
              <a:t>‹#›</a:t>
            </a:fld>
            <a:endParaRPr lang="en-IN"/>
          </a:p>
        </p:txBody>
      </p:sp>
    </p:spTree>
    <p:extLst>
      <p:ext uri="{BB962C8B-B14F-4D97-AF65-F5344CB8AC3E}">
        <p14:creationId xmlns:p14="http://schemas.microsoft.com/office/powerpoint/2010/main" val="2289270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304717-64D7-458C-A3B6-9C703921C6D4}" type="slidenum">
              <a:rPr lang="en-IN" smtClean="0"/>
              <a:t>37</a:t>
            </a:fld>
            <a:endParaRPr lang="en-IN"/>
          </a:p>
        </p:txBody>
      </p:sp>
    </p:spTree>
    <p:extLst>
      <p:ext uri="{BB962C8B-B14F-4D97-AF65-F5344CB8AC3E}">
        <p14:creationId xmlns:p14="http://schemas.microsoft.com/office/powerpoint/2010/main" val="1224543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231862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2693867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84170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27173493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631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1376720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420277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19534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2328016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099E5-B0D0-4C93-9088-673F2824CCD2}" type="datetimeFigureOut">
              <a:rPr lang="en-IN" smtClean="0"/>
              <a:t>24-12-2024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405671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6099E5-B0D0-4C93-9088-673F2824CCD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2396368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6099E5-B0D0-4C93-9088-673F2824CCD2}" type="datetimeFigureOut">
              <a:rPr lang="en-IN" smtClean="0"/>
              <a:t>24-12-2024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275579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6099E5-B0D0-4C93-9088-673F2824CCD2}" type="datetimeFigureOut">
              <a:rPr lang="en-IN" smtClean="0"/>
              <a:t>24-12-2024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387638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099E5-B0D0-4C93-9088-673F2824CCD2}" type="datetimeFigureOut">
              <a:rPr lang="en-IN" smtClean="0"/>
              <a:t>24-12-2024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83526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099E5-B0D0-4C93-9088-673F2824CCD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97710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6099E5-B0D0-4C93-9088-673F2824CCD2}" type="datetimeFigureOut">
              <a:rPr lang="en-IN" smtClean="0"/>
              <a:t>24-12-2024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1DBAFBE-5401-4EE4-AA9F-9DF9D3D3F416}" type="slidenum">
              <a:rPr lang="en-IN" smtClean="0"/>
              <a:t>‹#›</a:t>
            </a:fld>
            <a:endParaRPr lang="en-IN"/>
          </a:p>
        </p:txBody>
      </p:sp>
    </p:spTree>
    <p:extLst>
      <p:ext uri="{BB962C8B-B14F-4D97-AF65-F5344CB8AC3E}">
        <p14:creationId xmlns:p14="http://schemas.microsoft.com/office/powerpoint/2010/main" val="80397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6099E5-B0D0-4C93-9088-673F2824CCD2}" type="datetimeFigureOut">
              <a:rPr lang="en-IN" smtClean="0"/>
              <a:t>24-12-2024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1DBAFBE-5401-4EE4-AA9F-9DF9D3D3F416}" type="slidenum">
              <a:rPr lang="en-IN" smtClean="0"/>
              <a:t>‹#›</a:t>
            </a:fld>
            <a:endParaRPr lang="en-IN"/>
          </a:p>
        </p:txBody>
      </p:sp>
    </p:spTree>
    <p:extLst>
      <p:ext uri="{BB962C8B-B14F-4D97-AF65-F5344CB8AC3E}">
        <p14:creationId xmlns:p14="http://schemas.microsoft.com/office/powerpoint/2010/main" val="2179736997"/>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 id="2147484037" r:id="rId13"/>
    <p:sldLayoutId id="2147484038" r:id="rId14"/>
    <p:sldLayoutId id="2147484039" r:id="rId15"/>
    <p:sldLayoutId id="21474840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3A8A-78E9-93DE-7010-94997C8F941E}"/>
              </a:ext>
            </a:extLst>
          </p:cNvPr>
          <p:cNvSpPr>
            <a:spLocks noGrp="1"/>
          </p:cNvSpPr>
          <p:nvPr>
            <p:ph type="ctrTitle"/>
          </p:nvPr>
        </p:nvSpPr>
        <p:spPr>
          <a:xfrm>
            <a:off x="878033" y="2225675"/>
            <a:ext cx="9144000" cy="2406650"/>
          </a:xfrm>
        </p:spPr>
        <p:txBody>
          <a:bodyPr>
            <a:noAutofit/>
          </a:bodyPr>
          <a:lstStyle/>
          <a:p>
            <a:pPr algn="ctr"/>
            <a:r>
              <a:rPr lang="en-US" b="1" u="sng" dirty="0">
                <a:solidFill>
                  <a:srgbClr val="002060"/>
                </a:solidFill>
                <a:latin typeface="Calibri" panose="020F0502020204030204" pitchFamily="34" charset="0"/>
                <a:ea typeface="Calibri" panose="020F0502020204030204" pitchFamily="34" charset="0"/>
                <a:cs typeface="Calibri" panose="020F0502020204030204" pitchFamily="34" charset="0"/>
              </a:rPr>
              <a:t>Project 1-</a:t>
            </a:r>
            <a:b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US" b="1" u="sng" dirty="0">
                <a:solidFill>
                  <a:srgbClr val="002060"/>
                </a:solidFill>
                <a:latin typeface="Calibri" panose="020F0502020204030204" pitchFamily="34" charset="0"/>
                <a:ea typeface="Calibri" panose="020F0502020204030204" pitchFamily="34" charset="0"/>
                <a:cs typeface="Calibri" panose="020F0502020204030204" pitchFamily="34" charset="0"/>
              </a:rPr>
              <a:t>Supermart Grocery Sales Analysis</a:t>
            </a:r>
            <a:endParaRPr lang="en-IN" b="1" u="sng"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7712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48500" y="902422"/>
            <a:ext cx="2379517" cy="193409"/>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r>
              <a:rPr sz="750" spc="-7" dirty="0">
                <a:latin typeface="Arial MT"/>
                <a:cs typeface="Arial MT"/>
              </a:rPr>
              <a:t>:</a:t>
            </a:r>
            <a:endParaRPr sz="750" dirty="0">
              <a:latin typeface="Arial MT"/>
              <a:cs typeface="Arial MT"/>
            </a:endParaRPr>
          </a:p>
        </p:txBody>
      </p:sp>
      <p:sp>
        <p:nvSpPr>
          <p:cNvPr id="7" name="object 7"/>
          <p:cNvSpPr txBox="1"/>
          <p:nvPr/>
        </p:nvSpPr>
        <p:spPr>
          <a:xfrm>
            <a:off x="1848500" y="1296854"/>
            <a:ext cx="6830289" cy="382144"/>
          </a:xfrm>
          <a:prstGeom prst="rect">
            <a:avLst/>
          </a:prstGeom>
          <a:ln w="3175">
            <a:solidFill>
              <a:srgbClr val="E2E2E2"/>
            </a:solidFill>
          </a:ln>
        </p:spPr>
        <p:txBody>
          <a:bodyPr vert="horz" wrap="square" lIns="0" tIns="43295" rIns="0" bIns="0" rtlCol="0">
            <a:spAutoFit/>
          </a:bodyPr>
          <a:lstStyle/>
          <a:p>
            <a:pPr marL="44160" marR="134212" indent="114297">
              <a:lnSpc>
                <a:spcPts val="873"/>
              </a:lnSpc>
              <a:spcBef>
                <a:spcPts val="341"/>
              </a:spcBef>
              <a:buChar char="•"/>
              <a:tabLst>
                <a:tab pos="158457" algn="l"/>
              </a:tabLst>
            </a:pPr>
            <a:r>
              <a:rPr sz="1000" dirty="0">
                <a:latin typeface="Calibri" panose="020F0502020204030204" pitchFamily="34" charset="0"/>
                <a:ea typeface="Calibri" panose="020F0502020204030204" pitchFamily="34" charset="0"/>
                <a:cs typeface="Calibri" panose="020F0502020204030204" pitchFamily="34" charset="0"/>
              </a:rPr>
              <a:t>Health</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Drinks</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and</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Soft</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Drinks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highest</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number</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total</a:t>
            </a:r>
            <a:r>
              <a:rPr sz="1000" spc="-3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sales </a:t>
            </a:r>
            <a:r>
              <a:rPr sz="1000" dirty="0">
                <a:latin typeface="Calibri" panose="020F0502020204030204" pitchFamily="34" charset="0"/>
                <a:ea typeface="Calibri" panose="020F0502020204030204" pitchFamily="34" charset="0"/>
                <a:cs typeface="Calibri" panose="020F0502020204030204" pitchFamily="34" charset="0"/>
              </a:rPr>
              <a:t>in</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2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entire</a:t>
            </a:r>
            <a:r>
              <a:rPr sz="1000" spc="-2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sub</a:t>
            </a:r>
            <a:r>
              <a:rPr sz="1000" spc="-2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34212" indent="114297">
              <a:lnSpc>
                <a:spcPts val="873"/>
              </a:lnSpc>
              <a:spcBef>
                <a:spcPts val="794"/>
              </a:spcBef>
              <a:buChar char="•"/>
              <a:tabLst>
                <a:tab pos="158457" algn="l"/>
              </a:tabLst>
            </a:pPr>
            <a:r>
              <a:rPr sz="1000" dirty="0">
                <a:latin typeface="Calibri" panose="020F0502020204030204" pitchFamily="34" charset="0"/>
                <a:ea typeface="Calibri" panose="020F0502020204030204" pitchFamily="34" charset="0"/>
                <a:cs typeface="Calibri" panose="020F0502020204030204" pitchFamily="34" charset="0"/>
              </a:rPr>
              <a:t>While,</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Rice</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and</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Organic</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Fruits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lowest</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number</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total</a:t>
            </a:r>
            <a:r>
              <a:rPr sz="1000" spc="-3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sales </a:t>
            </a:r>
            <a:r>
              <a:rPr sz="1000" dirty="0">
                <a:latin typeface="Calibri" panose="020F0502020204030204" pitchFamily="34" charset="0"/>
                <a:ea typeface="Calibri" panose="020F0502020204030204" pitchFamily="34" charset="0"/>
                <a:cs typeface="Calibri" panose="020F0502020204030204" pitchFamily="34" charset="0"/>
              </a:rPr>
              <a:t>in</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2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entire</a:t>
            </a:r>
            <a:r>
              <a:rPr sz="1000" spc="-2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sub</a:t>
            </a:r>
            <a:r>
              <a:rPr sz="1000" spc="-2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p:nvPr/>
        </p:nvSpPr>
        <p:spPr>
          <a:xfrm>
            <a:off x="1841140" y="2387820"/>
            <a:ext cx="3333100" cy="378075"/>
          </a:xfrm>
          <a:prstGeom prst="rect">
            <a:avLst/>
          </a:prstGeom>
        </p:spPr>
        <p:txBody>
          <a:bodyPr vert="horz" wrap="square" lIns="0" tIns="8659" rIns="0" bIns="0" rtlCol="0">
            <a:spAutoFit/>
          </a:bodyPr>
          <a:lstStyle/>
          <a:p>
            <a:pPr marL="8659">
              <a:spcBef>
                <a:spcPts val="68"/>
              </a:spcBef>
            </a:pPr>
            <a:r>
              <a:rPr sz="2400" b="1" spc="-27" dirty="0">
                <a:solidFill>
                  <a:srgbClr val="0070C0"/>
                </a:solidFill>
                <a:latin typeface="Calibri" panose="020F0502020204030204" pitchFamily="34" charset="0"/>
                <a:ea typeface="Calibri" panose="020F0502020204030204" pitchFamily="34" charset="0"/>
                <a:cs typeface="Calibri" panose="020F0502020204030204" pitchFamily="34" charset="0"/>
              </a:rPr>
              <a:t>Region</a:t>
            </a:r>
            <a:r>
              <a:rPr sz="2400" b="1" spc="-6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wise</a:t>
            </a:r>
            <a:r>
              <a:rPr sz="2400" b="1" spc="-6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17" dirty="0">
                <a:solidFill>
                  <a:srgbClr val="0070C0"/>
                </a:solidFill>
                <a:latin typeface="Calibri" panose="020F0502020204030204" pitchFamily="34" charset="0"/>
                <a:ea typeface="Calibri" panose="020F0502020204030204" pitchFamily="34" charset="0"/>
                <a:cs typeface="Calibri" panose="020F0502020204030204" pitchFamily="34" charset="0"/>
              </a:rPr>
              <a:t>sales</a:t>
            </a:r>
            <a:endParaRPr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1759096" y="2970987"/>
            <a:ext cx="6830288" cy="2127523"/>
          </a:xfrm>
          <a:prstGeom prst="rect">
            <a:avLst/>
          </a:prstGeom>
          <a:solidFill>
            <a:srgbClr val="F4F4F4"/>
          </a:solidFill>
          <a:ln w="3175">
            <a:solidFill>
              <a:srgbClr val="E2E2E2"/>
            </a:solidFill>
          </a:ln>
        </p:spPr>
        <p:txBody>
          <a:bodyPr vert="horz" wrap="square" lIns="0" tIns="35069" rIns="0" bIns="0" rtlCol="0">
            <a:spAutoFit/>
          </a:bodyPr>
          <a:lstStyle/>
          <a:p>
            <a:pPr marL="44160" marR="1106602">
              <a:lnSpc>
                <a:spcPct val="150000"/>
              </a:lnSpc>
            </a:pPr>
            <a:r>
              <a:rPr sz="1000" dirty="0" err="1">
                <a:solidFill>
                  <a:srgbClr val="1E1B1A"/>
                </a:solidFill>
                <a:latin typeface="Calibri" panose="020F0502020204030204" pitchFamily="34" charset="0"/>
                <a:ea typeface="Calibri" panose="020F0502020204030204" pitchFamily="34" charset="0"/>
                <a:cs typeface="Calibri" panose="020F0502020204030204" pitchFamily="34" charset="0"/>
              </a:rPr>
              <a:t>region_sales</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ct val="150000"/>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plt.pie(region_sales,</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labels=region_sales.index,</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autopct=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3CADE8"/>
                </a:solidFill>
                <a:latin typeface="Calibri" panose="020F0502020204030204" pitchFamily="34" charset="0"/>
                <a:ea typeface="Calibri" panose="020F0502020204030204" pitchFamily="34" charset="0"/>
                <a:cs typeface="Calibri" panose="020F0502020204030204" pitchFamily="34" charset="0"/>
              </a:rPr>
              <a:t>%1.1f%%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a:lnSpc>
                <a:spcPct val="150000"/>
              </a:lnSpc>
            </a:pPr>
            <a:endPar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1566388">
              <a:lnSpc>
                <a:spcPct val="150000"/>
              </a:lnSpc>
              <a:spcBef>
                <a:spcPts val="344"/>
              </a:spcBef>
            </a:pPr>
            <a:r>
              <a:rPr lang="en-IN" sz="1000" dirty="0" err="1">
                <a:solidFill>
                  <a:srgbClr val="1E1B1A"/>
                </a:solidFill>
                <a:latin typeface="Calibri" panose="020F0502020204030204" pitchFamily="34" charset="0"/>
                <a:ea typeface="Calibri" panose="020F0502020204030204" pitchFamily="34" charset="0"/>
                <a:cs typeface="Calibri" panose="020F0502020204030204" pitchFamily="34" charset="0"/>
              </a:rPr>
              <a:t>startangle</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dirty="0">
                <a:solidFill>
                  <a:srgbClr val="A95C00"/>
                </a:solidFill>
                <a:latin typeface="Calibri" panose="020F0502020204030204" pitchFamily="34" charset="0"/>
                <a:ea typeface="Calibri" panose="020F0502020204030204" pitchFamily="34" charset="0"/>
                <a:cs typeface="Calibri" panose="020F0502020204030204" pitchFamily="34" charset="0"/>
              </a:rPr>
              <a:t>140</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106"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colors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plt.cm.Paired.colors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14" dirty="0" err="1">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lang="en-IN"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wise</a:t>
            </a:r>
            <a:r>
              <a:rPr lang="en-IN"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14</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plt.axis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'equal'</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marR="3058742">
              <a:lnSpc>
                <a:spcPct val="150000"/>
              </a:lnSpc>
            </a:pP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plt.tight_layout</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p>
          <a:p>
            <a:pPr marL="44160" marR="3058742">
              <a:lnSpc>
                <a:spcPct val="150000"/>
              </a:lnSpc>
            </a:pP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plt.show</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a:lnSpc>
                <a:spcPct val="150000"/>
              </a:lnSpc>
            </a:pPr>
            <a:endPar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a:lnSpc>
                <a:spcPct val="150000"/>
              </a:lnSpc>
            </a:pPr>
            <a:endPar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a:lnSpc>
                <a:spcPct val="150000"/>
              </a:lnSpc>
            </a:pP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6999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2008911" y="817418"/>
            <a:ext cx="7536871" cy="3588327"/>
          </a:xfrm>
          <a:prstGeom prst="rect">
            <a:avLst/>
          </a:prstGeom>
        </p:spPr>
      </p:pic>
      <p:sp>
        <p:nvSpPr>
          <p:cNvPr id="7" name="object 7"/>
          <p:cNvSpPr txBox="1"/>
          <p:nvPr/>
        </p:nvSpPr>
        <p:spPr>
          <a:xfrm>
            <a:off x="2008911" y="4915016"/>
            <a:ext cx="1770785" cy="193409"/>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r>
              <a:rPr sz="1000" b="1" spc="-7" dirty="0">
                <a:latin typeface="Calibri" panose="020F0502020204030204" pitchFamily="34" charset="0"/>
                <a:ea typeface="Calibri" panose="020F0502020204030204" pitchFamily="34" charset="0"/>
                <a:cs typeface="Calibri" panose="020F0502020204030204" pitchFamily="34" charset="0"/>
              </a:rPr>
              <a:t>:</a:t>
            </a:r>
            <a:endParaRPr sz="10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p:nvPr/>
        </p:nvSpPr>
        <p:spPr>
          <a:xfrm>
            <a:off x="2008911" y="5298928"/>
            <a:ext cx="6594762" cy="741654"/>
          </a:xfrm>
          <a:prstGeom prst="rect">
            <a:avLst/>
          </a:prstGeom>
          <a:ln w="3175">
            <a:solidFill>
              <a:srgbClr val="E2E2E2"/>
            </a:solidFill>
          </a:ln>
        </p:spPr>
        <p:txBody>
          <a:bodyPr vert="horz" wrap="square" lIns="0" tIns="43728" rIns="0" bIns="0" rtlCol="0">
            <a:spAutoFit/>
          </a:bodyPr>
          <a:lstStyle/>
          <a:p>
            <a:pPr marL="44160" marR="248942" indent="113431">
              <a:lnSpc>
                <a:spcPts val="873"/>
              </a:lnSpc>
              <a:spcBef>
                <a:spcPts val="344"/>
              </a:spcBef>
              <a:buSzPct val="90909"/>
              <a:buAutoNum type="arabicPeriod"/>
              <a:tabLst>
                <a:tab pos="157591" algn="l"/>
              </a:tabLst>
            </a:pPr>
            <a:r>
              <a:rPr sz="1000" dirty="0">
                <a:latin typeface="Calibri" panose="020F0502020204030204" pitchFamily="34" charset="0"/>
                <a:ea typeface="Calibri" panose="020F0502020204030204" pitchFamily="34" charset="0"/>
                <a:cs typeface="Calibri" panose="020F0502020204030204" pitchFamily="34" charset="0"/>
              </a:rPr>
              <a:t>West</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region</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most(32.1%)</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sales</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compared</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to</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3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regions,Then </a:t>
            </a:r>
            <a:r>
              <a:rPr sz="1000" dirty="0">
                <a:latin typeface="Calibri" panose="020F0502020204030204" pitchFamily="34" charset="0"/>
                <a:ea typeface="Calibri" panose="020F0502020204030204" pitchFamily="34" charset="0"/>
                <a:cs typeface="Calibri" panose="020F0502020204030204" pitchFamily="34" charset="0"/>
              </a:rPr>
              <a:t>east(28.4%)</a:t>
            </a:r>
            <a:r>
              <a:rPr sz="1000" spc="-5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region</a:t>
            </a:r>
            <a:r>
              <a:rPr sz="1000" spc="-5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followed</a:t>
            </a:r>
            <a:r>
              <a:rPr sz="1000" spc="-5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by</a:t>
            </a:r>
            <a:r>
              <a:rPr sz="1000" spc="-5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central</a:t>
            </a:r>
            <a:r>
              <a:rPr sz="1000" spc="-5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region.</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77064" indent="113431">
              <a:lnSpc>
                <a:spcPts val="873"/>
              </a:lnSpc>
              <a:spcBef>
                <a:spcPts val="794"/>
              </a:spcBef>
              <a:buSzPct val="90909"/>
              <a:buAutoNum type="arabicPeriod"/>
              <a:tabLst>
                <a:tab pos="157591" algn="l"/>
              </a:tabLst>
            </a:pPr>
            <a:r>
              <a:rPr sz="1000" dirty="0">
                <a:latin typeface="Calibri" panose="020F0502020204030204" pitchFamily="34" charset="0"/>
                <a:ea typeface="Calibri" panose="020F0502020204030204" pitchFamily="34" charset="0"/>
                <a:cs typeface="Calibri" panose="020F0502020204030204" pitchFamily="34" charset="0"/>
              </a:rPr>
              <a:t>However</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North</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is</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not</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included</a:t>
            </a:r>
            <a:r>
              <a:rPr sz="1000" spc="-2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chart</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as</a:t>
            </a:r>
            <a:r>
              <a:rPr sz="1000" spc="-2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it</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only</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one</a:t>
            </a:r>
            <a:r>
              <a:rPr sz="1000" spc="-2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record </a:t>
            </a:r>
            <a:r>
              <a:rPr sz="1000" dirty="0">
                <a:latin typeface="Calibri" panose="020F0502020204030204" pitchFamily="34" charset="0"/>
                <a:ea typeface="Calibri" panose="020F0502020204030204" pitchFamily="34" charset="0"/>
                <a:cs typeface="Calibri" panose="020F0502020204030204" pitchFamily="34" charset="0"/>
              </a:rPr>
              <a:t>in</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dataset.</a:t>
            </a:r>
            <a:endParaRPr sz="1000" dirty="0">
              <a:latin typeface="Calibri" panose="020F0502020204030204" pitchFamily="34" charset="0"/>
              <a:ea typeface="Calibri" panose="020F0502020204030204" pitchFamily="34" charset="0"/>
              <a:cs typeface="Calibri" panose="020F0502020204030204" pitchFamily="34" charset="0"/>
            </a:endParaRPr>
          </a:p>
          <a:p>
            <a:pPr>
              <a:spcBef>
                <a:spcPts val="651"/>
              </a:spcBef>
            </a:pP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pP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285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06107" y="1191058"/>
            <a:ext cx="7024254" cy="3125066"/>
          </a:xfrm>
          <a:custGeom>
            <a:avLst/>
            <a:gdLst/>
            <a:ahLst/>
            <a:cxnLst/>
            <a:rect l="l" t="t" r="r" b="b"/>
            <a:pathLst>
              <a:path w="6076950" h="4583430">
                <a:moveTo>
                  <a:pt x="6076950" y="0"/>
                </a:moveTo>
                <a:lnTo>
                  <a:pt x="0" y="0"/>
                </a:lnTo>
                <a:lnTo>
                  <a:pt x="0" y="4583430"/>
                </a:lnTo>
                <a:lnTo>
                  <a:pt x="6076950" y="4583430"/>
                </a:lnTo>
                <a:lnTo>
                  <a:pt x="6076950" y="0"/>
                </a:lnTo>
                <a:close/>
              </a:path>
            </a:pathLst>
          </a:custGeom>
          <a:solidFill>
            <a:srgbClr val="F4F4F4"/>
          </a:solidFill>
        </p:spPr>
        <p:txBody>
          <a:bodyPr wrap="square" lIns="0" tIns="0" rIns="0" bIns="0" rtlCol="0"/>
          <a:lstStyle/>
          <a:p>
            <a:pPr>
              <a:spcBef>
                <a:spcPts val="651"/>
              </a:spcBef>
            </a:pPr>
            <a:endParaRPr lang="en-IN" sz="1000" dirty="0">
              <a:latin typeface="Courier New"/>
              <a:cs typeface="Courier New"/>
            </a:endParaRPr>
          </a:p>
          <a:p>
            <a:pPr marL="44160">
              <a:lnSpc>
                <a:spcPts val="886"/>
              </a:lnSpc>
            </a:pP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#df['Order</a:t>
            </a:r>
            <a:r>
              <a:rPr lang="en-IN" sz="1000" i="1" spc="-5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Month']</a:t>
            </a:r>
            <a:r>
              <a:rPr lang="en-IN" sz="1000" i="1" spc="-5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lang="en-IN" sz="1000" i="1" spc="-5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err="1">
                <a:solidFill>
                  <a:srgbClr val="3F7F7F"/>
                </a:solidFill>
                <a:latin typeface="Calibri" panose="020F0502020204030204" pitchFamily="34" charset="0"/>
                <a:ea typeface="Calibri" panose="020F0502020204030204" pitchFamily="34" charset="0"/>
                <a:cs typeface="Calibri" panose="020F0502020204030204" pitchFamily="34" charset="0"/>
              </a:rPr>
              <a:t>df</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['Order</a:t>
            </a:r>
            <a:r>
              <a:rPr lang="en-IN" sz="1000" i="1" spc="-48"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Date'].</a:t>
            </a:r>
            <a:r>
              <a:rPr lang="en-IN" sz="1000" i="1" spc="-7" dirty="0" err="1">
                <a:solidFill>
                  <a:srgbClr val="3F7F7F"/>
                </a:solidFill>
                <a:latin typeface="Calibri" panose="020F0502020204030204" pitchFamily="34" charset="0"/>
                <a:ea typeface="Calibri" panose="020F0502020204030204" pitchFamily="34" charset="0"/>
                <a:cs typeface="Calibri" panose="020F0502020204030204" pitchFamily="34" charset="0"/>
              </a:rPr>
              <a:t>dt.month</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pPr>
            <a:r>
              <a:rPr lang="en-IN" sz="1000" dirty="0" err="1">
                <a:solidFill>
                  <a:srgbClr val="1E1B1A"/>
                </a:solidFill>
                <a:latin typeface="Calibri" panose="020F0502020204030204" pitchFamily="34" charset="0"/>
                <a:ea typeface="Calibri" panose="020F0502020204030204" pitchFamily="34" charset="0"/>
                <a:cs typeface="Calibri" panose="020F0502020204030204" pitchFamily="34" charset="0"/>
              </a:rPr>
              <a:t>df</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lang="en-IN" sz="1000" spc="-4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Month</a:t>
            </a:r>
            <a:r>
              <a:rPr lang="en-IN" sz="1000" spc="-4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Name'</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err="1">
                <a:solidFill>
                  <a:srgbClr val="1E1B1A"/>
                </a:solidFill>
                <a:latin typeface="Calibri" panose="020F0502020204030204" pitchFamily="34" charset="0"/>
                <a:ea typeface="Calibri" panose="020F0502020204030204" pitchFamily="34" charset="0"/>
                <a:cs typeface="Calibri" panose="020F0502020204030204" pitchFamily="34" charset="0"/>
              </a:rPr>
              <a:t>df</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lang="en-IN" sz="1000" spc="-4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dt.month_name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spcBef>
                <a:spcPts val="655"/>
              </a:spcBef>
            </a:pPr>
            <a:r>
              <a:rPr lang="en-IN" sz="1000" dirty="0" err="1">
                <a:solidFill>
                  <a:srgbClr val="1E1B1A"/>
                </a:solidFill>
                <a:latin typeface="Calibri" panose="020F0502020204030204" pitchFamily="34" charset="0"/>
                <a:ea typeface="Calibri" panose="020F0502020204030204" pitchFamily="34" charset="0"/>
                <a:cs typeface="Calibri" panose="020F0502020204030204" pitchFamily="34" charset="0"/>
              </a:rPr>
              <a:t>month_order</a:t>
            </a:r>
            <a:r>
              <a:rPr lang="en-IN"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273620">
              <a:lnSpc>
                <a:spcPts val="873"/>
              </a:lnSpc>
            </a:pP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"January"</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"February"</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"March"</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"April"</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"May"</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"June"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273620">
              <a:lnSpc>
                <a:spcPts val="886"/>
              </a:lnSpc>
            </a:pP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"July"</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2"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"August"</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"September"</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2"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"October"</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"November"</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6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"December"</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marR="363672">
              <a:lnSpc>
                <a:spcPts val="873"/>
              </a:lnSpc>
              <a:spcBef>
                <a:spcPts val="822"/>
              </a:spcBef>
            </a:pP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lang="en-IN" sz="1000" i="1" spc="-4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Convert</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'Order</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Month</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Name'</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into</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categorical</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variable</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with</a:t>
            </a:r>
            <a:r>
              <a:rPr lang="en-IN"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spc="-17" dirty="0">
                <a:solidFill>
                  <a:srgbClr val="3F7F7F"/>
                </a:solidFill>
                <a:latin typeface="Calibri" panose="020F0502020204030204" pitchFamily="34" charset="0"/>
                <a:ea typeface="Calibri" panose="020F0502020204030204" pitchFamily="34" charset="0"/>
                <a:cs typeface="Calibri" panose="020F0502020204030204" pitchFamily="34" charset="0"/>
              </a:rPr>
              <a:t>the </a:t>
            </a:r>
            <a:r>
              <a:rPr lang="en-IN"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correct</a:t>
            </a:r>
            <a:r>
              <a:rPr lang="en-IN" sz="1000" i="1" spc="-55"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lang="en-IN"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order</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marR="476237">
              <a:lnSpc>
                <a:spcPts val="873"/>
              </a:lnSpc>
            </a:pPr>
            <a:r>
              <a:rPr lang="en-IN" sz="1000" dirty="0" err="1">
                <a:solidFill>
                  <a:srgbClr val="1E1B1A"/>
                </a:solidFill>
                <a:latin typeface="Calibri" panose="020F0502020204030204" pitchFamily="34" charset="0"/>
                <a:ea typeface="Calibri" panose="020F0502020204030204" pitchFamily="34" charset="0"/>
                <a:cs typeface="Calibri" panose="020F0502020204030204" pitchFamily="34" charset="0"/>
              </a:rPr>
              <a:t>df</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lang="en-IN"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Month</a:t>
            </a:r>
            <a:r>
              <a:rPr lang="en-IN"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Name'</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pd.Categorical</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df</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Month</a:t>
            </a:r>
            <a:r>
              <a:rPr lang="en-IN"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Name'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categories=</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month_order</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ordered=</a:t>
            </a:r>
            <a:r>
              <a:rPr lang="en-IN"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p:nvPr/>
        </p:nvSpPr>
        <p:spPr>
          <a:xfrm>
            <a:off x="2106107" y="2565257"/>
            <a:ext cx="8340438" cy="3253221"/>
          </a:xfrm>
          <a:prstGeom prst="rect">
            <a:avLst/>
          </a:prstGeom>
        </p:spPr>
        <p:txBody>
          <a:bodyPr vert="horz" wrap="square" lIns="0" tIns="8659" rIns="0" bIns="0" rtlCol="0">
            <a:spAutoFit/>
          </a:bodyPr>
          <a:lstStyle/>
          <a:p>
            <a:pPr marL="8659">
              <a:spcBef>
                <a:spcPts val="68"/>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Sort</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DataFrame</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by</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ordered</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'Order</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Month</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Name'</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column</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1496251">
              <a:spcBef>
                <a:spcPts val="37"/>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df.sort_values(by=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Month</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Name'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Set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Seaborn</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theme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sns.set_theme(style=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"whitegrid"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74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Create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figure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axes</a:t>
            </a:r>
            <a:endParaRPr sz="1000" dirty="0">
              <a:latin typeface="Calibri" panose="020F0502020204030204" pitchFamily="34" charset="0"/>
              <a:ea typeface="Calibri" panose="020F0502020204030204" pitchFamily="34" charset="0"/>
              <a:cs typeface="Calibri" panose="020F0502020204030204" pitchFamily="34" charset="0"/>
            </a:endParaRPr>
          </a:p>
          <a:p>
            <a:pPr marL="8659"/>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a:spcBef>
                <a:spcPts val="709"/>
              </a:spcBef>
            </a:pPr>
            <a:endParaRPr sz="1000" dirty="0">
              <a:latin typeface="Calibri" panose="020F0502020204030204" pitchFamily="34" charset="0"/>
              <a:ea typeface="Calibri" panose="020F0502020204030204" pitchFamily="34" charset="0"/>
              <a:cs typeface="Calibri" panose="020F0502020204030204" pitchFamily="34" charset="0"/>
            </a:endParaRPr>
          </a:p>
          <a:p>
            <a:pPr marL="8659"/>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Line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for</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Sales</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vs.</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Discount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3464">
              <a:spcBef>
                <a:spcPts val="41"/>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sns.lineplot(data=df,</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x=</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4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Month</a:t>
            </a:r>
            <a:r>
              <a:rPr sz="1000" spc="-4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Name'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y=</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'blue'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label=</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58"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marker=</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linewidth=</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691843">
              <a:spcBef>
                <a:spcPts val="794"/>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Line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for</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Profit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vs.</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Discount</a:t>
            </a:r>
            <a:r>
              <a:rPr sz="1000" i="1" spc="34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sns.lineplot(data=df,</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x=</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Month</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Name'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'orange'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9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label=</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9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marker=</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9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linewidth=</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740"/>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Add</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title</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labels</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693574">
              <a:spcBef>
                <a:spcPts val="41"/>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'Line</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Plot</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of</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and</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16</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'Value'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Add</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legend</a:t>
            </a:r>
            <a:endParaRPr sz="1000" dirty="0">
              <a:latin typeface="Calibri" panose="020F0502020204030204" pitchFamily="34" charset="0"/>
              <a:ea typeface="Calibri" panose="020F0502020204030204" pitchFamily="34" charset="0"/>
              <a:cs typeface="Calibri" panose="020F0502020204030204" pitchFamily="34" charset="0"/>
            </a:endParaRPr>
          </a:p>
          <a:p>
            <a:pPr marL="8659"/>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plt.legend(title=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'Legend'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2873876">
              <a:spcBef>
                <a:spcPts val="818"/>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1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Show</a:t>
            </a:r>
            <a:r>
              <a:rPr sz="1000" i="1" spc="-1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endParaRPr lang="en-US" sz="1000" i="1" spc="-14" dirty="0">
              <a:solidFill>
                <a:srgbClr val="3F7F7F"/>
              </a:solidFill>
              <a:latin typeface="Calibri" panose="020F0502020204030204" pitchFamily="34" charset="0"/>
              <a:ea typeface="Calibri" panose="020F0502020204030204" pitchFamily="34" charset="0"/>
              <a:cs typeface="Calibri" panose="020F0502020204030204" pitchFamily="34" charset="0"/>
            </a:endParaRPr>
          </a:p>
          <a:p>
            <a:pPr marL="8659" marR="2873876">
              <a:spcBef>
                <a:spcPts val="818"/>
              </a:spcBef>
            </a:pP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plt.tight</a:t>
            </a:r>
            <a:r>
              <a:rPr lang="en-US"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_</a:t>
            </a: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layout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8659" marR="2873876">
              <a:spcBef>
                <a:spcPts val="81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p:nvPr/>
        </p:nvSpPr>
        <p:spPr>
          <a:xfrm>
            <a:off x="4204855" y="1191491"/>
            <a:ext cx="4142942" cy="3124633"/>
          </a:xfrm>
          <a:custGeom>
            <a:avLst/>
            <a:gdLst/>
            <a:ahLst/>
            <a:cxnLst/>
            <a:rect l="l" t="t" r="r" b="b"/>
            <a:pathLst>
              <a:path w="6076315" h="4582795">
                <a:moveTo>
                  <a:pt x="0" y="1904"/>
                </a:moveTo>
                <a:lnTo>
                  <a:pt x="6076315" y="1904"/>
                </a:lnTo>
              </a:path>
              <a:path w="6076315" h="4582795">
                <a:moveTo>
                  <a:pt x="6075045" y="0"/>
                </a:moveTo>
                <a:lnTo>
                  <a:pt x="6075045" y="4582795"/>
                </a:lnTo>
              </a:path>
              <a:path w="6076315" h="4582795">
                <a:moveTo>
                  <a:pt x="6076315" y="4581525"/>
                </a:moveTo>
                <a:lnTo>
                  <a:pt x="0" y="4581525"/>
                </a:lnTo>
              </a:path>
              <a:path w="6076315" h="4582795">
                <a:moveTo>
                  <a:pt x="1905" y="4582795"/>
                </a:moveTo>
                <a:lnTo>
                  <a:pt x="1905" y="0"/>
                </a:lnTo>
              </a:path>
              <a:path w="6076315" h="4582795">
                <a:moveTo>
                  <a:pt x="0" y="1904"/>
                </a:moveTo>
                <a:lnTo>
                  <a:pt x="6076315" y="1904"/>
                </a:lnTo>
              </a:path>
              <a:path w="6076315" h="4582795">
                <a:moveTo>
                  <a:pt x="6075045" y="0"/>
                </a:moveTo>
                <a:lnTo>
                  <a:pt x="6075045" y="4582795"/>
                </a:lnTo>
              </a:path>
              <a:path w="6076315" h="4582795">
                <a:moveTo>
                  <a:pt x="6076315" y="4581525"/>
                </a:moveTo>
                <a:lnTo>
                  <a:pt x="0" y="4581525"/>
                </a:lnTo>
              </a:path>
              <a:path w="6076315" h="4582795">
                <a:moveTo>
                  <a:pt x="1905" y="4582795"/>
                </a:moveTo>
                <a:lnTo>
                  <a:pt x="1905" y="0"/>
                </a:lnTo>
              </a:path>
            </a:pathLst>
          </a:custGeom>
          <a:ln w="3175">
            <a:solidFill>
              <a:srgbClr val="E2E2E2"/>
            </a:solidFill>
          </a:ln>
        </p:spPr>
        <p:txBody>
          <a:bodyPr wrap="square" lIns="0" tIns="0" rIns="0" bIns="0" rtlCol="0"/>
          <a:lstStyle/>
          <a:p>
            <a:endParaRPr sz="1227"/>
          </a:p>
        </p:txBody>
      </p:sp>
      <p:sp>
        <p:nvSpPr>
          <p:cNvPr id="6" name="TextBox 5">
            <a:extLst>
              <a:ext uri="{FF2B5EF4-FFF2-40B4-BE49-F238E27FC236}">
                <a16:creationId xmlns:a16="http://schemas.microsoft.com/office/drawing/2014/main" id="{28F583D7-7D2E-6EA9-7447-747E8E661B90}"/>
              </a:ext>
            </a:extLst>
          </p:cNvPr>
          <p:cNvSpPr txBox="1"/>
          <p:nvPr/>
        </p:nvSpPr>
        <p:spPr>
          <a:xfrm>
            <a:off x="2008909" y="821510"/>
            <a:ext cx="6096000" cy="461665"/>
          </a:xfrm>
          <a:prstGeom prst="rect">
            <a:avLst/>
          </a:prstGeom>
          <a:noFill/>
        </p:spPr>
        <p:txBody>
          <a:bodyPr wrap="square">
            <a:spAutoFit/>
          </a:bodyPr>
          <a:lstStyle/>
          <a:p>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Line</a:t>
            </a:r>
            <a:r>
              <a:rPr lang="en-US" sz="2400" b="1" spc="-3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Plot</a:t>
            </a:r>
            <a:r>
              <a:rPr lang="en-US" sz="2400" b="1" spc="-3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of</a:t>
            </a:r>
            <a:r>
              <a:rPr lang="en-US" sz="2400" b="1" spc="-3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Sales</a:t>
            </a:r>
            <a:r>
              <a:rPr lang="en-US" sz="2400" b="1" spc="-3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and</a:t>
            </a:r>
            <a:r>
              <a:rPr lang="en-US" sz="2400" b="1" spc="-3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Profit</a:t>
            </a:r>
            <a:r>
              <a:rPr lang="en-US" sz="2400" b="1" spc="-37" dirty="0">
                <a:solidFill>
                  <a:srgbClr val="0070C0"/>
                </a:solidFill>
                <a:latin typeface="Calibri" panose="020F0502020204030204" pitchFamily="34" charset="0"/>
                <a:ea typeface="Calibri" panose="020F0502020204030204" pitchFamily="34" charset="0"/>
                <a:cs typeface="Calibri" panose="020F0502020204030204" pitchFamily="34" charset="0"/>
              </a:rPr>
              <a:t> - </a:t>
            </a:r>
            <a:endParaRPr lang="en-IN" sz="2400" b="1" dirty="0">
              <a:solidFill>
                <a:srgbClr val="0070C0"/>
              </a:solidFill>
            </a:endParaRPr>
          </a:p>
        </p:txBody>
      </p:sp>
    </p:spTree>
    <p:extLst>
      <p:ext uri="{BB962C8B-B14F-4D97-AF65-F5344CB8AC3E}">
        <p14:creationId xmlns:p14="http://schemas.microsoft.com/office/powerpoint/2010/main" val="2069272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50473" y="332509"/>
            <a:ext cx="7162801" cy="3284815"/>
          </a:xfrm>
          <a:prstGeom prst="rect">
            <a:avLst/>
          </a:prstGeom>
        </p:spPr>
      </p:pic>
      <p:sp>
        <p:nvSpPr>
          <p:cNvPr id="3" name="object 3"/>
          <p:cNvSpPr txBox="1"/>
          <p:nvPr/>
        </p:nvSpPr>
        <p:spPr>
          <a:xfrm>
            <a:off x="2369129" y="4759103"/>
            <a:ext cx="6844145" cy="1045787"/>
          </a:xfrm>
          <a:prstGeom prst="rect">
            <a:avLst/>
          </a:prstGeom>
          <a:solidFill>
            <a:srgbClr val="F4F4F4"/>
          </a:solidFill>
          <a:ln w="3175">
            <a:solidFill>
              <a:srgbClr val="E2E2E2"/>
            </a:solidFill>
          </a:ln>
        </p:spPr>
        <p:txBody>
          <a:bodyPr vert="horz" wrap="square" lIns="0" tIns="43295" rIns="0" bIns="0" rtlCol="0">
            <a:spAutoFit/>
          </a:bodyPr>
          <a:lstStyle/>
          <a:p>
            <a:pPr marL="44160" marR="1451225">
              <a:lnSpc>
                <a:spcPct val="150000"/>
              </a:lnSpc>
              <a:spcBef>
                <a:spcPts val="341"/>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48"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].dt.year Yearly_Sales=df.groupby(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647683">
              <a:lnSpc>
                <a:spcPct val="150000"/>
              </a:lnSpc>
              <a:spcBef>
                <a:spcPts val="794"/>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year_labels</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Yearly_Sales.index.astype(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int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plt.pie(Yearly_Sales,</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labels=year_labels,</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autopct=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3CADE8"/>
                </a:solidFill>
                <a:latin typeface="Calibri" panose="020F0502020204030204" pitchFamily="34" charset="0"/>
                <a:ea typeface="Calibri" panose="020F0502020204030204" pitchFamily="34" charset="0"/>
                <a:cs typeface="Calibri" panose="020F0502020204030204" pitchFamily="34" charset="0"/>
              </a:rPr>
              <a:t>%1.1f%%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by</a:t>
            </a:r>
            <a:r>
              <a:rPr sz="1000" spc="-10"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ct val="150000"/>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134D706-0352-BC26-7DE7-486F17A27DD7}"/>
              </a:ext>
            </a:extLst>
          </p:cNvPr>
          <p:cNvSpPr txBox="1"/>
          <p:nvPr/>
        </p:nvSpPr>
        <p:spPr>
          <a:xfrm>
            <a:off x="2369129" y="4088379"/>
            <a:ext cx="6096000" cy="461665"/>
          </a:xfrm>
          <a:prstGeom prst="rect">
            <a:avLst/>
          </a:prstGeom>
          <a:noFill/>
        </p:spPr>
        <p:txBody>
          <a:bodyPr wrap="square">
            <a:spAutoFit/>
          </a:bodyPr>
          <a:lstStyle/>
          <a:p>
            <a:r>
              <a:rPr lang="en-IN"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Sales</a:t>
            </a:r>
            <a:r>
              <a:rPr lang="en-IN" sz="2400" b="1" spc="-1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0070C0"/>
                </a:solidFill>
                <a:latin typeface="Calibri" panose="020F0502020204030204" pitchFamily="34" charset="0"/>
                <a:ea typeface="Calibri" panose="020F0502020204030204" pitchFamily="34" charset="0"/>
                <a:cs typeface="Calibri" panose="020F0502020204030204" pitchFamily="34" charset="0"/>
              </a:rPr>
              <a:t>by</a:t>
            </a:r>
            <a:r>
              <a:rPr lang="en-IN" sz="2400" b="1" spc="-1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Year-</a:t>
            </a:r>
            <a:endParaRPr lang="en-IN"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215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25045" y="673824"/>
            <a:ext cx="6874373" cy="2590799"/>
          </a:xfrm>
          <a:prstGeom prst="rect">
            <a:avLst/>
          </a:prstGeom>
        </p:spPr>
      </p:pic>
      <p:sp>
        <p:nvSpPr>
          <p:cNvPr id="3" name="object 3"/>
          <p:cNvSpPr txBox="1"/>
          <p:nvPr/>
        </p:nvSpPr>
        <p:spPr>
          <a:xfrm>
            <a:off x="2325044" y="3526361"/>
            <a:ext cx="6874373" cy="421164"/>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endParaRPr sz="1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8659" marR="3464">
              <a:lnSpc>
                <a:spcPct val="168200"/>
              </a:lnSpc>
            </a:pPr>
            <a:r>
              <a:rPr sz="1000" spc="-41" dirty="0">
                <a:latin typeface="Calibri" panose="020F0502020204030204" pitchFamily="34" charset="0"/>
                <a:ea typeface="Calibri" panose="020F0502020204030204" pitchFamily="34" charset="0"/>
                <a:cs typeface="Calibri" panose="020F0502020204030204" pitchFamily="34" charset="0"/>
              </a:rPr>
              <a:t>1.Year</a:t>
            </a:r>
            <a:r>
              <a:rPr sz="1000" spc="-17"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2018</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highest</a:t>
            </a:r>
            <a:r>
              <a:rPr sz="1000" spc="-14" dirty="0">
                <a:latin typeface="Calibri" panose="020F0502020204030204" pitchFamily="34" charset="0"/>
                <a:ea typeface="Calibri" panose="020F0502020204030204" pitchFamily="34" charset="0"/>
                <a:cs typeface="Calibri" panose="020F0502020204030204" pitchFamily="34" charset="0"/>
              </a:rPr>
              <a:t> </a:t>
            </a:r>
            <a:r>
              <a:rPr sz="1000" spc="-34" dirty="0">
                <a:latin typeface="Calibri" panose="020F0502020204030204" pitchFamily="34" charset="0"/>
                <a:ea typeface="Calibri" panose="020F0502020204030204" pitchFamily="34" charset="0"/>
                <a:cs typeface="Calibri" panose="020F0502020204030204" pitchFamily="34" charset="0"/>
              </a:rPr>
              <a:t>Sales</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amongst</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1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years. </a:t>
            </a:r>
            <a:r>
              <a:rPr sz="1000" spc="-27" dirty="0">
                <a:latin typeface="Calibri" panose="020F0502020204030204" pitchFamily="34" charset="0"/>
                <a:ea typeface="Calibri" panose="020F0502020204030204" pitchFamily="34" charset="0"/>
                <a:cs typeface="Calibri" panose="020F0502020204030204" pitchFamily="34" charset="0"/>
              </a:rPr>
              <a:t>2.2015</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1"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less</a:t>
            </a:r>
            <a:r>
              <a:rPr sz="1000" spc="-31"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sales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compared</a:t>
            </a:r>
            <a:r>
              <a:rPr sz="1000" spc="-31" dirty="0">
                <a:latin typeface="Calibri" panose="020F0502020204030204" pitchFamily="34" charset="0"/>
                <a:ea typeface="Calibri" panose="020F0502020204030204" pitchFamily="34" charset="0"/>
                <a:cs typeface="Calibri" panose="020F0502020204030204" pitchFamily="34" charset="0"/>
              </a:rPr>
              <a:t> </a:t>
            </a:r>
            <a:r>
              <a:rPr sz="1000" spc="34" dirty="0">
                <a:latin typeface="Calibri" panose="020F0502020204030204" pitchFamily="34" charset="0"/>
                <a:ea typeface="Calibri" panose="020F0502020204030204" pitchFamily="34" charset="0"/>
                <a:cs typeface="Calibri" panose="020F0502020204030204" pitchFamily="34" charset="0"/>
              </a:rPr>
              <a:t>to</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3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years.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txBox="1"/>
          <p:nvPr/>
        </p:nvSpPr>
        <p:spPr>
          <a:xfrm>
            <a:off x="2325044" y="4880791"/>
            <a:ext cx="6874372" cy="761863"/>
          </a:xfrm>
          <a:prstGeom prst="rect">
            <a:avLst/>
          </a:prstGeom>
          <a:solidFill>
            <a:srgbClr val="F4F4F4"/>
          </a:solidFill>
          <a:ln w="3175">
            <a:solidFill>
              <a:srgbClr val="E2E2E2"/>
            </a:solidFill>
          </a:ln>
        </p:spPr>
        <p:txBody>
          <a:bodyPr vert="horz" wrap="square" lIns="0" tIns="43295" rIns="0" bIns="0" rtlCol="0">
            <a:spAutoFit/>
          </a:bodyPr>
          <a:lstStyle/>
          <a:p>
            <a:pPr marL="44160" marR="1336495">
              <a:spcBef>
                <a:spcPts val="341"/>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48"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].dt.year Yearly_Profit=df.groupby(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590101">
              <a:spcBef>
                <a:spcPts val="794"/>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year_labels</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Yearly_Sales.index.astype(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int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plt.pie(Yearly_Profit,</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labels=year_labels,</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autopct=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3CADE8"/>
                </a:solidFill>
                <a:latin typeface="Calibri" panose="020F0502020204030204" pitchFamily="34" charset="0"/>
                <a:ea typeface="Calibri" panose="020F0502020204030204" pitchFamily="34" charset="0"/>
                <a:cs typeface="Calibri" panose="020F0502020204030204" pitchFamily="34" charset="0"/>
              </a:rPr>
              <a:t>%1.2f%%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by</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3D01529-A97D-08CC-1281-6417ECC88C25}"/>
              </a:ext>
            </a:extLst>
          </p:cNvPr>
          <p:cNvSpPr txBox="1"/>
          <p:nvPr/>
        </p:nvSpPr>
        <p:spPr>
          <a:xfrm>
            <a:off x="2325044" y="4311395"/>
            <a:ext cx="6096000" cy="461665"/>
          </a:xfrm>
          <a:prstGeom prst="rect">
            <a:avLst/>
          </a:prstGeom>
          <a:noFill/>
        </p:spPr>
        <p:txBody>
          <a:bodyPr wrap="square">
            <a:spAutoFit/>
          </a:bodyPr>
          <a:lstStyle/>
          <a:p>
            <a:r>
              <a:rPr lang="en-US"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Profit by Year-</a:t>
            </a:r>
            <a:endParaRPr lang="en-IN"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8316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47455" y="673837"/>
            <a:ext cx="6941127" cy="2273155"/>
          </a:xfrm>
          <a:prstGeom prst="rect">
            <a:avLst/>
          </a:prstGeom>
        </p:spPr>
      </p:pic>
      <p:sp>
        <p:nvSpPr>
          <p:cNvPr id="3" name="object 3"/>
          <p:cNvSpPr txBox="1"/>
          <p:nvPr/>
        </p:nvSpPr>
        <p:spPr>
          <a:xfrm>
            <a:off x="2147455" y="3103326"/>
            <a:ext cx="7384472" cy="421164"/>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endParaRPr sz="1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8659" marR="3464">
              <a:lnSpc>
                <a:spcPct val="168200"/>
              </a:lnSpc>
            </a:pPr>
            <a:r>
              <a:rPr sz="1000" spc="-41" dirty="0">
                <a:latin typeface="Calibri" panose="020F0502020204030204" pitchFamily="34" charset="0"/>
                <a:ea typeface="Calibri" panose="020F0502020204030204" pitchFamily="34" charset="0"/>
                <a:cs typeface="Calibri" panose="020F0502020204030204" pitchFamily="34" charset="0"/>
              </a:rPr>
              <a:t>1.Year</a:t>
            </a:r>
            <a:r>
              <a:rPr sz="1000" spc="7"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2018</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highest</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profit</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amongst</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1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years. </a:t>
            </a:r>
            <a:r>
              <a:rPr sz="1000" spc="-27" dirty="0">
                <a:latin typeface="Calibri" panose="020F0502020204030204" pitchFamily="34" charset="0"/>
                <a:ea typeface="Calibri" panose="020F0502020204030204" pitchFamily="34" charset="0"/>
                <a:cs typeface="Calibri" panose="020F0502020204030204" pitchFamily="34" charset="0"/>
              </a:rPr>
              <a:t>2.2015</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less</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profit</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compared</a:t>
            </a:r>
            <a:r>
              <a:rPr sz="1000" spc="-7" dirty="0">
                <a:latin typeface="Calibri" panose="020F0502020204030204" pitchFamily="34" charset="0"/>
                <a:ea typeface="Calibri" panose="020F0502020204030204" pitchFamily="34" charset="0"/>
                <a:cs typeface="Calibri" panose="020F0502020204030204" pitchFamily="34" charset="0"/>
              </a:rPr>
              <a:t> </a:t>
            </a:r>
            <a:r>
              <a:rPr sz="1000" spc="34" dirty="0">
                <a:latin typeface="Calibri" panose="020F0502020204030204" pitchFamily="34" charset="0"/>
                <a:ea typeface="Calibri" panose="020F0502020204030204" pitchFamily="34" charset="0"/>
                <a:cs typeface="Calibri" panose="020F0502020204030204" pitchFamily="34" charset="0"/>
              </a:rPr>
              <a:t>to</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7" dirty="0">
                <a:latin typeface="Calibri" panose="020F0502020204030204" pitchFamily="34" charset="0"/>
                <a:ea typeface="Calibri" panose="020F0502020204030204" pitchFamily="34" charset="0"/>
                <a:cs typeface="Calibri" panose="020F0502020204030204" pitchFamily="34" charset="0"/>
              </a:rPr>
              <a:t> years.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txBox="1"/>
          <p:nvPr/>
        </p:nvSpPr>
        <p:spPr>
          <a:xfrm>
            <a:off x="2057401" y="4192485"/>
            <a:ext cx="7564580" cy="2063793"/>
          </a:xfrm>
          <a:prstGeom prst="rect">
            <a:avLst/>
          </a:prstGeom>
          <a:solidFill>
            <a:srgbClr val="F4F4F4"/>
          </a:solidFill>
          <a:ln w="3175">
            <a:solidFill>
              <a:srgbClr val="E2E2E2"/>
            </a:solidFill>
          </a:ln>
        </p:spPr>
        <p:txBody>
          <a:bodyPr vert="horz" wrap="square" lIns="0" tIns="37234" rIns="0" bIns="0" rtlCol="0">
            <a:spAutoFit/>
          </a:bodyPr>
          <a:lstStyle/>
          <a:p>
            <a:pPr marL="44160">
              <a:lnSpc>
                <a:spcPts val="886"/>
              </a:lnSpc>
              <a:spcBef>
                <a:spcPts val="293"/>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3"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].dt.year</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73"/>
              </a:lnSpc>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Group</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sales</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by</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year</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region</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451225">
              <a:lnSpc>
                <a:spcPts val="873"/>
              </a:lnSpc>
              <a:spcBef>
                <a:spcPts val="37"/>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yearly_sales</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(numeric_only=</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).reset_index()</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934724">
              <a:lnSpc>
                <a:spcPts val="873"/>
              </a:lnSpc>
              <a:spcBef>
                <a:spcPts val="794"/>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Ensure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year</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is</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string</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for</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plotting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yearly_sales[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yearly_sales[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].astype(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str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#year_labels</a:t>
            </a:r>
            <a:r>
              <a:rPr sz="1000" i="1" spc="-5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48"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yearly_sales.index.astype(int)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spcBef>
                <a:spcPts val="74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Set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Seaborn</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theme</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sns.set_theme(style=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"whitegrid"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Create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figure</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Line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with</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Seaborn</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72734">
              <a:lnSpc>
                <a:spcPts val="873"/>
              </a:lnSpc>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sns.lineplot(data=yearly_sales, x=</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,hue=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,marker=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,linewidth=</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,palette=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'tab10'</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49"/>
              </a:lnSpc>
            </a:pP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Add</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title</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labels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6D792EA-9C53-932B-6F16-1871FF7D44C8}"/>
              </a:ext>
            </a:extLst>
          </p:cNvPr>
          <p:cNvSpPr txBox="1"/>
          <p:nvPr/>
        </p:nvSpPr>
        <p:spPr>
          <a:xfrm>
            <a:off x="1939636" y="3680176"/>
            <a:ext cx="6096000" cy="461665"/>
          </a:xfrm>
          <a:prstGeom prst="rect">
            <a:avLst/>
          </a:prstGeom>
          <a:noFill/>
        </p:spPr>
        <p:txBody>
          <a:bodyPr wrap="square">
            <a:spAutoFit/>
          </a:bodyPr>
          <a:lstStyle/>
          <a:p>
            <a:r>
              <a:rPr lang="en-US" sz="2400" b="1" spc="-7" dirty="0">
                <a:solidFill>
                  <a:srgbClr val="0070C0"/>
                </a:solidFill>
                <a:latin typeface="Times New Roman" panose="02020603050405020304" pitchFamily="18" charset="0"/>
                <a:cs typeface="Times New Roman" panose="02020603050405020304" pitchFamily="18" charset="0"/>
              </a:rPr>
              <a:t>Total</a:t>
            </a:r>
            <a:r>
              <a:rPr lang="en-US" sz="2400" b="1" spc="-31" dirty="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Sales</a:t>
            </a:r>
            <a:r>
              <a:rPr lang="en-US" sz="2400" b="1" spc="-27" dirty="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Over</a:t>
            </a:r>
            <a:r>
              <a:rPr lang="en-US" sz="2400" b="1" spc="-27" dirty="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the</a:t>
            </a:r>
            <a:r>
              <a:rPr lang="en-US" sz="2400" b="1" spc="-27" dirty="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Years</a:t>
            </a:r>
            <a:r>
              <a:rPr lang="en-US" sz="2400" b="1" spc="-27" dirty="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by</a:t>
            </a:r>
            <a:r>
              <a:rPr lang="en-US" sz="2400" b="1" spc="-27" dirty="0">
                <a:solidFill>
                  <a:srgbClr val="0070C0"/>
                </a:solidFill>
                <a:latin typeface="Times New Roman" panose="02020603050405020304" pitchFamily="18" charset="0"/>
                <a:cs typeface="Times New Roman" panose="02020603050405020304" pitchFamily="18" charset="0"/>
              </a:rPr>
              <a:t> </a:t>
            </a:r>
            <a:r>
              <a:rPr lang="en-US" sz="2400" b="1" dirty="0">
                <a:solidFill>
                  <a:srgbClr val="0070C0"/>
                </a:solidFill>
                <a:latin typeface="Times New Roman" panose="02020603050405020304" pitchFamily="18" charset="0"/>
                <a:cs typeface="Times New Roman" panose="02020603050405020304" pitchFamily="18" charset="0"/>
              </a:rPr>
              <a:t>Region-</a:t>
            </a:r>
            <a:endParaRPr lang="en-I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195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13709" y="631762"/>
            <a:ext cx="7564582" cy="818598"/>
          </a:xfrm>
          <a:prstGeom prst="rect">
            <a:avLst/>
          </a:prstGeom>
          <a:solidFill>
            <a:srgbClr val="F4F4F4"/>
          </a:solidFill>
          <a:ln w="3175">
            <a:solidFill>
              <a:srgbClr val="E2E2E2"/>
            </a:solidFill>
          </a:ln>
        </p:spPr>
        <p:txBody>
          <a:bodyPr vert="horz" wrap="square" lIns="0" tIns="43728" rIns="0" bIns="0" rtlCol="0">
            <a:spAutoFit/>
          </a:bodyPr>
          <a:lstStyle/>
          <a:p>
            <a:pPr marL="44160" marR="533819">
              <a:lnSpc>
                <a:spcPts val="873"/>
              </a:lnSpc>
              <a:spcBef>
                <a:spcPts val="344"/>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'Total</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Over</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the</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Years</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by</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16</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49"/>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'Total</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Adjust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legend</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plt.legend(title=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loc=</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'upper</a:t>
            </a:r>
            <a:r>
              <a:rPr sz="1000" spc="-55"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left'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3058742">
              <a:lnSpc>
                <a:spcPts val="873"/>
              </a:lnSpc>
              <a:spcBef>
                <a:spcPts val="818"/>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Show</a:t>
            </a:r>
            <a:r>
              <a:rPr sz="1000" i="1" spc="-1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1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plot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plt.tight_layout() 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object 3"/>
          <p:cNvPicPr/>
          <p:nvPr/>
        </p:nvPicPr>
        <p:blipFill>
          <a:blip r:embed="rId2" cstate="print"/>
          <a:stretch>
            <a:fillRect/>
          </a:stretch>
        </p:blipFill>
        <p:spPr>
          <a:xfrm>
            <a:off x="2272146" y="1922362"/>
            <a:ext cx="7564581" cy="2338741"/>
          </a:xfrm>
          <a:prstGeom prst="rect">
            <a:avLst/>
          </a:prstGeom>
        </p:spPr>
      </p:pic>
      <p:sp>
        <p:nvSpPr>
          <p:cNvPr id="4" name="object 4"/>
          <p:cNvSpPr txBox="1"/>
          <p:nvPr/>
        </p:nvSpPr>
        <p:spPr>
          <a:xfrm>
            <a:off x="2468706" y="4311441"/>
            <a:ext cx="1050349" cy="193409"/>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a:t>
            </a:r>
            <a:r>
              <a:rPr sz="1000" spc="-7" dirty="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sz="1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object 5"/>
          <p:cNvSpPr txBox="1"/>
          <p:nvPr/>
        </p:nvSpPr>
        <p:spPr>
          <a:xfrm>
            <a:off x="2468706" y="4613072"/>
            <a:ext cx="5566930" cy="110800"/>
          </a:xfrm>
          <a:prstGeom prst="rect">
            <a:avLst/>
          </a:prstGeom>
          <a:solidFill>
            <a:srgbClr val="EDEDED"/>
          </a:solidFill>
        </p:spPr>
        <p:txBody>
          <a:bodyPr vert="horz" wrap="square" lIns="0" tIns="0" rIns="0" bIns="0" rtlCol="0">
            <a:spAutoFit/>
          </a:bodyPr>
          <a:lstStyle/>
          <a:p>
            <a:pPr marL="433">
              <a:lnSpc>
                <a:spcPts val="845"/>
              </a:lnSpc>
            </a:pPr>
            <a:r>
              <a:rPr sz="1000" dirty="0">
                <a:latin typeface="Calibri" panose="020F0502020204030204" pitchFamily="34" charset="0"/>
                <a:ea typeface="Calibri" panose="020F0502020204030204" pitchFamily="34" charset="0"/>
                <a:cs typeface="Calibri" panose="020F0502020204030204" pitchFamily="34" charset="0"/>
              </a:rPr>
              <a:t>In</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regions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there</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been</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steady</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increase</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sales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over</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3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years.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txBox="1"/>
          <p:nvPr/>
        </p:nvSpPr>
        <p:spPr>
          <a:xfrm>
            <a:off x="2200708" y="5445486"/>
            <a:ext cx="7564581" cy="1179810"/>
          </a:xfrm>
          <a:prstGeom prst="rect">
            <a:avLst/>
          </a:prstGeom>
          <a:solidFill>
            <a:srgbClr val="F4F4F4"/>
          </a:solidFill>
          <a:ln w="3175">
            <a:solidFill>
              <a:srgbClr val="E2E2E2"/>
            </a:solidFill>
          </a:ln>
        </p:spPr>
        <p:txBody>
          <a:bodyPr vert="horz" wrap="square" lIns="0" tIns="0" rIns="0" bIns="0" rtlCol="0">
            <a:spAutoFit/>
          </a:bodyPr>
          <a:lstStyle/>
          <a:p>
            <a:pPr>
              <a:spcBef>
                <a:spcPts val="119"/>
              </a:spcBef>
            </a:pP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#Create</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pivot</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table</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for</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sales</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profit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590101">
              <a:lnSpc>
                <a:spcPts val="873"/>
              </a:lnSpc>
              <a:spcBef>
                <a:spcPts val="37"/>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salesprofit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df.pivot_table(index=</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values=[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aggfunc=</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).reset_index()</a:t>
            </a:r>
            <a:endParaRPr sz="1000" dirty="0">
              <a:latin typeface="Calibri" panose="020F0502020204030204" pitchFamily="34" charset="0"/>
              <a:ea typeface="Calibri" panose="020F0502020204030204" pitchFamily="34" charset="0"/>
              <a:cs typeface="Calibri" panose="020F0502020204030204" pitchFamily="34" charset="0"/>
            </a:endParaRPr>
          </a:p>
          <a:p>
            <a:pPr marL="44160">
              <a:lnSpc>
                <a:spcPts val="886"/>
              </a:lnSpc>
              <a:spcBef>
                <a:spcPts val="74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Calculate</a:t>
            </a:r>
            <a:r>
              <a:rPr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average</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sales</a:t>
            </a:r>
            <a:r>
              <a:rPr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profit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706130">
              <a:lnSpc>
                <a:spcPts val="873"/>
              </a:lnSpc>
              <a:spcBef>
                <a:spcPts val="37"/>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averagesales</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().mean()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averageprofit</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().mean() </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print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(averagesales)</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943579">
              <a:lnSpc>
                <a:spcPts val="873"/>
              </a:lnSpc>
            </a:pP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print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(averageprofit) </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print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(salesprofit)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74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Set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figure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size</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0CEE4C7-C8C3-A704-A6A9-06CBC1151293}"/>
              </a:ext>
            </a:extLst>
          </p:cNvPr>
          <p:cNvSpPr txBox="1"/>
          <p:nvPr/>
        </p:nvSpPr>
        <p:spPr>
          <a:xfrm>
            <a:off x="2200708" y="4965905"/>
            <a:ext cx="6102926" cy="461665"/>
          </a:xfrm>
          <a:prstGeom prst="rect">
            <a:avLst/>
          </a:prstGeom>
          <a:noFill/>
        </p:spPr>
        <p:txBody>
          <a:bodyPr wrap="square">
            <a:spAutoFit/>
          </a:bodyPr>
          <a:lstStyle/>
          <a:p>
            <a:r>
              <a:rPr lang="en-US"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Sales</a:t>
            </a:r>
            <a:r>
              <a:rPr lang="en-US" sz="2400" b="1" spc="-3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and</a:t>
            </a:r>
            <a:r>
              <a:rPr lang="en-US" sz="2400" b="1" spc="-31"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Profit</a:t>
            </a:r>
            <a:r>
              <a:rPr lang="en-US" sz="2400" b="1" spc="-3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over</a:t>
            </a:r>
            <a:r>
              <a:rPr lang="en-US" sz="2400" b="1" spc="-31"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Regions</a:t>
            </a:r>
            <a:endParaRPr lang="en-IN" sz="2400" b="1" dirty="0">
              <a:solidFill>
                <a:srgbClr val="0070C0"/>
              </a:solidFill>
            </a:endParaRPr>
          </a:p>
        </p:txBody>
      </p:sp>
    </p:spTree>
    <p:extLst>
      <p:ext uri="{BB962C8B-B14F-4D97-AF65-F5344CB8AC3E}">
        <p14:creationId xmlns:p14="http://schemas.microsoft.com/office/powerpoint/2010/main" val="243862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01091" y="623021"/>
            <a:ext cx="8589818" cy="4433888"/>
          </a:xfrm>
          <a:custGeom>
            <a:avLst/>
            <a:gdLst/>
            <a:ahLst/>
            <a:cxnLst/>
            <a:rect l="l" t="t" r="r" b="b"/>
            <a:pathLst>
              <a:path w="6076950" h="5552440">
                <a:moveTo>
                  <a:pt x="6076950" y="0"/>
                </a:moveTo>
                <a:lnTo>
                  <a:pt x="0" y="0"/>
                </a:lnTo>
                <a:lnTo>
                  <a:pt x="0" y="4057650"/>
                </a:lnTo>
                <a:lnTo>
                  <a:pt x="0" y="5552440"/>
                </a:lnTo>
                <a:lnTo>
                  <a:pt x="6076950" y="5552440"/>
                </a:lnTo>
                <a:lnTo>
                  <a:pt x="6076950" y="4057650"/>
                </a:lnTo>
                <a:lnTo>
                  <a:pt x="6076950" y="0"/>
                </a:lnTo>
                <a:close/>
              </a:path>
            </a:pathLst>
          </a:custGeom>
          <a:solidFill>
            <a:srgbClr val="F4F4F4"/>
          </a:solidFill>
        </p:spPr>
        <p:txBody>
          <a:bodyPr wrap="square" lIns="0" tIns="0" rIns="0" bIns="0" rtlCol="0"/>
          <a:lstStyle/>
          <a:p>
            <a:endParaRPr sz="1227" dirty="0">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p:nvPr/>
        </p:nvSpPr>
        <p:spPr>
          <a:xfrm>
            <a:off x="1911926" y="653328"/>
            <a:ext cx="6184323" cy="2360541"/>
          </a:xfrm>
          <a:prstGeom prst="rect">
            <a:avLst/>
          </a:prstGeom>
        </p:spPr>
        <p:txBody>
          <a:bodyPr vert="horz" wrap="square" lIns="0" tIns="8659" rIns="0" bIns="0" rtlCol="0">
            <a:spAutoFit/>
          </a:bodyPr>
          <a:lstStyle/>
          <a:p>
            <a:pPr marL="8659">
              <a:spcBef>
                <a:spcPts val="6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2241346">
              <a:lnSpc>
                <a:spcPts val="873"/>
              </a:lnSpc>
              <a:spcBef>
                <a:spcPts val="818"/>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Create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stacked</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bar</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chart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regions</a:t>
            </a:r>
            <a:r>
              <a:rPr sz="10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salesprofit[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salesprofit[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profit</a:t>
            </a:r>
            <a:r>
              <a:rPr sz="10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salesprofit[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lnSpc>
                <a:spcPts val="886"/>
              </a:lnSpc>
              <a:spcBef>
                <a:spcPts val="743"/>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plt.bar(regions,</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label=</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'blue'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plt.bar(regions,</a:t>
            </a:r>
            <a:r>
              <a:rPr sz="1000" spc="-6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profit,</a:t>
            </a:r>
            <a:r>
              <a:rPr sz="1000" spc="-6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bottom=sales,</a:t>
            </a:r>
            <a:r>
              <a:rPr sz="1000" spc="-6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label=</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6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'orange'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1095779">
              <a:lnSpc>
                <a:spcPts val="873"/>
              </a:lnSpc>
              <a:spcBef>
                <a:spcPts val="818"/>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Add</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horizontal</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lines</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for</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average</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sales</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profit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plt.axhline(y=averagesales,</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'black'</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linestyle=</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'Average</a:t>
            </a:r>
            <a:r>
              <a:rPr sz="1000" spc="78"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749424">
              <a:lnSpc>
                <a:spcPts val="873"/>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plt.axhline(y=averageprofit</a:t>
            </a:r>
            <a:r>
              <a:rPr sz="10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averagesales,</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'gray'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linestyle=</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label=</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'Average</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lnSpc>
                <a:spcPts val="886"/>
              </a:lnSpc>
              <a:spcBef>
                <a:spcPts val="74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Customize</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chart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864587">
              <a:lnSpc>
                <a:spcPts val="873"/>
              </a:lnSpc>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and</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Profit</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over</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Regions'</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16</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'Region'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749424">
              <a:lnSpc>
                <a:spcPts val="873"/>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'Value'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plt.legend(title=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'Legend'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loc=</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'upper</a:t>
            </a:r>
            <a:r>
              <a:rPr sz="1000" spc="-55"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left'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2930591">
              <a:lnSpc>
                <a:spcPts val="873"/>
              </a:lnSpc>
              <a:spcBef>
                <a:spcPts val="794"/>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Display</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chart </a:t>
            </a:r>
            <a:endParaRPr lang="en-US" sz="1000" i="1" spc="-7" dirty="0">
              <a:solidFill>
                <a:srgbClr val="3F7F7F"/>
              </a:solidFill>
              <a:latin typeface="Calibri" panose="020F0502020204030204" pitchFamily="34" charset="0"/>
              <a:ea typeface="Calibri" panose="020F0502020204030204" pitchFamily="34" charset="0"/>
              <a:cs typeface="Calibri" panose="020F0502020204030204" pitchFamily="34" charset="0"/>
            </a:endParaRPr>
          </a:p>
          <a:p>
            <a:pPr marL="8659" marR="2930591">
              <a:lnSpc>
                <a:spcPts val="873"/>
              </a:lnSpc>
              <a:spcBef>
                <a:spcPts val="794"/>
              </a:spcBef>
            </a:pP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plt.tight_layout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8659" marR="2930591">
              <a:lnSpc>
                <a:spcPts val="873"/>
              </a:lnSpc>
              <a:spcBef>
                <a:spcPts val="794"/>
              </a:spcBef>
            </a:pP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plt.show</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txBox="1"/>
          <p:nvPr/>
        </p:nvSpPr>
        <p:spPr>
          <a:xfrm>
            <a:off x="2066494" y="3345815"/>
            <a:ext cx="525174" cy="105798"/>
          </a:xfrm>
          <a:prstGeom prst="rect">
            <a:avLst/>
          </a:prstGeom>
          <a:solidFill>
            <a:srgbClr val="EDEDED"/>
          </a:solidFill>
        </p:spPr>
        <p:txBody>
          <a:bodyPr vert="horz" wrap="square" lIns="0" tIns="0" rIns="0" bIns="0" rtlCol="0">
            <a:spAutoFit/>
          </a:bodyPr>
          <a:lstStyle/>
          <a:p>
            <a:pPr marL="433">
              <a:lnSpc>
                <a:spcPts val="845"/>
              </a:lnSpc>
            </a:pPr>
            <a:r>
              <a:rPr sz="750" spc="-7" dirty="0">
                <a:latin typeface="Calibri" panose="020F0502020204030204" pitchFamily="34" charset="0"/>
                <a:ea typeface="Calibri" panose="020F0502020204030204" pitchFamily="34" charset="0"/>
                <a:cs typeface="Calibri" panose="020F0502020204030204" pitchFamily="34" charset="0"/>
              </a:rPr>
              <a:t>2991396.4</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5" name="object 5"/>
          <p:cNvSpPr txBox="1"/>
          <p:nvPr/>
        </p:nvSpPr>
        <p:spPr>
          <a:xfrm>
            <a:off x="2066494" y="3477237"/>
            <a:ext cx="525174" cy="105798"/>
          </a:xfrm>
          <a:prstGeom prst="rect">
            <a:avLst/>
          </a:prstGeom>
          <a:solidFill>
            <a:srgbClr val="EDEDED"/>
          </a:solidFill>
        </p:spPr>
        <p:txBody>
          <a:bodyPr vert="horz" wrap="square" lIns="0" tIns="0" rIns="0" bIns="0" rtlCol="0">
            <a:spAutoFit/>
          </a:bodyPr>
          <a:lstStyle/>
          <a:p>
            <a:pPr marL="433">
              <a:lnSpc>
                <a:spcPts val="845"/>
              </a:lnSpc>
            </a:pPr>
            <a:r>
              <a:rPr sz="750" spc="-7" dirty="0">
                <a:latin typeface="Calibri" panose="020F0502020204030204" pitchFamily="34" charset="0"/>
                <a:ea typeface="Calibri" panose="020F0502020204030204" pitchFamily="34" charset="0"/>
                <a:cs typeface="Calibri" panose="020F0502020204030204" pitchFamily="34" charset="0"/>
              </a:rPr>
              <a:t>749424.24</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p:nvPr/>
        </p:nvSpPr>
        <p:spPr>
          <a:xfrm>
            <a:off x="4069773" y="3698298"/>
            <a:ext cx="1778144" cy="110403"/>
          </a:xfrm>
          <a:custGeom>
            <a:avLst/>
            <a:gdLst/>
            <a:ahLst/>
            <a:cxnLst/>
            <a:rect l="l" t="t" r="r" b="b"/>
            <a:pathLst>
              <a:path w="2607945" h="161925">
                <a:moveTo>
                  <a:pt x="2607945" y="0"/>
                </a:moveTo>
                <a:lnTo>
                  <a:pt x="0" y="0"/>
                </a:lnTo>
                <a:lnTo>
                  <a:pt x="0" y="161925"/>
                </a:lnTo>
                <a:lnTo>
                  <a:pt x="2607945" y="161925"/>
                </a:lnTo>
                <a:lnTo>
                  <a:pt x="260794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7" name="object 7"/>
          <p:cNvSpPr txBox="1"/>
          <p:nvPr/>
        </p:nvSpPr>
        <p:spPr>
          <a:xfrm>
            <a:off x="4157015" y="4015057"/>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Sales</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p:nvPr/>
        </p:nvSpPr>
        <p:spPr>
          <a:xfrm>
            <a:off x="4069773" y="3809134"/>
            <a:ext cx="1778144" cy="332076"/>
          </a:xfrm>
          <a:custGeom>
            <a:avLst/>
            <a:gdLst/>
            <a:ahLst/>
            <a:cxnLst/>
            <a:rect l="l" t="t" r="r" b="b"/>
            <a:pathLst>
              <a:path w="2607945" h="487045">
                <a:moveTo>
                  <a:pt x="2607945" y="325120"/>
                </a:moveTo>
                <a:lnTo>
                  <a:pt x="0" y="325120"/>
                </a:lnTo>
                <a:lnTo>
                  <a:pt x="0" y="487045"/>
                </a:lnTo>
                <a:lnTo>
                  <a:pt x="2607945" y="487045"/>
                </a:lnTo>
                <a:lnTo>
                  <a:pt x="2607945" y="325120"/>
                </a:lnTo>
                <a:close/>
              </a:path>
              <a:path w="2607945" h="487045">
                <a:moveTo>
                  <a:pt x="2607945" y="162560"/>
                </a:moveTo>
                <a:lnTo>
                  <a:pt x="0" y="162560"/>
                </a:lnTo>
                <a:lnTo>
                  <a:pt x="0" y="324485"/>
                </a:lnTo>
                <a:lnTo>
                  <a:pt x="2607945" y="324485"/>
                </a:lnTo>
                <a:lnTo>
                  <a:pt x="2607945" y="162560"/>
                </a:lnTo>
                <a:close/>
              </a:path>
              <a:path w="2607945" h="487045">
                <a:moveTo>
                  <a:pt x="2607945" y="0"/>
                </a:moveTo>
                <a:lnTo>
                  <a:pt x="0" y="0"/>
                </a:lnTo>
                <a:lnTo>
                  <a:pt x="0" y="161925"/>
                </a:lnTo>
                <a:lnTo>
                  <a:pt x="2607945" y="161925"/>
                </a:lnTo>
                <a:lnTo>
                  <a:pt x="260794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3712695" y="4331093"/>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1254</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p:nvPr/>
        </p:nvSpPr>
        <p:spPr>
          <a:xfrm>
            <a:off x="4069773" y="4141643"/>
            <a:ext cx="1778144" cy="221240"/>
          </a:xfrm>
          <a:custGeom>
            <a:avLst/>
            <a:gdLst/>
            <a:ahLst/>
            <a:cxnLst/>
            <a:rect l="l" t="t" r="r" b="b"/>
            <a:pathLst>
              <a:path w="2607945" h="324485">
                <a:moveTo>
                  <a:pt x="2607945" y="162560"/>
                </a:moveTo>
                <a:lnTo>
                  <a:pt x="0" y="162560"/>
                </a:lnTo>
                <a:lnTo>
                  <a:pt x="0" y="324485"/>
                </a:lnTo>
                <a:lnTo>
                  <a:pt x="2607945" y="324485"/>
                </a:lnTo>
                <a:lnTo>
                  <a:pt x="2607945" y="162560"/>
                </a:lnTo>
                <a:close/>
              </a:path>
              <a:path w="2607945" h="324485">
                <a:moveTo>
                  <a:pt x="2607945" y="0"/>
                </a:moveTo>
                <a:lnTo>
                  <a:pt x="0" y="0"/>
                </a:lnTo>
                <a:lnTo>
                  <a:pt x="0" y="161925"/>
                </a:lnTo>
                <a:lnTo>
                  <a:pt x="2607945" y="161925"/>
                </a:lnTo>
                <a:lnTo>
                  <a:pt x="260794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2208503" y="3975172"/>
            <a:ext cx="590983" cy="701241"/>
          </a:xfrm>
          <a:prstGeom prst="rect">
            <a:avLst/>
          </a:prstGeom>
        </p:spPr>
        <p:txBody>
          <a:bodyPr vert="horz" wrap="square" lIns="0" tIns="8659" rIns="0" bIns="0" rtlCol="0">
            <a:spAutoFit/>
          </a:bodyPr>
          <a:lstStyle/>
          <a:p>
            <a:pPr marL="237686">
              <a:lnSpc>
                <a:spcPts val="886"/>
              </a:lnSpc>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Region</a:t>
            </a:r>
            <a:endParaRPr sz="750" dirty="0">
              <a:latin typeface="Calibri" panose="020F0502020204030204" pitchFamily="34" charset="0"/>
              <a:ea typeface="Calibri" panose="020F0502020204030204" pitchFamily="34" charset="0"/>
              <a:cs typeface="Calibri" panose="020F0502020204030204" pitchFamily="34" charset="0"/>
            </a:endParaRPr>
          </a:p>
          <a:p>
            <a:pPr marL="180537" indent="-171878">
              <a:lnSpc>
                <a:spcPts val="873"/>
              </a:lnSpc>
              <a:buAutoNum type="arabicPlain"/>
              <a:tabLst>
                <a:tab pos="180537" algn="l"/>
              </a:tabLst>
            </a:pPr>
            <a:r>
              <a:rPr sz="750" spc="-7" dirty="0">
                <a:latin typeface="Calibri" panose="020F0502020204030204" pitchFamily="34" charset="0"/>
                <a:ea typeface="Calibri" panose="020F0502020204030204" pitchFamily="34" charset="0"/>
                <a:cs typeface="Calibri" panose="020F0502020204030204" pitchFamily="34" charset="0"/>
              </a:rPr>
              <a:t>Central</a:t>
            </a:r>
            <a:endParaRPr sz="750" dirty="0">
              <a:latin typeface="Calibri" panose="020F0502020204030204" pitchFamily="34" charset="0"/>
              <a:ea typeface="Calibri" panose="020F0502020204030204" pitchFamily="34" charset="0"/>
              <a:cs typeface="Calibri" panose="020F0502020204030204" pitchFamily="34" charset="0"/>
            </a:endParaRPr>
          </a:p>
          <a:p>
            <a:pPr marL="352416" indent="-343757">
              <a:lnSpc>
                <a:spcPts val="873"/>
              </a:lnSpc>
              <a:buAutoNum type="arabicPlain"/>
              <a:tabLst>
                <a:tab pos="352416" algn="l"/>
              </a:tabLst>
            </a:pPr>
            <a:r>
              <a:rPr sz="750" spc="-14" dirty="0">
                <a:latin typeface="Calibri" panose="020F0502020204030204" pitchFamily="34" charset="0"/>
                <a:ea typeface="Calibri" panose="020F0502020204030204" pitchFamily="34" charset="0"/>
                <a:cs typeface="Calibri" panose="020F0502020204030204" pitchFamily="34" charset="0"/>
              </a:rPr>
              <a:t>East</a:t>
            </a:r>
            <a:endParaRPr sz="750" dirty="0">
              <a:latin typeface="Calibri" panose="020F0502020204030204" pitchFamily="34" charset="0"/>
              <a:ea typeface="Calibri" panose="020F0502020204030204" pitchFamily="34" charset="0"/>
              <a:cs typeface="Calibri" panose="020F0502020204030204" pitchFamily="34" charset="0"/>
            </a:endParaRPr>
          </a:p>
          <a:p>
            <a:pPr marL="295267" indent="-286608">
              <a:lnSpc>
                <a:spcPts val="873"/>
              </a:lnSpc>
              <a:buAutoNum type="arabicPlain"/>
              <a:tabLst>
                <a:tab pos="295267" algn="l"/>
              </a:tabLst>
            </a:pPr>
            <a:r>
              <a:rPr sz="750" spc="-7" dirty="0">
                <a:latin typeface="Calibri" panose="020F0502020204030204" pitchFamily="34" charset="0"/>
                <a:ea typeface="Calibri" panose="020F0502020204030204" pitchFamily="34" charset="0"/>
                <a:cs typeface="Calibri" panose="020F0502020204030204" pitchFamily="34" charset="0"/>
              </a:rPr>
              <a:t>North</a:t>
            </a:r>
            <a:endParaRPr sz="750" dirty="0">
              <a:latin typeface="Calibri" panose="020F0502020204030204" pitchFamily="34" charset="0"/>
              <a:ea typeface="Calibri" panose="020F0502020204030204" pitchFamily="34" charset="0"/>
              <a:cs typeface="Calibri" panose="020F0502020204030204" pitchFamily="34" charset="0"/>
            </a:endParaRPr>
          </a:p>
          <a:p>
            <a:pPr marL="295267" indent="-286608">
              <a:lnSpc>
                <a:spcPts val="873"/>
              </a:lnSpc>
              <a:buAutoNum type="arabicPlain"/>
              <a:tabLst>
                <a:tab pos="295267" algn="l"/>
              </a:tabLst>
            </a:pPr>
            <a:r>
              <a:rPr sz="750" spc="-7" dirty="0">
                <a:latin typeface="Calibri" panose="020F0502020204030204" pitchFamily="34" charset="0"/>
                <a:ea typeface="Calibri" panose="020F0502020204030204" pitchFamily="34" charset="0"/>
                <a:cs typeface="Calibri" panose="020F0502020204030204" pitchFamily="34" charset="0"/>
              </a:rPr>
              <a:t>South</a:t>
            </a:r>
            <a:endParaRPr sz="750" dirty="0">
              <a:latin typeface="Calibri" panose="020F0502020204030204" pitchFamily="34" charset="0"/>
              <a:ea typeface="Calibri" panose="020F0502020204030204" pitchFamily="34" charset="0"/>
              <a:cs typeface="Calibri" panose="020F0502020204030204" pitchFamily="34" charset="0"/>
            </a:endParaRPr>
          </a:p>
          <a:p>
            <a:pPr marL="352416" indent="-343757">
              <a:lnSpc>
                <a:spcPts val="886"/>
              </a:lnSpc>
              <a:buAutoNum type="arabicPlain"/>
              <a:tabLst>
                <a:tab pos="352416" algn="l"/>
              </a:tabLst>
            </a:pPr>
            <a:r>
              <a:rPr sz="750" spc="-14" dirty="0">
                <a:latin typeface="Calibri" panose="020F0502020204030204" pitchFamily="34" charset="0"/>
                <a:ea typeface="Calibri" panose="020F0502020204030204" pitchFamily="34" charset="0"/>
                <a:cs typeface="Calibri" panose="020F0502020204030204" pitchFamily="34" charset="0"/>
              </a:rPr>
              <a:t>West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2853171" y="3966487"/>
            <a:ext cx="1107065" cy="694974"/>
          </a:xfrm>
          <a:prstGeom prst="rect">
            <a:avLst/>
          </a:prstGeom>
        </p:spPr>
        <p:txBody>
          <a:bodyPr vert="horz" wrap="square" lIns="0" tIns="15153" rIns="0" bIns="0" rtlCol="0">
            <a:spAutoFit/>
          </a:bodyPr>
          <a:lstStyle/>
          <a:p>
            <a:pPr marL="65807" marR="3464" indent="171878">
              <a:lnSpc>
                <a:spcPts val="873"/>
              </a:lnSpc>
              <a:spcBef>
                <a:spcPts val="119"/>
              </a:spcBef>
              <a:tabLst>
                <a:tab pos="696605" algn="l"/>
              </a:tabLst>
            </a:pPr>
            <a:r>
              <a:rPr sz="750" spc="-7" dirty="0">
                <a:latin typeface="Calibri" panose="020F0502020204030204" pitchFamily="34" charset="0"/>
                <a:ea typeface="Calibri" panose="020F0502020204030204" pitchFamily="34" charset="0"/>
                <a:cs typeface="Calibri" panose="020F0502020204030204" pitchFamily="34" charset="0"/>
              </a:rPr>
              <a:t>Profit</a:t>
            </a:r>
            <a:r>
              <a:rPr lang="en-US" sz="750" spc="-7" dirty="0">
                <a:latin typeface="Calibri" panose="020F0502020204030204" pitchFamily="34" charset="0"/>
                <a:ea typeface="Calibri" panose="020F0502020204030204" pitchFamily="34" charset="0"/>
                <a:cs typeface="Calibri" panose="020F0502020204030204" pitchFamily="34" charset="0"/>
              </a:rPr>
              <a:t> Sales</a:t>
            </a:r>
            <a:r>
              <a:rPr sz="750" spc="-7" dirty="0">
                <a:latin typeface="Calibri" panose="020F0502020204030204" pitchFamily="34" charset="0"/>
                <a:ea typeface="Calibri" panose="020F0502020204030204" pitchFamily="34" charset="0"/>
                <a:cs typeface="Calibri" panose="020F0502020204030204" pitchFamily="34" charset="0"/>
              </a:rPr>
              <a:t> 856806.84</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3468156</a:t>
            </a:r>
            <a:endParaRPr sz="750" dirty="0">
              <a:latin typeface="Calibri" panose="020F0502020204030204" pitchFamily="34" charset="0"/>
              <a:ea typeface="Calibri" panose="020F0502020204030204" pitchFamily="34" charset="0"/>
              <a:cs typeface="Calibri" panose="020F0502020204030204" pitchFamily="34" charset="0"/>
            </a:endParaRPr>
          </a:p>
          <a:p>
            <a:pPr marL="8659">
              <a:lnSpc>
                <a:spcPts val="835"/>
              </a:lnSpc>
              <a:tabLst>
                <a:tab pos="696605" algn="l"/>
              </a:tabLst>
            </a:pPr>
            <a:r>
              <a:rPr sz="900" spc="-7" dirty="0">
                <a:latin typeface="Calibri" panose="020F0502020204030204" pitchFamily="34" charset="0"/>
                <a:ea typeface="Calibri" panose="020F0502020204030204" pitchFamily="34" charset="0"/>
                <a:cs typeface="Calibri" panose="020F0502020204030204" pitchFamily="34" charset="0"/>
              </a:rPr>
              <a:t>1074345.58</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4248368</a:t>
            </a:r>
            <a:endParaRPr sz="750" dirty="0">
              <a:latin typeface="Calibri" panose="020F0502020204030204" pitchFamily="34" charset="0"/>
              <a:ea typeface="Calibri" panose="020F0502020204030204" pitchFamily="34" charset="0"/>
              <a:cs typeface="Calibri" panose="020F0502020204030204" pitchFamily="34" charset="0"/>
            </a:endParaRPr>
          </a:p>
          <a:p>
            <a:pPr marL="237686">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401.28</a:t>
            </a:r>
            <a:endParaRPr sz="750" dirty="0">
              <a:latin typeface="Calibri" panose="020F0502020204030204" pitchFamily="34" charset="0"/>
              <a:ea typeface="Calibri" panose="020F0502020204030204" pitchFamily="34" charset="0"/>
              <a:cs typeface="Calibri" panose="020F0502020204030204" pitchFamily="34" charset="0"/>
            </a:endParaRPr>
          </a:p>
          <a:p>
            <a:pPr marR="3464" algn="r">
              <a:lnSpc>
                <a:spcPts val="873"/>
              </a:lnSpc>
              <a:tabLst>
                <a:tab pos="630365" algn="l"/>
              </a:tabLst>
            </a:pPr>
            <a:r>
              <a:rPr sz="750" spc="-7" dirty="0">
                <a:latin typeface="Calibri" panose="020F0502020204030204" pitchFamily="34" charset="0"/>
                <a:ea typeface="Calibri" panose="020F0502020204030204" pitchFamily="34" charset="0"/>
                <a:cs typeface="Calibri" panose="020F0502020204030204" pitchFamily="34" charset="0"/>
              </a:rPr>
              <a:t>623562.89</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2440461</a:t>
            </a:r>
            <a:endParaRPr sz="750" dirty="0">
              <a:latin typeface="Calibri" panose="020F0502020204030204" pitchFamily="34" charset="0"/>
              <a:ea typeface="Calibri" panose="020F0502020204030204" pitchFamily="34" charset="0"/>
              <a:cs typeface="Calibri" panose="020F0502020204030204" pitchFamily="34" charset="0"/>
            </a:endParaRPr>
          </a:p>
          <a:p>
            <a:pPr marR="3464" algn="r">
              <a:lnSpc>
                <a:spcPts val="886"/>
              </a:lnSpc>
              <a:tabLst>
                <a:tab pos="687946" algn="l"/>
              </a:tabLst>
            </a:pPr>
            <a:r>
              <a:rPr sz="750" spc="-7" dirty="0">
                <a:latin typeface="Calibri" panose="020F0502020204030204" pitchFamily="34" charset="0"/>
                <a:ea typeface="Calibri" panose="020F0502020204030204" pitchFamily="34" charset="0"/>
                <a:cs typeface="Calibri" panose="020F0502020204030204" pitchFamily="34" charset="0"/>
              </a:rPr>
              <a:t>1192004.61</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4798743</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p:nvPr/>
        </p:nvSpPr>
        <p:spPr>
          <a:xfrm>
            <a:off x="1911927" y="623455"/>
            <a:ext cx="8478981" cy="4433454"/>
          </a:xfrm>
          <a:custGeom>
            <a:avLst/>
            <a:gdLst/>
            <a:ahLst/>
            <a:cxnLst/>
            <a:rect l="l" t="t" r="r" b="b"/>
            <a:pathLst>
              <a:path w="6076315" h="5551805">
                <a:moveTo>
                  <a:pt x="0" y="1904"/>
                </a:moveTo>
                <a:lnTo>
                  <a:pt x="6076315" y="1904"/>
                </a:lnTo>
              </a:path>
              <a:path w="6076315" h="5551805">
                <a:moveTo>
                  <a:pt x="6075045" y="0"/>
                </a:moveTo>
                <a:lnTo>
                  <a:pt x="6075045" y="4184650"/>
                </a:lnTo>
              </a:path>
              <a:path w="6076315" h="5551805">
                <a:moveTo>
                  <a:pt x="1905" y="4184650"/>
                </a:moveTo>
                <a:lnTo>
                  <a:pt x="1905" y="0"/>
                </a:lnTo>
              </a:path>
              <a:path w="6076315" h="5551805">
                <a:moveTo>
                  <a:pt x="6075045" y="4057650"/>
                </a:moveTo>
                <a:lnTo>
                  <a:pt x="6075045" y="5551805"/>
                </a:lnTo>
              </a:path>
              <a:path w="6076315" h="5551805">
                <a:moveTo>
                  <a:pt x="6076315" y="5550535"/>
                </a:moveTo>
                <a:lnTo>
                  <a:pt x="0" y="5550535"/>
                </a:lnTo>
              </a:path>
              <a:path w="6076315" h="5551805">
                <a:moveTo>
                  <a:pt x="1905" y="5551805"/>
                </a:moveTo>
                <a:lnTo>
                  <a:pt x="1905" y="4057650"/>
                </a:lnTo>
              </a:path>
              <a:path w="6076315" h="5551805">
                <a:moveTo>
                  <a:pt x="0" y="1904"/>
                </a:moveTo>
                <a:lnTo>
                  <a:pt x="6076315" y="1904"/>
                </a:lnTo>
              </a:path>
              <a:path w="6076315" h="5551805">
                <a:moveTo>
                  <a:pt x="6075045" y="0"/>
                </a:moveTo>
                <a:lnTo>
                  <a:pt x="6075045" y="4184650"/>
                </a:lnTo>
              </a:path>
              <a:path w="6076315" h="5551805">
                <a:moveTo>
                  <a:pt x="1905" y="4184650"/>
                </a:moveTo>
                <a:lnTo>
                  <a:pt x="1905" y="0"/>
                </a:lnTo>
              </a:path>
              <a:path w="6076315" h="5551805">
                <a:moveTo>
                  <a:pt x="6075045" y="4057650"/>
                </a:moveTo>
                <a:lnTo>
                  <a:pt x="6075045" y="5551805"/>
                </a:lnTo>
              </a:path>
              <a:path w="6076315" h="5551805">
                <a:moveTo>
                  <a:pt x="6076315" y="5550535"/>
                </a:moveTo>
                <a:lnTo>
                  <a:pt x="0" y="5550535"/>
                </a:lnTo>
              </a:path>
              <a:path w="6076315" h="5551805">
                <a:moveTo>
                  <a:pt x="1905" y="5551805"/>
                </a:moveTo>
                <a:lnTo>
                  <a:pt x="1905" y="4057650"/>
                </a:lnTo>
              </a:path>
            </a:pathLst>
          </a:custGeom>
          <a:ln w="3175">
            <a:solidFill>
              <a:srgbClr val="E2E2E2"/>
            </a:solidFill>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3677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28800" y="660519"/>
            <a:ext cx="8437418" cy="3939189"/>
          </a:xfrm>
          <a:prstGeom prst="rect">
            <a:avLst/>
          </a:prstGeom>
        </p:spPr>
      </p:pic>
      <p:sp>
        <p:nvSpPr>
          <p:cNvPr id="3" name="object 3"/>
          <p:cNvSpPr txBox="1"/>
          <p:nvPr/>
        </p:nvSpPr>
        <p:spPr>
          <a:xfrm>
            <a:off x="1877291" y="4869439"/>
            <a:ext cx="8437418" cy="898731"/>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r>
              <a:rPr sz="1000" spc="-7" dirty="0">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73167" indent="-70570">
              <a:spcBef>
                <a:spcPts val="614"/>
              </a:spcBef>
              <a:buSzPct val="77272"/>
              <a:buAutoNum type="arabicPeriod"/>
              <a:tabLst>
                <a:tab pos="73167" algn="l"/>
              </a:tabLst>
            </a:pPr>
            <a:r>
              <a:rPr sz="1000" spc="-17" dirty="0">
                <a:latin typeface="Calibri" panose="020F0502020204030204" pitchFamily="34" charset="0"/>
                <a:ea typeface="Calibri" panose="020F0502020204030204" pitchFamily="34" charset="0"/>
                <a:cs typeface="Calibri" panose="020F0502020204030204" pitchFamily="34" charset="0"/>
              </a:rPr>
              <a:t>Average</a:t>
            </a:r>
            <a:r>
              <a:rPr sz="1000" spc="-14"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sales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amount</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is</a:t>
            </a:r>
            <a:r>
              <a:rPr sz="1000" spc="-1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3738932</a:t>
            </a:r>
            <a:endParaRPr sz="1000" dirty="0">
              <a:latin typeface="Calibri" panose="020F0502020204030204" pitchFamily="34" charset="0"/>
              <a:ea typeface="Calibri" panose="020F0502020204030204" pitchFamily="34" charset="0"/>
              <a:cs typeface="Calibri" panose="020F0502020204030204" pitchFamily="34" charset="0"/>
            </a:endParaRPr>
          </a:p>
          <a:p>
            <a:pPr marL="319945" lvl="1" indent="-207380">
              <a:spcBef>
                <a:spcPts val="586"/>
              </a:spcBef>
              <a:buAutoNum type="arabicPeriod"/>
              <a:tabLst>
                <a:tab pos="319945" algn="l"/>
              </a:tabLst>
            </a:pPr>
            <a:r>
              <a:rPr sz="1000" dirty="0">
                <a:latin typeface="Calibri" panose="020F0502020204030204" pitchFamily="34" charset="0"/>
                <a:ea typeface="Calibri" panose="020F0502020204030204" pitchFamily="34" charset="0"/>
                <a:cs typeface="Calibri" panose="020F0502020204030204" pitchFamily="34" charset="0"/>
              </a:rPr>
              <a:t>Average</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profit</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amount</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is</a:t>
            </a:r>
            <a:r>
              <a:rPr sz="1000" spc="-2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936679.98</a:t>
            </a:r>
            <a:endParaRPr sz="1000" dirty="0">
              <a:latin typeface="Calibri" panose="020F0502020204030204" pitchFamily="34" charset="0"/>
              <a:ea typeface="Calibri" panose="020F0502020204030204" pitchFamily="34" charset="0"/>
              <a:cs typeface="Calibri" panose="020F0502020204030204" pitchFamily="34" charset="0"/>
            </a:endParaRPr>
          </a:p>
          <a:p>
            <a:pPr marL="319945" lvl="1" indent="-207380">
              <a:spcBef>
                <a:spcPts val="658"/>
              </a:spcBef>
              <a:buAutoNum type="arabicPeriod"/>
              <a:tabLst>
                <a:tab pos="319945" algn="l"/>
              </a:tabLst>
            </a:pPr>
            <a:r>
              <a:rPr sz="1000" dirty="0">
                <a:latin typeface="Calibri" panose="020F0502020204030204" pitchFamily="34" charset="0"/>
                <a:ea typeface="Calibri" panose="020F0502020204030204" pitchFamily="34" charset="0"/>
                <a:cs typeface="Calibri" panose="020F0502020204030204" pitchFamily="34" charset="0"/>
              </a:rPr>
              <a:t>All</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regions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except</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South</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crossed</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average</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sales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and</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profit</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mark</a:t>
            </a: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7712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upermarket Sales Analysis">
            <a:extLst>
              <a:ext uri="{FF2B5EF4-FFF2-40B4-BE49-F238E27FC236}">
                <a16:creationId xmlns:a16="http://schemas.microsoft.com/office/drawing/2014/main" id="{5040BDE8-8211-4E7F-AA61-9DA0F38FC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762"/>
            <a:ext cx="12192000" cy="6091238"/>
          </a:xfrm>
          <a:prstGeom prst="rect">
            <a:avLst/>
          </a:prstGeom>
        </p:spPr>
      </p:pic>
      <p:sp>
        <p:nvSpPr>
          <p:cNvPr id="3" name="TextBox 2">
            <a:extLst>
              <a:ext uri="{FF2B5EF4-FFF2-40B4-BE49-F238E27FC236}">
                <a16:creationId xmlns:a16="http://schemas.microsoft.com/office/drawing/2014/main" id="{8737DF3F-85B4-3ED2-BAEE-09ED8474E23A}"/>
              </a:ext>
            </a:extLst>
          </p:cNvPr>
          <p:cNvSpPr txBox="1"/>
          <p:nvPr/>
        </p:nvSpPr>
        <p:spPr>
          <a:xfrm>
            <a:off x="4300539" y="58876"/>
            <a:ext cx="3799468" cy="707886"/>
          </a:xfrm>
          <a:prstGeom prst="rect">
            <a:avLst/>
          </a:prstGeom>
          <a:noFill/>
        </p:spPr>
        <p:txBody>
          <a:bodyPr wrap="square" rtlCol="0">
            <a:spAutoFit/>
          </a:bodyPr>
          <a:lstStyle/>
          <a:p>
            <a:pPr algn="ctr"/>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Dashboard</a:t>
            </a:r>
            <a:endParaRPr lang="en-IN" sz="4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02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79B70-C63D-B67B-EFE4-E8C12BE2FE53}"/>
              </a:ext>
            </a:extLst>
          </p:cNvPr>
          <p:cNvSpPr>
            <a:spLocks noGrp="1"/>
          </p:cNvSpPr>
          <p:nvPr>
            <p:ph type="title"/>
          </p:nvPr>
        </p:nvSpPr>
        <p:spPr>
          <a:xfrm>
            <a:off x="677334" y="609599"/>
            <a:ext cx="8596668" cy="5548313"/>
          </a:xfrm>
        </p:spPr>
        <p:txBody>
          <a:bodyPr>
            <a:normAutofit/>
          </a:bodyPr>
          <a:lstStyle/>
          <a:p>
            <a:r>
              <a:rPr lang="en-US" sz="4400" b="1" dirty="0">
                <a:solidFill>
                  <a:srgbClr val="00B050"/>
                </a:solidFill>
                <a:latin typeface="Calibri" panose="020F0502020204030204" pitchFamily="34" charset="0"/>
                <a:ea typeface="Calibri" panose="020F0502020204030204" pitchFamily="34" charset="0"/>
                <a:cs typeface="Calibri" panose="020F0502020204030204" pitchFamily="34" charset="0"/>
              </a:rPr>
              <a:t>Problem Statement:</a:t>
            </a:r>
            <a:br>
              <a:rPr lang="en-US" b="1" dirty="0">
                <a:solidFill>
                  <a:srgbClr val="00B050"/>
                </a:solidFill>
              </a:rPr>
            </a:br>
            <a:br>
              <a:rPr lang="en-US" b="1" dirty="0">
                <a:solidFill>
                  <a:srgbClr val="00B050"/>
                </a:solidFill>
              </a:rPr>
            </a:br>
            <a:r>
              <a:rPr lang="en-US" sz="2700" dirty="0">
                <a:solidFill>
                  <a:schemeClr val="tx1"/>
                </a:solidFill>
                <a:latin typeface="Calibri" panose="020F0502020204030204" pitchFamily="34" charset="0"/>
                <a:ea typeface="Calibri" panose="020F0502020204030204" pitchFamily="34" charset="0"/>
                <a:cs typeface="Calibri" panose="020F0502020204030204" pitchFamily="34" charset="0"/>
              </a:rPr>
              <a:t>To analyze and model grocery sales data from a supermarket to uncover patterns, identify key factors influencing sales and </a:t>
            </a:r>
            <a:r>
              <a:rPr lang="en-US" sz="2700" dirty="0" err="1">
                <a:solidFill>
                  <a:schemeClr val="tx1"/>
                </a:solidFill>
                <a:latin typeface="Calibri" panose="020F0502020204030204" pitchFamily="34" charset="0"/>
                <a:ea typeface="Calibri" panose="020F0502020204030204" pitchFamily="34" charset="0"/>
                <a:cs typeface="Calibri" panose="020F0502020204030204" pitchFamily="34" charset="0"/>
              </a:rPr>
              <a:t>profit,using</a:t>
            </a:r>
            <a:r>
              <a:rPr lang="en-US" sz="2700" dirty="0">
                <a:solidFill>
                  <a:schemeClr val="tx1"/>
                </a:solidFill>
                <a:latin typeface="Calibri" panose="020F0502020204030204" pitchFamily="34" charset="0"/>
                <a:ea typeface="Calibri" panose="020F0502020204030204" pitchFamily="34" charset="0"/>
                <a:cs typeface="Calibri" panose="020F0502020204030204" pitchFamily="34" charset="0"/>
              </a:rPr>
              <a:t> different charts and visualization tools .Provide insights and suggestions after analysis.</a:t>
            </a:r>
            <a:b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0566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11926" y="1484601"/>
            <a:ext cx="8132620" cy="4729412"/>
          </a:xfrm>
          <a:prstGeom prst="rect">
            <a:avLst/>
          </a:prstGeom>
        </p:spPr>
        <p:txBody>
          <a:bodyPr vert="horz" wrap="square" lIns="0" tIns="15153" rIns="0" bIns="0" rtlCol="0">
            <a:spAutoFit/>
          </a:bodyPr>
          <a:lstStyle/>
          <a:p>
            <a:pPr>
              <a:spcBef>
                <a:spcPts val="273"/>
              </a:spcBef>
            </a:pPr>
            <a:endParaRPr lang="en-US" sz="1100" dirty="0">
              <a:latin typeface="Calibri" panose="020F0502020204030204" pitchFamily="34" charset="0"/>
              <a:ea typeface="Calibri" panose="020F0502020204030204" pitchFamily="34" charset="0"/>
              <a:cs typeface="Calibri" panose="020F0502020204030204" pitchFamily="34" charset="0"/>
            </a:endParaRPr>
          </a:p>
          <a:p>
            <a:pPr marL="44160" marR="132048" indent="171445">
              <a:buClr>
                <a:srgbClr val="A95C00"/>
              </a:buClr>
              <a:buAutoNum type="arabicPeriod"/>
              <a:tabLst>
                <a:tab pos="215606" algn="l"/>
              </a:tabLst>
            </a:pP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Eggs,</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Meat,</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lang="en-US" sz="11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Fish</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category</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is</a:t>
            </a:r>
            <a:r>
              <a:rPr lang="en-US"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top-</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performing</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category,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indicating</a:t>
            </a:r>
            <a:r>
              <a:rPr lang="en-US"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high</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demand</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lang="en-US" sz="1100" spc="-4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consistent</a:t>
            </a:r>
            <a:r>
              <a:rPr lang="en-US"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consumer</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preference</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lang="en-US" sz="1100" spc="-4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these products.</a:t>
            </a:r>
            <a:endParaRPr lang="en-US" sz="1100" dirty="0">
              <a:latin typeface="Calibri" panose="020F0502020204030204" pitchFamily="34" charset="0"/>
              <a:ea typeface="Calibri" panose="020F0502020204030204" pitchFamily="34" charset="0"/>
              <a:cs typeface="Calibri" panose="020F0502020204030204" pitchFamily="34" charset="0"/>
            </a:endParaRPr>
          </a:p>
          <a:p>
            <a:pPr marL="44160" marR="75331"/>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Oil</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lang="en-US"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Masala</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has</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lowest</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suggesting</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either</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niche</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demand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or</a:t>
            </a:r>
            <a:r>
              <a:rPr lang="en-US"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underperformance</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in</a:t>
            </a:r>
            <a:r>
              <a:rPr lang="en-US"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this</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segment,</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potentially</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due</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competition</a:t>
            </a:r>
            <a:r>
              <a:rPr lang="en-US" sz="11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17" dirty="0">
                <a:solidFill>
                  <a:srgbClr val="7827A0"/>
                </a:solidFill>
                <a:latin typeface="Calibri" panose="020F0502020204030204" pitchFamily="34" charset="0"/>
                <a:ea typeface="Calibri" panose="020F0502020204030204" pitchFamily="34" charset="0"/>
                <a:cs typeface="Calibri" panose="020F0502020204030204" pitchFamily="34" charset="0"/>
              </a:rPr>
              <a:t>or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pricing.</a:t>
            </a:r>
            <a:endParaRPr lang="en-US" sz="1100" dirty="0">
              <a:latin typeface="Calibri" panose="020F0502020204030204" pitchFamily="34" charset="0"/>
              <a:ea typeface="Calibri" panose="020F0502020204030204" pitchFamily="34" charset="0"/>
              <a:cs typeface="Calibri" panose="020F0502020204030204" pitchFamily="34" charset="0"/>
            </a:endParaRPr>
          </a:p>
          <a:p>
            <a:pPr marL="44160" marR="74899" indent="-9525">
              <a:spcBef>
                <a:spcPts val="794"/>
              </a:spcBef>
              <a:buClr>
                <a:srgbClr val="A95C00"/>
              </a:buClr>
              <a:buAutoNum type="arabicPeriod" startAt="2"/>
              <a:tabLst>
                <a:tab pos="158024" algn="l"/>
              </a:tabLst>
            </a:pPr>
            <a:r>
              <a:rPr lang="en-US" sz="1100" dirty="0">
                <a:solidFill>
                  <a:srgbClr val="BE0202"/>
                </a:solidFill>
                <a:latin typeface="Calibri" panose="020F0502020204030204" pitchFamily="34" charset="0"/>
                <a:ea typeface="Calibri" panose="020F0502020204030204" pitchFamily="34" charset="0"/>
                <a:cs typeface="Calibri" panose="020F0502020204030204" pitchFamily="34" charset="0"/>
              </a:rPr>
              <a:t>	Health</a:t>
            </a:r>
            <a:r>
              <a:rPr lang="en-US" sz="1100" spc="-41"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Drinks</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lang="en-US"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Soft</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Drinks</a:t>
            </a:r>
            <a:r>
              <a:rPr lang="en-US"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dominate</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sub-</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category</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sales,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highlighting</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their</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popularity</a:t>
            </a:r>
            <a:r>
              <a:rPr lang="en-US"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lang="en-US"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potential</a:t>
            </a:r>
            <a:r>
              <a:rPr lang="en-US"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lang="en-US" sz="1100" spc="-4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growth</a:t>
            </a:r>
            <a:r>
              <a:rPr lang="en-US"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in</a:t>
            </a:r>
            <a:r>
              <a:rPr lang="en-US" sz="1100" spc="-4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beverage market.</a:t>
            </a:r>
            <a:endParaRPr lang="en-US" sz="1100" dirty="0">
              <a:latin typeface="Calibri" panose="020F0502020204030204" pitchFamily="34" charset="0"/>
              <a:ea typeface="Calibri" panose="020F0502020204030204" pitchFamily="34" charset="0"/>
              <a:cs typeface="Calibri" panose="020F0502020204030204" pitchFamily="34" charset="0"/>
            </a:endParaRPr>
          </a:p>
          <a:p>
            <a:pPr marL="44160" marR="132914" indent="57148"/>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On</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other</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hand,</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Rice</a:t>
            </a:r>
            <a:r>
              <a:rPr lang="en-US" sz="11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lang="en-US" sz="11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Organic</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Fruits</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exhibit</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lowest</a:t>
            </a:r>
            <a:r>
              <a:rPr lang="en-US"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sales,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signaling</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need</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revisit</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marketing,</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availability,</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or</a:t>
            </a:r>
            <a:r>
              <a:rPr lang="en-US" sz="1100" spc="-4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pricing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strategies</a:t>
            </a:r>
            <a:r>
              <a:rPr lang="en-US"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lang="en-US" sz="1100" spc="-4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these</a:t>
            </a:r>
            <a:r>
              <a:rPr lang="en-US"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sub-</a:t>
            </a:r>
            <a:r>
              <a:rPr lang="en-US" sz="11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catego</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100" dirty="0">
              <a:latin typeface="Calibri" panose="020F0502020204030204" pitchFamily="34" charset="0"/>
              <a:ea typeface="Calibri" panose="020F0502020204030204" pitchFamily="34" charset="0"/>
              <a:cs typeface="Calibri" panose="020F0502020204030204" pitchFamily="34" charset="0"/>
            </a:endParaRPr>
          </a:p>
          <a:p>
            <a:pPr>
              <a:spcBef>
                <a:spcPts val="764"/>
              </a:spcBef>
            </a:pPr>
            <a:endParaRPr lang="en-US" sz="1100" dirty="0">
              <a:latin typeface="Calibri" panose="020F0502020204030204" pitchFamily="34" charset="0"/>
              <a:ea typeface="Calibri" panose="020F0502020204030204" pitchFamily="34" charset="0"/>
              <a:cs typeface="Calibri" panose="020F0502020204030204" pitchFamily="34" charset="0"/>
            </a:endParaRPr>
          </a:p>
          <a:p>
            <a:pPr marL="158024" indent="-123389">
              <a:spcBef>
                <a:spcPts val="3"/>
              </a:spcBef>
              <a:buClr>
                <a:srgbClr val="A95C00"/>
              </a:buClr>
              <a:buAutoNum type="arabicPeriod" startAt="3"/>
              <a:tabLst>
                <a:tab pos="158024" algn="l"/>
              </a:tabLst>
            </a:pPr>
            <a:r>
              <a:rPr lang="en-US" sz="1100" dirty="0">
                <a:solidFill>
                  <a:srgbClr val="BE0202"/>
                </a:solidFill>
                <a:latin typeface="Calibri" panose="020F0502020204030204" pitchFamily="34" charset="0"/>
                <a:ea typeface="Calibri" panose="020F0502020204030204" pitchFamily="34" charset="0"/>
                <a:cs typeface="Calibri" panose="020F0502020204030204" pitchFamily="34" charset="0"/>
              </a:rPr>
              <a:t>The</a:t>
            </a:r>
            <a:r>
              <a:rPr lang="en-US" sz="1100" spc="-31"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West</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leads</a:t>
            </a:r>
            <a:r>
              <a:rPr lang="en-US" sz="11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in</a:t>
            </a:r>
            <a:r>
              <a:rPr lang="en-US" sz="11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accounting</a:t>
            </a:r>
            <a:r>
              <a:rPr lang="en-US" sz="11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lang="en-US" sz="11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A95C00"/>
                </a:solidFill>
                <a:latin typeface="Calibri" panose="020F0502020204030204" pitchFamily="34" charset="0"/>
                <a:ea typeface="Calibri" panose="020F0502020204030204" pitchFamily="34" charset="0"/>
                <a:cs typeface="Calibri" panose="020F0502020204030204" pitchFamily="34" charset="0"/>
              </a:rPr>
              <a:t>32.1</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of</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lang="en-US"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US"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total,</a:t>
            </a:r>
            <a:r>
              <a:rPr lang="en-IN" sz="1100" dirty="0">
                <a:solidFill>
                  <a:srgbClr val="1E1B1A"/>
                </a:solidFill>
                <a:latin typeface="Calibri" panose="020F0502020204030204" pitchFamily="34" charset="0"/>
                <a:ea typeface="Calibri" panose="020F0502020204030204" pitchFamily="34" charset="0"/>
                <a:cs typeface="Calibri" panose="020F0502020204030204" pitchFamily="34" charset="0"/>
              </a:rPr>
              <a:t>C</a:t>
            </a:r>
            <a:r>
              <a:rPr sz="1100" dirty="0" err="1">
                <a:solidFill>
                  <a:srgbClr val="1E1B1A"/>
                </a:solidFill>
                <a:latin typeface="Calibri" panose="020F0502020204030204" pitchFamily="34" charset="0"/>
                <a:ea typeface="Calibri" panose="020F0502020204030204" pitchFamily="34" charset="0"/>
                <a:cs typeface="Calibri" panose="020F0502020204030204" pitchFamily="34" charset="0"/>
              </a:rPr>
              <a:t>losely</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followed</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by</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East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a:t>
            </a:r>
            <a:r>
              <a:rPr sz="11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with</a:t>
            </a:r>
            <a:r>
              <a:rPr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28.4</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These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regions</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can</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7" dirty="0">
                <a:solidFill>
                  <a:srgbClr val="1E1B1A"/>
                </a:solidFill>
                <a:latin typeface="Calibri" panose="020F0502020204030204" pitchFamily="34" charset="0"/>
                <a:ea typeface="Calibri" panose="020F0502020204030204" pitchFamily="34" charset="0"/>
                <a:cs typeface="Calibri" panose="020F0502020204030204" pitchFamily="34" charset="0"/>
              </a:rPr>
              <a:t>be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targeted</a:t>
            </a:r>
            <a:r>
              <a:rPr lang="en-IN"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sz="1100" spc="-48"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further</a:t>
            </a:r>
            <a:r>
              <a:rPr sz="11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expansion</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sz="1100" spc="-48"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promotional</a:t>
            </a:r>
            <a:r>
              <a:rPr sz="11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activities.</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60612">
              <a:spcBef>
                <a:spcPts val="794"/>
              </a:spcBef>
            </a:pP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4.</a:t>
            </a:r>
            <a:r>
              <a:rPr sz="1100" dirty="0">
                <a:solidFill>
                  <a:srgbClr val="BE0202"/>
                </a:solidFill>
                <a:latin typeface="Calibri" panose="020F0502020204030204" pitchFamily="34" charset="0"/>
                <a:ea typeface="Calibri" panose="020F0502020204030204" pitchFamily="34" charset="0"/>
                <a:cs typeface="Calibri" panose="020F0502020204030204" pitchFamily="34" charset="0"/>
              </a:rPr>
              <a:t>The</a:t>
            </a:r>
            <a:r>
              <a:rPr sz="1100" spc="-44"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Central</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performs</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moderately,</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while</a:t>
            </a:r>
            <a:r>
              <a:rPr sz="1100" spc="-4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North</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7" dirty="0">
                <a:solidFill>
                  <a:srgbClr val="7827A0"/>
                </a:solidFill>
                <a:latin typeface="Calibri" panose="020F0502020204030204" pitchFamily="34" charset="0"/>
                <a:ea typeface="Calibri" panose="020F0502020204030204" pitchFamily="34" charset="0"/>
                <a:cs typeface="Calibri" panose="020F0502020204030204" pitchFamily="34" charset="0"/>
              </a:rPr>
              <a:t>is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underrepresented,</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having</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only</a:t>
            </a:r>
            <a:r>
              <a:rPr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one</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record</a:t>
            </a:r>
            <a:r>
              <a:rPr sz="11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in</a:t>
            </a:r>
            <a:r>
              <a:rPr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dataset.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Further</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4" dirty="0">
                <a:solidFill>
                  <a:srgbClr val="1E1B1A"/>
                </a:solidFill>
                <a:latin typeface="Calibri" panose="020F0502020204030204" pitchFamily="34" charset="0"/>
                <a:ea typeface="Calibri" panose="020F0502020204030204" pitchFamily="34" charset="0"/>
                <a:cs typeface="Calibri" panose="020F0502020204030204" pitchFamily="34" charset="0"/>
              </a:rPr>
              <a:t>data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collection</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analysis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North</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could</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provide</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better insights.</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119492">
              <a:spcBef>
                <a:spcPts val="794"/>
              </a:spcBef>
            </a:pP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5.2018</a:t>
            </a:r>
            <a:r>
              <a:rPr sz="1100" spc="-37" dirty="0">
                <a:solidFill>
                  <a:srgbClr val="A95C0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stands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out</a:t>
            </a:r>
            <a:r>
              <a:rPr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with</a:t>
            </a:r>
            <a:r>
              <a:rPr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highest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indicating</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peak</a:t>
            </a:r>
            <a:r>
              <a:rPr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7" dirty="0">
                <a:solidFill>
                  <a:srgbClr val="7827A0"/>
                </a:solidFill>
                <a:latin typeface="Calibri" panose="020F0502020204030204" pitchFamily="34" charset="0"/>
                <a:ea typeface="Calibri" panose="020F0502020204030204" pitchFamily="34" charset="0"/>
                <a:cs typeface="Calibri" panose="020F0502020204030204" pitchFamily="34" charset="0"/>
              </a:rPr>
              <a:t>in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business</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performance</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during</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that</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year,</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possibly</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due</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market</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trends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or</a:t>
            </a:r>
            <a:r>
              <a:rPr sz="1100" spc="-4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strategic</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initiatives.</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119925"/>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2015</a:t>
            </a:r>
            <a:r>
              <a:rPr sz="1100" spc="-37" dirty="0">
                <a:solidFill>
                  <a:srgbClr val="A95C0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shows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lowest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warranting</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deeper</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analysis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of</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factors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contributing</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this</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underperformance.</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405668" indent="113864">
              <a:spcBef>
                <a:spcPts val="794"/>
              </a:spcBef>
              <a:buClr>
                <a:srgbClr val="A95C00"/>
              </a:buClr>
              <a:buSzPct val="90909"/>
              <a:buAutoNum type="arabicPeriod" startAt="6"/>
              <a:tabLst>
                <a:tab pos="122523" algn="l"/>
              </a:tabLst>
            </a:pPr>
            <a:r>
              <a:rPr sz="1100" dirty="0">
                <a:solidFill>
                  <a:srgbClr val="BE0202"/>
                </a:solidFill>
                <a:latin typeface="Calibri" panose="020F0502020204030204" pitchFamily="34" charset="0"/>
                <a:ea typeface="Calibri" panose="020F0502020204030204" pitchFamily="34" charset="0"/>
                <a:cs typeface="Calibri" panose="020F0502020204030204" pitchFamily="34" charset="0"/>
              </a:rPr>
              <a:t>Similar</a:t>
            </a:r>
            <a:r>
              <a:rPr sz="1100" spc="-37"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2018</a:t>
            </a:r>
            <a:r>
              <a:rPr sz="1100" spc="-41" dirty="0">
                <a:solidFill>
                  <a:srgbClr val="A95C0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records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highest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profit,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showcasing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effective</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cost</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management</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or</a:t>
            </a:r>
            <a:r>
              <a:rPr sz="1100" spc="-48"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pricing</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strategies.</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289639" indent="114730"/>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2015</a:t>
            </a:r>
            <a:r>
              <a:rPr sz="1100" spc="-37" dirty="0">
                <a:solidFill>
                  <a:srgbClr val="A95C0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has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lowest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profit,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reinforcing</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need</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analyze</a:t>
            </a:r>
            <a:r>
              <a:rPr sz="11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7" dirty="0">
                <a:solidFill>
                  <a:srgbClr val="7827A0"/>
                </a:solidFill>
                <a:latin typeface="Calibri" panose="020F0502020204030204" pitchFamily="34" charset="0"/>
                <a:ea typeface="Calibri" panose="020F0502020204030204" pitchFamily="34" charset="0"/>
                <a:cs typeface="Calibri" panose="020F0502020204030204" pitchFamily="34" charset="0"/>
              </a:rPr>
              <a:t>and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address</a:t>
            </a:r>
            <a:r>
              <a:rPr sz="11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underlying</a:t>
            </a:r>
            <a:r>
              <a:rPr sz="11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causes.</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117328" indent="113864">
              <a:spcBef>
                <a:spcPts val="794"/>
              </a:spcBef>
              <a:buClr>
                <a:srgbClr val="A95C00"/>
              </a:buClr>
              <a:buSzPct val="90909"/>
              <a:buAutoNum type="arabicPeriod" startAt="7"/>
              <a:tabLst>
                <a:tab pos="122523" algn="l"/>
              </a:tabLst>
            </a:pPr>
            <a:r>
              <a:rPr sz="1100" dirty="0">
                <a:solidFill>
                  <a:srgbClr val="BE0202"/>
                </a:solidFill>
                <a:latin typeface="Calibri" panose="020F0502020204030204" pitchFamily="34" charset="0"/>
                <a:ea typeface="Calibri" panose="020F0502020204030204" pitchFamily="34" charset="0"/>
                <a:cs typeface="Calibri" panose="020F0502020204030204" pitchFamily="34" charset="0"/>
              </a:rPr>
              <a:t>Across</a:t>
            </a:r>
            <a:r>
              <a:rPr sz="1100" spc="-31"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all</a:t>
            </a:r>
            <a:r>
              <a:rPr sz="1100" spc="-31" dirty="0">
                <a:solidFill>
                  <a:srgbClr val="A95C0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regions,</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there</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has</a:t>
            </a:r>
            <a:r>
              <a:rPr sz="11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been</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steady</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increase</a:t>
            </a:r>
            <a:r>
              <a:rPr sz="11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in</a:t>
            </a:r>
            <a:r>
              <a:rPr sz="11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4" dirty="0">
                <a:solidFill>
                  <a:srgbClr val="1E1B1A"/>
                </a:solidFill>
                <a:latin typeface="Calibri" panose="020F0502020204030204" pitchFamily="34" charset="0"/>
                <a:ea typeface="Calibri" panose="020F0502020204030204" pitchFamily="34" charset="0"/>
                <a:cs typeface="Calibri" panose="020F0502020204030204" pitchFamily="34" charset="0"/>
              </a:rPr>
              <a:t>over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years,</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reflecting</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positive</a:t>
            </a:r>
            <a:r>
              <a:rPr sz="11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growth</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trajectory.</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This</a:t>
            </a:r>
            <a:r>
              <a:rPr sz="11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trend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indicates</a:t>
            </a:r>
            <a:r>
              <a:rPr sz="1100" spc="-6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increasing</a:t>
            </a:r>
            <a:r>
              <a:rPr sz="11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market</a:t>
            </a:r>
            <a:r>
              <a:rPr sz="11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penetration</a:t>
            </a:r>
            <a:r>
              <a:rPr sz="11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sz="1100" spc="-58"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consumer</a:t>
            </a:r>
            <a:r>
              <a:rPr sz="11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acceptance.</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116029" indent="113864">
              <a:spcBef>
                <a:spcPts val="794"/>
              </a:spcBef>
              <a:buClr>
                <a:srgbClr val="A95C00"/>
              </a:buClr>
              <a:buSzPct val="90909"/>
              <a:buAutoNum type="arabicPeriod" startAt="7"/>
              <a:tabLst>
                <a:tab pos="122523" algn="l"/>
              </a:tabLst>
            </a:pPr>
            <a:r>
              <a:rPr sz="1100" dirty="0">
                <a:solidFill>
                  <a:srgbClr val="BE0202"/>
                </a:solidFill>
                <a:latin typeface="Calibri" panose="020F0502020204030204" pitchFamily="34" charset="0"/>
                <a:ea typeface="Calibri" panose="020F0502020204030204" pitchFamily="34" charset="0"/>
                <a:cs typeface="Calibri" panose="020F0502020204030204" pitchFamily="34" charset="0"/>
              </a:rPr>
              <a:t>The</a:t>
            </a:r>
            <a:r>
              <a:rPr sz="1100" spc="-37"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average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amount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is</a:t>
            </a:r>
            <a:r>
              <a:rPr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3</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738</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100" dirty="0">
                <a:solidFill>
                  <a:srgbClr val="A95C00"/>
                </a:solidFill>
                <a:latin typeface="Calibri" panose="020F0502020204030204" pitchFamily="34" charset="0"/>
                <a:ea typeface="Calibri" panose="020F0502020204030204" pitchFamily="34" charset="0"/>
                <a:cs typeface="Calibri" panose="020F0502020204030204" pitchFamily="34" charset="0"/>
              </a:rPr>
              <a:t>932</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while</a:t>
            </a:r>
            <a:r>
              <a:rPr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average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profit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17" dirty="0">
                <a:solidFill>
                  <a:srgbClr val="7827A0"/>
                </a:solidFill>
                <a:latin typeface="Calibri" panose="020F0502020204030204" pitchFamily="34" charset="0"/>
                <a:ea typeface="Calibri" panose="020F0502020204030204" pitchFamily="34" charset="0"/>
                <a:cs typeface="Calibri" panose="020F0502020204030204" pitchFamily="34" charset="0"/>
              </a:rPr>
              <a:t>is </a:t>
            </a:r>
            <a:r>
              <a:rPr sz="1100" spc="-7" dirty="0">
                <a:solidFill>
                  <a:srgbClr val="A95C00"/>
                </a:solidFill>
                <a:latin typeface="Calibri" panose="020F0502020204030204" pitchFamily="34" charset="0"/>
                <a:ea typeface="Calibri" panose="020F0502020204030204" pitchFamily="34" charset="0"/>
                <a:cs typeface="Calibri" panose="020F0502020204030204" pitchFamily="34" charset="0"/>
              </a:rPr>
              <a:t>936</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100" spc="-7" dirty="0">
                <a:solidFill>
                  <a:srgbClr val="A95C00"/>
                </a:solidFill>
                <a:latin typeface="Calibri" panose="020F0502020204030204" pitchFamily="34" charset="0"/>
                <a:ea typeface="Calibri" panose="020F0502020204030204" pitchFamily="34" charset="0"/>
                <a:cs typeface="Calibri" panose="020F0502020204030204" pitchFamily="34" charset="0"/>
              </a:rPr>
              <a:t>679.98</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3464"/>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such</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1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West,</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East,</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sz="11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Central</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have</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surpassed</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these</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averages,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demonstrating</a:t>
            </a:r>
            <a:r>
              <a:rPr sz="11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their</a:t>
            </a:r>
            <a:r>
              <a:rPr sz="1100" spc="-5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strong</a:t>
            </a:r>
            <a:r>
              <a:rPr sz="1100" spc="-5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market</a:t>
            </a:r>
            <a:r>
              <a:rPr sz="1100" spc="-5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performance.</a:t>
            </a:r>
            <a:endParaRPr sz="1100" dirty="0">
              <a:latin typeface="Calibri" panose="020F0502020204030204" pitchFamily="34" charset="0"/>
              <a:ea typeface="Calibri" panose="020F0502020204030204" pitchFamily="34" charset="0"/>
              <a:cs typeface="Calibri" panose="020F0502020204030204" pitchFamily="34" charset="0"/>
            </a:endParaRPr>
          </a:p>
          <a:p>
            <a:pPr marL="8659" marR="176208" indent="113864">
              <a:spcBef>
                <a:spcPts val="794"/>
              </a:spcBef>
              <a:buClr>
                <a:srgbClr val="A95C00"/>
              </a:buClr>
              <a:buSzPct val="90909"/>
              <a:buAutoNum type="arabicPeriod" startAt="9"/>
              <a:tabLst>
                <a:tab pos="122523" algn="l"/>
              </a:tabLst>
            </a:pPr>
            <a:r>
              <a:rPr sz="1100" dirty="0">
                <a:solidFill>
                  <a:srgbClr val="BE0202"/>
                </a:solidFill>
                <a:latin typeface="Calibri" panose="020F0502020204030204" pitchFamily="34" charset="0"/>
                <a:ea typeface="Calibri" panose="020F0502020204030204" pitchFamily="34" charset="0"/>
                <a:cs typeface="Calibri" panose="020F0502020204030204" pitchFamily="34" charset="0"/>
              </a:rPr>
              <a:t>The</a:t>
            </a:r>
            <a:r>
              <a:rPr sz="1100" spc="-37" dirty="0">
                <a:solidFill>
                  <a:srgbClr val="BE0202"/>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South</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region</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lags</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behind,</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providing</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an</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opportunity</a:t>
            </a:r>
            <a:r>
              <a:rPr sz="11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sz="11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explore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new</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strategies</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to</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enhance</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its</a:t>
            </a:r>
            <a:r>
              <a:rPr sz="11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1E1B1A"/>
                </a:solidFill>
                <a:latin typeface="Calibri" panose="020F0502020204030204" pitchFamily="34" charset="0"/>
                <a:ea typeface="Calibri" panose="020F0502020204030204" pitchFamily="34" charset="0"/>
                <a:cs typeface="Calibri" panose="020F0502020204030204" pitchFamily="34" charset="0"/>
              </a:rPr>
              <a:t>sales</a:t>
            </a:r>
            <a:r>
              <a:rPr sz="11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100" dirty="0">
                <a:solidFill>
                  <a:srgbClr val="7827A0"/>
                </a:solidFill>
                <a:latin typeface="Calibri" panose="020F0502020204030204" pitchFamily="34" charset="0"/>
                <a:ea typeface="Calibri" panose="020F0502020204030204" pitchFamily="34" charset="0"/>
                <a:cs typeface="Calibri" panose="020F0502020204030204" pitchFamily="34" charset="0"/>
              </a:rPr>
              <a:t>and</a:t>
            </a:r>
            <a:r>
              <a:rPr sz="11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100" spc="-7" dirty="0">
                <a:solidFill>
                  <a:srgbClr val="1E1B1A"/>
                </a:solidFill>
                <a:latin typeface="Calibri" panose="020F0502020204030204" pitchFamily="34" charset="0"/>
                <a:ea typeface="Calibri" panose="020F0502020204030204" pitchFamily="34" charset="0"/>
                <a:cs typeface="Calibri" panose="020F0502020204030204" pitchFamily="34" charset="0"/>
              </a:rPr>
              <a:t>profitability.</a:t>
            </a:r>
            <a:endParaRPr sz="11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p:nvPr/>
        </p:nvSpPr>
        <p:spPr>
          <a:xfrm>
            <a:off x="1856509" y="623455"/>
            <a:ext cx="8243455" cy="5444836"/>
          </a:xfrm>
          <a:custGeom>
            <a:avLst/>
            <a:gdLst/>
            <a:ahLst/>
            <a:cxnLst/>
            <a:rect l="l" t="t" r="r" b="b"/>
            <a:pathLst>
              <a:path w="6076315" h="5655945">
                <a:moveTo>
                  <a:pt x="0" y="1904"/>
                </a:moveTo>
                <a:lnTo>
                  <a:pt x="6076315" y="1904"/>
                </a:lnTo>
              </a:path>
              <a:path w="6076315" h="5655945">
                <a:moveTo>
                  <a:pt x="6075045" y="0"/>
                </a:moveTo>
                <a:lnTo>
                  <a:pt x="6075045" y="5441315"/>
                </a:lnTo>
              </a:path>
              <a:path w="6076315" h="5655945">
                <a:moveTo>
                  <a:pt x="1905" y="5441315"/>
                </a:moveTo>
                <a:lnTo>
                  <a:pt x="1905" y="0"/>
                </a:lnTo>
              </a:path>
              <a:path w="6076315" h="5655945">
                <a:moveTo>
                  <a:pt x="6075045" y="5314315"/>
                </a:moveTo>
                <a:lnTo>
                  <a:pt x="6075045" y="5655945"/>
                </a:lnTo>
              </a:path>
              <a:path w="6076315" h="5655945">
                <a:moveTo>
                  <a:pt x="6076315" y="5654675"/>
                </a:moveTo>
                <a:lnTo>
                  <a:pt x="0" y="5654675"/>
                </a:lnTo>
              </a:path>
              <a:path w="6076315" h="5655945">
                <a:moveTo>
                  <a:pt x="1905" y="5655945"/>
                </a:moveTo>
                <a:lnTo>
                  <a:pt x="1905" y="5314315"/>
                </a:lnTo>
              </a:path>
              <a:path w="6076315" h="5655945">
                <a:moveTo>
                  <a:pt x="0" y="1904"/>
                </a:moveTo>
                <a:lnTo>
                  <a:pt x="6076315" y="1904"/>
                </a:lnTo>
              </a:path>
              <a:path w="6076315" h="5655945">
                <a:moveTo>
                  <a:pt x="6075045" y="0"/>
                </a:moveTo>
                <a:lnTo>
                  <a:pt x="6075045" y="5441315"/>
                </a:lnTo>
              </a:path>
              <a:path w="6076315" h="5655945">
                <a:moveTo>
                  <a:pt x="1905" y="5441315"/>
                </a:moveTo>
                <a:lnTo>
                  <a:pt x="1905" y="0"/>
                </a:lnTo>
              </a:path>
              <a:path w="6076315" h="5655945">
                <a:moveTo>
                  <a:pt x="6075045" y="5314315"/>
                </a:moveTo>
                <a:lnTo>
                  <a:pt x="6075045" y="5655945"/>
                </a:lnTo>
              </a:path>
              <a:path w="6076315" h="5655945">
                <a:moveTo>
                  <a:pt x="6076315" y="5654675"/>
                </a:moveTo>
                <a:lnTo>
                  <a:pt x="0" y="5654675"/>
                </a:lnTo>
              </a:path>
              <a:path w="6076315" h="5655945">
                <a:moveTo>
                  <a:pt x="1905" y="5655945"/>
                </a:moveTo>
                <a:lnTo>
                  <a:pt x="1905" y="5314315"/>
                </a:lnTo>
              </a:path>
            </a:pathLst>
          </a:custGeom>
          <a:ln w="3175">
            <a:solidFill>
              <a:srgbClr val="E2E2E2"/>
            </a:solidFill>
          </a:ln>
        </p:spPr>
        <p:txBody>
          <a:bodyPr wrap="square" lIns="0" tIns="0" rIns="0" bIns="0" rtlCol="0"/>
          <a:lstStyle/>
          <a:p>
            <a:endParaRPr sz="1227"/>
          </a:p>
        </p:txBody>
      </p:sp>
      <p:sp>
        <p:nvSpPr>
          <p:cNvPr id="5" name="object 4">
            <a:extLst>
              <a:ext uri="{FF2B5EF4-FFF2-40B4-BE49-F238E27FC236}">
                <a16:creationId xmlns:a16="http://schemas.microsoft.com/office/drawing/2014/main" id="{21BDF248-4967-0D2B-170D-A5D59D4C912D}"/>
              </a:ext>
            </a:extLst>
          </p:cNvPr>
          <p:cNvSpPr txBox="1"/>
          <p:nvPr/>
        </p:nvSpPr>
        <p:spPr>
          <a:xfrm>
            <a:off x="2092036" y="789709"/>
            <a:ext cx="2918546" cy="624297"/>
          </a:xfrm>
          <a:prstGeom prst="rect">
            <a:avLst/>
          </a:prstGeom>
        </p:spPr>
        <p:txBody>
          <a:bodyPr vert="horz" wrap="square" lIns="0" tIns="8659" rIns="0" bIns="0" rtlCol="0">
            <a:spAutoFit/>
          </a:bodyPr>
          <a:lstStyle/>
          <a:p>
            <a:pPr marL="8659">
              <a:spcBef>
                <a:spcPts val="68"/>
              </a:spcBef>
            </a:pPr>
            <a:r>
              <a:rPr sz="4000" b="1" spc="-7" dirty="0">
                <a:solidFill>
                  <a:srgbClr val="FF0000"/>
                </a:solidFill>
                <a:latin typeface="Calibri" panose="020F0502020204030204" pitchFamily="34" charset="0"/>
                <a:ea typeface="Calibri" panose="020F0502020204030204" pitchFamily="34" charset="0"/>
                <a:cs typeface="Calibri" panose="020F0502020204030204" pitchFamily="34" charset="0"/>
              </a:rPr>
              <a:t>Insights</a:t>
            </a:r>
            <a:r>
              <a:rPr lang="en-US" sz="2400" b="1" spc="-7" dirty="0">
                <a:solidFill>
                  <a:srgbClr val="FF0000"/>
                </a:solidFill>
                <a:latin typeface="Calibri" panose="020F0502020204030204" pitchFamily="34" charset="0"/>
                <a:ea typeface="Calibri" panose="020F0502020204030204" pitchFamily="34" charset="0"/>
                <a:cs typeface="Calibri" panose="020F0502020204030204" pitchFamily="34" charset="0"/>
              </a:rPr>
              <a:t> -</a:t>
            </a:r>
            <a:endParaRPr sz="24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576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F778F8-80F1-DF3B-0EBC-0BAE74EB976E}"/>
              </a:ext>
            </a:extLst>
          </p:cNvPr>
          <p:cNvSpPr txBox="1"/>
          <p:nvPr/>
        </p:nvSpPr>
        <p:spPr>
          <a:xfrm>
            <a:off x="528638" y="871537"/>
            <a:ext cx="10815637" cy="4585871"/>
          </a:xfrm>
          <a:prstGeom prst="rect">
            <a:avLst/>
          </a:prstGeom>
          <a:noFill/>
        </p:spPr>
        <p:txBody>
          <a:bodyPr wrap="square">
            <a:spAutoFit/>
          </a:bodyPr>
          <a:lstStyle/>
          <a:p>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Recommendations</a:t>
            </a:r>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 –</a:t>
            </a:r>
          </a:p>
          <a:p>
            <a:endPar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1200" b="1" dirty="0">
                <a:latin typeface="Calibri" panose="020F0502020204030204" pitchFamily="34" charset="0"/>
                <a:ea typeface="Calibri" panose="020F0502020204030204" pitchFamily="34" charset="0"/>
                <a:cs typeface="Calibri" panose="020F0502020204030204" pitchFamily="34" charset="0"/>
              </a:rPr>
              <a:t>1.  </a:t>
            </a:r>
            <a:r>
              <a:rPr lang="en-US" sz="1200" dirty="0">
                <a:latin typeface="Calibri" panose="020F0502020204030204" pitchFamily="34" charset="0"/>
                <a:ea typeface="Calibri" panose="020F0502020204030204" pitchFamily="34" charset="0"/>
                <a:cs typeface="Calibri" panose="020F0502020204030204" pitchFamily="34" charset="0"/>
              </a:rPr>
              <a:t>Continue to invest in this high-performing category Eggs, Meat, and Fish by ensuring consistent supply, competitive pricing, and targeted promotions to sustain the demand .Investigate the reasons behind the low sales, such as potential pricing issues, product competition, or limited consumer interest. Consider niche marketing campaigns or improving product positioning to boost visibility and demand.</a:t>
            </a:r>
          </a:p>
          <a:p>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2.Build on the strong performance in East &amp; West regions with promotional campaigns and customer loyalty programs. Consider introducing region-specific product variants to drive further growth.</a:t>
            </a:r>
            <a:br>
              <a:rPr lang="en-US" sz="1200" dirty="0">
                <a:latin typeface="Calibri" panose="020F0502020204030204" pitchFamily="34" charset="0"/>
                <a:ea typeface="Calibri" panose="020F0502020204030204" pitchFamily="34" charset="0"/>
                <a:cs typeface="Calibri" panose="020F0502020204030204" pitchFamily="34" charset="0"/>
              </a:rPr>
            </a:br>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3.Since the North region is underrepresented, conduct more robust data collection and market research to explore potential opportunities and address gaps</a:t>
            </a:r>
            <a:br>
              <a:rPr lang="en-US" sz="1200" dirty="0">
                <a:latin typeface="Calibri" panose="020F0502020204030204" pitchFamily="34" charset="0"/>
                <a:ea typeface="Calibri" panose="020F0502020204030204" pitchFamily="34" charset="0"/>
                <a:cs typeface="Calibri" panose="020F0502020204030204" pitchFamily="34" charset="0"/>
              </a:rPr>
            </a:br>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4.To find reason of  underperforming year (2015),Analyze the strategies or external factors that contributed to the success in 2018 and replicate these learnings in current and future operations.</a:t>
            </a:r>
          </a:p>
          <a:p>
            <a:br>
              <a:rPr lang="en-US" sz="1200" dirty="0">
                <a:latin typeface="Calibri" panose="020F0502020204030204" pitchFamily="34" charset="0"/>
                <a:ea typeface="Calibri" panose="020F0502020204030204" pitchFamily="34" charset="0"/>
                <a:cs typeface="Calibri" panose="020F0502020204030204" pitchFamily="34" charset="0"/>
              </a:rPr>
            </a:br>
            <a:r>
              <a:rPr lang="en-US" sz="1200" dirty="0">
                <a:latin typeface="Calibri" panose="020F0502020204030204" pitchFamily="34" charset="0"/>
                <a:ea typeface="Calibri" panose="020F0502020204030204" pitchFamily="34" charset="0"/>
                <a:cs typeface="Calibri" panose="020F0502020204030204" pitchFamily="34" charset="0"/>
              </a:rPr>
              <a:t>5.Conduct a root cause analysis of the low sales and profits in 2015 to identify and rectify systemic issues or challenges that may persist.</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6.The steady increase in sales across all regions indicates a positive growth. Strengthen this growth by enhancing customer experiences, and introducing innovative products.</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7.Improve data collection methods for the North region to obtain a comprehensive understanding of its market dynamics. Implement predictive analytics to anticipate trends and align strategies accordingly.</a:t>
            </a:r>
          </a:p>
        </p:txBody>
      </p:sp>
    </p:spTree>
    <p:extLst>
      <p:ext uri="{BB962C8B-B14F-4D97-AF65-F5344CB8AC3E}">
        <p14:creationId xmlns:p14="http://schemas.microsoft.com/office/powerpoint/2010/main" val="223171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28B3-ED21-A0E9-9C13-34137551A232}"/>
              </a:ext>
            </a:extLst>
          </p:cNvPr>
          <p:cNvSpPr>
            <a:spLocks noGrp="1"/>
          </p:cNvSpPr>
          <p:nvPr>
            <p:ph type="title"/>
          </p:nvPr>
        </p:nvSpPr>
        <p:spPr>
          <a:xfrm>
            <a:off x="1198420" y="2215187"/>
            <a:ext cx="9601196" cy="2232122"/>
          </a:xfrm>
        </p:spPr>
        <p:txBody>
          <a:bodyPr>
            <a:noAutofit/>
          </a:bodyPr>
          <a:lstStyle/>
          <a:p>
            <a:pPr algn="ctr"/>
            <a:r>
              <a:rPr lang="en-US" sz="5400" b="1" u="sng" dirty="0">
                <a:solidFill>
                  <a:srgbClr val="158B9B"/>
                </a:solidFill>
                <a:latin typeface="Calibri" panose="020F0502020204030204" pitchFamily="34" charset="0"/>
                <a:ea typeface="Calibri" panose="020F0502020204030204" pitchFamily="34" charset="0"/>
                <a:cs typeface="Calibri" panose="020F0502020204030204" pitchFamily="34" charset="0"/>
              </a:rPr>
              <a:t>Project 2 </a:t>
            </a:r>
            <a:br>
              <a:rPr lang="en-US" sz="5400" b="1" u="sng" dirty="0">
                <a:solidFill>
                  <a:srgbClr val="158B9B"/>
                </a:solidFill>
                <a:latin typeface="Calibri" panose="020F0502020204030204" pitchFamily="34" charset="0"/>
                <a:ea typeface="Calibri" panose="020F0502020204030204" pitchFamily="34" charset="0"/>
                <a:cs typeface="Calibri" panose="020F0502020204030204" pitchFamily="34" charset="0"/>
              </a:rPr>
            </a:br>
            <a:r>
              <a:rPr lang="en-US" sz="5400" b="1" u="sng" dirty="0">
                <a:solidFill>
                  <a:srgbClr val="158B9B"/>
                </a:solidFill>
                <a:latin typeface="Calibri" panose="020F0502020204030204" pitchFamily="34" charset="0"/>
                <a:ea typeface="Calibri" panose="020F0502020204030204" pitchFamily="34" charset="0"/>
                <a:cs typeface="Calibri" panose="020F0502020204030204" pitchFamily="34" charset="0"/>
              </a:rPr>
              <a:t>Netflix Data: Cleaning, Analysis and Visualization</a:t>
            </a:r>
            <a:endParaRPr lang="en-IN" sz="5400" b="1" u="sng" dirty="0">
              <a:solidFill>
                <a:srgbClr val="158B9B"/>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13088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2045-6A09-DCC1-4E69-7825BD36F4F2}"/>
              </a:ext>
            </a:extLst>
          </p:cNvPr>
          <p:cNvSpPr>
            <a:spLocks noGrp="1"/>
          </p:cNvSpPr>
          <p:nvPr>
            <p:ph type="title"/>
          </p:nvPr>
        </p:nvSpPr>
        <p:spPr>
          <a:xfrm>
            <a:off x="748771" y="1724024"/>
            <a:ext cx="8596668" cy="2919413"/>
          </a:xfrm>
        </p:spPr>
        <p:txBody>
          <a:bodyPr>
            <a:normAutofit fontScale="90000"/>
          </a:bodyPr>
          <a:lstStyle/>
          <a:p>
            <a:r>
              <a:rPr lang="en-US" sz="4400" dirty="0">
                <a:latin typeface="Calibri" panose="020F0502020204030204" pitchFamily="34" charset="0"/>
                <a:ea typeface="Calibri" panose="020F0502020204030204" pitchFamily="34" charset="0"/>
                <a:cs typeface="Calibri" panose="020F0502020204030204" pitchFamily="34" charset="0"/>
              </a:rPr>
              <a:t>Introduction-</a:t>
            </a:r>
            <a:br>
              <a:rPr lang="en-US" sz="4000" dirty="0">
                <a:latin typeface="Calibri" panose="020F0502020204030204" pitchFamily="34" charset="0"/>
                <a:ea typeface="Calibri" panose="020F0502020204030204" pitchFamily="34" charset="0"/>
                <a:cs typeface="Calibri" panose="020F0502020204030204" pitchFamily="34" charset="0"/>
              </a:rPr>
            </a:br>
            <a:r>
              <a:rPr lang="en-US" sz="4000" dirty="0">
                <a:latin typeface="Calibri" panose="020F0502020204030204" pitchFamily="34" charset="0"/>
                <a:ea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involves loading, cleaning, analyzing, and visualizing data from a Netflix dataset. We'll use Python libraries like Pandas, Matplotlib, and Seaborn to work through the project. The goal is to explore the dataset, derive insights, and provide recommendations according to analysis.</a:t>
            </a:r>
            <a:b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a:t>
            </a:r>
            <a:b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1709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21900" y="538015"/>
            <a:ext cx="7544880" cy="5137860"/>
          </a:xfrm>
          <a:custGeom>
            <a:avLst/>
            <a:gdLst/>
            <a:ahLst/>
            <a:cxnLst/>
            <a:rect l="l" t="t" r="r" b="b"/>
            <a:pathLst>
              <a:path w="6076950" h="7846059">
                <a:moveTo>
                  <a:pt x="6076950" y="0"/>
                </a:moveTo>
                <a:lnTo>
                  <a:pt x="0" y="0"/>
                </a:lnTo>
                <a:lnTo>
                  <a:pt x="0" y="214630"/>
                </a:lnTo>
                <a:lnTo>
                  <a:pt x="0" y="1302385"/>
                </a:lnTo>
                <a:lnTo>
                  <a:pt x="0" y="7846060"/>
                </a:lnTo>
                <a:lnTo>
                  <a:pt x="6076950" y="7846060"/>
                </a:lnTo>
                <a:lnTo>
                  <a:pt x="6076950" y="214630"/>
                </a:lnTo>
                <a:lnTo>
                  <a:pt x="6076950" y="0"/>
                </a:lnTo>
                <a:close/>
              </a:path>
            </a:pathLst>
          </a:custGeom>
          <a:solidFill>
            <a:srgbClr val="F4F4F4"/>
          </a:solidFill>
        </p:spPr>
        <p:txBody>
          <a:bodyPr wrap="square" lIns="0" tIns="0" rIns="0" bIns="0" rtlCol="0"/>
          <a:lstStyle/>
          <a:p>
            <a:endParaRPr lang="en-IN" sz="1000" dirty="0">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p:nvPr/>
        </p:nvSpPr>
        <p:spPr>
          <a:xfrm>
            <a:off x="2530837" y="755803"/>
            <a:ext cx="6346895" cy="1136873"/>
          </a:xfrm>
          <a:prstGeom prst="rect">
            <a:avLst/>
          </a:prstGeom>
        </p:spPr>
        <p:txBody>
          <a:bodyPr vert="horz" wrap="square" lIns="0" tIns="8659" rIns="0" bIns="0" rtlCol="0">
            <a:spAutoFit/>
          </a:bodyPr>
          <a:lstStyle/>
          <a:p>
            <a:pPr>
              <a:spcBef>
                <a:spcPts val="620"/>
              </a:spcBef>
            </a:pPr>
            <a:endParaRPr sz="1000" dirty="0">
              <a:latin typeface="Calibri" panose="020F0502020204030204" pitchFamily="34" charset="0"/>
              <a:ea typeface="Calibri" panose="020F0502020204030204" pitchFamily="34" charset="0"/>
              <a:cs typeface="Calibri" panose="020F0502020204030204" pitchFamily="34" charset="0"/>
            </a:endParaRPr>
          </a:p>
          <a:p>
            <a:pPr marL="8659"/>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import</a:t>
            </a:r>
            <a:r>
              <a:rPr sz="1000" i="1" spc="-3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required</a:t>
            </a:r>
            <a:r>
              <a:rPr sz="1000" i="1" spc="-3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libraries</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634694">
              <a:lnSpc>
                <a:spcPts val="873"/>
              </a:lnSpc>
              <a:spcBef>
                <a:spcPts val="818"/>
              </a:spcBef>
            </a:pP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numpy</a:t>
            </a:r>
            <a:r>
              <a:rPr sz="10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np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pandas</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pd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seaborn</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sns</a:t>
            </a:r>
            <a:endParaRPr sz="1000" dirty="0">
              <a:latin typeface="Calibri" panose="020F0502020204030204" pitchFamily="34" charset="0"/>
              <a:ea typeface="Calibri" panose="020F0502020204030204" pitchFamily="34" charset="0"/>
              <a:cs typeface="Calibri" panose="020F0502020204030204" pitchFamily="34" charset="0"/>
            </a:endParaRPr>
          </a:p>
          <a:p>
            <a:pPr marL="8659">
              <a:lnSpc>
                <a:spcPts val="849"/>
              </a:lnSpc>
            </a:pP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2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matplotlib.pyplot</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2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plt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3464">
              <a:lnSpc>
                <a:spcPct val="172700"/>
              </a:lnSpc>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pd.read_csv(</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'netflix1.csv'</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8659" marR="3464">
              <a:lnSpc>
                <a:spcPct val="172700"/>
              </a:lnSpc>
            </a:pP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DF.shape</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txBox="1"/>
          <p:nvPr/>
        </p:nvSpPr>
        <p:spPr>
          <a:xfrm>
            <a:off x="2530837" y="2044130"/>
            <a:ext cx="582324" cy="110800"/>
          </a:xfrm>
          <a:prstGeom prst="rect">
            <a:avLst/>
          </a:prstGeom>
          <a:solidFill>
            <a:srgbClr val="EDEDED"/>
          </a:solidFill>
        </p:spPr>
        <p:txBody>
          <a:bodyPr vert="horz" wrap="square" lIns="0" tIns="0" rIns="0" bIns="0" rtlCol="0">
            <a:spAutoFit/>
          </a:bodyPr>
          <a:lstStyle/>
          <a:p>
            <a:pPr marL="433">
              <a:lnSpc>
                <a:spcPts val="842"/>
              </a:lnSpc>
            </a:pPr>
            <a:r>
              <a:rPr sz="1000" dirty="0">
                <a:latin typeface="Calibri" panose="020F0502020204030204" pitchFamily="34" charset="0"/>
                <a:ea typeface="Calibri" panose="020F0502020204030204" pitchFamily="34" charset="0"/>
                <a:cs typeface="Calibri" panose="020F0502020204030204" pitchFamily="34" charset="0"/>
              </a:rPr>
              <a:t>(8790,</a:t>
            </a:r>
            <a:r>
              <a:rPr sz="1000" spc="-44"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10)</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5" name="object 5"/>
          <p:cNvSpPr txBox="1"/>
          <p:nvPr/>
        </p:nvSpPr>
        <p:spPr>
          <a:xfrm>
            <a:off x="2555299" y="2289170"/>
            <a:ext cx="533400" cy="162632"/>
          </a:xfrm>
          <a:prstGeom prst="rect">
            <a:avLst/>
          </a:prstGeom>
        </p:spPr>
        <p:txBody>
          <a:bodyPr vert="horz" wrap="square" lIns="0" tIns="8659" rIns="0" bIns="0" rtlCol="0">
            <a:spAutoFit/>
          </a:bodyPr>
          <a:lstStyle/>
          <a:p>
            <a:pPr marL="8659">
              <a:spcBef>
                <a:spcPts val="6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DF.head()</a:t>
            </a:r>
            <a:endParaRPr sz="1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object 6"/>
          <p:cNvGraphicFramePr>
            <a:graphicFrameLocks noGrp="1"/>
          </p:cNvGraphicFramePr>
          <p:nvPr>
            <p:extLst>
              <p:ext uri="{D42A27DB-BD31-4B8C-83A1-F6EECF244321}">
                <p14:modId xmlns:p14="http://schemas.microsoft.com/office/powerpoint/2010/main" val="2741402098"/>
              </p:ext>
            </p:extLst>
          </p:nvPr>
        </p:nvGraphicFramePr>
        <p:xfrm>
          <a:off x="2530837" y="2587865"/>
          <a:ext cx="3928195" cy="413385"/>
        </p:xfrm>
        <a:graphic>
          <a:graphicData uri="http://schemas.openxmlformats.org/drawingml/2006/table">
            <a:tbl>
              <a:tblPr firstRow="1" bandRow="1">
                <a:tableStyleId>{2D5ABB26-0587-4C30-8999-92F81FD0307C}</a:tableStyleId>
              </a:tblPr>
              <a:tblGrid>
                <a:gridCol w="58016">
                  <a:extLst>
                    <a:ext uri="{9D8B030D-6E8A-4147-A177-3AD203B41FA5}">
                      <a16:colId xmlns:a16="http://schemas.microsoft.com/office/drawing/2014/main" val="20000"/>
                    </a:ext>
                  </a:extLst>
                </a:gridCol>
                <a:gridCol w="544656">
                  <a:extLst>
                    <a:ext uri="{9D8B030D-6E8A-4147-A177-3AD203B41FA5}">
                      <a16:colId xmlns:a16="http://schemas.microsoft.com/office/drawing/2014/main" val="20001"/>
                    </a:ext>
                  </a:extLst>
                </a:gridCol>
                <a:gridCol w="802698">
                  <a:extLst>
                    <a:ext uri="{9D8B030D-6E8A-4147-A177-3AD203B41FA5}">
                      <a16:colId xmlns:a16="http://schemas.microsoft.com/office/drawing/2014/main" val="20002"/>
                    </a:ext>
                  </a:extLst>
                </a:gridCol>
                <a:gridCol w="1605395">
                  <a:extLst>
                    <a:ext uri="{9D8B030D-6E8A-4147-A177-3AD203B41FA5}">
                      <a16:colId xmlns:a16="http://schemas.microsoft.com/office/drawing/2014/main" val="20003"/>
                    </a:ext>
                  </a:extLst>
                </a:gridCol>
                <a:gridCol w="917430">
                  <a:extLst>
                    <a:ext uri="{9D8B030D-6E8A-4147-A177-3AD203B41FA5}">
                      <a16:colId xmlns:a16="http://schemas.microsoft.com/office/drawing/2014/main" val="20004"/>
                    </a:ext>
                  </a:extLst>
                </a:gridCol>
              </a:tblGrid>
              <a:tr h="110403">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6002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show_id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252095">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type</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title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director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836">
                <a:tc gridSpan="5">
                  <a:txBody>
                    <a:bodyPr/>
                    <a:lstStyle/>
                    <a:p>
                      <a:pPr>
                        <a:lnSpc>
                          <a:spcPts val="1185"/>
                        </a:lnSpc>
                      </a:pP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lnL w="84455">
                      <a:solidFill>
                        <a:srgbClr val="EDEDED"/>
                      </a:solidFill>
                      <a:prstDash val="solid"/>
                    </a:lnL>
                    <a:solidFill>
                      <a:srgbClr val="F4F4F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10403">
                <a:tc>
                  <a:txBody>
                    <a:bodyPr/>
                    <a:lstStyle/>
                    <a:p>
                      <a:pPr>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6002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s1</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Movie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Dick</a:t>
                      </a:r>
                      <a:r>
                        <a:rPr sz="700" spc="-5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Johnson</a:t>
                      </a:r>
                      <a:r>
                        <a:rPr sz="700" spc="-4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Is</a:t>
                      </a:r>
                      <a:r>
                        <a:rPr sz="700" spc="-4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Dead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Kirsten</a:t>
                      </a:r>
                      <a:r>
                        <a:rPr sz="700" spc="-8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Johnson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1138304793"/>
              </p:ext>
            </p:extLst>
          </p:nvPr>
        </p:nvGraphicFramePr>
        <p:xfrm>
          <a:off x="2555299" y="3106945"/>
          <a:ext cx="3958071" cy="853381"/>
        </p:xfrm>
        <a:graphic>
          <a:graphicData uri="http://schemas.openxmlformats.org/drawingml/2006/table">
            <a:tbl>
              <a:tblPr firstRow="1" bandRow="1">
                <a:tableStyleId>{2D5ABB26-0587-4C30-8999-92F81FD0307C}</a:tableStyleId>
              </a:tblPr>
              <a:tblGrid>
                <a:gridCol w="201757">
                  <a:extLst>
                    <a:ext uri="{9D8B030D-6E8A-4147-A177-3AD203B41FA5}">
                      <a16:colId xmlns:a16="http://schemas.microsoft.com/office/drawing/2014/main" val="20000"/>
                    </a:ext>
                  </a:extLst>
                </a:gridCol>
                <a:gridCol w="372774">
                  <a:extLst>
                    <a:ext uri="{9D8B030D-6E8A-4147-A177-3AD203B41FA5}">
                      <a16:colId xmlns:a16="http://schemas.microsoft.com/office/drawing/2014/main" val="20001"/>
                    </a:ext>
                  </a:extLst>
                </a:gridCol>
                <a:gridCol w="516081">
                  <a:extLst>
                    <a:ext uri="{9D8B030D-6E8A-4147-A177-3AD203B41FA5}">
                      <a16:colId xmlns:a16="http://schemas.microsoft.com/office/drawing/2014/main" val="20002"/>
                    </a:ext>
                  </a:extLst>
                </a:gridCol>
                <a:gridCol w="888856">
                  <a:extLst>
                    <a:ext uri="{9D8B030D-6E8A-4147-A177-3AD203B41FA5}">
                      <a16:colId xmlns:a16="http://schemas.microsoft.com/office/drawing/2014/main" val="20003"/>
                    </a:ext>
                  </a:extLst>
                </a:gridCol>
                <a:gridCol w="1060739">
                  <a:extLst>
                    <a:ext uri="{9D8B030D-6E8A-4147-A177-3AD203B41FA5}">
                      <a16:colId xmlns:a16="http://schemas.microsoft.com/office/drawing/2014/main" val="20004"/>
                    </a:ext>
                  </a:extLst>
                </a:gridCol>
                <a:gridCol w="917864">
                  <a:extLst>
                    <a:ext uri="{9D8B030D-6E8A-4147-A177-3AD203B41FA5}">
                      <a16:colId xmlns:a16="http://schemas.microsoft.com/office/drawing/2014/main" val="20005"/>
                    </a:ext>
                  </a:extLst>
                </a:gridCol>
              </a:tblGrid>
              <a:tr h="110403">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Ganglands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Julien</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Leclercq</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00878">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110836">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Midnight</a:t>
                      </a:r>
                      <a:r>
                        <a:rPr sz="700" spc="-9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Mass</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Mike</a:t>
                      </a:r>
                      <a:r>
                        <a:rPr sz="700" spc="-4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Flanagan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00445">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110403">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s14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Movie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75"/>
                        </a:lnSpc>
                      </a:pPr>
                      <a:r>
                        <a:rPr sz="700" dirty="0">
                          <a:latin typeface="Calibri" panose="020F0502020204030204" pitchFamily="34" charset="0"/>
                          <a:ea typeface="Calibri" panose="020F0502020204030204" pitchFamily="34" charset="0"/>
                          <a:cs typeface="Calibri" panose="020F0502020204030204" pitchFamily="34" charset="0"/>
                        </a:rPr>
                        <a:t>Confessions</a:t>
                      </a:r>
                      <a:r>
                        <a:rPr sz="700" spc="-125"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of</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an</a:t>
                      </a:r>
                      <a:r>
                        <a:rPr sz="700" spc="-6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Invisible</a:t>
                      </a:r>
                      <a:r>
                        <a:rPr sz="700" spc="-6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Girl</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Bruno</a:t>
                      </a:r>
                      <a:r>
                        <a:rPr sz="700" spc="-5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Garotti</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00878">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r h="110836">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Movie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Sankofa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Haile</a:t>
                      </a:r>
                      <a:r>
                        <a:rPr sz="700" spc="-5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Gerima</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6"/>
                  </a:ext>
                </a:extLst>
              </a:tr>
            </a:tbl>
          </a:graphicData>
        </a:graphic>
      </p:graphicFrame>
      <p:graphicFrame>
        <p:nvGraphicFramePr>
          <p:cNvPr id="8" name="object 8"/>
          <p:cNvGraphicFramePr>
            <a:graphicFrameLocks noGrp="1"/>
          </p:cNvGraphicFramePr>
          <p:nvPr>
            <p:extLst>
              <p:ext uri="{D42A27DB-BD31-4B8C-83A1-F6EECF244321}">
                <p14:modId xmlns:p14="http://schemas.microsoft.com/office/powerpoint/2010/main" val="4204787267"/>
              </p:ext>
            </p:extLst>
          </p:nvPr>
        </p:nvGraphicFramePr>
        <p:xfrm>
          <a:off x="2539712" y="3941399"/>
          <a:ext cx="3500870" cy="1741170"/>
        </p:xfrm>
        <a:graphic>
          <a:graphicData uri="http://schemas.openxmlformats.org/drawingml/2006/table">
            <a:tbl>
              <a:tblPr firstRow="1" bandRow="1">
                <a:tableStyleId>{2D5ABB26-0587-4C30-8999-92F81FD0307C}</a:tableStyleId>
              </a:tblPr>
              <a:tblGrid>
                <a:gridCol w="115599">
                  <a:extLst>
                    <a:ext uri="{9D8B030D-6E8A-4147-A177-3AD203B41FA5}">
                      <a16:colId xmlns:a16="http://schemas.microsoft.com/office/drawing/2014/main" val="20000"/>
                    </a:ext>
                  </a:extLst>
                </a:gridCol>
                <a:gridCol w="1491095">
                  <a:extLst>
                    <a:ext uri="{9D8B030D-6E8A-4147-A177-3AD203B41FA5}">
                      <a16:colId xmlns:a16="http://schemas.microsoft.com/office/drawing/2014/main" val="20001"/>
                    </a:ext>
                  </a:extLst>
                </a:gridCol>
                <a:gridCol w="1204480">
                  <a:extLst>
                    <a:ext uri="{9D8B030D-6E8A-4147-A177-3AD203B41FA5}">
                      <a16:colId xmlns:a16="http://schemas.microsoft.com/office/drawing/2014/main" val="20002"/>
                    </a:ext>
                  </a:extLst>
                </a:gridCol>
                <a:gridCol w="573665">
                  <a:extLst>
                    <a:ext uri="{9D8B030D-6E8A-4147-A177-3AD203B41FA5}">
                      <a16:colId xmlns:a16="http://schemas.microsoft.com/office/drawing/2014/main" val="20003"/>
                    </a:ext>
                  </a:extLst>
                </a:gridCol>
                <a:gridCol w="116031">
                  <a:extLst>
                    <a:ext uri="{9D8B030D-6E8A-4147-A177-3AD203B41FA5}">
                      <a16:colId xmlns:a16="http://schemas.microsoft.com/office/drawing/2014/main" val="20004"/>
                    </a:ext>
                  </a:extLst>
                </a:gridCol>
              </a:tblGrid>
              <a:tr h="108017">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country</a:t>
                      </a:r>
                      <a:r>
                        <a:rPr sz="700" spc="-8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date_added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release_year</a:t>
                      </a:r>
                      <a:r>
                        <a:rPr sz="700" spc="-13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rating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duration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346947">
                <a:tc>
                  <a:txBody>
                    <a:bodyPr/>
                    <a:lstStyle/>
                    <a:p>
                      <a:pPr marR="74930" algn="ctr">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1261110" algn="l"/>
                        </a:tabLst>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9/25/2021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2020</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PG-</a:t>
                      </a:r>
                      <a:r>
                        <a:rPr sz="700" spc="-25" dirty="0">
                          <a:latin typeface="Calibri" panose="020F0502020204030204" pitchFamily="34" charset="0"/>
                          <a:ea typeface="Calibri" panose="020F0502020204030204" pitchFamily="34" charset="0"/>
                          <a:cs typeface="Calibri" panose="020F0502020204030204" pitchFamily="34" charset="0"/>
                        </a:rPr>
                        <a:t>13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90</a:t>
                      </a:r>
                      <a:r>
                        <a:rPr sz="700" spc="-2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108017">
                <a:tc>
                  <a:txBody>
                    <a:bodyPr/>
                    <a:lstStyle/>
                    <a:p>
                      <a:pPr marR="74930" algn="ctr">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672465" algn="l"/>
                        </a:tabLst>
                      </a:pPr>
                      <a:r>
                        <a:rPr sz="700" spc="-10" dirty="0">
                          <a:latin typeface="Calibri" panose="020F0502020204030204" pitchFamily="34" charset="0"/>
                          <a:ea typeface="Calibri" panose="020F0502020204030204" pitchFamily="34" charset="0"/>
                          <a:cs typeface="Calibri" panose="020F0502020204030204" pitchFamily="34" charset="0"/>
                        </a:rPr>
                        <a:t>France</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9/24/2021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2021</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MA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2"/>
                  </a:ext>
                </a:extLst>
              </a:tr>
              <a:tr h="346947">
                <a:tc>
                  <a:txBody>
                    <a:bodyPr/>
                    <a:lstStyle/>
                    <a:p>
                      <a:pPr marR="74930" algn="ctr">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1261110" algn="l"/>
                        </a:tabLst>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9/24/2021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2021</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MA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108017">
                <a:tc>
                  <a:txBody>
                    <a:bodyPr/>
                    <a:lstStyle/>
                    <a:p>
                      <a:pPr marR="74930" algn="ctr">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672465" algn="l"/>
                        </a:tabLst>
                      </a:pPr>
                      <a:r>
                        <a:rPr sz="700" spc="-10" dirty="0">
                          <a:latin typeface="Calibri" panose="020F0502020204030204" pitchFamily="34" charset="0"/>
                          <a:ea typeface="Calibri" panose="020F0502020204030204" pitchFamily="34" charset="0"/>
                          <a:cs typeface="Calibri" panose="020F0502020204030204" pitchFamily="34" charset="0"/>
                        </a:rPr>
                        <a:t>Brazil</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9/22/2021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2021</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PG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91</a:t>
                      </a:r>
                      <a:r>
                        <a:rPr sz="700" spc="-2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4"/>
                  </a:ext>
                </a:extLst>
              </a:tr>
              <a:tr h="346947">
                <a:tc>
                  <a:txBody>
                    <a:bodyPr/>
                    <a:lstStyle/>
                    <a:p>
                      <a:pPr marR="74930" algn="ctr">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1261110" algn="l"/>
                        </a:tabLst>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9/24/2021</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1993</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MA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125</a:t>
                      </a:r>
                      <a:r>
                        <a:rPr sz="700" spc="-3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bl>
          </a:graphicData>
        </a:graphic>
      </p:graphicFrame>
      <p:sp>
        <p:nvSpPr>
          <p:cNvPr id="9" name="object 9"/>
          <p:cNvSpPr txBox="1"/>
          <p:nvPr/>
        </p:nvSpPr>
        <p:spPr>
          <a:xfrm>
            <a:off x="6096000" y="4280650"/>
            <a:ext cx="3741161" cy="923330"/>
          </a:xfrm>
          <a:prstGeom prst="rect">
            <a:avLst/>
          </a:prstGeom>
          <a:solidFill>
            <a:srgbClr val="EDEDED"/>
          </a:solidFill>
        </p:spPr>
        <p:txBody>
          <a:bodyPr vert="horz" wrap="square" lIns="0" tIns="0" rIns="0" bIns="0" rtlCol="0">
            <a:spAutoFit/>
          </a:bodyPr>
          <a:lstStyle/>
          <a:p>
            <a:pPr marL="2466043"/>
            <a:r>
              <a:rPr sz="1000" spc="-7" dirty="0">
                <a:latin typeface="Calibri" panose="020F0502020204030204" pitchFamily="34" charset="0"/>
                <a:ea typeface="Calibri" panose="020F0502020204030204" pitchFamily="34" charset="0"/>
                <a:cs typeface="Calibri" panose="020F0502020204030204" pitchFamily="34" charset="0"/>
              </a:rPr>
              <a:t>listed_in</a:t>
            </a:r>
            <a:endParaRPr sz="1000" dirty="0">
              <a:latin typeface="Calibri" panose="020F0502020204030204" pitchFamily="34" charset="0"/>
              <a:ea typeface="Calibri" panose="020F0502020204030204" pitchFamily="34" charset="0"/>
              <a:cs typeface="Calibri" panose="020F0502020204030204" pitchFamily="34" charset="0"/>
            </a:endParaRPr>
          </a:p>
          <a:p>
            <a:pPr marL="2237016" indent="-2236584">
              <a:buAutoNum type="arabicPlain"/>
              <a:tabLst>
                <a:tab pos="2237016" algn="l"/>
              </a:tabLst>
            </a:pPr>
            <a:r>
              <a:rPr sz="1000" spc="-7" dirty="0">
                <a:latin typeface="Calibri" panose="020F0502020204030204" pitchFamily="34" charset="0"/>
                <a:ea typeface="Calibri" panose="020F0502020204030204" pitchFamily="34" charset="0"/>
                <a:cs typeface="Calibri" panose="020F0502020204030204" pitchFamily="34" charset="0"/>
              </a:rPr>
              <a:t>Documentaries</a:t>
            </a:r>
            <a:endParaRPr sz="1000" dirty="0">
              <a:latin typeface="Calibri" panose="020F0502020204030204" pitchFamily="34" charset="0"/>
              <a:ea typeface="Calibri" panose="020F0502020204030204" pitchFamily="34" charset="0"/>
              <a:cs typeface="Calibri" panose="020F0502020204030204" pitchFamily="34" charset="0"/>
            </a:endParaRPr>
          </a:p>
          <a:p>
            <a:pPr marL="172744" indent="-172311">
              <a:buAutoNum type="arabicPlain"/>
              <a:tabLst>
                <a:tab pos="172744" algn="l"/>
              </a:tabLst>
            </a:pPr>
            <a:r>
              <a:rPr sz="1000" dirty="0">
                <a:latin typeface="Calibri" panose="020F0502020204030204" pitchFamily="34" charset="0"/>
                <a:ea typeface="Calibri" panose="020F0502020204030204" pitchFamily="34" charset="0"/>
                <a:cs typeface="Calibri" panose="020F0502020204030204" pitchFamily="34" charset="0"/>
              </a:rPr>
              <a:t>Crime</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Act...</a:t>
            </a:r>
            <a:endParaRPr sz="1000" dirty="0">
              <a:latin typeface="Calibri" panose="020F0502020204030204" pitchFamily="34" charset="0"/>
              <a:ea typeface="Calibri" panose="020F0502020204030204" pitchFamily="34" charset="0"/>
              <a:cs typeface="Calibri" panose="020F0502020204030204" pitchFamily="34" charset="0"/>
            </a:endParaRPr>
          </a:p>
          <a:p>
            <a:pPr marL="1032569" indent="-1032136">
              <a:buAutoNum type="arabicPlain"/>
              <a:tabLst>
                <a:tab pos="1032569" algn="l"/>
              </a:tabLst>
            </a:pPr>
            <a:r>
              <a:rPr sz="1000" dirty="0">
                <a:latin typeface="Calibri" panose="020F0502020204030204" pitchFamily="34" charset="0"/>
                <a:ea typeface="Calibri" panose="020F0502020204030204" pitchFamily="34" charset="0"/>
                <a:cs typeface="Calibri" panose="020F0502020204030204" pitchFamily="34" charset="0"/>
              </a:rPr>
              <a:t>TV</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Dramas,</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Horror,</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2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Mysteries</a:t>
            </a:r>
            <a:endParaRPr sz="1000" dirty="0">
              <a:latin typeface="Calibri" panose="020F0502020204030204" pitchFamily="34" charset="0"/>
              <a:ea typeface="Calibri" panose="020F0502020204030204" pitchFamily="34" charset="0"/>
              <a:cs typeface="Calibri" panose="020F0502020204030204" pitchFamily="34" charset="0"/>
            </a:endParaRPr>
          </a:p>
          <a:p>
            <a:pPr marL="1032569" indent="-1032136">
              <a:buAutoNum type="arabicPlain"/>
              <a:tabLst>
                <a:tab pos="1032569" algn="l"/>
              </a:tabLst>
            </a:pPr>
            <a:r>
              <a:rPr sz="1000" dirty="0">
                <a:latin typeface="Calibri" panose="020F0502020204030204" pitchFamily="34" charset="0"/>
                <a:ea typeface="Calibri" panose="020F0502020204030204" pitchFamily="34" charset="0"/>
                <a:cs typeface="Calibri" panose="020F0502020204030204" pitchFamily="34" charset="0"/>
              </a:rPr>
              <a:t>Children</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&amp;</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Family</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4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Comedies</a:t>
            </a:r>
            <a:endParaRPr sz="1000" dirty="0">
              <a:latin typeface="Calibri" panose="020F0502020204030204" pitchFamily="34" charset="0"/>
              <a:ea typeface="Calibri" panose="020F0502020204030204" pitchFamily="34" charset="0"/>
              <a:cs typeface="Calibri" panose="020F0502020204030204" pitchFamily="34" charset="0"/>
            </a:endParaRPr>
          </a:p>
          <a:p>
            <a:pPr marL="229893" indent="-229460">
              <a:buAutoNum type="arabicPlain"/>
              <a:tabLst>
                <a:tab pos="229893" algn="l"/>
              </a:tabLst>
            </a:pPr>
            <a:r>
              <a:rPr sz="1000" dirty="0">
                <a:latin typeface="Calibri" panose="020F0502020204030204" pitchFamily="34" charset="0"/>
                <a:ea typeface="Calibri" panose="020F0502020204030204" pitchFamily="34" charset="0"/>
                <a:cs typeface="Calibri" panose="020F0502020204030204" pitchFamily="34" charset="0"/>
              </a:rPr>
              <a:t>Dramas,</a:t>
            </a:r>
            <a:r>
              <a:rPr sz="1000" spc="-7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Independent</a:t>
            </a:r>
            <a:r>
              <a:rPr sz="1000" spc="-72"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72"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72"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Movies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2500961" y="5781570"/>
            <a:ext cx="533400" cy="162632"/>
          </a:xfrm>
          <a:prstGeom prst="rect">
            <a:avLst/>
          </a:prstGeom>
        </p:spPr>
        <p:txBody>
          <a:bodyPr vert="horz" wrap="square" lIns="0" tIns="8659" rIns="0" bIns="0" rtlCol="0">
            <a:spAutoFit/>
          </a:bodyPr>
          <a:lstStyle/>
          <a:p>
            <a:pPr marL="8659">
              <a:spcBef>
                <a:spcPts val="6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DF.tail()</a:t>
            </a:r>
            <a:endParaRPr sz="1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1" name="object 11"/>
          <p:cNvGraphicFramePr>
            <a:graphicFrameLocks noGrp="1"/>
          </p:cNvGraphicFramePr>
          <p:nvPr>
            <p:extLst>
              <p:ext uri="{D42A27DB-BD31-4B8C-83A1-F6EECF244321}">
                <p14:modId xmlns:p14="http://schemas.microsoft.com/office/powerpoint/2010/main" val="520046760"/>
              </p:ext>
            </p:extLst>
          </p:nvPr>
        </p:nvGraphicFramePr>
        <p:xfrm>
          <a:off x="2021899" y="6045799"/>
          <a:ext cx="6554708" cy="551180"/>
        </p:xfrm>
        <a:graphic>
          <a:graphicData uri="http://schemas.openxmlformats.org/drawingml/2006/table">
            <a:tbl>
              <a:tblPr firstRow="1" bandRow="1">
                <a:tableStyleId>{2D5ABB26-0587-4C30-8999-92F81FD0307C}</a:tableStyleId>
              </a:tblPr>
              <a:tblGrid>
                <a:gridCol w="1313226">
                  <a:extLst>
                    <a:ext uri="{9D8B030D-6E8A-4147-A177-3AD203B41FA5}">
                      <a16:colId xmlns:a16="http://schemas.microsoft.com/office/drawing/2014/main" val="20000"/>
                    </a:ext>
                  </a:extLst>
                </a:gridCol>
                <a:gridCol w="396875">
                  <a:extLst>
                    <a:ext uri="{9D8B030D-6E8A-4147-A177-3AD203B41FA5}">
                      <a16:colId xmlns:a16="http://schemas.microsoft.com/office/drawing/2014/main" val="20001"/>
                    </a:ext>
                  </a:extLst>
                </a:gridCol>
                <a:gridCol w="2017825">
                  <a:extLst>
                    <a:ext uri="{9D8B030D-6E8A-4147-A177-3AD203B41FA5}">
                      <a16:colId xmlns:a16="http://schemas.microsoft.com/office/drawing/2014/main" val="20002"/>
                    </a:ext>
                  </a:extLst>
                </a:gridCol>
                <a:gridCol w="1109842">
                  <a:extLst>
                    <a:ext uri="{9D8B030D-6E8A-4147-A177-3AD203B41FA5}">
                      <a16:colId xmlns:a16="http://schemas.microsoft.com/office/drawing/2014/main" val="20003"/>
                    </a:ext>
                  </a:extLst>
                </a:gridCol>
                <a:gridCol w="1716940">
                  <a:extLst>
                    <a:ext uri="{9D8B030D-6E8A-4147-A177-3AD203B41FA5}">
                      <a16:colId xmlns:a16="http://schemas.microsoft.com/office/drawing/2014/main" val="20004"/>
                    </a:ext>
                  </a:extLst>
                </a:gridCol>
              </a:tblGrid>
              <a:tr h="110403">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show_id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type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title</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gn="ct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director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588645">
                        <a:lnSpc>
                          <a:spcPts val="1180"/>
                        </a:lnSpc>
                        <a:tabLst>
                          <a:tab pos="1344930" algn="l"/>
                        </a:tabLst>
                      </a:pPr>
                      <a:r>
                        <a:rPr sz="700" spc="-10" dirty="0">
                          <a:latin typeface="Calibri" panose="020F0502020204030204" pitchFamily="34" charset="0"/>
                          <a:ea typeface="Calibri" panose="020F0502020204030204" pitchFamily="34" charset="0"/>
                          <a:cs typeface="Calibri" panose="020F0502020204030204" pitchFamily="34" charset="0"/>
                        </a:rPr>
                        <a:t>country</a:t>
                      </a:r>
                      <a:r>
                        <a:rPr sz="700" dirty="0">
                          <a:latin typeface="Calibri" panose="020F0502020204030204" pitchFamily="34" charset="0"/>
                          <a:ea typeface="Calibri" panose="020F0502020204030204" pitchFamily="34" charset="0"/>
                          <a:cs typeface="Calibri" panose="020F0502020204030204" pitchFamily="34" charset="0"/>
                        </a:rPr>
                        <a:t>	</a:t>
                      </a: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403">
                <a:tc>
                  <a:txBody>
                    <a:bodyPr/>
                    <a:lstStyle/>
                    <a:p>
                      <a:pPr marR="76200" algn="r">
                        <a:lnSpc>
                          <a:spcPts val="1180"/>
                        </a:lnSpc>
                        <a:tabLst>
                          <a:tab pos="588010" algn="l"/>
                        </a:tabLst>
                      </a:pPr>
                      <a:r>
                        <a:rPr sz="700" spc="-20" dirty="0">
                          <a:latin typeface="Calibri" panose="020F0502020204030204" pitchFamily="34" charset="0"/>
                          <a:ea typeface="Calibri" panose="020F0502020204030204" pitchFamily="34" charset="0"/>
                          <a:cs typeface="Calibri" panose="020F0502020204030204" pitchFamily="34" charset="0"/>
                        </a:rPr>
                        <a:t>8785</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s8797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Yunus</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Emre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dirty="0">
                          <a:latin typeface="Calibri" panose="020F0502020204030204" pitchFamily="34" charset="0"/>
                          <a:ea typeface="Calibri" panose="020F0502020204030204" pitchFamily="34" charset="0"/>
                          <a:cs typeface="Calibri" panose="020F0502020204030204" pitchFamily="34" charset="0"/>
                        </a:rPr>
                        <a:t>Not</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Given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67246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Turkey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836">
                <a:tc>
                  <a:txBody>
                    <a:bodyPr/>
                    <a:lstStyle/>
                    <a:p>
                      <a:pPr marR="76200" algn="r">
                        <a:lnSpc>
                          <a:spcPts val="1180"/>
                        </a:lnSpc>
                        <a:tabLst>
                          <a:tab pos="588010" algn="l"/>
                        </a:tabLst>
                      </a:pPr>
                      <a:r>
                        <a:rPr sz="700" spc="-20" dirty="0">
                          <a:latin typeface="Calibri" panose="020F0502020204030204" pitchFamily="34" charset="0"/>
                          <a:ea typeface="Calibri" panose="020F0502020204030204" pitchFamily="34" charset="0"/>
                          <a:cs typeface="Calibri" panose="020F0502020204030204" pitchFamily="34" charset="0"/>
                        </a:rPr>
                        <a:t>8786</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s8798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Zak</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Storm</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dirty="0">
                          <a:latin typeface="Calibri" panose="020F0502020204030204" pitchFamily="34" charset="0"/>
                          <a:ea typeface="Calibri" panose="020F0502020204030204" pitchFamily="34" charset="0"/>
                          <a:cs typeface="Calibri" panose="020F0502020204030204" pitchFamily="34" charset="0"/>
                        </a:rPr>
                        <a:t>Not</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Given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403">
                <a:tc>
                  <a:txBody>
                    <a:bodyPr/>
                    <a:lstStyle/>
                    <a:p>
                      <a:pPr marR="76200" algn="r">
                        <a:lnSpc>
                          <a:spcPts val="1175"/>
                        </a:lnSpc>
                        <a:tabLst>
                          <a:tab pos="588010" algn="l"/>
                        </a:tabLst>
                      </a:pPr>
                      <a:r>
                        <a:rPr sz="700" spc="-20" dirty="0">
                          <a:latin typeface="Calibri" panose="020F0502020204030204" pitchFamily="34" charset="0"/>
                          <a:ea typeface="Calibri" panose="020F0502020204030204" pitchFamily="34" charset="0"/>
                          <a:cs typeface="Calibri" panose="020F0502020204030204" pitchFamily="34" charset="0"/>
                        </a:rPr>
                        <a:t>8787</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s8801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Zindagi</a:t>
                      </a:r>
                      <a:r>
                        <a:rPr sz="700" spc="-7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Gulzar</a:t>
                      </a:r>
                      <a:r>
                        <a:rPr sz="700" spc="-7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Hai</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75"/>
                        </a:lnSpc>
                      </a:pPr>
                      <a:r>
                        <a:rPr sz="700" dirty="0">
                          <a:latin typeface="Calibri" panose="020F0502020204030204" pitchFamily="34" charset="0"/>
                          <a:ea typeface="Calibri" panose="020F0502020204030204" pitchFamily="34" charset="0"/>
                          <a:cs typeface="Calibri" panose="020F0502020204030204" pitchFamily="34" charset="0"/>
                        </a:rPr>
                        <a:t>Not</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Given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504190">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Pakistan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bl>
          </a:graphicData>
        </a:graphic>
      </p:graphicFrame>
      <p:sp>
        <p:nvSpPr>
          <p:cNvPr id="12" name="object 12"/>
          <p:cNvSpPr/>
          <p:nvPr/>
        </p:nvSpPr>
        <p:spPr>
          <a:xfrm>
            <a:off x="2202873" y="168091"/>
            <a:ext cx="7067117" cy="656798"/>
          </a:xfrm>
          <a:custGeom>
            <a:avLst/>
            <a:gdLst/>
            <a:ahLst/>
            <a:cxnLst/>
            <a:rect l="l" t="t" r="r" b="b"/>
            <a:pathLst>
              <a:path w="6076315" h="7845425">
                <a:moveTo>
                  <a:pt x="0" y="1904"/>
                </a:moveTo>
                <a:lnTo>
                  <a:pt x="6076315" y="1904"/>
                </a:lnTo>
              </a:path>
              <a:path w="6076315" h="7845425">
                <a:moveTo>
                  <a:pt x="6075045" y="0"/>
                </a:moveTo>
                <a:lnTo>
                  <a:pt x="6075045" y="341629"/>
                </a:lnTo>
              </a:path>
              <a:path w="6076315" h="7845425">
                <a:moveTo>
                  <a:pt x="1905" y="341629"/>
                </a:moveTo>
                <a:lnTo>
                  <a:pt x="1905" y="0"/>
                </a:lnTo>
              </a:path>
              <a:path w="6076315" h="7845425">
                <a:moveTo>
                  <a:pt x="6075045" y="214629"/>
                </a:moveTo>
                <a:lnTo>
                  <a:pt x="6075045" y="1429384"/>
                </a:lnTo>
              </a:path>
              <a:path w="6076315" h="7845425">
                <a:moveTo>
                  <a:pt x="1905" y="1429384"/>
                </a:moveTo>
                <a:lnTo>
                  <a:pt x="1905" y="214629"/>
                </a:lnTo>
              </a:path>
              <a:path w="6076315" h="7845425">
                <a:moveTo>
                  <a:pt x="6075045" y="1302384"/>
                </a:moveTo>
                <a:lnTo>
                  <a:pt x="6075045" y="1718945"/>
                </a:lnTo>
              </a:path>
              <a:path w="6076315" h="7845425">
                <a:moveTo>
                  <a:pt x="1905" y="1718945"/>
                </a:moveTo>
                <a:lnTo>
                  <a:pt x="1905" y="1302384"/>
                </a:lnTo>
              </a:path>
              <a:path w="6076315" h="7845425">
                <a:moveTo>
                  <a:pt x="6075045" y="1591945"/>
                </a:moveTo>
                <a:lnTo>
                  <a:pt x="6075045" y="2008504"/>
                </a:lnTo>
              </a:path>
              <a:path w="6076315" h="7845425">
                <a:moveTo>
                  <a:pt x="1905" y="2008504"/>
                </a:moveTo>
                <a:lnTo>
                  <a:pt x="1905" y="1591945"/>
                </a:lnTo>
              </a:path>
              <a:path w="6076315" h="7845425">
                <a:moveTo>
                  <a:pt x="6075045" y="1881504"/>
                </a:moveTo>
                <a:lnTo>
                  <a:pt x="6075045" y="2298065"/>
                </a:lnTo>
              </a:path>
              <a:path w="6076315" h="7845425">
                <a:moveTo>
                  <a:pt x="1905" y="2298065"/>
                </a:moveTo>
                <a:lnTo>
                  <a:pt x="1905" y="1881504"/>
                </a:lnTo>
              </a:path>
              <a:path w="6076315" h="7845425">
                <a:moveTo>
                  <a:pt x="6075045" y="2171065"/>
                </a:moveTo>
                <a:lnTo>
                  <a:pt x="6075045" y="2587625"/>
                </a:lnTo>
              </a:path>
              <a:path w="6076315" h="7845425">
                <a:moveTo>
                  <a:pt x="1905" y="2587625"/>
                </a:moveTo>
                <a:lnTo>
                  <a:pt x="1905" y="2171065"/>
                </a:lnTo>
              </a:path>
              <a:path w="6076315" h="7845425">
                <a:moveTo>
                  <a:pt x="6075045" y="2460625"/>
                </a:moveTo>
                <a:lnTo>
                  <a:pt x="6075045" y="6838950"/>
                </a:lnTo>
              </a:path>
              <a:path w="6076315" h="7845425">
                <a:moveTo>
                  <a:pt x="1905" y="6838950"/>
                </a:moveTo>
                <a:lnTo>
                  <a:pt x="1905" y="2460625"/>
                </a:lnTo>
              </a:path>
              <a:path w="6076315" h="7845425">
                <a:moveTo>
                  <a:pt x="6075045" y="6711950"/>
                </a:moveTo>
                <a:lnTo>
                  <a:pt x="6075045" y="7128509"/>
                </a:lnTo>
              </a:path>
              <a:path w="6076315" h="7845425">
                <a:moveTo>
                  <a:pt x="1905" y="7128509"/>
                </a:moveTo>
                <a:lnTo>
                  <a:pt x="1905" y="6711950"/>
                </a:lnTo>
              </a:path>
              <a:path w="6076315" h="7845425">
                <a:moveTo>
                  <a:pt x="6075045" y="7001509"/>
                </a:moveTo>
                <a:lnTo>
                  <a:pt x="6075045" y="7845425"/>
                </a:lnTo>
              </a:path>
              <a:path w="6076315" h="7845425">
                <a:moveTo>
                  <a:pt x="6076315" y="7844155"/>
                </a:moveTo>
                <a:lnTo>
                  <a:pt x="0" y="7844155"/>
                </a:lnTo>
              </a:path>
              <a:path w="6076315" h="7845425">
                <a:moveTo>
                  <a:pt x="1905" y="7845425"/>
                </a:moveTo>
                <a:lnTo>
                  <a:pt x="1905" y="7001509"/>
                </a:lnTo>
              </a:path>
              <a:path w="6076315" h="7845425">
                <a:moveTo>
                  <a:pt x="0" y="1904"/>
                </a:moveTo>
                <a:lnTo>
                  <a:pt x="6076315" y="1904"/>
                </a:lnTo>
              </a:path>
              <a:path w="6076315" h="7845425">
                <a:moveTo>
                  <a:pt x="6075045" y="0"/>
                </a:moveTo>
                <a:lnTo>
                  <a:pt x="6075045" y="341629"/>
                </a:lnTo>
              </a:path>
              <a:path w="6076315" h="7845425">
                <a:moveTo>
                  <a:pt x="1905" y="341629"/>
                </a:moveTo>
                <a:lnTo>
                  <a:pt x="1905" y="0"/>
                </a:lnTo>
              </a:path>
              <a:path w="6076315" h="7845425">
                <a:moveTo>
                  <a:pt x="6075045" y="214629"/>
                </a:moveTo>
                <a:lnTo>
                  <a:pt x="6075045" y="1429384"/>
                </a:lnTo>
              </a:path>
              <a:path w="6076315" h="7845425">
                <a:moveTo>
                  <a:pt x="1905" y="1429384"/>
                </a:moveTo>
                <a:lnTo>
                  <a:pt x="1905" y="214629"/>
                </a:lnTo>
              </a:path>
              <a:path w="6076315" h="7845425">
                <a:moveTo>
                  <a:pt x="6075045" y="1302384"/>
                </a:moveTo>
                <a:lnTo>
                  <a:pt x="6075045" y="1718945"/>
                </a:lnTo>
              </a:path>
              <a:path w="6076315" h="7845425">
                <a:moveTo>
                  <a:pt x="1905" y="1718945"/>
                </a:moveTo>
                <a:lnTo>
                  <a:pt x="1905" y="1302384"/>
                </a:lnTo>
              </a:path>
              <a:path w="6076315" h="7845425">
                <a:moveTo>
                  <a:pt x="6075045" y="1591945"/>
                </a:moveTo>
                <a:lnTo>
                  <a:pt x="6075045" y="2008504"/>
                </a:lnTo>
              </a:path>
              <a:path w="6076315" h="7845425">
                <a:moveTo>
                  <a:pt x="1905" y="2008504"/>
                </a:moveTo>
                <a:lnTo>
                  <a:pt x="1905" y="1591945"/>
                </a:lnTo>
              </a:path>
              <a:path w="6076315" h="7845425">
                <a:moveTo>
                  <a:pt x="6075045" y="1881504"/>
                </a:moveTo>
                <a:lnTo>
                  <a:pt x="6075045" y="2298065"/>
                </a:lnTo>
              </a:path>
              <a:path w="6076315" h="7845425">
                <a:moveTo>
                  <a:pt x="1905" y="2298065"/>
                </a:moveTo>
                <a:lnTo>
                  <a:pt x="1905" y="1881504"/>
                </a:lnTo>
              </a:path>
              <a:path w="6076315" h="7845425">
                <a:moveTo>
                  <a:pt x="6075045" y="2171065"/>
                </a:moveTo>
                <a:lnTo>
                  <a:pt x="6075045" y="2587625"/>
                </a:lnTo>
              </a:path>
              <a:path w="6076315" h="7845425">
                <a:moveTo>
                  <a:pt x="1905" y="2587625"/>
                </a:moveTo>
                <a:lnTo>
                  <a:pt x="1905" y="2171065"/>
                </a:lnTo>
              </a:path>
              <a:path w="6076315" h="7845425">
                <a:moveTo>
                  <a:pt x="6075045" y="2460625"/>
                </a:moveTo>
                <a:lnTo>
                  <a:pt x="6075045" y="6838950"/>
                </a:lnTo>
              </a:path>
              <a:path w="6076315" h="7845425">
                <a:moveTo>
                  <a:pt x="1905" y="6838950"/>
                </a:moveTo>
                <a:lnTo>
                  <a:pt x="1905" y="2460625"/>
                </a:lnTo>
              </a:path>
              <a:path w="6076315" h="7845425">
                <a:moveTo>
                  <a:pt x="6075045" y="6711950"/>
                </a:moveTo>
                <a:lnTo>
                  <a:pt x="6075045" y="7128509"/>
                </a:lnTo>
              </a:path>
              <a:path w="6076315" h="7845425">
                <a:moveTo>
                  <a:pt x="1905" y="7128509"/>
                </a:moveTo>
                <a:lnTo>
                  <a:pt x="1905" y="6711950"/>
                </a:lnTo>
              </a:path>
              <a:path w="6076315" h="7845425">
                <a:moveTo>
                  <a:pt x="6075045" y="7001509"/>
                </a:moveTo>
                <a:lnTo>
                  <a:pt x="6075045" y="7845425"/>
                </a:lnTo>
              </a:path>
              <a:path w="6076315" h="7845425">
                <a:moveTo>
                  <a:pt x="6076315" y="7844155"/>
                </a:moveTo>
                <a:lnTo>
                  <a:pt x="0" y="7844155"/>
                </a:lnTo>
              </a:path>
              <a:path w="6076315" h="7845425">
                <a:moveTo>
                  <a:pt x="1905" y="7845425"/>
                </a:moveTo>
                <a:lnTo>
                  <a:pt x="1905" y="7001509"/>
                </a:lnTo>
              </a:path>
            </a:pathLst>
          </a:custGeom>
          <a:ln w="3175">
            <a:solidFill>
              <a:srgbClr val="E2E2E2"/>
            </a:solidFill>
          </a:ln>
        </p:spPr>
        <p:txBody>
          <a:bodyPr wrap="square" lIns="0" tIns="0" rIns="0" bIns="0" rtlCol="0"/>
          <a:lstStyle/>
          <a:p>
            <a:pPr marL="8659">
              <a:spcBef>
                <a:spcPts val="68"/>
              </a:spcBef>
            </a:pPr>
            <a:r>
              <a:rPr lang="en-IN" sz="3200" b="1" u="sng" dirty="0">
                <a:solidFill>
                  <a:srgbClr val="AC1481"/>
                </a:solidFill>
                <a:latin typeface="Calibri" panose="020F0502020204030204" pitchFamily="34" charset="0"/>
                <a:ea typeface="Calibri" panose="020F0502020204030204" pitchFamily="34" charset="0"/>
                <a:cs typeface="Calibri" panose="020F0502020204030204" pitchFamily="34" charset="0"/>
              </a:rPr>
              <a:t>Netflix</a:t>
            </a:r>
            <a:r>
              <a:rPr lang="en-IN" sz="3200" b="1" u="sng" spc="24" dirty="0">
                <a:solidFill>
                  <a:srgbClr val="AC1481"/>
                </a:solidFill>
                <a:latin typeface="Calibri" panose="020F0502020204030204" pitchFamily="34" charset="0"/>
                <a:ea typeface="Calibri" panose="020F0502020204030204" pitchFamily="34" charset="0"/>
                <a:cs typeface="Calibri" panose="020F0502020204030204" pitchFamily="34" charset="0"/>
              </a:rPr>
              <a:t> </a:t>
            </a:r>
            <a:r>
              <a:rPr lang="en-IN" sz="3200" b="1" u="sng" spc="-7" dirty="0">
                <a:solidFill>
                  <a:srgbClr val="AC1481"/>
                </a:solidFill>
                <a:latin typeface="Calibri" panose="020F0502020204030204" pitchFamily="34" charset="0"/>
                <a:ea typeface="Calibri" panose="020F0502020204030204" pitchFamily="34" charset="0"/>
                <a:cs typeface="Calibri" panose="020F0502020204030204" pitchFamily="34" charset="0"/>
              </a:rPr>
              <a:t>Data</a:t>
            </a:r>
            <a:r>
              <a:rPr lang="en-IN" sz="3200" b="1" u="sng" spc="27" dirty="0">
                <a:solidFill>
                  <a:srgbClr val="AC1481"/>
                </a:solidFill>
                <a:latin typeface="Calibri" panose="020F0502020204030204" pitchFamily="34" charset="0"/>
                <a:ea typeface="Calibri" panose="020F0502020204030204" pitchFamily="34" charset="0"/>
                <a:cs typeface="Calibri" panose="020F0502020204030204" pitchFamily="34" charset="0"/>
              </a:rPr>
              <a:t> </a:t>
            </a:r>
            <a:r>
              <a:rPr lang="en-IN" sz="3200" b="1" u="sng" spc="-7" dirty="0">
                <a:solidFill>
                  <a:srgbClr val="AC1481"/>
                </a:solidFill>
                <a:latin typeface="Calibri" panose="020F0502020204030204" pitchFamily="34" charset="0"/>
                <a:ea typeface="Calibri" panose="020F0502020204030204" pitchFamily="34" charset="0"/>
                <a:cs typeface="Calibri" panose="020F0502020204030204" pitchFamily="34" charset="0"/>
              </a:rPr>
              <a:t>Analysis </a:t>
            </a:r>
          </a:p>
          <a:p>
            <a:pPr marL="8659">
              <a:spcBef>
                <a:spcPts val="68"/>
              </a:spcBef>
            </a:pPr>
            <a:endParaRPr lang="en-IN" sz="1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8138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6965" y="641075"/>
            <a:ext cx="7846573" cy="5491595"/>
          </a:xfrm>
          <a:custGeom>
            <a:avLst/>
            <a:gdLst/>
            <a:ahLst/>
            <a:cxnLst/>
            <a:rect l="l" t="t" r="r" b="b"/>
            <a:pathLst>
              <a:path w="6076950" h="8054340">
                <a:moveTo>
                  <a:pt x="6076950" y="0"/>
                </a:moveTo>
                <a:lnTo>
                  <a:pt x="0" y="0"/>
                </a:lnTo>
                <a:lnTo>
                  <a:pt x="0" y="2638437"/>
                </a:lnTo>
                <a:lnTo>
                  <a:pt x="0" y="2639060"/>
                </a:lnTo>
                <a:lnTo>
                  <a:pt x="0" y="8054340"/>
                </a:lnTo>
                <a:lnTo>
                  <a:pt x="6076950" y="8054340"/>
                </a:lnTo>
                <a:lnTo>
                  <a:pt x="6076950" y="2638437"/>
                </a:lnTo>
                <a:lnTo>
                  <a:pt x="6076950" y="0"/>
                </a:lnTo>
                <a:close/>
              </a:path>
            </a:pathLst>
          </a:custGeom>
          <a:solidFill>
            <a:srgbClr val="F4F4F4"/>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3532437617"/>
              </p:ext>
            </p:extLst>
          </p:nvPr>
        </p:nvGraphicFramePr>
        <p:xfrm>
          <a:off x="2382982" y="624754"/>
          <a:ext cx="5694216" cy="319751"/>
        </p:xfrm>
        <a:graphic>
          <a:graphicData uri="http://schemas.openxmlformats.org/drawingml/2006/table">
            <a:tbl>
              <a:tblPr firstRow="1" bandRow="1">
                <a:tableStyleId>{2D5ABB26-0587-4C30-8999-92F81FD0307C}</a:tableStyleId>
              </a:tblPr>
              <a:tblGrid>
                <a:gridCol w="64079">
                  <a:extLst>
                    <a:ext uri="{9D8B030D-6E8A-4147-A177-3AD203B41FA5}">
                      <a16:colId xmlns:a16="http://schemas.microsoft.com/office/drawing/2014/main" val="20000"/>
                    </a:ext>
                  </a:extLst>
                </a:gridCol>
                <a:gridCol w="421277">
                  <a:extLst>
                    <a:ext uri="{9D8B030D-6E8A-4147-A177-3AD203B41FA5}">
                      <a16:colId xmlns:a16="http://schemas.microsoft.com/office/drawing/2014/main" val="20001"/>
                    </a:ext>
                  </a:extLst>
                </a:gridCol>
                <a:gridCol w="671887">
                  <a:extLst>
                    <a:ext uri="{9D8B030D-6E8A-4147-A177-3AD203B41FA5}">
                      <a16:colId xmlns:a16="http://schemas.microsoft.com/office/drawing/2014/main" val="20002"/>
                    </a:ext>
                  </a:extLst>
                </a:gridCol>
                <a:gridCol w="293751">
                  <a:extLst>
                    <a:ext uri="{9D8B030D-6E8A-4147-A177-3AD203B41FA5}">
                      <a16:colId xmlns:a16="http://schemas.microsoft.com/office/drawing/2014/main" val="20003"/>
                    </a:ext>
                  </a:extLst>
                </a:gridCol>
                <a:gridCol w="1176277">
                  <a:extLst>
                    <a:ext uri="{9D8B030D-6E8A-4147-A177-3AD203B41FA5}">
                      <a16:colId xmlns:a16="http://schemas.microsoft.com/office/drawing/2014/main" val="20004"/>
                    </a:ext>
                  </a:extLst>
                </a:gridCol>
                <a:gridCol w="966272">
                  <a:extLst>
                    <a:ext uri="{9D8B030D-6E8A-4147-A177-3AD203B41FA5}">
                      <a16:colId xmlns:a16="http://schemas.microsoft.com/office/drawing/2014/main" val="20005"/>
                    </a:ext>
                  </a:extLst>
                </a:gridCol>
                <a:gridCol w="1133768">
                  <a:extLst>
                    <a:ext uri="{9D8B030D-6E8A-4147-A177-3AD203B41FA5}">
                      <a16:colId xmlns:a16="http://schemas.microsoft.com/office/drawing/2014/main" val="20006"/>
                    </a:ext>
                  </a:extLst>
                </a:gridCol>
                <a:gridCol w="966905">
                  <a:extLst>
                    <a:ext uri="{9D8B030D-6E8A-4147-A177-3AD203B41FA5}">
                      <a16:colId xmlns:a16="http://schemas.microsoft.com/office/drawing/2014/main" val="20007"/>
                    </a:ext>
                  </a:extLst>
                </a:gridCol>
              </a:tblGrid>
              <a:tr h="44161">
                <a:tc rowSpan="2">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0"/>
                  </a:ext>
                </a:extLst>
              </a:tr>
              <a:tr h="109970">
                <a:tc vMerge="1">
                  <a:txBody>
                    <a:bodyPr/>
                    <a:lstStyle/>
                    <a:p>
                      <a:endParaRPr/>
                    </a:p>
                  </a:txBody>
                  <a:tcPr marL="0" marR="0" marT="0" marB="0">
                    <a:solidFill>
                      <a:srgbClr val="F4F4F4"/>
                    </a:solidFill>
                  </a:tcPr>
                </a:tc>
                <a:tc>
                  <a:txBody>
                    <a:bodyPr/>
                    <a:lstStyle/>
                    <a:p>
                      <a:pPr marR="74930" algn="ct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8788</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s8784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gn="ct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TV</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546100">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Yoko</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75"/>
                        </a:lnSpc>
                      </a:pPr>
                      <a:r>
                        <a:rPr sz="700" dirty="0">
                          <a:latin typeface="Calibri" panose="020F0502020204030204" pitchFamily="34" charset="0"/>
                          <a:ea typeface="Calibri" panose="020F0502020204030204" pitchFamily="34" charset="0"/>
                          <a:cs typeface="Calibri" panose="020F0502020204030204" pitchFamily="34" charset="0"/>
                        </a:rPr>
                        <a:t>Not</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Given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Pakistan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836">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marR="74930" algn="ct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s8786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gn="ct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TV</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63055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YOM</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dirty="0">
                          <a:latin typeface="Calibri" panose="020F0502020204030204" pitchFamily="34" charset="0"/>
                          <a:ea typeface="Calibri" panose="020F0502020204030204" pitchFamily="34" charset="0"/>
                          <a:cs typeface="Calibri" panose="020F0502020204030204" pitchFamily="34" charset="0"/>
                        </a:rPr>
                        <a:t>Not</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Given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Pakistan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2379979076"/>
              </p:ext>
            </p:extLst>
          </p:nvPr>
        </p:nvGraphicFramePr>
        <p:xfrm>
          <a:off x="2382982" y="991466"/>
          <a:ext cx="6345381" cy="1323318"/>
        </p:xfrm>
        <a:graphic>
          <a:graphicData uri="http://schemas.openxmlformats.org/drawingml/2006/table">
            <a:tbl>
              <a:tblPr firstRow="1" bandRow="1">
                <a:tableStyleId>{2D5ABB26-0587-4C30-8999-92F81FD0307C}</a:tableStyleId>
              </a:tblPr>
              <a:tblGrid>
                <a:gridCol w="540860">
                  <a:extLst>
                    <a:ext uri="{9D8B030D-6E8A-4147-A177-3AD203B41FA5}">
                      <a16:colId xmlns:a16="http://schemas.microsoft.com/office/drawing/2014/main" val="20000"/>
                    </a:ext>
                  </a:extLst>
                </a:gridCol>
                <a:gridCol w="1076062">
                  <a:extLst>
                    <a:ext uri="{9D8B030D-6E8A-4147-A177-3AD203B41FA5}">
                      <a16:colId xmlns:a16="http://schemas.microsoft.com/office/drawing/2014/main" val="20001"/>
                    </a:ext>
                  </a:extLst>
                </a:gridCol>
                <a:gridCol w="1310790">
                  <a:extLst>
                    <a:ext uri="{9D8B030D-6E8A-4147-A177-3AD203B41FA5}">
                      <a16:colId xmlns:a16="http://schemas.microsoft.com/office/drawing/2014/main" val="20002"/>
                    </a:ext>
                  </a:extLst>
                </a:gridCol>
                <a:gridCol w="608732">
                  <a:extLst>
                    <a:ext uri="{9D8B030D-6E8A-4147-A177-3AD203B41FA5}">
                      <a16:colId xmlns:a16="http://schemas.microsoft.com/office/drawing/2014/main" val="20003"/>
                    </a:ext>
                  </a:extLst>
                </a:gridCol>
                <a:gridCol w="1123434">
                  <a:extLst>
                    <a:ext uri="{9D8B030D-6E8A-4147-A177-3AD203B41FA5}">
                      <a16:colId xmlns:a16="http://schemas.microsoft.com/office/drawing/2014/main" val="20004"/>
                    </a:ext>
                  </a:extLst>
                </a:gridCol>
                <a:gridCol w="187357">
                  <a:extLst>
                    <a:ext uri="{9D8B030D-6E8A-4147-A177-3AD203B41FA5}">
                      <a16:colId xmlns:a16="http://schemas.microsoft.com/office/drawing/2014/main" val="20005"/>
                    </a:ext>
                  </a:extLst>
                </a:gridCol>
                <a:gridCol w="1498146">
                  <a:extLst>
                    <a:ext uri="{9D8B030D-6E8A-4147-A177-3AD203B41FA5}">
                      <a16:colId xmlns:a16="http://schemas.microsoft.com/office/drawing/2014/main" val="20006"/>
                    </a:ext>
                  </a:extLst>
                </a:gridCol>
              </a:tblGrid>
              <a:tr h="220553">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date_added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release_year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rating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25209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duration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0"/>
                  </a:ext>
                </a:extLst>
              </a:tr>
              <a:tr h="220553">
                <a:tc>
                  <a:txBody>
                    <a:bodyPr/>
                    <a:lstStyle/>
                    <a:p>
                      <a:pPr marL="64769">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1/17/2017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PG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80"/>
                        </a:lnSpc>
                      </a:pPr>
                      <a:r>
                        <a:rPr sz="700" dirty="0">
                          <a:latin typeface="Calibri" panose="020F0502020204030204" pitchFamily="34" charset="0"/>
                          <a:ea typeface="Calibri" panose="020F0502020204030204" pitchFamily="34" charset="0"/>
                          <a:cs typeface="Calibri" panose="020F0502020204030204" pitchFamily="34" charset="0"/>
                        </a:rPr>
                        <a:t>2</a:t>
                      </a:r>
                      <a:r>
                        <a:rPr sz="700" spc="-10" dirty="0">
                          <a:latin typeface="Calibri" panose="020F0502020204030204" pitchFamily="34" charset="0"/>
                          <a:ea typeface="Calibri" panose="020F0502020204030204" pitchFamily="34" charset="0"/>
                          <a:cs typeface="Calibri" panose="020F0502020204030204" pitchFamily="34" charset="0"/>
                        </a:rPr>
                        <a:t> Seasons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220553">
                <a:tc>
                  <a:txBody>
                    <a:bodyPr/>
                    <a:lstStyle/>
                    <a:p>
                      <a:pPr marL="64769">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9/13/2018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Y7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80"/>
                        </a:lnSpc>
                      </a:pPr>
                      <a:r>
                        <a:rPr sz="700" dirty="0">
                          <a:latin typeface="Calibri" panose="020F0502020204030204" pitchFamily="34" charset="0"/>
                          <a:ea typeface="Calibri" panose="020F0502020204030204" pitchFamily="34" charset="0"/>
                          <a:cs typeface="Calibri" panose="020F0502020204030204" pitchFamily="34" charset="0"/>
                        </a:rPr>
                        <a:t>3</a:t>
                      </a:r>
                      <a:r>
                        <a:rPr sz="700" spc="-10" dirty="0">
                          <a:latin typeface="Calibri" panose="020F0502020204030204" pitchFamily="34" charset="0"/>
                          <a:ea typeface="Calibri" panose="020F0502020204030204" pitchFamily="34" charset="0"/>
                          <a:cs typeface="Calibri" panose="020F0502020204030204" pitchFamily="34" charset="0"/>
                        </a:rPr>
                        <a:t> Seasons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2"/>
                  </a:ext>
                </a:extLst>
              </a:tr>
              <a:tr h="220553">
                <a:tc>
                  <a:txBody>
                    <a:bodyPr/>
                    <a:lstStyle/>
                    <a:p>
                      <a:pPr marL="64769">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12/15/2016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2012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PG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252095">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220553">
                <a:tc>
                  <a:txBody>
                    <a:bodyPr/>
                    <a:lstStyle/>
                    <a:p>
                      <a:pPr marL="64769">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6/23/2018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50" dirty="0">
                          <a:latin typeface="Calibri" panose="020F0502020204030204" pitchFamily="34" charset="0"/>
                          <a:ea typeface="Calibri" panose="020F0502020204030204" pitchFamily="34" charset="0"/>
                          <a:cs typeface="Calibri" panose="020F0502020204030204" pitchFamily="34" charset="0"/>
                        </a:rPr>
                        <a:t>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252095">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4"/>
                  </a:ext>
                </a:extLst>
              </a:tr>
              <a:tr h="220553">
                <a:tc>
                  <a:txBody>
                    <a:bodyPr/>
                    <a:lstStyle/>
                    <a:p>
                      <a:pPr marL="64769">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8789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06-07-2018</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2016</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Y7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252095">
                        <a:lnSpc>
                          <a:spcPts val="1175"/>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bl>
          </a:graphicData>
        </a:graphic>
      </p:graphicFrame>
      <p:sp>
        <p:nvSpPr>
          <p:cNvPr id="5" name="object 5"/>
          <p:cNvSpPr txBox="1"/>
          <p:nvPr/>
        </p:nvSpPr>
        <p:spPr>
          <a:xfrm>
            <a:off x="2523555" y="1757796"/>
            <a:ext cx="5428954" cy="551433"/>
          </a:xfrm>
          <a:prstGeom prst="rect">
            <a:avLst/>
          </a:prstGeom>
          <a:solidFill>
            <a:srgbClr val="EDEDED"/>
          </a:solidFill>
        </p:spPr>
        <p:txBody>
          <a:bodyPr vert="horz" wrap="square" lIns="0" tIns="0" rIns="0" bIns="0" rtlCol="0">
            <a:spAutoFit/>
          </a:bodyPr>
          <a:lstStyle/>
          <a:p>
            <a:pPr algn="r">
              <a:lnSpc>
                <a:spcPts val="828"/>
              </a:lnSpc>
            </a:pPr>
            <a:r>
              <a:rPr sz="750" spc="-7" dirty="0">
                <a:latin typeface="Calibri" panose="020F0502020204030204" pitchFamily="34" charset="0"/>
                <a:ea typeface="Calibri" panose="020F0502020204030204" pitchFamily="34" charset="0"/>
                <a:cs typeface="Calibri" panose="020F0502020204030204" pitchFamily="34" charset="0"/>
              </a:rPr>
              <a:t>listed_in</a:t>
            </a:r>
            <a:endParaRPr sz="750" dirty="0">
              <a:latin typeface="Calibri" panose="020F0502020204030204" pitchFamily="34" charset="0"/>
              <a:ea typeface="Calibri" panose="020F0502020204030204" pitchFamily="34" charset="0"/>
              <a:cs typeface="Calibri" panose="020F0502020204030204" pitchFamily="34" charset="0"/>
            </a:endParaRPr>
          </a:p>
          <a:p>
            <a:pPr algn="r">
              <a:lnSpc>
                <a:spcPts val="873"/>
              </a:lnSpc>
              <a:tabLst>
                <a:tab pos="1261163" algn="l"/>
              </a:tabLst>
            </a:pPr>
            <a:r>
              <a:rPr sz="750" spc="-14" dirty="0">
                <a:latin typeface="Calibri" panose="020F0502020204030204" pitchFamily="34" charset="0"/>
                <a:ea typeface="Calibri" panose="020F0502020204030204" pitchFamily="34" charset="0"/>
                <a:cs typeface="Calibri" panose="020F0502020204030204" pitchFamily="34" charset="0"/>
              </a:rPr>
              <a:t>8785</a:t>
            </a:r>
            <a:r>
              <a:rPr sz="750" dirty="0">
                <a:latin typeface="Calibri" panose="020F0502020204030204" pitchFamily="34" charset="0"/>
                <a:ea typeface="Calibri" panose="020F0502020204030204" pitchFamily="34" charset="0"/>
                <a:cs typeface="Calibri" panose="020F0502020204030204" pitchFamily="34" charset="0"/>
              </a:rPr>
              <a:t>	International</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TV</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Shows,</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TV</a:t>
            </a:r>
            <a:r>
              <a:rPr sz="750" spc="-4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Dramas</a:t>
            </a:r>
            <a:endParaRPr sz="750" dirty="0">
              <a:latin typeface="Calibri" panose="020F0502020204030204" pitchFamily="34" charset="0"/>
              <a:ea typeface="Calibri" panose="020F0502020204030204" pitchFamily="34" charset="0"/>
              <a:cs typeface="Calibri" panose="020F0502020204030204" pitchFamily="34" charset="0"/>
            </a:endParaRPr>
          </a:p>
          <a:p>
            <a:pPr algn="r">
              <a:lnSpc>
                <a:spcPts val="873"/>
              </a:lnSpc>
              <a:tabLst>
                <a:tab pos="2694637" algn="l"/>
              </a:tabLst>
            </a:pPr>
            <a:r>
              <a:rPr sz="750" spc="-14" dirty="0">
                <a:latin typeface="Calibri" panose="020F0502020204030204" pitchFamily="34" charset="0"/>
                <a:ea typeface="Calibri" panose="020F0502020204030204" pitchFamily="34" charset="0"/>
                <a:cs typeface="Calibri" panose="020F0502020204030204" pitchFamily="34" charset="0"/>
              </a:rPr>
              <a:t>8786</a:t>
            </a:r>
            <a:r>
              <a:rPr sz="750" dirty="0">
                <a:latin typeface="Calibri" panose="020F0502020204030204" pitchFamily="34" charset="0"/>
                <a:ea typeface="Calibri" panose="020F0502020204030204" pitchFamily="34" charset="0"/>
                <a:cs typeface="Calibri" panose="020F0502020204030204" pitchFamily="34" charset="0"/>
              </a:rPr>
              <a:t>	Kids'</a:t>
            </a:r>
            <a:r>
              <a:rPr sz="750" spc="-37"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TV</a:t>
            </a:r>
            <a:endParaRPr sz="750" dirty="0">
              <a:latin typeface="Calibri" panose="020F0502020204030204" pitchFamily="34" charset="0"/>
              <a:ea typeface="Calibri" panose="020F0502020204030204" pitchFamily="34" charset="0"/>
              <a:cs typeface="Calibri" panose="020F0502020204030204" pitchFamily="34" charset="0"/>
            </a:endParaRPr>
          </a:p>
          <a:p>
            <a:pPr marL="433" algn="r">
              <a:lnSpc>
                <a:spcPts val="873"/>
              </a:lnSpc>
              <a:spcBef>
                <a:spcPts val="37"/>
              </a:spcBef>
              <a:tabLst>
                <a:tab pos="344622" algn="l"/>
                <a:tab pos="2695503" algn="l"/>
              </a:tabLst>
            </a:pPr>
            <a:r>
              <a:rPr lang="en-US" sz="750" spc="-14"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8787</a:t>
            </a:r>
            <a:r>
              <a:rPr sz="750" dirty="0">
                <a:latin typeface="Calibri" panose="020F0502020204030204" pitchFamily="34" charset="0"/>
                <a:ea typeface="Calibri" panose="020F0502020204030204" pitchFamily="34" charset="0"/>
                <a:cs typeface="Calibri" panose="020F0502020204030204" pitchFamily="34" charset="0"/>
              </a:rPr>
              <a:t>	International</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TV</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Shows,</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Romantic</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TV</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Shows,</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TV</a:t>
            </a:r>
            <a:r>
              <a:rPr sz="750" spc="-41"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8788</a:t>
            </a:r>
            <a:r>
              <a:rPr sz="750" dirty="0">
                <a:latin typeface="Calibri" panose="020F0502020204030204" pitchFamily="34" charset="0"/>
                <a:ea typeface="Calibri" panose="020F0502020204030204" pitchFamily="34" charset="0"/>
                <a:cs typeface="Calibri" panose="020F0502020204030204" pitchFamily="34" charset="0"/>
              </a:rPr>
              <a:t>		Kids'</a:t>
            </a:r>
            <a:r>
              <a:rPr sz="750" spc="-37"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TV</a:t>
            </a:r>
            <a:endParaRPr sz="750" dirty="0">
              <a:latin typeface="Calibri" panose="020F0502020204030204" pitchFamily="34" charset="0"/>
              <a:ea typeface="Calibri" panose="020F0502020204030204" pitchFamily="34" charset="0"/>
              <a:cs typeface="Calibri" panose="020F0502020204030204" pitchFamily="34" charset="0"/>
            </a:endParaRPr>
          </a:p>
          <a:p>
            <a:pPr algn="r">
              <a:lnSpc>
                <a:spcPts val="849"/>
              </a:lnSpc>
              <a:tabLst>
                <a:tab pos="2694637" algn="l"/>
              </a:tabLst>
            </a:pPr>
            <a:r>
              <a:rPr sz="750" spc="-14" dirty="0">
                <a:latin typeface="Calibri" panose="020F0502020204030204" pitchFamily="34" charset="0"/>
                <a:ea typeface="Calibri" panose="020F0502020204030204" pitchFamily="34" charset="0"/>
                <a:cs typeface="Calibri" panose="020F0502020204030204" pitchFamily="34" charset="0"/>
              </a:rPr>
              <a:t>8789</a:t>
            </a:r>
            <a:r>
              <a:rPr sz="750" dirty="0">
                <a:latin typeface="Calibri" panose="020F0502020204030204" pitchFamily="34" charset="0"/>
                <a:ea typeface="Calibri" panose="020F0502020204030204" pitchFamily="34" charset="0"/>
                <a:cs typeface="Calibri" panose="020F0502020204030204" pitchFamily="34" charset="0"/>
              </a:rPr>
              <a:t>	Kids'</a:t>
            </a:r>
            <a:r>
              <a:rPr sz="750" spc="-37"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TV</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txBox="1"/>
          <p:nvPr/>
        </p:nvSpPr>
        <p:spPr>
          <a:xfrm>
            <a:off x="4061979" y="2493385"/>
            <a:ext cx="746204" cy="124160"/>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DF.describe()</a:t>
            </a:r>
            <a:endParaRPr sz="75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object 7"/>
          <p:cNvGraphicFramePr>
            <a:graphicFrameLocks noGrp="1"/>
          </p:cNvGraphicFramePr>
          <p:nvPr>
            <p:extLst>
              <p:ext uri="{D42A27DB-BD31-4B8C-83A1-F6EECF244321}">
                <p14:modId xmlns:p14="http://schemas.microsoft.com/office/powerpoint/2010/main" val="1868743598"/>
              </p:ext>
            </p:extLst>
          </p:nvPr>
        </p:nvGraphicFramePr>
        <p:xfrm>
          <a:off x="2613609" y="2594591"/>
          <a:ext cx="5428954" cy="1240155"/>
        </p:xfrm>
        <a:graphic>
          <a:graphicData uri="http://schemas.openxmlformats.org/drawingml/2006/table">
            <a:tbl>
              <a:tblPr firstRow="1" bandRow="1">
                <a:tableStyleId>{2D5ABB26-0587-4C30-8999-92F81FD0307C}</a:tableStyleId>
              </a:tblPr>
              <a:tblGrid>
                <a:gridCol w="1718376">
                  <a:extLst>
                    <a:ext uri="{9D8B030D-6E8A-4147-A177-3AD203B41FA5}">
                      <a16:colId xmlns:a16="http://schemas.microsoft.com/office/drawing/2014/main" val="20000"/>
                    </a:ext>
                  </a:extLst>
                </a:gridCol>
                <a:gridCol w="3710578">
                  <a:extLst>
                    <a:ext uri="{9D8B030D-6E8A-4147-A177-3AD203B41FA5}">
                      <a16:colId xmlns:a16="http://schemas.microsoft.com/office/drawing/2014/main" val="20001"/>
                    </a:ext>
                  </a:extLst>
                </a:gridCol>
              </a:tblGrid>
              <a:tr h="109970">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release_year</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836">
                <a:tc>
                  <a:txBody>
                    <a:bodyPr/>
                    <a:lstStyle/>
                    <a:p>
                      <a:pPr marL="63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count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8790.000000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403">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mean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2014.183163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403">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std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8.825466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1925.000000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10403">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25%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2013.000000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5"/>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50%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2017.000000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6"/>
                  </a:ext>
                </a:extLst>
              </a:tr>
              <a:tr h="110403">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75%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2019.000000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7"/>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max</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2021.000000</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8"/>
                  </a:ext>
                </a:extLst>
              </a:tr>
            </a:tbl>
          </a:graphicData>
        </a:graphic>
      </p:graphicFrame>
      <p:sp>
        <p:nvSpPr>
          <p:cNvPr id="8" name="object 8"/>
          <p:cNvSpPr txBox="1"/>
          <p:nvPr/>
        </p:nvSpPr>
        <p:spPr>
          <a:xfrm>
            <a:off x="2583805" y="3912099"/>
            <a:ext cx="521750" cy="124160"/>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DF.info()</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2572739" y="4103576"/>
            <a:ext cx="2076411" cy="105798"/>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&lt;class</a:t>
            </a:r>
            <a:r>
              <a:rPr sz="750" spc="-4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'pandas.core.frame.DataFrame'&gt;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2579035" y="4237092"/>
            <a:ext cx="1972231" cy="105798"/>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RangeIndex:</a:t>
            </a:r>
            <a:r>
              <a:rPr sz="750" spc="-4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8790</a:t>
            </a:r>
            <a:r>
              <a:rPr sz="750" spc="-3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entries,</a:t>
            </a:r>
            <a:r>
              <a:rPr sz="750" spc="-3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0</a:t>
            </a:r>
            <a:r>
              <a:rPr sz="750" spc="-3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to</a:t>
            </a:r>
            <a:r>
              <a:rPr sz="750" spc="-3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8789</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2524225" y="4387975"/>
            <a:ext cx="1803678" cy="105798"/>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Data</a:t>
            </a:r>
            <a:r>
              <a:rPr sz="750" spc="-3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columns</a:t>
            </a:r>
            <a:r>
              <a:rPr sz="750" spc="-3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(total</a:t>
            </a:r>
            <a:r>
              <a:rPr sz="750" spc="-3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10</a:t>
            </a:r>
            <a:r>
              <a:rPr sz="750" spc="-3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columns):</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p:nvPr/>
        </p:nvSpPr>
        <p:spPr>
          <a:xfrm>
            <a:off x="4069773" y="4320887"/>
            <a:ext cx="2244117" cy="110403"/>
          </a:xfrm>
          <a:custGeom>
            <a:avLst/>
            <a:gdLst/>
            <a:ahLst/>
            <a:cxnLst/>
            <a:rect l="l" t="t" r="r" b="b"/>
            <a:pathLst>
              <a:path w="3364865" h="161925">
                <a:moveTo>
                  <a:pt x="3364865" y="0"/>
                </a:moveTo>
                <a:lnTo>
                  <a:pt x="0" y="0"/>
                </a:lnTo>
                <a:lnTo>
                  <a:pt x="0" y="161925"/>
                </a:lnTo>
                <a:lnTo>
                  <a:pt x="3364865" y="161925"/>
                </a:lnTo>
                <a:lnTo>
                  <a:pt x="33648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txBox="1"/>
          <p:nvPr/>
        </p:nvSpPr>
        <p:spPr>
          <a:xfrm>
            <a:off x="2580758" y="4526716"/>
            <a:ext cx="2204731" cy="124160"/>
          </a:xfrm>
          <a:prstGeom prst="rect">
            <a:avLst/>
          </a:prstGeom>
        </p:spPr>
        <p:txBody>
          <a:bodyPr vert="horz" wrap="square" lIns="0" tIns="8659" rIns="0" bIns="0" rtlCol="0">
            <a:spAutoFit/>
          </a:bodyPr>
          <a:lstStyle/>
          <a:p>
            <a:pPr marL="8659">
              <a:spcBef>
                <a:spcPts val="68"/>
              </a:spcBef>
              <a:tabLst>
                <a:tab pos="237686" algn="l"/>
                <a:tab pos="1040362" algn="l"/>
                <a:tab pos="1957768" algn="l"/>
              </a:tabLst>
            </a:pPr>
            <a:r>
              <a:rPr sz="750" spc="-34" dirty="0">
                <a:latin typeface="Calibri" panose="020F0502020204030204" pitchFamily="34" charset="0"/>
                <a:ea typeface="Calibri" panose="020F0502020204030204" pitchFamily="34" charset="0"/>
                <a:cs typeface="Calibri" panose="020F0502020204030204" pitchFamily="34" charset="0"/>
              </a:rPr>
              <a:t>#</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Column</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a:t>
            </a:r>
            <a:r>
              <a:rPr sz="750" dirty="0">
                <a:latin typeface="Calibri" panose="020F0502020204030204" pitchFamily="34" charset="0"/>
                <a:ea typeface="Calibri" panose="020F0502020204030204" pitchFamily="34" charset="0"/>
                <a:cs typeface="Calibri" panose="020F0502020204030204" pitchFamily="34" charset="0"/>
              </a:rPr>
              <a:t>Null</a:t>
            </a:r>
            <a:r>
              <a:rPr sz="750" spc="-7" dirty="0">
                <a:latin typeface="Calibri" panose="020F0502020204030204" pitchFamily="34" charset="0"/>
                <a:ea typeface="Calibri" panose="020F0502020204030204" pitchFamily="34" charset="0"/>
                <a:cs typeface="Calibri" panose="020F0502020204030204" pitchFamily="34" charset="0"/>
              </a:rPr>
              <a:t> Count</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Dtype</a:t>
            </a:r>
            <a:endParaRPr sz="750" dirty="0">
              <a:latin typeface="Calibri" panose="020F0502020204030204" pitchFamily="34" charset="0"/>
              <a:ea typeface="Calibri" panose="020F0502020204030204" pitchFamily="34" charset="0"/>
              <a:cs typeface="Calibri" panose="020F0502020204030204" pitchFamily="34" charset="0"/>
            </a:endParaRPr>
          </a:p>
        </p:txBody>
      </p:sp>
      <p:grpSp>
        <p:nvGrpSpPr>
          <p:cNvPr id="14" name="object 14"/>
          <p:cNvGrpSpPr/>
          <p:nvPr/>
        </p:nvGrpSpPr>
        <p:grpSpPr>
          <a:xfrm>
            <a:off x="2695808" y="4597588"/>
            <a:ext cx="2303830" cy="775422"/>
            <a:chOff x="909955" y="6499859"/>
            <a:chExt cx="3454400" cy="1137285"/>
          </a:xfrm>
        </p:grpSpPr>
        <p:sp>
          <p:nvSpPr>
            <p:cNvPr id="15" name="object 15"/>
            <p:cNvSpPr/>
            <p:nvPr/>
          </p:nvSpPr>
          <p:spPr>
            <a:xfrm>
              <a:off x="914400" y="6499859"/>
              <a:ext cx="3364865" cy="161925"/>
            </a:xfrm>
            <a:custGeom>
              <a:avLst/>
              <a:gdLst/>
              <a:ahLst/>
              <a:cxnLst/>
              <a:rect l="l" t="t" r="r" b="b"/>
              <a:pathLst>
                <a:path w="3364865" h="161925">
                  <a:moveTo>
                    <a:pt x="3364865" y="0"/>
                  </a:moveTo>
                  <a:lnTo>
                    <a:pt x="0" y="0"/>
                  </a:lnTo>
                  <a:lnTo>
                    <a:pt x="0" y="161925"/>
                  </a:lnTo>
                  <a:lnTo>
                    <a:pt x="3364865" y="161925"/>
                  </a:lnTo>
                  <a:lnTo>
                    <a:pt x="33648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6" name="object 16"/>
            <p:cNvSpPr/>
            <p:nvPr/>
          </p:nvSpPr>
          <p:spPr>
            <a:xfrm>
              <a:off x="915670" y="6590487"/>
              <a:ext cx="252729" cy="0"/>
            </a:xfrm>
            <a:custGeom>
              <a:avLst/>
              <a:gdLst/>
              <a:ahLst/>
              <a:cxnLst/>
              <a:rect l="l" t="t" r="r" b="b"/>
              <a:pathLst>
                <a:path w="252730">
                  <a:moveTo>
                    <a:pt x="0" y="0"/>
                  </a:moveTo>
                  <a:lnTo>
                    <a:pt x="252298" y="0"/>
                  </a:lnTo>
                </a:path>
              </a:pathLst>
            </a:custGeom>
            <a:ln w="11176">
              <a:solidFill>
                <a:srgbClr val="000000"/>
              </a:solidFill>
              <a:prstDash val="dash"/>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p:nvPr/>
          </p:nvSpPr>
          <p:spPr>
            <a:xfrm>
              <a:off x="1336167" y="6590487"/>
              <a:ext cx="504825" cy="0"/>
            </a:xfrm>
            <a:custGeom>
              <a:avLst/>
              <a:gdLst/>
              <a:ahLst/>
              <a:cxnLst/>
              <a:rect l="l" t="t" r="r" b="b"/>
              <a:pathLst>
                <a:path w="504825">
                  <a:moveTo>
                    <a:pt x="0" y="0"/>
                  </a:moveTo>
                  <a:lnTo>
                    <a:pt x="504596" y="0"/>
                  </a:lnTo>
                </a:path>
              </a:pathLst>
            </a:custGeom>
            <a:ln w="11176">
              <a:solidFill>
                <a:srgbClr val="000000"/>
              </a:solidFill>
              <a:prstDash val="dash"/>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8" name="object 18"/>
            <p:cNvSpPr/>
            <p:nvPr/>
          </p:nvSpPr>
          <p:spPr>
            <a:xfrm>
              <a:off x="2513558" y="6590487"/>
              <a:ext cx="1177925" cy="0"/>
            </a:xfrm>
            <a:custGeom>
              <a:avLst/>
              <a:gdLst/>
              <a:ahLst/>
              <a:cxnLst/>
              <a:rect l="l" t="t" r="r" b="b"/>
              <a:pathLst>
                <a:path w="1177925">
                  <a:moveTo>
                    <a:pt x="0" y="0"/>
                  </a:moveTo>
                  <a:lnTo>
                    <a:pt x="1177391" y="0"/>
                  </a:lnTo>
                </a:path>
              </a:pathLst>
            </a:custGeom>
            <a:ln w="11176">
              <a:solidFill>
                <a:srgbClr val="000000"/>
              </a:solidFill>
              <a:prstDash val="dash"/>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9" name="object 19"/>
            <p:cNvSpPr/>
            <p:nvPr/>
          </p:nvSpPr>
          <p:spPr>
            <a:xfrm>
              <a:off x="3859149" y="6590487"/>
              <a:ext cx="421005" cy="0"/>
            </a:xfrm>
            <a:custGeom>
              <a:avLst/>
              <a:gdLst/>
              <a:ahLst/>
              <a:cxnLst/>
              <a:rect l="l" t="t" r="r" b="b"/>
              <a:pathLst>
                <a:path w="421004">
                  <a:moveTo>
                    <a:pt x="0" y="0"/>
                  </a:moveTo>
                  <a:lnTo>
                    <a:pt x="420497" y="0"/>
                  </a:lnTo>
                </a:path>
              </a:pathLst>
            </a:custGeom>
            <a:ln w="11176">
              <a:solidFill>
                <a:srgbClr val="000000"/>
              </a:solidFill>
              <a:prstDash val="dash"/>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0" name="object 20"/>
            <p:cNvSpPr/>
            <p:nvPr/>
          </p:nvSpPr>
          <p:spPr>
            <a:xfrm>
              <a:off x="914400" y="6662419"/>
              <a:ext cx="3449954" cy="974725"/>
            </a:xfrm>
            <a:custGeom>
              <a:avLst/>
              <a:gdLst/>
              <a:ahLst/>
              <a:cxnLst/>
              <a:rect l="l" t="t" r="r" b="b"/>
              <a:pathLst>
                <a:path w="3449954" h="974725">
                  <a:moveTo>
                    <a:pt x="3449955" y="812800"/>
                  </a:moveTo>
                  <a:lnTo>
                    <a:pt x="0" y="812800"/>
                  </a:lnTo>
                  <a:lnTo>
                    <a:pt x="0" y="974725"/>
                  </a:lnTo>
                  <a:lnTo>
                    <a:pt x="3449955" y="974725"/>
                  </a:lnTo>
                  <a:lnTo>
                    <a:pt x="3449955" y="812800"/>
                  </a:lnTo>
                  <a:close/>
                </a:path>
                <a:path w="3449954" h="974725">
                  <a:moveTo>
                    <a:pt x="3449955" y="650240"/>
                  </a:moveTo>
                  <a:lnTo>
                    <a:pt x="0" y="650240"/>
                  </a:lnTo>
                  <a:lnTo>
                    <a:pt x="0" y="812165"/>
                  </a:lnTo>
                  <a:lnTo>
                    <a:pt x="3449955" y="812165"/>
                  </a:lnTo>
                  <a:lnTo>
                    <a:pt x="3449955" y="650240"/>
                  </a:lnTo>
                  <a:close/>
                </a:path>
                <a:path w="3449954" h="974725">
                  <a:moveTo>
                    <a:pt x="3449955" y="487680"/>
                  </a:moveTo>
                  <a:lnTo>
                    <a:pt x="0" y="487680"/>
                  </a:lnTo>
                  <a:lnTo>
                    <a:pt x="0" y="649605"/>
                  </a:lnTo>
                  <a:lnTo>
                    <a:pt x="3449955" y="649605"/>
                  </a:lnTo>
                  <a:lnTo>
                    <a:pt x="3449955" y="487680"/>
                  </a:lnTo>
                  <a:close/>
                </a:path>
                <a:path w="3449954" h="974725">
                  <a:moveTo>
                    <a:pt x="3449955" y="325120"/>
                  </a:moveTo>
                  <a:lnTo>
                    <a:pt x="0" y="325120"/>
                  </a:lnTo>
                  <a:lnTo>
                    <a:pt x="0" y="487045"/>
                  </a:lnTo>
                  <a:lnTo>
                    <a:pt x="3449955" y="487045"/>
                  </a:lnTo>
                  <a:lnTo>
                    <a:pt x="3449955" y="325120"/>
                  </a:lnTo>
                  <a:close/>
                </a:path>
                <a:path w="3449954" h="974725">
                  <a:moveTo>
                    <a:pt x="3449955" y="162560"/>
                  </a:moveTo>
                  <a:lnTo>
                    <a:pt x="0" y="162560"/>
                  </a:lnTo>
                  <a:lnTo>
                    <a:pt x="0" y="324485"/>
                  </a:lnTo>
                  <a:lnTo>
                    <a:pt x="3449955" y="324485"/>
                  </a:lnTo>
                  <a:lnTo>
                    <a:pt x="3449955" y="162560"/>
                  </a:lnTo>
                  <a:close/>
                </a:path>
                <a:path w="3449954" h="974725">
                  <a:moveTo>
                    <a:pt x="3449955" y="0"/>
                  </a:moveTo>
                  <a:lnTo>
                    <a:pt x="0" y="0"/>
                  </a:lnTo>
                  <a:lnTo>
                    <a:pt x="0" y="161925"/>
                  </a:lnTo>
                  <a:lnTo>
                    <a:pt x="3449955" y="161925"/>
                  </a:lnTo>
                  <a:lnTo>
                    <a:pt x="344995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grpSp>
      <p:sp>
        <p:nvSpPr>
          <p:cNvPr id="21" name="object 21"/>
          <p:cNvSpPr txBox="1"/>
          <p:nvPr/>
        </p:nvSpPr>
        <p:spPr>
          <a:xfrm>
            <a:off x="2562036" y="4659178"/>
            <a:ext cx="794059" cy="701241"/>
          </a:xfrm>
          <a:prstGeom prst="rect">
            <a:avLst/>
          </a:prstGeom>
        </p:spPr>
        <p:txBody>
          <a:bodyPr vert="horz" wrap="square" lIns="0" tIns="8659" rIns="0" bIns="0" rtlCol="0">
            <a:spAutoFit/>
          </a:bodyPr>
          <a:lstStyle/>
          <a:p>
            <a:pPr marL="229027" indent="-229027">
              <a:lnSpc>
                <a:spcPts val="886"/>
              </a:lnSpc>
              <a:spcBef>
                <a:spcPts val="68"/>
              </a:spcBef>
              <a:buAutoNum type="arabicPlain"/>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show_id</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73"/>
              </a:lnSpc>
              <a:buAutoNum type="arabicPlain"/>
              <a:tabLst>
                <a:tab pos="229027" algn="l"/>
              </a:tabLst>
            </a:pPr>
            <a:r>
              <a:rPr sz="750" spc="-14" dirty="0">
                <a:latin typeface="Calibri" panose="020F0502020204030204" pitchFamily="34" charset="0"/>
                <a:ea typeface="Calibri" panose="020F0502020204030204" pitchFamily="34" charset="0"/>
                <a:cs typeface="Calibri" panose="020F0502020204030204" pitchFamily="34" charset="0"/>
              </a:rPr>
              <a:t>type</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73"/>
              </a:lnSpc>
              <a:buAutoNum type="arabicPlain"/>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title</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73"/>
              </a:lnSpc>
              <a:buAutoNum type="arabicPlain"/>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director</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73"/>
              </a:lnSpc>
              <a:buAutoNum type="arabicPlain"/>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country</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86"/>
              </a:lnSpc>
              <a:buAutoNum type="arabicPlain"/>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date_added</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2" name="object 22"/>
          <p:cNvSpPr txBox="1"/>
          <p:nvPr/>
        </p:nvSpPr>
        <p:spPr>
          <a:xfrm>
            <a:off x="3666579" y="4703880"/>
            <a:ext cx="1242543" cy="701241"/>
          </a:xfrm>
          <a:prstGeom prst="rect">
            <a:avLst/>
          </a:prstGeom>
        </p:spPr>
        <p:txBody>
          <a:bodyPr vert="horz" wrap="square" lIns="0" tIns="8659" rIns="0" bIns="0" rtlCol="0">
            <a:spAutoFit/>
          </a:bodyPr>
          <a:lstStyle/>
          <a:p>
            <a:pPr>
              <a:lnSpc>
                <a:spcPts val="886"/>
              </a:lnSpc>
              <a:spcBef>
                <a:spcPts val="68"/>
              </a:spcBef>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73"/>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73"/>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73"/>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73"/>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86"/>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3" name="object 23"/>
          <p:cNvSpPr txBox="1"/>
          <p:nvPr/>
        </p:nvSpPr>
        <p:spPr>
          <a:xfrm>
            <a:off x="2506518" y="5356673"/>
            <a:ext cx="2252587" cy="105798"/>
          </a:xfrm>
          <a:prstGeom prst="rect">
            <a:avLst/>
          </a:prstGeom>
          <a:solidFill>
            <a:srgbClr val="EDEDED"/>
          </a:solidFill>
        </p:spPr>
        <p:txBody>
          <a:bodyPr vert="horz" wrap="square" lIns="0" tIns="0" rIns="0" bIns="0" rtlCol="0">
            <a:spAutoFit/>
          </a:bodyPr>
          <a:lstStyle/>
          <a:p>
            <a:pPr marL="58014">
              <a:lnSpc>
                <a:spcPts val="842"/>
              </a:lnSpc>
              <a:tabLst>
                <a:tab pos="287474" algn="l"/>
                <a:tab pos="1090150" algn="l"/>
                <a:tab pos="2007557" algn="l"/>
              </a:tabLst>
            </a:pPr>
            <a:r>
              <a:rPr sz="750" spc="-34" dirty="0">
                <a:latin typeface="Calibri" panose="020F0502020204030204" pitchFamily="34" charset="0"/>
                <a:ea typeface="Calibri" panose="020F0502020204030204" pitchFamily="34" charset="0"/>
                <a:cs typeface="Calibri" panose="020F0502020204030204" pitchFamily="34" charset="0"/>
              </a:rPr>
              <a:t>6</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release_year</a:t>
            </a:r>
            <a:r>
              <a:rPr sz="750" dirty="0">
                <a:latin typeface="Calibri" panose="020F0502020204030204" pitchFamily="34" charset="0"/>
                <a:ea typeface="Calibri" panose="020F0502020204030204" pitchFamily="34" charset="0"/>
                <a:cs typeface="Calibri" panose="020F0502020204030204" pitchFamily="34" charset="0"/>
              </a:rPr>
              <a:t>	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int64</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4" name="object 24"/>
          <p:cNvSpPr/>
          <p:nvPr/>
        </p:nvSpPr>
        <p:spPr>
          <a:xfrm>
            <a:off x="1632385" y="6163710"/>
            <a:ext cx="7846573" cy="456427"/>
          </a:xfrm>
          <a:custGeom>
            <a:avLst/>
            <a:gdLst/>
            <a:ahLst/>
            <a:cxnLst/>
            <a:rect l="l" t="t" r="r" b="b"/>
            <a:pathLst>
              <a:path w="3449954" h="487045">
                <a:moveTo>
                  <a:pt x="3449955" y="325120"/>
                </a:moveTo>
                <a:lnTo>
                  <a:pt x="0" y="325120"/>
                </a:lnTo>
                <a:lnTo>
                  <a:pt x="0" y="487045"/>
                </a:lnTo>
                <a:lnTo>
                  <a:pt x="3449955" y="487045"/>
                </a:lnTo>
                <a:lnTo>
                  <a:pt x="3449955" y="325120"/>
                </a:lnTo>
                <a:close/>
              </a:path>
              <a:path w="3449954" h="487045">
                <a:moveTo>
                  <a:pt x="3449955" y="162560"/>
                </a:moveTo>
                <a:lnTo>
                  <a:pt x="0" y="162560"/>
                </a:lnTo>
                <a:lnTo>
                  <a:pt x="0" y="324485"/>
                </a:lnTo>
                <a:lnTo>
                  <a:pt x="3449955" y="324485"/>
                </a:lnTo>
                <a:lnTo>
                  <a:pt x="3449955" y="162560"/>
                </a:lnTo>
                <a:close/>
              </a:path>
              <a:path w="3449954" h="487045">
                <a:moveTo>
                  <a:pt x="3449955" y="0"/>
                </a:moveTo>
                <a:lnTo>
                  <a:pt x="0" y="0"/>
                </a:lnTo>
                <a:lnTo>
                  <a:pt x="0" y="161925"/>
                </a:lnTo>
                <a:lnTo>
                  <a:pt x="3449955" y="161925"/>
                </a:lnTo>
                <a:lnTo>
                  <a:pt x="344995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5" name="object 25"/>
          <p:cNvSpPr txBox="1"/>
          <p:nvPr/>
        </p:nvSpPr>
        <p:spPr>
          <a:xfrm>
            <a:off x="2562036" y="5451597"/>
            <a:ext cx="737734" cy="354992"/>
          </a:xfrm>
          <a:prstGeom prst="rect">
            <a:avLst/>
          </a:prstGeom>
        </p:spPr>
        <p:txBody>
          <a:bodyPr vert="horz" wrap="square" lIns="0" tIns="8659" rIns="0" bIns="0" rtlCol="0">
            <a:spAutoFit/>
          </a:bodyPr>
          <a:lstStyle/>
          <a:p>
            <a:pPr marL="229027" indent="-229027">
              <a:lnSpc>
                <a:spcPts val="886"/>
              </a:lnSpc>
              <a:spcBef>
                <a:spcPts val="68"/>
              </a:spcBef>
              <a:buAutoNum type="arabicPlain" startAt="7"/>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rating</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73"/>
              </a:lnSpc>
              <a:buAutoNum type="arabicPlain" startAt="7"/>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duration</a:t>
            </a:r>
            <a:endParaRPr sz="750" dirty="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86"/>
              </a:lnSpc>
              <a:buAutoNum type="arabicPlain" startAt="7"/>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listed_in</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6" name="object 26"/>
          <p:cNvSpPr txBox="1"/>
          <p:nvPr/>
        </p:nvSpPr>
        <p:spPr>
          <a:xfrm>
            <a:off x="3666579" y="5472648"/>
            <a:ext cx="1242543" cy="354992"/>
          </a:xfrm>
          <a:prstGeom prst="rect">
            <a:avLst/>
          </a:prstGeom>
        </p:spPr>
        <p:txBody>
          <a:bodyPr vert="horz" wrap="square" lIns="0" tIns="8659" rIns="0" bIns="0" rtlCol="0">
            <a:spAutoFit/>
          </a:bodyPr>
          <a:lstStyle/>
          <a:p>
            <a:pPr>
              <a:lnSpc>
                <a:spcPts val="886"/>
              </a:lnSpc>
              <a:spcBef>
                <a:spcPts val="68"/>
              </a:spcBef>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73"/>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86"/>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8790</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7" name="object 27"/>
          <p:cNvSpPr txBox="1"/>
          <p:nvPr/>
        </p:nvSpPr>
        <p:spPr>
          <a:xfrm>
            <a:off x="2534206" y="5886606"/>
            <a:ext cx="1523323" cy="105798"/>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dtypes:</a:t>
            </a:r>
            <a:r>
              <a:rPr sz="750" spc="-6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int64(1),</a:t>
            </a:r>
            <a:r>
              <a:rPr sz="750" spc="-6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object(9)</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8" name="object 28"/>
          <p:cNvSpPr txBox="1"/>
          <p:nvPr/>
        </p:nvSpPr>
        <p:spPr>
          <a:xfrm>
            <a:off x="2562036" y="6034068"/>
            <a:ext cx="1291263" cy="102592"/>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memory</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usage:</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686.8+</a:t>
            </a:r>
            <a:r>
              <a:rPr sz="750" spc="-44"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KB</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9" name="object 29"/>
          <p:cNvSpPr txBox="1"/>
          <p:nvPr/>
        </p:nvSpPr>
        <p:spPr>
          <a:xfrm>
            <a:off x="2620014" y="6221819"/>
            <a:ext cx="971082" cy="124160"/>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DF.isnull().</a:t>
            </a:r>
            <a:r>
              <a:rPr sz="75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30" name="object 30"/>
          <p:cNvSpPr/>
          <p:nvPr/>
        </p:nvSpPr>
        <p:spPr>
          <a:xfrm>
            <a:off x="4024746" y="623455"/>
            <a:ext cx="4052454" cy="5491163"/>
          </a:xfrm>
          <a:custGeom>
            <a:avLst/>
            <a:gdLst/>
            <a:ahLst/>
            <a:cxnLst/>
            <a:rect l="l" t="t" r="r" b="b"/>
            <a:pathLst>
              <a:path w="6076315" h="8053705">
                <a:moveTo>
                  <a:pt x="0" y="1904"/>
                </a:moveTo>
                <a:lnTo>
                  <a:pt x="6076315" y="1904"/>
                </a:lnTo>
              </a:path>
              <a:path w="6076315" h="8053705">
                <a:moveTo>
                  <a:pt x="6075045" y="0"/>
                </a:moveTo>
                <a:lnTo>
                  <a:pt x="6075045" y="2765425"/>
                </a:lnTo>
              </a:path>
              <a:path w="6076315" h="8053705">
                <a:moveTo>
                  <a:pt x="1905" y="2765425"/>
                </a:moveTo>
                <a:lnTo>
                  <a:pt x="1905" y="0"/>
                </a:lnTo>
              </a:path>
              <a:path w="6076315" h="8053705">
                <a:moveTo>
                  <a:pt x="6075045" y="2638425"/>
                </a:moveTo>
                <a:lnTo>
                  <a:pt x="6075045" y="3054985"/>
                </a:lnTo>
              </a:path>
              <a:path w="6076315" h="8053705">
                <a:moveTo>
                  <a:pt x="1905" y="3054985"/>
                </a:moveTo>
                <a:lnTo>
                  <a:pt x="1905" y="2638425"/>
                </a:lnTo>
              </a:path>
              <a:path w="6076315" h="8053705">
                <a:moveTo>
                  <a:pt x="6075045" y="2927985"/>
                </a:moveTo>
                <a:lnTo>
                  <a:pt x="6075045" y="4645025"/>
                </a:lnTo>
              </a:path>
              <a:path w="6076315" h="8053705">
                <a:moveTo>
                  <a:pt x="1905" y="4645025"/>
                </a:moveTo>
                <a:lnTo>
                  <a:pt x="1905" y="2927985"/>
                </a:lnTo>
              </a:path>
              <a:path w="6076315" h="8053705">
                <a:moveTo>
                  <a:pt x="6075045" y="4518025"/>
                </a:moveTo>
                <a:lnTo>
                  <a:pt x="6075045" y="4934585"/>
                </a:lnTo>
              </a:path>
              <a:path w="6076315" h="8053705">
                <a:moveTo>
                  <a:pt x="1905" y="4934585"/>
                </a:moveTo>
                <a:lnTo>
                  <a:pt x="1905" y="4518025"/>
                </a:lnTo>
              </a:path>
              <a:path w="6076315" h="8053705">
                <a:moveTo>
                  <a:pt x="6075045" y="4807585"/>
                </a:moveTo>
                <a:lnTo>
                  <a:pt x="6075045" y="7825105"/>
                </a:lnTo>
              </a:path>
              <a:path w="6076315" h="8053705">
                <a:moveTo>
                  <a:pt x="1905" y="7825105"/>
                </a:moveTo>
                <a:lnTo>
                  <a:pt x="1905" y="4807585"/>
                </a:lnTo>
              </a:path>
              <a:path w="6076315" h="8053705">
                <a:moveTo>
                  <a:pt x="6075045" y="7698105"/>
                </a:moveTo>
                <a:lnTo>
                  <a:pt x="6075045" y="8053705"/>
                </a:lnTo>
              </a:path>
              <a:path w="6076315" h="8053705">
                <a:moveTo>
                  <a:pt x="6076315" y="8052434"/>
                </a:moveTo>
                <a:lnTo>
                  <a:pt x="0" y="8052434"/>
                </a:lnTo>
              </a:path>
              <a:path w="6076315" h="8053705">
                <a:moveTo>
                  <a:pt x="1905" y="8053705"/>
                </a:moveTo>
                <a:lnTo>
                  <a:pt x="1905" y="7698105"/>
                </a:lnTo>
              </a:path>
              <a:path w="6076315" h="8053705">
                <a:moveTo>
                  <a:pt x="0" y="1904"/>
                </a:moveTo>
                <a:lnTo>
                  <a:pt x="6076315" y="1904"/>
                </a:lnTo>
              </a:path>
              <a:path w="6076315" h="8053705">
                <a:moveTo>
                  <a:pt x="6075045" y="0"/>
                </a:moveTo>
                <a:lnTo>
                  <a:pt x="6075045" y="2765425"/>
                </a:lnTo>
              </a:path>
              <a:path w="6076315" h="8053705">
                <a:moveTo>
                  <a:pt x="1905" y="2765425"/>
                </a:moveTo>
                <a:lnTo>
                  <a:pt x="1905" y="0"/>
                </a:lnTo>
              </a:path>
              <a:path w="6076315" h="8053705">
                <a:moveTo>
                  <a:pt x="6075045" y="2638425"/>
                </a:moveTo>
                <a:lnTo>
                  <a:pt x="6075045" y="3054985"/>
                </a:lnTo>
              </a:path>
              <a:path w="6076315" h="8053705">
                <a:moveTo>
                  <a:pt x="1905" y="3054985"/>
                </a:moveTo>
                <a:lnTo>
                  <a:pt x="1905" y="2638425"/>
                </a:lnTo>
              </a:path>
              <a:path w="6076315" h="8053705">
                <a:moveTo>
                  <a:pt x="6075045" y="2927985"/>
                </a:moveTo>
                <a:lnTo>
                  <a:pt x="6075045" y="4645025"/>
                </a:lnTo>
              </a:path>
              <a:path w="6076315" h="8053705">
                <a:moveTo>
                  <a:pt x="1905" y="4645025"/>
                </a:moveTo>
                <a:lnTo>
                  <a:pt x="1905" y="2927985"/>
                </a:lnTo>
              </a:path>
              <a:path w="6076315" h="8053705">
                <a:moveTo>
                  <a:pt x="6075045" y="4518025"/>
                </a:moveTo>
                <a:lnTo>
                  <a:pt x="6075045" y="4934585"/>
                </a:lnTo>
              </a:path>
              <a:path w="6076315" h="8053705">
                <a:moveTo>
                  <a:pt x="1905" y="4934585"/>
                </a:moveTo>
                <a:lnTo>
                  <a:pt x="1905" y="4518025"/>
                </a:lnTo>
              </a:path>
              <a:path w="6076315" h="8053705">
                <a:moveTo>
                  <a:pt x="6075045" y="4807585"/>
                </a:moveTo>
                <a:lnTo>
                  <a:pt x="6075045" y="7825105"/>
                </a:lnTo>
              </a:path>
              <a:path w="6076315" h="8053705">
                <a:moveTo>
                  <a:pt x="1905" y="7825105"/>
                </a:moveTo>
                <a:lnTo>
                  <a:pt x="1905" y="4807585"/>
                </a:lnTo>
              </a:path>
              <a:path w="6076315" h="8053705">
                <a:moveTo>
                  <a:pt x="6075045" y="7698105"/>
                </a:moveTo>
                <a:lnTo>
                  <a:pt x="6075045" y="8053705"/>
                </a:lnTo>
              </a:path>
              <a:path w="6076315" h="8053705">
                <a:moveTo>
                  <a:pt x="6076315" y="8052434"/>
                </a:moveTo>
                <a:lnTo>
                  <a:pt x="0" y="8052434"/>
                </a:lnTo>
              </a:path>
              <a:path w="6076315" h="8053705">
                <a:moveTo>
                  <a:pt x="1905" y="8053705"/>
                </a:moveTo>
                <a:lnTo>
                  <a:pt x="1905" y="7698105"/>
                </a:lnTo>
              </a:path>
            </a:pathLst>
          </a:custGeom>
          <a:ln w="3175">
            <a:solidFill>
              <a:srgbClr val="E2E2E2"/>
            </a:solidFill>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734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82983" y="623021"/>
            <a:ext cx="7495308" cy="5540086"/>
            <a:chOff x="847725" y="913764"/>
            <a:chExt cx="6076950" cy="8125459"/>
          </a:xfrm>
        </p:grpSpPr>
        <p:sp>
          <p:nvSpPr>
            <p:cNvPr id="3" name="object 3"/>
            <p:cNvSpPr/>
            <p:nvPr/>
          </p:nvSpPr>
          <p:spPr>
            <a:xfrm>
              <a:off x="847725" y="913764"/>
              <a:ext cx="6076950" cy="8125459"/>
            </a:xfrm>
            <a:custGeom>
              <a:avLst/>
              <a:gdLst/>
              <a:ahLst/>
              <a:cxnLst/>
              <a:rect l="l" t="t" r="r" b="b"/>
              <a:pathLst>
                <a:path w="6076950" h="8125459">
                  <a:moveTo>
                    <a:pt x="6076950" y="0"/>
                  </a:moveTo>
                  <a:lnTo>
                    <a:pt x="0" y="0"/>
                  </a:lnTo>
                  <a:lnTo>
                    <a:pt x="0" y="1854835"/>
                  </a:lnTo>
                  <a:lnTo>
                    <a:pt x="0" y="1855470"/>
                  </a:lnTo>
                  <a:lnTo>
                    <a:pt x="0" y="2292350"/>
                  </a:lnTo>
                  <a:lnTo>
                    <a:pt x="0" y="2581910"/>
                  </a:lnTo>
                  <a:lnTo>
                    <a:pt x="0" y="8125460"/>
                  </a:lnTo>
                  <a:lnTo>
                    <a:pt x="6076950" y="8125460"/>
                  </a:lnTo>
                  <a:lnTo>
                    <a:pt x="6076950" y="2581910"/>
                  </a:lnTo>
                  <a:lnTo>
                    <a:pt x="6076950" y="2292350"/>
                  </a:lnTo>
                  <a:lnTo>
                    <a:pt x="6076950" y="1855470"/>
                  </a:lnTo>
                  <a:lnTo>
                    <a:pt x="6076950" y="1854835"/>
                  </a:lnTo>
                  <a:lnTo>
                    <a:pt x="6076950" y="0"/>
                  </a:lnTo>
                  <a:close/>
                </a:path>
              </a:pathLst>
            </a:custGeom>
            <a:solidFill>
              <a:srgbClr val="F4F4F4"/>
            </a:solidFill>
          </p:spPr>
          <p:txBody>
            <a:bodyPr wrap="square" lIns="0" tIns="0" rIns="0" bIns="0" rtlCol="0"/>
            <a:lstStyle/>
            <a:p>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p:nvPr/>
          </p:nvSpPr>
          <p:spPr>
            <a:xfrm>
              <a:off x="914400" y="981709"/>
              <a:ext cx="1430655" cy="1624965"/>
            </a:xfrm>
            <a:custGeom>
              <a:avLst/>
              <a:gdLst/>
              <a:ahLst/>
              <a:cxnLst/>
              <a:rect l="l" t="t" r="r" b="b"/>
              <a:pathLst>
                <a:path w="1430655" h="1624964">
                  <a:moveTo>
                    <a:pt x="1430655" y="1463040"/>
                  </a:moveTo>
                  <a:lnTo>
                    <a:pt x="0" y="1463040"/>
                  </a:lnTo>
                  <a:lnTo>
                    <a:pt x="0" y="1624965"/>
                  </a:lnTo>
                  <a:lnTo>
                    <a:pt x="1430655" y="1624965"/>
                  </a:lnTo>
                  <a:lnTo>
                    <a:pt x="1430655" y="1463040"/>
                  </a:lnTo>
                  <a:close/>
                </a:path>
                <a:path w="1430655" h="1624964">
                  <a:moveTo>
                    <a:pt x="1430655" y="1300480"/>
                  </a:moveTo>
                  <a:lnTo>
                    <a:pt x="0" y="1300480"/>
                  </a:lnTo>
                  <a:lnTo>
                    <a:pt x="0" y="1462405"/>
                  </a:lnTo>
                  <a:lnTo>
                    <a:pt x="1430655" y="1462405"/>
                  </a:lnTo>
                  <a:lnTo>
                    <a:pt x="1430655" y="1300480"/>
                  </a:lnTo>
                  <a:close/>
                </a:path>
                <a:path w="1430655" h="1624964">
                  <a:moveTo>
                    <a:pt x="1430655" y="1137920"/>
                  </a:moveTo>
                  <a:lnTo>
                    <a:pt x="0" y="1137920"/>
                  </a:lnTo>
                  <a:lnTo>
                    <a:pt x="0" y="1299845"/>
                  </a:lnTo>
                  <a:lnTo>
                    <a:pt x="1430655" y="1299845"/>
                  </a:lnTo>
                  <a:lnTo>
                    <a:pt x="1430655" y="1137920"/>
                  </a:lnTo>
                  <a:close/>
                </a:path>
                <a:path w="1430655" h="1624964">
                  <a:moveTo>
                    <a:pt x="1430655" y="975360"/>
                  </a:moveTo>
                  <a:lnTo>
                    <a:pt x="0" y="975360"/>
                  </a:lnTo>
                  <a:lnTo>
                    <a:pt x="0" y="1137285"/>
                  </a:lnTo>
                  <a:lnTo>
                    <a:pt x="1430655" y="1137285"/>
                  </a:lnTo>
                  <a:lnTo>
                    <a:pt x="1430655" y="975360"/>
                  </a:lnTo>
                  <a:close/>
                </a:path>
                <a:path w="1430655" h="1624964">
                  <a:moveTo>
                    <a:pt x="1430655" y="812800"/>
                  </a:moveTo>
                  <a:lnTo>
                    <a:pt x="0" y="812800"/>
                  </a:lnTo>
                  <a:lnTo>
                    <a:pt x="0" y="974725"/>
                  </a:lnTo>
                  <a:lnTo>
                    <a:pt x="1430655" y="974725"/>
                  </a:lnTo>
                  <a:lnTo>
                    <a:pt x="1430655" y="812800"/>
                  </a:lnTo>
                  <a:close/>
                </a:path>
                <a:path w="1430655" h="1624964">
                  <a:moveTo>
                    <a:pt x="1430655" y="650240"/>
                  </a:moveTo>
                  <a:lnTo>
                    <a:pt x="0" y="650240"/>
                  </a:lnTo>
                  <a:lnTo>
                    <a:pt x="0" y="812165"/>
                  </a:lnTo>
                  <a:lnTo>
                    <a:pt x="1430655" y="812165"/>
                  </a:lnTo>
                  <a:lnTo>
                    <a:pt x="1430655" y="650240"/>
                  </a:lnTo>
                  <a:close/>
                </a:path>
                <a:path w="1430655" h="1624964">
                  <a:moveTo>
                    <a:pt x="1430655" y="487680"/>
                  </a:moveTo>
                  <a:lnTo>
                    <a:pt x="0" y="487680"/>
                  </a:lnTo>
                  <a:lnTo>
                    <a:pt x="0" y="649605"/>
                  </a:lnTo>
                  <a:lnTo>
                    <a:pt x="1430655" y="649605"/>
                  </a:lnTo>
                  <a:lnTo>
                    <a:pt x="1430655" y="487680"/>
                  </a:lnTo>
                  <a:close/>
                </a:path>
                <a:path w="1430655" h="1624964">
                  <a:moveTo>
                    <a:pt x="1430655" y="325120"/>
                  </a:moveTo>
                  <a:lnTo>
                    <a:pt x="0" y="325120"/>
                  </a:lnTo>
                  <a:lnTo>
                    <a:pt x="0" y="487045"/>
                  </a:lnTo>
                  <a:lnTo>
                    <a:pt x="1430655" y="487045"/>
                  </a:lnTo>
                  <a:lnTo>
                    <a:pt x="1430655" y="325120"/>
                  </a:lnTo>
                  <a:close/>
                </a:path>
                <a:path w="1430655" h="1624964">
                  <a:moveTo>
                    <a:pt x="1430655" y="162560"/>
                  </a:moveTo>
                  <a:lnTo>
                    <a:pt x="0" y="162560"/>
                  </a:lnTo>
                  <a:lnTo>
                    <a:pt x="0" y="324485"/>
                  </a:lnTo>
                  <a:lnTo>
                    <a:pt x="1430655" y="324485"/>
                  </a:lnTo>
                  <a:lnTo>
                    <a:pt x="1430655" y="162560"/>
                  </a:lnTo>
                  <a:close/>
                </a:path>
                <a:path w="1430655" h="1624964">
                  <a:moveTo>
                    <a:pt x="1430655" y="0"/>
                  </a:moveTo>
                  <a:lnTo>
                    <a:pt x="0" y="0"/>
                  </a:lnTo>
                  <a:lnTo>
                    <a:pt x="0" y="161925"/>
                  </a:lnTo>
                  <a:lnTo>
                    <a:pt x="1430655" y="161925"/>
                  </a:lnTo>
                  <a:lnTo>
                    <a:pt x="143065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grpSp>
      <p:sp>
        <p:nvSpPr>
          <p:cNvPr id="5" name="object 5"/>
          <p:cNvSpPr txBox="1"/>
          <p:nvPr/>
        </p:nvSpPr>
        <p:spPr>
          <a:xfrm>
            <a:off x="4988087" y="653329"/>
            <a:ext cx="66242" cy="1162906"/>
          </a:xfrm>
          <a:prstGeom prst="rect">
            <a:avLst/>
          </a:prstGeom>
        </p:spPr>
        <p:txBody>
          <a:bodyPr vert="horz" wrap="square" lIns="0" tIns="8659" rIns="0" bIns="0" rtlCol="0">
            <a:spAutoFit/>
          </a:bodyPr>
          <a:lstStyle/>
          <a:p>
            <a:pPr>
              <a:lnSpc>
                <a:spcPts val="886"/>
              </a:lnSpc>
              <a:spcBef>
                <a:spcPts val="68"/>
              </a:spcBef>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86"/>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p:nvPr/>
        </p:nvSpPr>
        <p:spPr>
          <a:xfrm>
            <a:off x="4069773" y="1777712"/>
            <a:ext cx="687965" cy="110403"/>
          </a:xfrm>
          <a:custGeom>
            <a:avLst/>
            <a:gdLst/>
            <a:ahLst/>
            <a:cxnLst/>
            <a:rect l="l" t="t" r="r" b="b"/>
            <a:pathLst>
              <a:path w="1009014" h="161925">
                <a:moveTo>
                  <a:pt x="1009014" y="0"/>
                </a:moveTo>
                <a:lnTo>
                  <a:pt x="0" y="0"/>
                </a:lnTo>
                <a:lnTo>
                  <a:pt x="0" y="161925"/>
                </a:lnTo>
                <a:lnTo>
                  <a:pt x="1009014" y="161925"/>
                </a:lnTo>
                <a:lnTo>
                  <a:pt x="100901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7" name="object 7"/>
          <p:cNvSpPr txBox="1"/>
          <p:nvPr/>
        </p:nvSpPr>
        <p:spPr>
          <a:xfrm>
            <a:off x="4070638" y="653328"/>
            <a:ext cx="697057" cy="1054047"/>
          </a:xfrm>
          <a:prstGeom prst="rect">
            <a:avLst/>
          </a:prstGeom>
        </p:spPr>
        <p:txBody>
          <a:bodyPr vert="horz" wrap="square" lIns="0" tIns="15153" rIns="0" bIns="0" rtlCol="0">
            <a:spAutoFit/>
          </a:bodyPr>
          <a:lstStyle/>
          <a:p>
            <a:pPr marR="232490">
              <a:lnSpc>
                <a:spcPts val="873"/>
              </a:lnSpc>
              <a:spcBef>
                <a:spcPts val="119"/>
              </a:spcBef>
            </a:pPr>
            <a:r>
              <a:rPr sz="750" spc="-7" dirty="0">
                <a:latin typeface="Calibri" panose="020F0502020204030204" pitchFamily="34" charset="0"/>
                <a:ea typeface="Calibri" panose="020F0502020204030204" pitchFamily="34" charset="0"/>
                <a:cs typeface="Calibri" panose="020F0502020204030204" pitchFamily="34" charset="0"/>
              </a:rPr>
              <a:t>show_id </a:t>
            </a:r>
            <a:r>
              <a:rPr sz="750" spc="-14" dirty="0">
                <a:latin typeface="Calibri" panose="020F0502020204030204" pitchFamily="34" charset="0"/>
                <a:ea typeface="Calibri" panose="020F0502020204030204" pitchFamily="34" charset="0"/>
                <a:cs typeface="Calibri" panose="020F0502020204030204" pitchFamily="34" charset="0"/>
              </a:rPr>
              <a:t>type </a:t>
            </a:r>
            <a:r>
              <a:rPr sz="750" spc="-7" dirty="0">
                <a:latin typeface="Calibri" panose="020F0502020204030204" pitchFamily="34" charset="0"/>
                <a:ea typeface="Calibri" panose="020F0502020204030204" pitchFamily="34" charset="0"/>
                <a:cs typeface="Calibri" panose="020F0502020204030204" pitchFamily="34" charset="0"/>
              </a:rPr>
              <a:t>title director country</a:t>
            </a:r>
            <a:endParaRPr sz="750">
              <a:latin typeface="Calibri" panose="020F0502020204030204" pitchFamily="34" charset="0"/>
              <a:ea typeface="Calibri" panose="020F0502020204030204" pitchFamily="34" charset="0"/>
              <a:cs typeface="Calibri" panose="020F0502020204030204" pitchFamily="34" charset="0"/>
            </a:endParaRPr>
          </a:p>
          <a:p>
            <a:pPr marR="3464">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date_added release_year rating duration listed_in </a:t>
            </a:r>
            <a:r>
              <a:rPr sz="750" dirty="0">
                <a:latin typeface="Calibri" panose="020F0502020204030204" pitchFamily="34" charset="0"/>
                <a:ea typeface="Calibri" panose="020F0502020204030204" pitchFamily="34" charset="0"/>
                <a:cs typeface="Calibri" panose="020F0502020204030204" pitchFamily="34" charset="0"/>
              </a:rPr>
              <a:t>dtype:</a:t>
            </a:r>
            <a:r>
              <a:rPr sz="750" spc="-4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int64</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p:nvPr/>
        </p:nvSpPr>
        <p:spPr>
          <a:xfrm>
            <a:off x="4061979" y="2059998"/>
            <a:ext cx="1853478" cy="329344"/>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DF.drop_duplicates(inplace=</a:t>
            </a:r>
            <a:r>
              <a:rPr sz="75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a:p>
            <a:pPr marL="8659">
              <a:spcBef>
                <a:spcPts val="655"/>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DF.dropna()</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p:nvPr/>
        </p:nvSpPr>
        <p:spPr>
          <a:xfrm>
            <a:off x="4069773" y="2470439"/>
            <a:ext cx="3154940" cy="110403"/>
          </a:xfrm>
          <a:custGeom>
            <a:avLst/>
            <a:gdLst/>
            <a:ahLst/>
            <a:cxnLst/>
            <a:rect l="l" t="t" r="r" b="b"/>
            <a:pathLst>
              <a:path w="4627245" h="161925">
                <a:moveTo>
                  <a:pt x="4627245" y="0"/>
                </a:moveTo>
                <a:lnTo>
                  <a:pt x="0" y="0"/>
                </a:lnTo>
                <a:lnTo>
                  <a:pt x="0" y="161925"/>
                </a:lnTo>
                <a:lnTo>
                  <a:pt x="4627245" y="161925"/>
                </a:lnTo>
                <a:lnTo>
                  <a:pt x="462724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6929005" y="2454852"/>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title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p:nvPr/>
        </p:nvSpPr>
        <p:spPr>
          <a:xfrm>
            <a:off x="4069773" y="2581276"/>
            <a:ext cx="630814" cy="110403"/>
          </a:xfrm>
          <a:custGeom>
            <a:avLst/>
            <a:gdLst/>
            <a:ahLst/>
            <a:cxnLst/>
            <a:rect l="l" t="t" r="r" b="b"/>
            <a:pathLst>
              <a:path w="925194" h="161925">
                <a:moveTo>
                  <a:pt x="925194" y="0"/>
                </a:moveTo>
                <a:lnTo>
                  <a:pt x="0" y="0"/>
                </a:lnTo>
                <a:lnTo>
                  <a:pt x="0" y="161925"/>
                </a:lnTo>
                <a:lnTo>
                  <a:pt x="925194" y="161925"/>
                </a:lnTo>
                <a:lnTo>
                  <a:pt x="92519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4061979" y="2454852"/>
            <a:ext cx="1221798" cy="246133"/>
          </a:xfrm>
          <a:prstGeom prst="rect">
            <a:avLst/>
          </a:prstGeom>
        </p:spPr>
        <p:txBody>
          <a:bodyPr vert="horz" wrap="square" lIns="0" tIns="15153" rIns="0" bIns="0" rtlCol="0">
            <a:spAutoFit/>
          </a:bodyPr>
          <a:lstStyle/>
          <a:p>
            <a:pPr marL="8659" marR="3464" indent="286608">
              <a:lnSpc>
                <a:spcPts val="873"/>
              </a:lnSpc>
              <a:spcBef>
                <a:spcPts val="119"/>
              </a:spcBef>
              <a:tabLst>
                <a:tab pos="581875" algn="l"/>
                <a:tab pos="983214" algn="l"/>
              </a:tabLst>
            </a:pPr>
            <a:r>
              <a:rPr sz="750" spc="-7" dirty="0">
                <a:latin typeface="Calibri" panose="020F0502020204030204" pitchFamily="34" charset="0"/>
                <a:ea typeface="Calibri" panose="020F0502020204030204" pitchFamily="34" charset="0"/>
                <a:cs typeface="Calibri" panose="020F0502020204030204" pitchFamily="34" charset="0"/>
              </a:rPr>
              <a:t>show_id</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type </a:t>
            </a:r>
            <a:r>
              <a:rPr sz="750" spc="-7" dirty="0">
                <a:latin typeface="Calibri" panose="020F0502020204030204" pitchFamily="34" charset="0"/>
                <a:ea typeface="Calibri" panose="020F0502020204030204" pitchFamily="34" charset="0"/>
                <a:cs typeface="Calibri" panose="020F0502020204030204" pitchFamily="34" charset="0"/>
              </a:rPr>
              <a:t>director</a:t>
            </a:r>
            <a:r>
              <a:rPr sz="750" dirty="0">
                <a:latin typeface="Calibri" panose="020F0502020204030204" pitchFamily="34" charset="0"/>
                <a:ea typeface="Calibri" panose="020F0502020204030204" pitchFamily="34" charset="0"/>
                <a:cs typeface="Calibri" panose="020F0502020204030204" pitchFamily="34" charset="0"/>
              </a:rPr>
              <a:t>	</a:t>
            </a:r>
            <a:r>
              <a:rPr sz="750" spc="-34"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p:nvPr/>
        </p:nvSpPr>
        <p:spPr>
          <a:xfrm>
            <a:off x="4069773" y="2692111"/>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4" name="object 14"/>
          <p:cNvSpPr txBox="1"/>
          <p:nvPr/>
        </p:nvSpPr>
        <p:spPr>
          <a:xfrm>
            <a:off x="4635385" y="2676525"/>
            <a:ext cx="648132" cy="124160"/>
          </a:xfrm>
          <a:prstGeom prst="rect">
            <a:avLst/>
          </a:prstGeom>
        </p:spPr>
        <p:txBody>
          <a:bodyPr vert="horz" wrap="square" lIns="0" tIns="8659" rIns="0" bIns="0" rtlCol="0">
            <a:spAutoFit/>
          </a:bodyPr>
          <a:lstStyle/>
          <a:p>
            <a:pPr marL="8659">
              <a:spcBef>
                <a:spcPts val="68"/>
              </a:spcBef>
              <a:tabLst>
                <a:tab pos="352416" algn="l"/>
              </a:tabLst>
            </a:pPr>
            <a:r>
              <a:rPr sz="750" spc="-17" dirty="0">
                <a:latin typeface="Calibri" panose="020F0502020204030204" pitchFamily="34" charset="0"/>
                <a:ea typeface="Calibri" panose="020F0502020204030204" pitchFamily="34" charset="0"/>
                <a:cs typeface="Calibri" panose="020F0502020204030204" pitchFamily="34" charset="0"/>
              </a:rPr>
              <a:t>s1</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Movie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5" name="object 15"/>
          <p:cNvSpPr txBox="1"/>
          <p:nvPr/>
        </p:nvSpPr>
        <p:spPr>
          <a:xfrm>
            <a:off x="6068897" y="2676525"/>
            <a:ext cx="1164214"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Dick</a:t>
            </a:r>
            <a:r>
              <a:rPr sz="750" spc="-3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Johnson</a:t>
            </a:r>
            <a:r>
              <a:rPr sz="750" spc="-3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Is</a:t>
            </a:r>
            <a:r>
              <a:rPr sz="750" spc="-31"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Dead</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6" name="object 16"/>
          <p:cNvSpPr txBox="1"/>
          <p:nvPr/>
        </p:nvSpPr>
        <p:spPr>
          <a:xfrm>
            <a:off x="7330388" y="2676525"/>
            <a:ext cx="419100"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Kirsten</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p:nvPr/>
        </p:nvSpPr>
        <p:spPr>
          <a:xfrm>
            <a:off x="4069773" y="2802947"/>
            <a:ext cx="3613872" cy="221240"/>
          </a:xfrm>
          <a:custGeom>
            <a:avLst/>
            <a:gdLst/>
            <a:ahLst/>
            <a:cxnLst/>
            <a:rect l="l" t="t" r="r" b="b"/>
            <a:pathLst>
              <a:path w="5300345" h="324485">
                <a:moveTo>
                  <a:pt x="588645" y="0"/>
                </a:moveTo>
                <a:lnTo>
                  <a:pt x="0" y="0"/>
                </a:lnTo>
                <a:lnTo>
                  <a:pt x="0" y="161925"/>
                </a:lnTo>
                <a:lnTo>
                  <a:pt x="588645" y="161925"/>
                </a:lnTo>
                <a:lnTo>
                  <a:pt x="588645" y="0"/>
                </a:lnTo>
                <a:close/>
              </a:path>
              <a:path w="5300345" h="324485">
                <a:moveTo>
                  <a:pt x="5300345" y="162560"/>
                </a:moveTo>
                <a:lnTo>
                  <a:pt x="0" y="162560"/>
                </a:lnTo>
                <a:lnTo>
                  <a:pt x="0" y="324485"/>
                </a:lnTo>
                <a:lnTo>
                  <a:pt x="5300345" y="324485"/>
                </a:lnTo>
                <a:lnTo>
                  <a:pt x="530034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8" name="object 18"/>
          <p:cNvSpPr txBox="1"/>
          <p:nvPr/>
        </p:nvSpPr>
        <p:spPr>
          <a:xfrm>
            <a:off x="6699642" y="2898198"/>
            <a:ext cx="533400"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Ganglands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9" name="object 19"/>
          <p:cNvSpPr txBox="1"/>
          <p:nvPr/>
        </p:nvSpPr>
        <p:spPr>
          <a:xfrm>
            <a:off x="7330389" y="2898198"/>
            <a:ext cx="36151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Julien</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0" name="object 20"/>
          <p:cNvSpPr/>
          <p:nvPr/>
        </p:nvSpPr>
        <p:spPr>
          <a:xfrm>
            <a:off x="4069773" y="3024620"/>
            <a:ext cx="3613872" cy="221240"/>
          </a:xfrm>
          <a:custGeom>
            <a:avLst/>
            <a:gdLst/>
            <a:ahLst/>
            <a:cxnLst/>
            <a:rect l="l" t="t" r="r" b="b"/>
            <a:pathLst>
              <a:path w="5300345" h="324485">
                <a:moveTo>
                  <a:pt x="672465" y="0"/>
                </a:moveTo>
                <a:lnTo>
                  <a:pt x="0" y="0"/>
                </a:lnTo>
                <a:lnTo>
                  <a:pt x="0" y="161925"/>
                </a:lnTo>
                <a:lnTo>
                  <a:pt x="672465" y="161925"/>
                </a:lnTo>
                <a:lnTo>
                  <a:pt x="672465" y="0"/>
                </a:lnTo>
                <a:close/>
              </a:path>
              <a:path w="5300345" h="324485">
                <a:moveTo>
                  <a:pt x="5300345" y="162560"/>
                </a:moveTo>
                <a:lnTo>
                  <a:pt x="0" y="162560"/>
                </a:lnTo>
                <a:lnTo>
                  <a:pt x="0" y="324485"/>
                </a:lnTo>
                <a:lnTo>
                  <a:pt x="5300345" y="324485"/>
                </a:lnTo>
                <a:lnTo>
                  <a:pt x="530034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1" name="object 21"/>
          <p:cNvSpPr txBox="1"/>
          <p:nvPr/>
        </p:nvSpPr>
        <p:spPr>
          <a:xfrm>
            <a:off x="6470280" y="3119870"/>
            <a:ext cx="762866"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Midnight</a:t>
            </a:r>
            <a:r>
              <a:rPr sz="750" spc="-61"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Mass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2" name="object 22"/>
          <p:cNvSpPr txBox="1"/>
          <p:nvPr/>
        </p:nvSpPr>
        <p:spPr>
          <a:xfrm>
            <a:off x="7445069" y="3119870"/>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Mike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3" name="object 23"/>
          <p:cNvSpPr/>
          <p:nvPr/>
        </p:nvSpPr>
        <p:spPr>
          <a:xfrm>
            <a:off x="4069773" y="3246293"/>
            <a:ext cx="3671022" cy="221240"/>
          </a:xfrm>
          <a:custGeom>
            <a:avLst/>
            <a:gdLst/>
            <a:ahLst/>
            <a:cxnLst/>
            <a:rect l="l" t="t" r="r" b="b"/>
            <a:pathLst>
              <a:path w="5384165" h="324485">
                <a:moveTo>
                  <a:pt x="672465" y="0"/>
                </a:moveTo>
                <a:lnTo>
                  <a:pt x="0" y="0"/>
                </a:lnTo>
                <a:lnTo>
                  <a:pt x="0" y="161925"/>
                </a:lnTo>
                <a:lnTo>
                  <a:pt x="672465" y="161925"/>
                </a:lnTo>
                <a:lnTo>
                  <a:pt x="672465" y="0"/>
                </a:lnTo>
                <a:close/>
              </a:path>
              <a:path w="5384165" h="324485">
                <a:moveTo>
                  <a:pt x="5384165" y="162560"/>
                </a:moveTo>
                <a:lnTo>
                  <a:pt x="0" y="162560"/>
                </a:lnTo>
                <a:lnTo>
                  <a:pt x="0" y="324485"/>
                </a:lnTo>
                <a:lnTo>
                  <a:pt x="5384165" y="324485"/>
                </a:lnTo>
                <a:lnTo>
                  <a:pt x="538416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4" name="object 24"/>
          <p:cNvSpPr txBox="1"/>
          <p:nvPr/>
        </p:nvSpPr>
        <p:spPr>
          <a:xfrm>
            <a:off x="5380811" y="3341543"/>
            <a:ext cx="1852613"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Confessions</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of</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an</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Invisible</a:t>
            </a:r>
            <a:r>
              <a:rPr sz="750" spc="-44"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Girl</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5" name="object 25"/>
          <p:cNvSpPr txBox="1"/>
          <p:nvPr/>
        </p:nvSpPr>
        <p:spPr>
          <a:xfrm>
            <a:off x="7445069" y="3341543"/>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Bruno</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6" name="object 26"/>
          <p:cNvSpPr/>
          <p:nvPr/>
        </p:nvSpPr>
        <p:spPr>
          <a:xfrm>
            <a:off x="4069773" y="3467965"/>
            <a:ext cx="3728172" cy="221240"/>
          </a:xfrm>
          <a:custGeom>
            <a:avLst/>
            <a:gdLst/>
            <a:ahLst/>
            <a:cxnLst/>
            <a:rect l="l" t="t" r="r" b="b"/>
            <a:pathLst>
              <a:path w="5467985" h="324485">
                <a:moveTo>
                  <a:pt x="588645" y="0"/>
                </a:moveTo>
                <a:lnTo>
                  <a:pt x="0" y="0"/>
                </a:lnTo>
                <a:lnTo>
                  <a:pt x="0" y="161925"/>
                </a:lnTo>
                <a:lnTo>
                  <a:pt x="588645" y="161925"/>
                </a:lnTo>
                <a:lnTo>
                  <a:pt x="588645" y="0"/>
                </a:lnTo>
                <a:close/>
              </a:path>
              <a:path w="5467985" h="324485">
                <a:moveTo>
                  <a:pt x="5467985" y="162560"/>
                </a:moveTo>
                <a:lnTo>
                  <a:pt x="0" y="162560"/>
                </a:lnTo>
                <a:lnTo>
                  <a:pt x="0" y="324485"/>
                </a:lnTo>
                <a:lnTo>
                  <a:pt x="5467985" y="324485"/>
                </a:lnTo>
                <a:lnTo>
                  <a:pt x="546798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7" name="object 27"/>
          <p:cNvSpPr txBox="1"/>
          <p:nvPr/>
        </p:nvSpPr>
        <p:spPr>
          <a:xfrm>
            <a:off x="6814323" y="3563216"/>
            <a:ext cx="419100"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Sankofa</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8" name="object 28"/>
          <p:cNvSpPr txBox="1"/>
          <p:nvPr/>
        </p:nvSpPr>
        <p:spPr>
          <a:xfrm>
            <a:off x="7502410" y="3563216"/>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Haile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9" name="object 29"/>
          <p:cNvSpPr/>
          <p:nvPr/>
        </p:nvSpPr>
        <p:spPr>
          <a:xfrm>
            <a:off x="4069773" y="3689638"/>
            <a:ext cx="4015653" cy="221240"/>
          </a:xfrm>
          <a:custGeom>
            <a:avLst/>
            <a:gdLst/>
            <a:ahLst/>
            <a:cxnLst/>
            <a:rect l="l" t="t" r="r" b="b"/>
            <a:pathLst>
              <a:path w="5889625" h="324485">
                <a:moveTo>
                  <a:pt x="504825" y="0"/>
                </a:moveTo>
                <a:lnTo>
                  <a:pt x="0" y="0"/>
                </a:lnTo>
                <a:lnTo>
                  <a:pt x="0" y="161925"/>
                </a:lnTo>
                <a:lnTo>
                  <a:pt x="504825" y="161925"/>
                </a:lnTo>
                <a:lnTo>
                  <a:pt x="504825" y="0"/>
                </a:lnTo>
                <a:close/>
              </a:path>
              <a:path w="5889625" h="324485">
                <a:moveTo>
                  <a:pt x="5889625" y="162560"/>
                </a:moveTo>
                <a:lnTo>
                  <a:pt x="0" y="162560"/>
                </a:lnTo>
                <a:lnTo>
                  <a:pt x="0" y="324485"/>
                </a:lnTo>
                <a:lnTo>
                  <a:pt x="5889625" y="324485"/>
                </a:lnTo>
                <a:lnTo>
                  <a:pt x="588962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0" name="object 30"/>
          <p:cNvSpPr txBox="1"/>
          <p:nvPr/>
        </p:nvSpPr>
        <p:spPr>
          <a:xfrm>
            <a:off x="4061979" y="2676525"/>
            <a:ext cx="476250" cy="803833"/>
          </a:xfrm>
          <a:prstGeom prst="rect">
            <a:avLst/>
          </a:prstGeom>
        </p:spPr>
        <p:txBody>
          <a:bodyPr vert="horz" wrap="square" lIns="0" tIns="8659" rIns="0" bIns="0" rtlCol="0">
            <a:spAutoFit/>
          </a:bodyPr>
          <a:lstStyle/>
          <a:p>
            <a:pPr marL="8659">
              <a:lnSpc>
                <a:spcPts val="886"/>
              </a:lnSpc>
              <a:spcBef>
                <a:spcPts val="68"/>
              </a:spcBef>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marL="8659" marR="60612">
              <a:lnSpc>
                <a:spcPts val="873"/>
              </a:lnSpc>
              <a:spcBef>
                <a:spcPts val="37"/>
              </a:spcBef>
            </a:pPr>
            <a:r>
              <a:rPr sz="750" spc="-7" dirty="0">
                <a:latin typeface="Calibri" panose="020F0502020204030204" pitchFamily="34" charset="0"/>
                <a:ea typeface="Calibri" panose="020F0502020204030204" pitchFamily="34" charset="0"/>
                <a:cs typeface="Calibri" panose="020F0502020204030204" pitchFamily="34" charset="0"/>
              </a:rPr>
              <a:t>Johnson </a:t>
            </a:r>
            <a:r>
              <a:rPr sz="750" spc="-34" dirty="0">
                <a:latin typeface="Calibri" panose="020F0502020204030204" pitchFamily="34" charset="0"/>
                <a:ea typeface="Calibri" panose="020F0502020204030204" pitchFamily="34" charset="0"/>
                <a:cs typeface="Calibri" panose="020F0502020204030204" pitchFamily="34" charset="0"/>
              </a:rPr>
              <a:t>1</a:t>
            </a:r>
            <a:endParaRPr sz="750">
              <a:latin typeface="Calibri" panose="020F0502020204030204" pitchFamily="34" charset="0"/>
              <a:ea typeface="Calibri" panose="020F0502020204030204" pitchFamily="34" charset="0"/>
              <a:cs typeface="Calibri" panose="020F0502020204030204" pitchFamily="34" charset="0"/>
            </a:endParaRPr>
          </a:p>
          <a:p>
            <a:pPr marL="8659" marR="3464">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Leclercq </a:t>
            </a:r>
            <a:r>
              <a:rPr sz="750" spc="-34" dirty="0">
                <a:latin typeface="Calibri" panose="020F0502020204030204" pitchFamily="34" charset="0"/>
                <a:ea typeface="Calibri" panose="020F0502020204030204" pitchFamily="34" charset="0"/>
                <a:cs typeface="Calibri" panose="020F0502020204030204" pitchFamily="34" charset="0"/>
              </a:rPr>
              <a:t>2</a:t>
            </a:r>
            <a:endParaRPr sz="750">
              <a:latin typeface="Calibri" panose="020F0502020204030204" pitchFamily="34" charset="0"/>
              <a:ea typeface="Calibri" panose="020F0502020204030204" pitchFamily="34" charset="0"/>
              <a:cs typeface="Calibri" panose="020F0502020204030204" pitchFamily="34" charset="0"/>
            </a:endParaRPr>
          </a:p>
          <a:p>
            <a:pPr marL="8659" marR="3464">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Flanagan </a:t>
            </a:r>
            <a:r>
              <a:rPr sz="750" spc="-34" dirty="0">
                <a:latin typeface="Calibri" panose="020F0502020204030204" pitchFamily="34" charset="0"/>
                <a:ea typeface="Calibri" panose="020F0502020204030204" pitchFamily="34" charset="0"/>
                <a:cs typeface="Calibri" panose="020F0502020204030204" pitchFamily="34" charset="0"/>
              </a:rPr>
              <a:t>3</a:t>
            </a:r>
            <a:endParaRPr sz="750">
              <a:latin typeface="Calibri" panose="020F0502020204030204" pitchFamily="34" charset="0"/>
              <a:ea typeface="Calibri" panose="020F0502020204030204" pitchFamily="34" charset="0"/>
              <a:cs typeface="Calibri" panose="020F0502020204030204" pitchFamily="34" charset="0"/>
            </a:endParaRPr>
          </a:p>
          <a:p>
            <a:pPr marL="8659" marR="60612">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Garotti </a:t>
            </a:r>
            <a:r>
              <a:rPr sz="750" spc="-34" dirty="0">
                <a:latin typeface="Calibri" panose="020F0502020204030204" pitchFamily="34" charset="0"/>
                <a:ea typeface="Calibri" panose="020F0502020204030204" pitchFamily="34" charset="0"/>
                <a:cs typeface="Calibri" panose="020F0502020204030204" pitchFamily="34" charset="0"/>
              </a:rPr>
              <a:t>4</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35"/>
              </a:lnSpc>
            </a:pPr>
            <a:r>
              <a:rPr sz="750" spc="-7" dirty="0">
                <a:latin typeface="Calibri" panose="020F0502020204030204" pitchFamily="34" charset="0"/>
                <a:ea typeface="Calibri" panose="020F0502020204030204" pitchFamily="34" charset="0"/>
                <a:cs typeface="Calibri" panose="020F0502020204030204" pitchFamily="34" charset="0"/>
              </a:rPr>
              <a:t>Gerima</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1" name="object 31"/>
          <p:cNvSpPr txBox="1"/>
          <p:nvPr/>
        </p:nvSpPr>
        <p:spPr>
          <a:xfrm>
            <a:off x="4578044" y="2898198"/>
            <a:ext cx="705716" cy="1007991"/>
          </a:xfrm>
          <a:prstGeom prst="rect">
            <a:avLst/>
          </a:prstGeom>
        </p:spPr>
        <p:txBody>
          <a:bodyPr vert="horz" wrap="square" lIns="0" tIns="8659" rIns="0" bIns="0" rtlCol="0">
            <a:spAutoFit/>
          </a:bodyPr>
          <a:lstStyle/>
          <a:p>
            <a:pPr marL="65807">
              <a:spcBef>
                <a:spcPts val="68"/>
              </a:spcBef>
              <a:tabLst>
                <a:tab pos="295267" algn="l"/>
              </a:tabLst>
            </a:pPr>
            <a:r>
              <a:rPr sz="750" spc="-17" dirty="0">
                <a:latin typeface="Calibri" panose="020F0502020204030204" pitchFamily="34" charset="0"/>
                <a:ea typeface="Calibri" panose="020F0502020204030204" pitchFamily="34" charset="0"/>
                <a:cs typeface="Calibri" panose="020F0502020204030204" pitchFamily="34" charset="0"/>
              </a:rPr>
              <a:t>s3</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a:t>
            </a:r>
            <a:endParaRPr sz="750">
              <a:latin typeface="Calibri" panose="020F0502020204030204" pitchFamily="34" charset="0"/>
              <a:ea typeface="Calibri" panose="020F0502020204030204" pitchFamily="34" charset="0"/>
              <a:cs typeface="Calibri" panose="020F0502020204030204" pitchFamily="34" charset="0"/>
            </a:endParaRPr>
          </a:p>
          <a:p>
            <a:pPr marL="8659" marR="3464" indent="57148">
              <a:lnSpc>
                <a:spcPct val="193900"/>
              </a:lnSpc>
              <a:tabLst>
                <a:tab pos="295267" algn="l"/>
                <a:tab pos="409564" algn="l"/>
              </a:tabLst>
            </a:pPr>
            <a:r>
              <a:rPr sz="750" spc="-17" dirty="0">
                <a:latin typeface="Calibri" panose="020F0502020204030204" pitchFamily="34" charset="0"/>
                <a:ea typeface="Calibri" panose="020F0502020204030204" pitchFamily="34" charset="0"/>
                <a:cs typeface="Calibri" panose="020F0502020204030204" pitchFamily="34" charset="0"/>
              </a:rPr>
              <a:t>s6</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 </a:t>
            </a:r>
            <a:r>
              <a:rPr sz="750" spc="-17" dirty="0">
                <a:latin typeface="Calibri" panose="020F0502020204030204" pitchFamily="34" charset="0"/>
                <a:ea typeface="Calibri" panose="020F0502020204030204" pitchFamily="34" charset="0"/>
                <a:cs typeface="Calibri" panose="020F0502020204030204" pitchFamily="34" charset="0"/>
              </a:rPr>
              <a:t>s14</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Movie</a:t>
            </a:r>
            <a:endParaRPr sz="750">
              <a:latin typeface="Calibri" panose="020F0502020204030204" pitchFamily="34" charset="0"/>
              <a:ea typeface="Calibri" panose="020F0502020204030204" pitchFamily="34" charset="0"/>
              <a:cs typeface="Calibri" panose="020F0502020204030204" pitchFamily="34" charset="0"/>
            </a:endParaRPr>
          </a:p>
          <a:p>
            <a:pPr marL="65807">
              <a:spcBef>
                <a:spcPts val="845"/>
              </a:spcBef>
              <a:tabLst>
                <a:tab pos="409564" algn="l"/>
              </a:tabLst>
            </a:pPr>
            <a:r>
              <a:rPr sz="750" spc="-17" dirty="0">
                <a:latin typeface="Calibri" panose="020F0502020204030204" pitchFamily="34" charset="0"/>
                <a:ea typeface="Calibri" panose="020F0502020204030204" pitchFamily="34" charset="0"/>
                <a:cs typeface="Calibri" panose="020F0502020204030204" pitchFamily="34" charset="0"/>
              </a:rPr>
              <a:t>s8</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Movie</a:t>
            </a:r>
            <a:endParaRPr sz="750">
              <a:latin typeface="Calibri" panose="020F0502020204030204" pitchFamily="34" charset="0"/>
              <a:ea typeface="Calibri" panose="020F0502020204030204" pitchFamily="34" charset="0"/>
              <a:cs typeface="Calibri" panose="020F0502020204030204" pitchFamily="34" charset="0"/>
            </a:endParaRPr>
          </a:p>
          <a:p>
            <a:pPr marL="8659">
              <a:spcBef>
                <a:spcPts val="845"/>
              </a:spcBef>
              <a:tabLst>
                <a:tab pos="524294" algn="l"/>
              </a:tabLst>
            </a:pPr>
            <a:r>
              <a:rPr sz="750" spc="-17" dirty="0">
                <a:latin typeface="Calibri" panose="020F0502020204030204" pitchFamily="34" charset="0"/>
                <a:ea typeface="Calibri" panose="020F0502020204030204" pitchFamily="34" charset="0"/>
                <a:cs typeface="Calibri" panose="020F0502020204030204" pitchFamily="34" charset="0"/>
              </a:rPr>
              <a:t>...</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2" name="object 32"/>
          <p:cNvSpPr txBox="1"/>
          <p:nvPr/>
        </p:nvSpPr>
        <p:spPr>
          <a:xfrm>
            <a:off x="7043686" y="3784889"/>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3" name="object 33"/>
          <p:cNvSpPr txBox="1"/>
          <p:nvPr/>
        </p:nvSpPr>
        <p:spPr>
          <a:xfrm>
            <a:off x="8018474" y="3784889"/>
            <a:ext cx="74901" cy="124160"/>
          </a:xfrm>
          <a:prstGeom prst="rect">
            <a:avLst/>
          </a:prstGeom>
        </p:spPr>
        <p:txBody>
          <a:bodyPr vert="horz" wrap="square" lIns="0" tIns="8659" rIns="0" bIns="0" rtlCol="0">
            <a:spAutoFit/>
          </a:bodyPr>
          <a:lstStyle/>
          <a:p>
            <a:pPr marL="8659">
              <a:spcBef>
                <a:spcPts val="68"/>
              </a:spcBef>
            </a:pPr>
            <a:r>
              <a:rPr sz="750" spc="-34"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4" name="object 34"/>
          <p:cNvSpPr/>
          <p:nvPr/>
        </p:nvSpPr>
        <p:spPr>
          <a:xfrm>
            <a:off x="4069773" y="3911311"/>
            <a:ext cx="3786188" cy="221240"/>
          </a:xfrm>
          <a:custGeom>
            <a:avLst/>
            <a:gdLst/>
            <a:ahLst/>
            <a:cxnLst/>
            <a:rect l="l" t="t" r="r" b="b"/>
            <a:pathLst>
              <a:path w="5553075" h="324485">
                <a:moveTo>
                  <a:pt x="168275" y="0"/>
                </a:moveTo>
                <a:lnTo>
                  <a:pt x="0" y="0"/>
                </a:lnTo>
                <a:lnTo>
                  <a:pt x="0" y="161925"/>
                </a:lnTo>
                <a:lnTo>
                  <a:pt x="168275" y="161925"/>
                </a:lnTo>
                <a:lnTo>
                  <a:pt x="168275" y="0"/>
                </a:lnTo>
                <a:close/>
              </a:path>
              <a:path w="5553075" h="324485">
                <a:moveTo>
                  <a:pt x="5553075" y="162560"/>
                </a:moveTo>
                <a:lnTo>
                  <a:pt x="0" y="162560"/>
                </a:lnTo>
                <a:lnTo>
                  <a:pt x="0" y="324485"/>
                </a:lnTo>
                <a:lnTo>
                  <a:pt x="5553075" y="324485"/>
                </a:lnTo>
                <a:lnTo>
                  <a:pt x="555307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5" name="object 35"/>
          <p:cNvSpPr txBox="1"/>
          <p:nvPr/>
        </p:nvSpPr>
        <p:spPr>
          <a:xfrm>
            <a:off x="6642302" y="4006562"/>
            <a:ext cx="590983"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Yunus</a:t>
            </a:r>
            <a:r>
              <a:rPr sz="750" spc="-3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Emre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6" name="object 36"/>
          <p:cNvSpPr txBox="1"/>
          <p:nvPr/>
        </p:nvSpPr>
        <p:spPr>
          <a:xfrm>
            <a:off x="7674431" y="4006562"/>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Not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7" name="object 37"/>
          <p:cNvSpPr/>
          <p:nvPr/>
        </p:nvSpPr>
        <p:spPr>
          <a:xfrm>
            <a:off x="4069773" y="4132984"/>
            <a:ext cx="3786188" cy="221240"/>
          </a:xfrm>
          <a:custGeom>
            <a:avLst/>
            <a:gdLst/>
            <a:ahLst/>
            <a:cxnLst/>
            <a:rect l="l" t="t" r="r" b="b"/>
            <a:pathLst>
              <a:path w="5553075" h="324485">
                <a:moveTo>
                  <a:pt x="419735" y="0"/>
                </a:moveTo>
                <a:lnTo>
                  <a:pt x="0" y="0"/>
                </a:lnTo>
                <a:lnTo>
                  <a:pt x="0" y="161925"/>
                </a:lnTo>
                <a:lnTo>
                  <a:pt x="419735" y="161925"/>
                </a:lnTo>
                <a:lnTo>
                  <a:pt x="419735" y="0"/>
                </a:lnTo>
                <a:close/>
              </a:path>
              <a:path w="5553075" h="324485">
                <a:moveTo>
                  <a:pt x="5553075" y="162560"/>
                </a:moveTo>
                <a:lnTo>
                  <a:pt x="0" y="162560"/>
                </a:lnTo>
                <a:lnTo>
                  <a:pt x="0" y="324485"/>
                </a:lnTo>
                <a:lnTo>
                  <a:pt x="5553075" y="324485"/>
                </a:lnTo>
                <a:lnTo>
                  <a:pt x="555307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8" name="object 38"/>
          <p:cNvSpPr txBox="1"/>
          <p:nvPr/>
        </p:nvSpPr>
        <p:spPr>
          <a:xfrm>
            <a:off x="6699642" y="4228234"/>
            <a:ext cx="533400"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Zak</a:t>
            </a:r>
            <a:r>
              <a:rPr sz="750" spc="-2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Storm</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9" name="object 39"/>
          <p:cNvSpPr txBox="1"/>
          <p:nvPr/>
        </p:nvSpPr>
        <p:spPr>
          <a:xfrm>
            <a:off x="7674431" y="4228234"/>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Not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0" name="object 40"/>
          <p:cNvSpPr/>
          <p:nvPr/>
        </p:nvSpPr>
        <p:spPr>
          <a:xfrm>
            <a:off x="4069773" y="4354656"/>
            <a:ext cx="3786188" cy="221240"/>
          </a:xfrm>
          <a:custGeom>
            <a:avLst/>
            <a:gdLst/>
            <a:ahLst/>
            <a:cxnLst/>
            <a:rect l="l" t="t" r="r" b="b"/>
            <a:pathLst>
              <a:path w="5553075" h="324484">
                <a:moveTo>
                  <a:pt x="419735" y="0"/>
                </a:moveTo>
                <a:lnTo>
                  <a:pt x="0" y="0"/>
                </a:lnTo>
                <a:lnTo>
                  <a:pt x="0" y="161925"/>
                </a:lnTo>
                <a:lnTo>
                  <a:pt x="419735" y="161925"/>
                </a:lnTo>
                <a:lnTo>
                  <a:pt x="419735" y="0"/>
                </a:lnTo>
                <a:close/>
              </a:path>
              <a:path w="5553075" h="324484">
                <a:moveTo>
                  <a:pt x="5553075" y="162560"/>
                </a:moveTo>
                <a:lnTo>
                  <a:pt x="0" y="162560"/>
                </a:lnTo>
                <a:lnTo>
                  <a:pt x="0" y="324485"/>
                </a:lnTo>
                <a:lnTo>
                  <a:pt x="5553075" y="324485"/>
                </a:lnTo>
                <a:lnTo>
                  <a:pt x="555307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41" name="object 41"/>
          <p:cNvSpPr txBox="1"/>
          <p:nvPr/>
        </p:nvSpPr>
        <p:spPr>
          <a:xfrm>
            <a:off x="6183577" y="4449907"/>
            <a:ext cx="1049482"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Zindagi</a:t>
            </a:r>
            <a:r>
              <a:rPr sz="750" spc="-51"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Gulzar</a:t>
            </a:r>
            <a:r>
              <a:rPr sz="750" spc="-48"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Hai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2" name="object 42"/>
          <p:cNvSpPr txBox="1"/>
          <p:nvPr/>
        </p:nvSpPr>
        <p:spPr>
          <a:xfrm>
            <a:off x="7674431" y="4449907"/>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Not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3" name="object 43"/>
          <p:cNvSpPr/>
          <p:nvPr/>
        </p:nvSpPr>
        <p:spPr>
          <a:xfrm>
            <a:off x="4069773" y="4576330"/>
            <a:ext cx="3786188" cy="221240"/>
          </a:xfrm>
          <a:custGeom>
            <a:avLst/>
            <a:gdLst/>
            <a:ahLst/>
            <a:cxnLst/>
            <a:rect l="l" t="t" r="r" b="b"/>
            <a:pathLst>
              <a:path w="5553075" h="324484">
                <a:moveTo>
                  <a:pt x="419735" y="0"/>
                </a:moveTo>
                <a:lnTo>
                  <a:pt x="0" y="0"/>
                </a:lnTo>
                <a:lnTo>
                  <a:pt x="0" y="161925"/>
                </a:lnTo>
                <a:lnTo>
                  <a:pt x="419735" y="161925"/>
                </a:lnTo>
                <a:lnTo>
                  <a:pt x="419735" y="0"/>
                </a:lnTo>
                <a:close/>
              </a:path>
              <a:path w="5553075" h="324484">
                <a:moveTo>
                  <a:pt x="5553075" y="162560"/>
                </a:moveTo>
                <a:lnTo>
                  <a:pt x="0" y="162560"/>
                </a:lnTo>
                <a:lnTo>
                  <a:pt x="0" y="324485"/>
                </a:lnTo>
                <a:lnTo>
                  <a:pt x="5553075" y="324485"/>
                </a:lnTo>
                <a:lnTo>
                  <a:pt x="555307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44" name="object 44"/>
          <p:cNvSpPr txBox="1"/>
          <p:nvPr/>
        </p:nvSpPr>
        <p:spPr>
          <a:xfrm>
            <a:off x="6986345" y="4671580"/>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Yoko</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5" name="object 45"/>
          <p:cNvSpPr txBox="1"/>
          <p:nvPr/>
        </p:nvSpPr>
        <p:spPr>
          <a:xfrm>
            <a:off x="7674431" y="4671580"/>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Not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6" name="object 46"/>
          <p:cNvSpPr/>
          <p:nvPr/>
        </p:nvSpPr>
        <p:spPr>
          <a:xfrm>
            <a:off x="4069773" y="4798002"/>
            <a:ext cx="3786188" cy="221240"/>
          </a:xfrm>
          <a:custGeom>
            <a:avLst/>
            <a:gdLst/>
            <a:ahLst/>
            <a:cxnLst/>
            <a:rect l="l" t="t" r="r" b="b"/>
            <a:pathLst>
              <a:path w="5553075" h="324484">
                <a:moveTo>
                  <a:pt x="419735" y="0"/>
                </a:moveTo>
                <a:lnTo>
                  <a:pt x="0" y="0"/>
                </a:lnTo>
                <a:lnTo>
                  <a:pt x="0" y="161925"/>
                </a:lnTo>
                <a:lnTo>
                  <a:pt x="419735" y="161925"/>
                </a:lnTo>
                <a:lnTo>
                  <a:pt x="419735" y="0"/>
                </a:lnTo>
                <a:close/>
              </a:path>
              <a:path w="5553075" h="324484">
                <a:moveTo>
                  <a:pt x="5553075" y="162560"/>
                </a:moveTo>
                <a:lnTo>
                  <a:pt x="0" y="162560"/>
                </a:lnTo>
                <a:lnTo>
                  <a:pt x="0" y="324485"/>
                </a:lnTo>
                <a:lnTo>
                  <a:pt x="5553075" y="324485"/>
                </a:lnTo>
                <a:lnTo>
                  <a:pt x="5553075" y="16256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47" name="object 47"/>
          <p:cNvSpPr txBox="1"/>
          <p:nvPr/>
        </p:nvSpPr>
        <p:spPr>
          <a:xfrm>
            <a:off x="7043686" y="4893252"/>
            <a:ext cx="189634" cy="239576"/>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YOM</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8" name="object 48"/>
          <p:cNvSpPr txBox="1"/>
          <p:nvPr/>
        </p:nvSpPr>
        <p:spPr>
          <a:xfrm>
            <a:off x="7674431" y="4893252"/>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Not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9" name="object 49"/>
          <p:cNvSpPr/>
          <p:nvPr/>
        </p:nvSpPr>
        <p:spPr>
          <a:xfrm>
            <a:off x="4069773" y="5019676"/>
            <a:ext cx="286182" cy="110403"/>
          </a:xfrm>
          <a:custGeom>
            <a:avLst/>
            <a:gdLst/>
            <a:ahLst/>
            <a:cxnLst/>
            <a:rect l="l" t="t" r="r" b="b"/>
            <a:pathLst>
              <a:path w="419734" h="161925">
                <a:moveTo>
                  <a:pt x="419734" y="0"/>
                </a:moveTo>
                <a:lnTo>
                  <a:pt x="0" y="0"/>
                </a:lnTo>
                <a:lnTo>
                  <a:pt x="0" y="161924"/>
                </a:lnTo>
                <a:lnTo>
                  <a:pt x="419734" y="161924"/>
                </a:lnTo>
                <a:lnTo>
                  <a:pt x="41973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50" name="object 50"/>
          <p:cNvSpPr txBox="1"/>
          <p:nvPr/>
        </p:nvSpPr>
        <p:spPr>
          <a:xfrm>
            <a:off x="4061979" y="3895724"/>
            <a:ext cx="1221798" cy="1278322"/>
          </a:xfrm>
          <a:prstGeom prst="rect">
            <a:avLst/>
          </a:prstGeom>
        </p:spPr>
        <p:txBody>
          <a:bodyPr vert="horz" wrap="square" lIns="0" tIns="8659" rIns="0" bIns="0" rtlCol="0">
            <a:spAutoFit/>
          </a:bodyPr>
          <a:lstStyle/>
          <a:p>
            <a:pPr marL="8659">
              <a:lnSpc>
                <a:spcPts val="886"/>
              </a:lnSpc>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09564" algn="l"/>
                <a:tab pos="811335" algn="l"/>
              </a:tabLst>
            </a:pPr>
            <a:r>
              <a:rPr sz="750" spc="-14" dirty="0">
                <a:latin typeface="Calibri" panose="020F0502020204030204" pitchFamily="34" charset="0"/>
                <a:ea typeface="Calibri" panose="020F0502020204030204" pitchFamily="34" charset="0"/>
                <a:cs typeface="Calibri" panose="020F0502020204030204" pitchFamily="34" charset="0"/>
              </a:rPr>
              <a:t>8785</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s8797</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Given</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09564" algn="l"/>
                <a:tab pos="811335" algn="l"/>
              </a:tabLst>
            </a:pPr>
            <a:r>
              <a:rPr sz="750" spc="-14" dirty="0">
                <a:latin typeface="Calibri" panose="020F0502020204030204" pitchFamily="34" charset="0"/>
                <a:ea typeface="Calibri" panose="020F0502020204030204" pitchFamily="34" charset="0"/>
                <a:cs typeface="Calibri" panose="020F0502020204030204" pitchFamily="34" charset="0"/>
              </a:rPr>
              <a:t>8786</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s8798</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Given</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09564" algn="l"/>
                <a:tab pos="811335" algn="l"/>
              </a:tabLst>
            </a:pPr>
            <a:r>
              <a:rPr sz="750" spc="-14" dirty="0">
                <a:latin typeface="Calibri" panose="020F0502020204030204" pitchFamily="34" charset="0"/>
                <a:ea typeface="Calibri" panose="020F0502020204030204" pitchFamily="34" charset="0"/>
                <a:cs typeface="Calibri" panose="020F0502020204030204" pitchFamily="34" charset="0"/>
              </a:rPr>
              <a:t>8787</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s8801</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Given</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09564" algn="l"/>
                <a:tab pos="811335" algn="l"/>
              </a:tabLst>
            </a:pPr>
            <a:r>
              <a:rPr sz="750" spc="-14" dirty="0">
                <a:latin typeface="Calibri" panose="020F0502020204030204" pitchFamily="34" charset="0"/>
                <a:ea typeface="Calibri" panose="020F0502020204030204" pitchFamily="34" charset="0"/>
                <a:cs typeface="Calibri" panose="020F0502020204030204" pitchFamily="34" charset="0"/>
              </a:rPr>
              <a:t>8788</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s8784</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7" dirty="0">
                <a:latin typeface="Calibri" panose="020F0502020204030204" pitchFamily="34" charset="0"/>
                <a:ea typeface="Calibri" panose="020F0502020204030204" pitchFamily="34" charset="0"/>
                <a:cs typeface="Calibri" panose="020F0502020204030204" pitchFamily="34" charset="0"/>
              </a:rPr>
              <a:t>Given</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09564" algn="l"/>
                <a:tab pos="811335" algn="l"/>
              </a:tabLst>
            </a:pPr>
            <a:r>
              <a:rPr sz="750" spc="-14" dirty="0">
                <a:latin typeface="Calibri" panose="020F0502020204030204" pitchFamily="34" charset="0"/>
                <a:ea typeface="Calibri" panose="020F0502020204030204" pitchFamily="34" charset="0"/>
                <a:cs typeface="Calibri" panose="020F0502020204030204" pitchFamily="34" charset="0"/>
              </a:rPr>
              <a:t>8789</a:t>
            </a:r>
            <a:r>
              <a:rPr sz="750"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s8786</a:t>
            </a:r>
            <a:r>
              <a:rPr sz="750" dirty="0">
                <a:latin typeface="Calibri" panose="020F0502020204030204" pitchFamily="34" charset="0"/>
                <a:ea typeface="Calibri" panose="020F0502020204030204" pitchFamily="34" charset="0"/>
                <a:cs typeface="Calibri" panose="020F0502020204030204" pitchFamily="34" charset="0"/>
              </a:rPr>
              <a:t>	TV</a:t>
            </a:r>
            <a:r>
              <a:rPr sz="750" spc="-14" dirty="0">
                <a:latin typeface="Calibri" panose="020F0502020204030204" pitchFamily="34" charset="0"/>
                <a:ea typeface="Calibri" panose="020F0502020204030204" pitchFamily="34" charset="0"/>
                <a:cs typeface="Calibri" panose="020F0502020204030204" pitchFamily="34" charset="0"/>
              </a:rPr>
              <a:t> Show</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750" spc="-7" dirty="0">
                <a:latin typeface="Calibri" panose="020F0502020204030204" pitchFamily="34" charset="0"/>
                <a:ea typeface="Calibri" panose="020F0502020204030204" pitchFamily="34" charset="0"/>
                <a:cs typeface="Calibri" panose="020F0502020204030204" pitchFamily="34" charset="0"/>
              </a:rPr>
              <a:t>Given</a:t>
            </a:r>
            <a:endParaRPr sz="75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1" name="object 51"/>
          <p:cNvGraphicFramePr>
            <a:graphicFrameLocks noGrp="1"/>
          </p:cNvGraphicFramePr>
          <p:nvPr>
            <p:extLst>
              <p:ext uri="{D42A27DB-BD31-4B8C-83A1-F6EECF244321}">
                <p14:modId xmlns:p14="http://schemas.microsoft.com/office/powerpoint/2010/main" val="284317313"/>
              </p:ext>
            </p:extLst>
          </p:nvPr>
        </p:nvGraphicFramePr>
        <p:xfrm>
          <a:off x="2462485" y="5231822"/>
          <a:ext cx="7166423" cy="1136960"/>
        </p:xfrm>
        <a:graphic>
          <a:graphicData uri="http://schemas.openxmlformats.org/drawingml/2006/table">
            <a:tbl>
              <a:tblPr firstRow="1" bandRow="1">
                <a:tableStyleId>{2D5ABB26-0587-4C30-8999-92F81FD0307C}</a:tableStyleId>
              </a:tblPr>
              <a:tblGrid>
                <a:gridCol w="598569">
                  <a:extLst>
                    <a:ext uri="{9D8B030D-6E8A-4147-A177-3AD203B41FA5}">
                      <a16:colId xmlns:a16="http://schemas.microsoft.com/office/drawing/2014/main" val="20000"/>
                    </a:ext>
                  </a:extLst>
                </a:gridCol>
                <a:gridCol w="1681733">
                  <a:extLst>
                    <a:ext uri="{9D8B030D-6E8A-4147-A177-3AD203B41FA5}">
                      <a16:colId xmlns:a16="http://schemas.microsoft.com/office/drawing/2014/main" val="20001"/>
                    </a:ext>
                  </a:extLst>
                </a:gridCol>
                <a:gridCol w="1193858">
                  <a:extLst>
                    <a:ext uri="{9D8B030D-6E8A-4147-A177-3AD203B41FA5}">
                      <a16:colId xmlns:a16="http://schemas.microsoft.com/office/drawing/2014/main" val="20002"/>
                    </a:ext>
                  </a:extLst>
                </a:gridCol>
                <a:gridCol w="1411147">
                  <a:extLst>
                    <a:ext uri="{9D8B030D-6E8A-4147-A177-3AD203B41FA5}">
                      <a16:colId xmlns:a16="http://schemas.microsoft.com/office/drawing/2014/main" val="20003"/>
                    </a:ext>
                  </a:extLst>
                </a:gridCol>
                <a:gridCol w="868333">
                  <a:extLst>
                    <a:ext uri="{9D8B030D-6E8A-4147-A177-3AD203B41FA5}">
                      <a16:colId xmlns:a16="http://schemas.microsoft.com/office/drawing/2014/main" val="20004"/>
                    </a:ext>
                  </a:extLst>
                </a:gridCol>
                <a:gridCol w="1085622">
                  <a:extLst>
                    <a:ext uri="{9D8B030D-6E8A-4147-A177-3AD203B41FA5}">
                      <a16:colId xmlns:a16="http://schemas.microsoft.com/office/drawing/2014/main" val="20005"/>
                    </a:ext>
                  </a:extLst>
                </a:gridCol>
                <a:gridCol w="327161">
                  <a:extLst>
                    <a:ext uri="{9D8B030D-6E8A-4147-A177-3AD203B41FA5}">
                      <a16:colId xmlns:a16="http://schemas.microsoft.com/office/drawing/2014/main" val="20006"/>
                    </a:ext>
                  </a:extLst>
                </a:gridCol>
              </a:tblGrid>
              <a:tr h="142120">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546100">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country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date_added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release_year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rating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duration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42120">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nSpc>
                          <a:spcPts val="1180"/>
                        </a:lnSpc>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9/25/2021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2020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PG-</a:t>
                      </a:r>
                      <a:r>
                        <a:rPr sz="700" spc="-25" dirty="0">
                          <a:latin typeface="Calibri" panose="020F0502020204030204" pitchFamily="34" charset="0"/>
                          <a:ea typeface="Calibri" panose="020F0502020204030204" pitchFamily="34" charset="0"/>
                          <a:cs typeface="Calibri" panose="020F0502020204030204" pitchFamily="34" charset="0"/>
                        </a:rPr>
                        <a:t>13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90</a:t>
                      </a:r>
                      <a:r>
                        <a:rPr sz="700" spc="-2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142120">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63055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France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9/24/2021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MA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2"/>
                  </a:ext>
                </a:extLst>
              </a:tr>
              <a:tr h="142120">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nSpc>
                          <a:spcPts val="1180"/>
                        </a:lnSpc>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9/24/2021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2021</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MA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142120">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63055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Brazil</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9/22/2021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PG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91</a:t>
                      </a:r>
                      <a:r>
                        <a:rPr sz="700" spc="-2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4"/>
                  </a:ext>
                </a:extLst>
              </a:tr>
              <a:tr h="142120">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41910">
                        <a:lnSpc>
                          <a:spcPts val="1180"/>
                        </a:lnSpc>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9/24/2021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1993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MA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125</a:t>
                      </a:r>
                      <a:r>
                        <a:rPr sz="700" spc="-3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r h="142120">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6002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6"/>
                  </a:ext>
                </a:extLst>
              </a:tr>
              <a:tr h="142120">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63055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Turkey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1/17/2017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PG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2</a:t>
                      </a:r>
                      <a:r>
                        <a:rPr sz="700" spc="-10" dirty="0">
                          <a:latin typeface="Calibri" panose="020F0502020204030204" pitchFamily="34" charset="0"/>
                          <a:ea typeface="Calibri" panose="020F0502020204030204" pitchFamily="34" charset="0"/>
                          <a:cs typeface="Calibri" panose="020F0502020204030204" pitchFamily="34" charset="0"/>
                        </a:rPr>
                        <a:t> Seasons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7"/>
                  </a:ext>
                </a:extLst>
              </a:tr>
            </a:tbl>
          </a:graphicData>
        </a:graphic>
      </p:graphicFrame>
      <p:sp>
        <p:nvSpPr>
          <p:cNvPr id="52" name="object 52"/>
          <p:cNvSpPr/>
          <p:nvPr/>
        </p:nvSpPr>
        <p:spPr>
          <a:xfrm>
            <a:off x="4024746" y="623455"/>
            <a:ext cx="4142942" cy="5539653"/>
          </a:xfrm>
          <a:custGeom>
            <a:avLst/>
            <a:gdLst/>
            <a:ahLst/>
            <a:cxnLst/>
            <a:rect l="l" t="t" r="r" b="b"/>
            <a:pathLst>
              <a:path w="6076315" h="8124825">
                <a:moveTo>
                  <a:pt x="0" y="1904"/>
                </a:moveTo>
                <a:lnTo>
                  <a:pt x="6076315" y="1904"/>
                </a:lnTo>
              </a:path>
              <a:path w="6076315" h="8124825">
                <a:moveTo>
                  <a:pt x="6075045" y="0"/>
                </a:moveTo>
                <a:lnTo>
                  <a:pt x="6075045" y="1981834"/>
                </a:lnTo>
              </a:path>
              <a:path w="6076315" h="8124825">
                <a:moveTo>
                  <a:pt x="1905" y="1981834"/>
                </a:moveTo>
                <a:lnTo>
                  <a:pt x="1905" y="0"/>
                </a:lnTo>
              </a:path>
              <a:path w="6076315" h="8124825">
                <a:moveTo>
                  <a:pt x="6075045" y="1854834"/>
                </a:moveTo>
                <a:lnTo>
                  <a:pt x="6075045" y="2419350"/>
                </a:lnTo>
              </a:path>
              <a:path w="6076315" h="8124825">
                <a:moveTo>
                  <a:pt x="1905" y="2419350"/>
                </a:moveTo>
                <a:lnTo>
                  <a:pt x="1905" y="1854834"/>
                </a:lnTo>
              </a:path>
              <a:path w="6076315" h="8124825">
                <a:moveTo>
                  <a:pt x="6075045" y="2292350"/>
                </a:moveTo>
                <a:lnTo>
                  <a:pt x="6075045" y="2708910"/>
                </a:lnTo>
              </a:path>
              <a:path w="6076315" h="8124825">
                <a:moveTo>
                  <a:pt x="1905" y="2708910"/>
                </a:moveTo>
                <a:lnTo>
                  <a:pt x="1905" y="2292350"/>
                </a:lnTo>
              </a:path>
              <a:path w="6076315" h="8124825">
                <a:moveTo>
                  <a:pt x="6075045" y="2581909"/>
                </a:moveTo>
                <a:lnTo>
                  <a:pt x="6075045" y="8124825"/>
                </a:lnTo>
              </a:path>
              <a:path w="6076315" h="8124825">
                <a:moveTo>
                  <a:pt x="6076315" y="8123555"/>
                </a:moveTo>
                <a:lnTo>
                  <a:pt x="0" y="8123555"/>
                </a:lnTo>
              </a:path>
              <a:path w="6076315" h="8124825">
                <a:moveTo>
                  <a:pt x="1905" y="8124825"/>
                </a:moveTo>
                <a:lnTo>
                  <a:pt x="1905" y="2581909"/>
                </a:lnTo>
              </a:path>
              <a:path w="6076315" h="8124825">
                <a:moveTo>
                  <a:pt x="0" y="1904"/>
                </a:moveTo>
                <a:lnTo>
                  <a:pt x="6076315" y="1904"/>
                </a:lnTo>
              </a:path>
              <a:path w="6076315" h="8124825">
                <a:moveTo>
                  <a:pt x="6075045" y="0"/>
                </a:moveTo>
                <a:lnTo>
                  <a:pt x="6075045" y="1981834"/>
                </a:lnTo>
              </a:path>
              <a:path w="6076315" h="8124825">
                <a:moveTo>
                  <a:pt x="1905" y="1981834"/>
                </a:moveTo>
                <a:lnTo>
                  <a:pt x="1905" y="0"/>
                </a:lnTo>
              </a:path>
              <a:path w="6076315" h="8124825">
                <a:moveTo>
                  <a:pt x="6075045" y="1854834"/>
                </a:moveTo>
                <a:lnTo>
                  <a:pt x="6075045" y="2419350"/>
                </a:lnTo>
              </a:path>
              <a:path w="6076315" h="8124825">
                <a:moveTo>
                  <a:pt x="1905" y="2419350"/>
                </a:moveTo>
                <a:lnTo>
                  <a:pt x="1905" y="1854834"/>
                </a:lnTo>
              </a:path>
              <a:path w="6076315" h="8124825">
                <a:moveTo>
                  <a:pt x="6075045" y="2292350"/>
                </a:moveTo>
                <a:lnTo>
                  <a:pt x="6075045" y="2708910"/>
                </a:lnTo>
              </a:path>
              <a:path w="6076315" h="8124825">
                <a:moveTo>
                  <a:pt x="1905" y="2708910"/>
                </a:moveTo>
                <a:lnTo>
                  <a:pt x="1905" y="2292350"/>
                </a:lnTo>
              </a:path>
              <a:path w="6076315" h="8124825">
                <a:moveTo>
                  <a:pt x="6075045" y="2581909"/>
                </a:moveTo>
                <a:lnTo>
                  <a:pt x="6075045" y="8124825"/>
                </a:lnTo>
              </a:path>
              <a:path w="6076315" h="8124825">
                <a:moveTo>
                  <a:pt x="6076315" y="8123555"/>
                </a:moveTo>
                <a:lnTo>
                  <a:pt x="0" y="8123555"/>
                </a:lnTo>
              </a:path>
              <a:path w="6076315" h="8124825">
                <a:moveTo>
                  <a:pt x="1905" y="8124825"/>
                </a:moveTo>
                <a:lnTo>
                  <a:pt x="1905" y="2581909"/>
                </a:lnTo>
              </a:path>
            </a:pathLst>
          </a:custGeom>
          <a:ln w="3175">
            <a:solidFill>
              <a:srgbClr val="E2E2E2"/>
            </a:solidFill>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9198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5670" y="463140"/>
            <a:ext cx="8349798" cy="5971306"/>
          </a:xfrm>
          <a:custGeom>
            <a:avLst/>
            <a:gdLst/>
            <a:ahLst/>
            <a:cxnLst/>
            <a:rect l="l" t="t" r="r" b="b"/>
            <a:pathLst>
              <a:path w="6076950" h="8181340">
                <a:moveTo>
                  <a:pt x="6076950" y="0"/>
                </a:moveTo>
                <a:lnTo>
                  <a:pt x="0" y="0"/>
                </a:lnTo>
                <a:lnTo>
                  <a:pt x="0" y="3126105"/>
                </a:lnTo>
                <a:lnTo>
                  <a:pt x="0" y="3126740"/>
                </a:lnTo>
                <a:lnTo>
                  <a:pt x="0" y="8181340"/>
                </a:lnTo>
                <a:lnTo>
                  <a:pt x="6076950" y="8181340"/>
                </a:lnTo>
                <a:lnTo>
                  <a:pt x="6076950" y="3126105"/>
                </a:lnTo>
                <a:lnTo>
                  <a:pt x="6076950" y="0"/>
                </a:lnTo>
                <a:close/>
              </a:path>
            </a:pathLst>
          </a:custGeom>
          <a:solidFill>
            <a:srgbClr val="F4F4F4"/>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3339711505"/>
              </p:ext>
            </p:extLst>
          </p:nvPr>
        </p:nvGraphicFramePr>
        <p:xfrm>
          <a:off x="2275882" y="624755"/>
          <a:ext cx="7110500" cy="846831"/>
        </p:xfrm>
        <a:graphic>
          <a:graphicData uri="http://schemas.openxmlformats.org/drawingml/2006/table">
            <a:tbl>
              <a:tblPr firstRow="1" bandRow="1">
                <a:tableStyleId>{2D5ABB26-0587-4C30-8999-92F81FD0307C}</a:tableStyleId>
              </a:tblPr>
              <a:tblGrid>
                <a:gridCol w="85059">
                  <a:extLst>
                    <a:ext uri="{9D8B030D-6E8A-4147-A177-3AD203B41FA5}">
                      <a16:colId xmlns:a16="http://schemas.microsoft.com/office/drawing/2014/main" val="20000"/>
                    </a:ext>
                  </a:extLst>
                </a:gridCol>
                <a:gridCol w="559206">
                  <a:extLst>
                    <a:ext uri="{9D8B030D-6E8A-4147-A177-3AD203B41FA5}">
                      <a16:colId xmlns:a16="http://schemas.microsoft.com/office/drawing/2014/main" val="20001"/>
                    </a:ext>
                  </a:extLst>
                </a:gridCol>
                <a:gridCol w="1672564">
                  <a:extLst>
                    <a:ext uri="{9D8B030D-6E8A-4147-A177-3AD203B41FA5}">
                      <a16:colId xmlns:a16="http://schemas.microsoft.com/office/drawing/2014/main" val="20002"/>
                    </a:ext>
                  </a:extLst>
                </a:gridCol>
                <a:gridCol w="1783732">
                  <a:extLst>
                    <a:ext uri="{9D8B030D-6E8A-4147-A177-3AD203B41FA5}">
                      <a16:colId xmlns:a16="http://schemas.microsoft.com/office/drawing/2014/main" val="20003"/>
                    </a:ext>
                  </a:extLst>
                </a:gridCol>
                <a:gridCol w="1894899">
                  <a:extLst>
                    <a:ext uri="{9D8B030D-6E8A-4147-A177-3AD203B41FA5}">
                      <a16:colId xmlns:a16="http://schemas.microsoft.com/office/drawing/2014/main" val="20004"/>
                    </a:ext>
                  </a:extLst>
                </a:gridCol>
                <a:gridCol w="1115040">
                  <a:extLst>
                    <a:ext uri="{9D8B030D-6E8A-4147-A177-3AD203B41FA5}">
                      <a16:colId xmlns:a16="http://schemas.microsoft.com/office/drawing/2014/main" val="20005"/>
                    </a:ext>
                  </a:extLst>
                </a:gridCol>
              </a:tblGrid>
              <a:tr h="59431">
                <a:tc rowSpan="4">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1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0"/>
                  </a:ext>
                </a:extLst>
              </a:tr>
              <a:tr h="196850">
                <a:tc vMerge="1">
                  <a:txBody>
                    <a:bodyPr/>
                    <a:lstStyle/>
                    <a:p>
                      <a:endParaRPr/>
                    </a:p>
                  </a:txBody>
                  <a:tcPr marL="0" marR="0" marT="0" marB="0">
                    <a:solidFill>
                      <a:srgbClr val="F4F4F4"/>
                    </a:solidFill>
                  </a:tcPr>
                </a:tc>
                <a:tc>
                  <a:txBody>
                    <a:bodyPr/>
                    <a:lstStyle/>
                    <a:p>
                      <a:pPr marR="74930" algn="ct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8786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United</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States</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9/13/2018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2016</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Y7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3</a:t>
                      </a:r>
                      <a:r>
                        <a:rPr sz="700" spc="-10" dirty="0">
                          <a:latin typeface="Calibri" panose="020F0502020204030204" pitchFamily="34" charset="0"/>
                          <a:ea typeface="Calibri" panose="020F0502020204030204" pitchFamily="34" charset="0"/>
                          <a:cs typeface="Calibri" panose="020F0502020204030204" pitchFamily="34" charset="0"/>
                        </a:rPr>
                        <a:t> Seasons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96850">
                <a:tc vMerge="1">
                  <a:txBody>
                    <a:bodyPr/>
                    <a:lstStyle/>
                    <a:p>
                      <a:endParaRPr/>
                    </a:p>
                  </a:txBody>
                  <a:tcPr marL="0" marR="0" marT="0" marB="0">
                    <a:solidFill>
                      <a:srgbClr val="F4F4F4"/>
                    </a:solidFill>
                  </a:tcPr>
                </a:tc>
                <a:tc>
                  <a:txBody>
                    <a:bodyPr/>
                    <a:lstStyle/>
                    <a:p>
                      <a:pPr marR="74930" algn="ct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Pakistan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12/15/2016</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2012</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PG</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96850">
                <a:tc vMerge="1">
                  <a:txBody>
                    <a:bodyPr/>
                    <a:lstStyle/>
                    <a:p>
                      <a:endParaRPr/>
                    </a:p>
                  </a:txBody>
                  <a:tcPr marL="0" marR="0" marT="0" marB="0">
                    <a:solidFill>
                      <a:srgbClr val="F4F4F4"/>
                    </a:solidFill>
                  </a:tcPr>
                </a:tc>
                <a:tc>
                  <a:txBody>
                    <a:bodyPr/>
                    <a:lstStyle/>
                    <a:p>
                      <a:pPr marR="74930" algn="ct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Pakistan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6/23/2018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88010" algn="l"/>
                        </a:tabLst>
                      </a:pPr>
                      <a:r>
                        <a:rPr sz="700" spc="-20" dirty="0">
                          <a:latin typeface="Calibri" panose="020F0502020204030204" pitchFamily="34" charset="0"/>
                          <a:ea typeface="Calibri" panose="020F0502020204030204" pitchFamily="34" charset="0"/>
                          <a:cs typeface="Calibri" panose="020F0502020204030204" pitchFamily="34" charset="0"/>
                        </a:rPr>
                        <a:t>2016</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50" dirty="0">
                          <a:latin typeface="Calibri" panose="020F0502020204030204" pitchFamily="34" charset="0"/>
                          <a:ea typeface="Calibri" panose="020F0502020204030204" pitchFamily="34" charset="0"/>
                          <a:cs typeface="Calibri" panose="020F0502020204030204" pitchFamily="34" charset="0"/>
                        </a:rPr>
                        <a:t>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196850">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marR="74930" algn="ct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8789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Pakistan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06-07-2018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700" spc="-20" dirty="0">
                          <a:latin typeface="Calibri" panose="020F0502020204030204" pitchFamily="34" charset="0"/>
                          <a:ea typeface="Calibri" panose="020F0502020204030204" pitchFamily="34" charset="0"/>
                          <a:cs typeface="Calibri" panose="020F0502020204030204" pitchFamily="34" charset="0"/>
                        </a:rPr>
                        <a:t>2016</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TV-</a:t>
                      </a:r>
                      <a:r>
                        <a:rPr sz="700" spc="-25" dirty="0">
                          <a:latin typeface="Calibri" panose="020F0502020204030204" pitchFamily="34" charset="0"/>
                          <a:ea typeface="Calibri" panose="020F0502020204030204" pitchFamily="34" charset="0"/>
                          <a:cs typeface="Calibri" panose="020F0502020204030204" pitchFamily="34" charset="0"/>
                        </a:rPr>
                        <a:t>Y7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10" dirty="0">
                          <a:latin typeface="Calibri" panose="020F0502020204030204" pitchFamily="34" charset="0"/>
                          <a:ea typeface="Calibri" panose="020F0502020204030204" pitchFamily="34" charset="0"/>
                          <a:cs typeface="Calibri" panose="020F0502020204030204" pitchFamily="34" charset="0"/>
                        </a:rPr>
                        <a:t> Season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bl>
          </a:graphicData>
        </a:graphic>
      </p:graphicFrame>
      <p:sp>
        <p:nvSpPr>
          <p:cNvPr id="4" name="object 4"/>
          <p:cNvSpPr/>
          <p:nvPr/>
        </p:nvSpPr>
        <p:spPr>
          <a:xfrm>
            <a:off x="2559240" y="1213138"/>
            <a:ext cx="7537867" cy="2074859"/>
          </a:xfrm>
          <a:custGeom>
            <a:avLst/>
            <a:gdLst/>
            <a:ahLst/>
            <a:cxnLst/>
            <a:rect l="l" t="t" r="r" b="b"/>
            <a:pathLst>
              <a:path w="4627245" h="2261235">
                <a:moveTo>
                  <a:pt x="2018665" y="2099310"/>
                </a:moveTo>
                <a:lnTo>
                  <a:pt x="0" y="2099310"/>
                </a:lnTo>
                <a:lnTo>
                  <a:pt x="0" y="2261235"/>
                </a:lnTo>
                <a:lnTo>
                  <a:pt x="2018665" y="2261235"/>
                </a:lnTo>
                <a:lnTo>
                  <a:pt x="2018665" y="2099310"/>
                </a:lnTo>
                <a:close/>
              </a:path>
              <a:path w="4627245" h="2261235">
                <a:moveTo>
                  <a:pt x="4627245" y="1788160"/>
                </a:moveTo>
                <a:lnTo>
                  <a:pt x="0" y="1788160"/>
                </a:lnTo>
                <a:lnTo>
                  <a:pt x="0" y="1950085"/>
                </a:lnTo>
                <a:lnTo>
                  <a:pt x="4627245" y="1950085"/>
                </a:lnTo>
                <a:lnTo>
                  <a:pt x="4627245" y="1788160"/>
                </a:lnTo>
                <a:close/>
              </a:path>
              <a:path w="4627245" h="2261235">
                <a:moveTo>
                  <a:pt x="4627245" y="1625600"/>
                </a:moveTo>
                <a:lnTo>
                  <a:pt x="0" y="1625600"/>
                </a:lnTo>
                <a:lnTo>
                  <a:pt x="0" y="1787525"/>
                </a:lnTo>
                <a:lnTo>
                  <a:pt x="4627245" y="1787525"/>
                </a:lnTo>
                <a:lnTo>
                  <a:pt x="4627245" y="1625600"/>
                </a:lnTo>
                <a:close/>
              </a:path>
              <a:path w="4627245" h="2261235">
                <a:moveTo>
                  <a:pt x="4627245" y="1463040"/>
                </a:moveTo>
                <a:lnTo>
                  <a:pt x="0" y="1463040"/>
                </a:lnTo>
                <a:lnTo>
                  <a:pt x="0" y="1624965"/>
                </a:lnTo>
                <a:lnTo>
                  <a:pt x="4627245" y="1624965"/>
                </a:lnTo>
                <a:lnTo>
                  <a:pt x="4627245" y="1463040"/>
                </a:lnTo>
                <a:close/>
              </a:path>
              <a:path w="4627245" h="2261235">
                <a:moveTo>
                  <a:pt x="4627245" y="1300480"/>
                </a:moveTo>
                <a:lnTo>
                  <a:pt x="0" y="1300480"/>
                </a:lnTo>
                <a:lnTo>
                  <a:pt x="0" y="1462405"/>
                </a:lnTo>
                <a:lnTo>
                  <a:pt x="4627245" y="1462405"/>
                </a:lnTo>
                <a:lnTo>
                  <a:pt x="4627245" y="1300480"/>
                </a:lnTo>
                <a:close/>
              </a:path>
              <a:path w="4627245" h="2261235">
                <a:moveTo>
                  <a:pt x="4627245" y="1137920"/>
                </a:moveTo>
                <a:lnTo>
                  <a:pt x="0" y="1137920"/>
                </a:lnTo>
                <a:lnTo>
                  <a:pt x="0" y="1299845"/>
                </a:lnTo>
                <a:lnTo>
                  <a:pt x="4627245" y="1299845"/>
                </a:lnTo>
                <a:lnTo>
                  <a:pt x="4627245" y="1137920"/>
                </a:lnTo>
                <a:close/>
              </a:path>
              <a:path w="4627245" h="2261235">
                <a:moveTo>
                  <a:pt x="4627245" y="975360"/>
                </a:moveTo>
                <a:lnTo>
                  <a:pt x="0" y="975360"/>
                </a:lnTo>
                <a:lnTo>
                  <a:pt x="0" y="1137285"/>
                </a:lnTo>
                <a:lnTo>
                  <a:pt x="4627245" y="1137285"/>
                </a:lnTo>
                <a:lnTo>
                  <a:pt x="4627245" y="975360"/>
                </a:lnTo>
                <a:close/>
              </a:path>
              <a:path w="4627245" h="2261235">
                <a:moveTo>
                  <a:pt x="4627245" y="812800"/>
                </a:moveTo>
                <a:lnTo>
                  <a:pt x="0" y="812800"/>
                </a:lnTo>
                <a:lnTo>
                  <a:pt x="0" y="974725"/>
                </a:lnTo>
                <a:lnTo>
                  <a:pt x="4627245" y="974725"/>
                </a:lnTo>
                <a:lnTo>
                  <a:pt x="4627245" y="812800"/>
                </a:lnTo>
                <a:close/>
              </a:path>
              <a:path w="4627245" h="2261235">
                <a:moveTo>
                  <a:pt x="4627245" y="650240"/>
                </a:moveTo>
                <a:lnTo>
                  <a:pt x="0" y="650240"/>
                </a:lnTo>
                <a:lnTo>
                  <a:pt x="0" y="812165"/>
                </a:lnTo>
                <a:lnTo>
                  <a:pt x="4627245" y="812165"/>
                </a:lnTo>
                <a:lnTo>
                  <a:pt x="4627245" y="650240"/>
                </a:lnTo>
                <a:close/>
              </a:path>
              <a:path w="4627245" h="2261235">
                <a:moveTo>
                  <a:pt x="4627245" y="487680"/>
                </a:moveTo>
                <a:lnTo>
                  <a:pt x="0" y="487680"/>
                </a:lnTo>
                <a:lnTo>
                  <a:pt x="0" y="649605"/>
                </a:lnTo>
                <a:lnTo>
                  <a:pt x="4627245" y="649605"/>
                </a:lnTo>
                <a:lnTo>
                  <a:pt x="4627245" y="487680"/>
                </a:lnTo>
                <a:close/>
              </a:path>
              <a:path w="4627245" h="2261235">
                <a:moveTo>
                  <a:pt x="4627245" y="325120"/>
                </a:moveTo>
                <a:lnTo>
                  <a:pt x="0" y="325120"/>
                </a:lnTo>
                <a:lnTo>
                  <a:pt x="0" y="487045"/>
                </a:lnTo>
                <a:lnTo>
                  <a:pt x="4627245" y="487045"/>
                </a:lnTo>
                <a:lnTo>
                  <a:pt x="4627245" y="325120"/>
                </a:lnTo>
                <a:close/>
              </a:path>
              <a:path w="4627245" h="2261235">
                <a:moveTo>
                  <a:pt x="4627245" y="162560"/>
                </a:moveTo>
                <a:lnTo>
                  <a:pt x="0" y="162560"/>
                </a:lnTo>
                <a:lnTo>
                  <a:pt x="0" y="324485"/>
                </a:lnTo>
                <a:lnTo>
                  <a:pt x="4627245" y="324485"/>
                </a:lnTo>
                <a:lnTo>
                  <a:pt x="4627245" y="162560"/>
                </a:lnTo>
                <a:close/>
              </a:path>
              <a:path w="4627245" h="2261235">
                <a:moveTo>
                  <a:pt x="4627245" y="0"/>
                </a:moveTo>
                <a:lnTo>
                  <a:pt x="0" y="0"/>
                </a:lnTo>
                <a:lnTo>
                  <a:pt x="0" y="161925"/>
                </a:lnTo>
                <a:lnTo>
                  <a:pt x="4627245" y="161925"/>
                </a:lnTo>
                <a:lnTo>
                  <a:pt x="462724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5" name="object 5"/>
          <p:cNvSpPr txBox="1"/>
          <p:nvPr/>
        </p:nvSpPr>
        <p:spPr>
          <a:xfrm>
            <a:off x="2479655" y="1376669"/>
            <a:ext cx="6168945" cy="2201652"/>
          </a:xfrm>
          <a:prstGeom prst="rect">
            <a:avLst/>
          </a:prstGeom>
        </p:spPr>
        <p:txBody>
          <a:bodyPr vert="horz" wrap="square" lIns="0" tIns="8659" rIns="0" bIns="0" rtlCol="0">
            <a:spAutoFit/>
          </a:bodyPr>
          <a:lstStyle/>
          <a:p>
            <a:pPr marL="2646148">
              <a:spcBef>
                <a:spcPts val="68"/>
              </a:spcBef>
            </a:pPr>
            <a:r>
              <a:rPr sz="1000" spc="-7" dirty="0">
                <a:latin typeface="Calibri" panose="020F0502020204030204" pitchFamily="34" charset="0"/>
                <a:ea typeface="Calibri" panose="020F0502020204030204" pitchFamily="34" charset="0"/>
                <a:cs typeface="Calibri" panose="020F0502020204030204" pitchFamily="34" charset="0"/>
              </a:rPr>
              <a:t>listed_in</a:t>
            </a:r>
            <a:endParaRPr sz="1000" dirty="0">
              <a:latin typeface="Calibri" panose="020F0502020204030204" pitchFamily="34" charset="0"/>
              <a:ea typeface="Calibri" panose="020F0502020204030204" pitchFamily="34" charset="0"/>
              <a:cs typeface="Calibri" panose="020F0502020204030204" pitchFamily="34" charset="0"/>
            </a:endParaRPr>
          </a:p>
          <a:p>
            <a:pPr marL="2416688" indent="-2408029">
              <a:buAutoNum type="arabicPlain"/>
              <a:tabLst>
                <a:tab pos="2416688" algn="l"/>
              </a:tabLst>
            </a:pPr>
            <a:r>
              <a:rPr sz="1000" spc="-7" dirty="0">
                <a:latin typeface="Calibri" panose="020F0502020204030204" pitchFamily="34" charset="0"/>
                <a:ea typeface="Calibri" panose="020F0502020204030204" pitchFamily="34" charset="0"/>
                <a:cs typeface="Calibri" panose="020F0502020204030204" pitchFamily="34" charset="0"/>
              </a:rPr>
              <a:t>Documentaries</a:t>
            </a:r>
            <a:endParaRPr sz="1000" dirty="0">
              <a:latin typeface="Calibri" panose="020F0502020204030204" pitchFamily="34" charset="0"/>
              <a:ea typeface="Calibri" panose="020F0502020204030204" pitchFamily="34" charset="0"/>
              <a:cs typeface="Calibri" panose="020F0502020204030204" pitchFamily="34" charset="0"/>
            </a:endParaRPr>
          </a:p>
          <a:p>
            <a:pPr marL="352416" indent="-343757">
              <a:buAutoNum type="arabicPlain"/>
              <a:tabLst>
                <a:tab pos="352416" algn="l"/>
              </a:tabLst>
            </a:pPr>
            <a:r>
              <a:rPr sz="1000" dirty="0">
                <a:latin typeface="Calibri" panose="020F0502020204030204" pitchFamily="34" charset="0"/>
                <a:ea typeface="Calibri" panose="020F0502020204030204" pitchFamily="34" charset="0"/>
                <a:cs typeface="Calibri" panose="020F0502020204030204" pitchFamily="34" charset="0"/>
              </a:rPr>
              <a:t>Crime</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Act...</a:t>
            </a:r>
            <a:endParaRPr sz="1000" dirty="0">
              <a:latin typeface="Calibri" panose="020F0502020204030204" pitchFamily="34" charset="0"/>
              <a:ea typeface="Calibri" panose="020F0502020204030204" pitchFamily="34" charset="0"/>
              <a:cs typeface="Calibri" panose="020F0502020204030204" pitchFamily="34" charset="0"/>
            </a:endParaRPr>
          </a:p>
          <a:p>
            <a:pPr marL="1212673" indent="-1204014">
              <a:buAutoNum type="arabicPlain"/>
              <a:tabLst>
                <a:tab pos="1212673" algn="l"/>
              </a:tabLst>
            </a:pPr>
            <a:r>
              <a:rPr sz="1000" dirty="0">
                <a:latin typeface="Calibri" panose="020F0502020204030204" pitchFamily="34" charset="0"/>
                <a:ea typeface="Calibri" panose="020F0502020204030204" pitchFamily="34" charset="0"/>
                <a:cs typeface="Calibri" panose="020F0502020204030204" pitchFamily="34" charset="0"/>
              </a:rPr>
              <a:t>TV</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Dramas,</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Horror,</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2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Mysteries</a:t>
            </a:r>
            <a:endParaRPr sz="1000" dirty="0">
              <a:latin typeface="Calibri" panose="020F0502020204030204" pitchFamily="34" charset="0"/>
              <a:ea typeface="Calibri" panose="020F0502020204030204" pitchFamily="34" charset="0"/>
              <a:cs typeface="Calibri" panose="020F0502020204030204" pitchFamily="34" charset="0"/>
            </a:endParaRPr>
          </a:p>
          <a:p>
            <a:pPr marL="1212673" indent="-1204014">
              <a:buAutoNum type="arabicPlain"/>
              <a:tabLst>
                <a:tab pos="1212673" algn="l"/>
              </a:tabLst>
            </a:pPr>
            <a:r>
              <a:rPr sz="1000" dirty="0">
                <a:latin typeface="Calibri" panose="020F0502020204030204" pitchFamily="34" charset="0"/>
                <a:ea typeface="Calibri" panose="020F0502020204030204" pitchFamily="34" charset="0"/>
                <a:cs typeface="Calibri" panose="020F0502020204030204" pitchFamily="34" charset="0"/>
              </a:rPr>
              <a:t>Children</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&amp;</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Family</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4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Comedies</a:t>
            </a:r>
            <a:endParaRPr sz="1000" dirty="0">
              <a:latin typeface="Calibri" panose="020F0502020204030204" pitchFamily="34" charset="0"/>
              <a:ea typeface="Calibri" panose="020F0502020204030204" pitchFamily="34" charset="0"/>
              <a:cs typeface="Calibri" panose="020F0502020204030204" pitchFamily="34" charset="0"/>
            </a:endParaRPr>
          </a:p>
          <a:p>
            <a:pPr marL="409564" indent="-400905">
              <a:buAutoNum type="arabicPlain"/>
              <a:tabLst>
                <a:tab pos="409564" algn="l"/>
              </a:tabLst>
            </a:pPr>
            <a:r>
              <a:rPr sz="1000" dirty="0">
                <a:latin typeface="Calibri" panose="020F0502020204030204" pitchFamily="34" charset="0"/>
                <a:ea typeface="Calibri" panose="020F0502020204030204" pitchFamily="34" charset="0"/>
                <a:cs typeface="Calibri" panose="020F0502020204030204" pitchFamily="34" charset="0"/>
              </a:rPr>
              <a:t>Dramas,</a:t>
            </a:r>
            <a:r>
              <a:rPr sz="1000" spc="-7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Independent</a:t>
            </a:r>
            <a:r>
              <a:rPr sz="1000" spc="-72"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72"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72"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Movies</a:t>
            </a:r>
            <a:endParaRPr sz="1000" dirty="0">
              <a:latin typeface="Calibri" panose="020F0502020204030204" pitchFamily="34" charset="0"/>
              <a:ea typeface="Calibri" panose="020F0502020204030204" pitchFamily="34" charset="0"/>
              <a:cs typeface="Calibri" panose="020F0502020204030204" pitchFamily="34" charset="0"/>
            </a:endParaRPr>
          </a:p>
          <a:p>
            <a:pPr marL="8659">
              <a:tabLst>
                <a:tab pos="2989904" algn="l"/>
              </a:tabLst>
            </a:pPr>
            <a:r>
              <a:rPr sz="1000" spc="-17" dirty="0">
                <a:latin typeface="Calibri" panose="020F0502020204030204" pitchFamily="34" charset="0"/>
                <a:ea typeface="Calibri" panose="020F0502020204030204" pitchFamily="34" charset="0"/>
                <a:cs typeface="Calibri" panose="020F0502020204030204" pitchFamily="34" charset="0"/>
              </a:rPr>
              <a:t>...</a:t>
            </a:r>
            <a:r>
              <a:rPr sz="1000"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tabLst>
                <a:tab pos="1269822" algn="l"/>
              </a:tabLst>
            </a:pPr>
            <a:r>
              <a:rPr sz="1000" spc="-14" dirty="0">
                <a:latin typeface="Calibri" panose="020F0502020204030204" pitchFamily="34" charset="0"/>
                <a:ea typeface="Calibri" panose="020F0502020204030204" pitchFamily="34" charset="0"/>
                <a:cs typeface="Calibri" panose="020F0502020204030204" pitchFamily="34" charset="0"/>
              </a:rPr>
              <a:t>8785</a:t>
            </a:r>
            <a:r>
              <a:rPr sz="1000" dirty="0">
                <a:latin typeface="Calibri" panose="020F0502020204030204" pitchFamily="34" charset="0"/>
                <a:ea typeface="Calibri" panose="020F0502020204030204" pitchFamily="34" charset="0"/>
                <a:cs typeface="Calibri" panose="020F0502020204030204" pitchFamily="34" charset="0"/>
              </a:rPr>
              <a:t>	International</a:t>
            </a:r>
            <a:r>
              <a:rPr sz="1000" spc="-4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4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4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Dramas</a:t>
            </a:r>
            <a:endParaRPr sz="1000" dirty="0">
              <a:latin typeface="Calibri" panose="020F0502020204030204" pitchFamily="34" charset="0"/>
              <a:ea typeface="Calibri" panose="020F0502020204030204" pitchFamily="34" charset="0"/>
              <a:cs typeface="Calibri" panose="020F0502020204030204" pitchFamily="34" charset="0"/>
            </a:endParaRPr>
          </a:p>
          <a:p>
            <a:pPr marL="8659">
              <a:tabLst>
                <a:tab pos="2703296" algn="l"/>
              </a:tabLst>
            </a:pPr>
            <a:r>
              <a:rPr sz="1000" spc="-14" dirty="0">
                <a:latin typeface="Calibri" panose="020F0502020204030204" pitchFamily="34" charset="0"/>
                <a:ea typeface="Calibri" panose="020F0502020204030204" pitchFamily="34" charset="0"/>
                <a:cs typeface="Calibri" panose="020F0502020204030204" pitchFamily="34" charset="0"/>
              </a:rPr>
              <a:t>8786</a:t>
            </a:r>
            <a:r>
              <a:rPr sz="1000" dirty="0">
                <a:latin typeface="Calibri" panose="020F0502020204030204" pitchFamily="34" charset="0"/>
                <a:ea typeface="Calibri" panose="020F0502020204030204" pitchFamily="34" charset="0"/>
                <a:cs typeface="Calibri" panose="020F0502020204030204" pitchFamily="34" charset="0"/>
              </a:rPr>
              <a:t>	Kids'</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TV</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3464">
              <a:spcBef>
                <a:spcPts val="37"/>
              </a:spcBef>
              <a:tabLst>
                <a:tab pos="352416" algn="l"/>
                <a:tab pos="2703296" algn="l"/>
              </a:tabLst>
            </a:pPr>
            <a:r>
              <a:rPr sz="1000" spc="-14" dirty="0">
                <a:latin typeface="Calibri" panose="020F0502020204030204" pitchFamily="34" charset="0"/>
                <a:ea typeface="Calibri" panose="020F0502020204030204" pitchFamily="34" charset="0"/>
                <a:cs typeface="Calibri" panose="020F0502020204030204" pitchFamily="34" charset="0"/>
              </a:rPr>
              <a:t>8787</a:t>
            </a:r>
            <a:r>
              <a:rPr sz="1000" dirty="0">
                <a:latin typeface="Calibri" panose="020F0502020204030204" pitchFamily="34" charset="0"/>
                <a:ea typeface="Calibri" panose="020F0502020204030204" pitchFamily="34" charset="0"/>
                <a:cs typeface="Calibri" panose="020F0502020204030204" pitchFamily="34" charset="0"/>
              </a:rPr>
              <a:t>	International</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Romantic</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41"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8788</a:t>
            </a:r>
            <a:r>
              <a:rPr sz="1000" dirty="0">
                <a:latin typeface="Calibri" panose="020F0502020204030204" pitchFamily="34" charset="0"/>
                <a:ea typeface="Calibri" panose="020F0502020204030204" pitchFamily="34" charset="0"/>
                <a:cs typeface="Calibri" panose="020F0502020204030204" pitchFamily="34" charset="0"/>
              </a:rPr>
              <a:t>		Kids'</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TV</a:t>
            </a:r>
            <a:endParaRPr sz="1000" dirty="0">
              <a:latin typeface="Calibri" panose="020F0502020204030204" pitchFamily="34" charset="0"/>
              <a:ea typeface="Calibri" panose="020F0502020204030204" pitchFamily="34" charset="0"/>
              <a:cs typeface="Calibri" panose="020F0502020204030204" pitchFamily="34" charset="0"/>
            </a:endParaRPr>
          </a:p>
          <a:p>
            <a:pPr marL="8659">
              <a:tabLst>
                <a:tab pos="2703296" algn="l"/>
              </a:tabLst>
            </a:pPr>
            <a:r>
              <a:rPr sz="1000" spc="-14" dirty="0">
                <a:latin typeface="Calibri" panose="020F0502020204030204" pitchFamily="34" charset="0"/>
                <a:ea typeface="Calibri" panose="020F0502020204030204" pitchFamily="34" charset="0"/>
                <a:cs typeface="Calibri" panose="020F0502020204030204" pitchFamily="34" charset="0"/>
              </a:rPr>
              <a:t>8789</a:t>
            </a:r>
            <a:r>
              <a:rPr sz="1000" dirty="0">
                <a:latin typeface="Calibri" panose="020F0502020204030204" pitchFamily="34" charset="0"/>
                <a:ea typeface="Calibri" panose="020F0502020204030204" pitchFamily="34" charset="0"/>
                <a:cs typeface="Calibri" panose="020F0502020204030204" pitchFamily="34" charset="0"/>
              </a:rPr>
              <a:t>	Kids'</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TV</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767"/>
              </a:spcBef>
            </a:pPr>
            <a:r>
              <a:rPr sz="1000" dirty="0">
                <a:latin typeface="Calibri" panose="020F0502020204030204" pitchFamily="34" charset="0"/>
                <a:ea typeface="Calibri" panose="020F0502020204030204" pitchFamily="34" charset="0"/>
                <a:cs typeface="Calibri" panose="020F0502020204030204" pitchFamily="34" charset="0"/>
              </a:rPr>
              <a:t>[8790</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rows</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x</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10</a:t>
            </a:r>
            <a:r>
              <a:rPr sz="1000" spc="-2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columns]</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230759">
              <a:spcBef>
                <a:spcPts val="706"/>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'date_added'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pd.to_datetime(DF[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'date_added'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infer_datetime_format=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errors=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'coerce'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2479655" y="3659728"/>
            <a:ext cx="5929767" cy="153888"/>
          </a:xfrm>
          <a:prstGeom prst="rect">
            <a:avLst/>
          </a:prstGeom>
          <a:solidFill>
            <a:srgbClr val="EDEDED"/>
          </a:solidFill>
        </p:spPr>
        <p:txBody>
          <a:bodyPr vert="horz" wrap="square" lIns="0" tIns="0" rIns="0" bIns="0" rtlCol="0">
            <a:spAutoFit/>
          </a:bodyPr>
          <a:lstStyle/>
          <a:p>
            <a:pPr marL="115163"/>
            <a:r>
              <a:rPr sz="1000" spc="-7" dirty="0">
                <a:latin typeface="Calibri" panose="020F0502020204030204" pitchFamily="34" charset="0"/>
                <a:ea typeface="Calibri" panose="020F0502020204030204" pitchFamily="34" charset="0"/>
                <a:cs typeface="Calibri" panose="020F0502020204030204" pitchFamily="34" charset="0"/>
              </a:rPr>
              <a:t>DF['date_added']</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t>
            </a:r>
            <a:r>
              <a:rPr sz="1000" spc="-1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pd.to_datetime(DF['date_added'],</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txBox="1"/>
          <p:nvPr/>
        </p:nvSpPr>
        <p:spPr>
          <a:xfrm>
            <a:off x="2857325" y="3926031"/>
            <a:ext cx="4925892" cy="153888"/>
          </a:xfrm>
          <a:prstGeom prst="rect">
            <a:avLst/>
          </a:prstGeom>
          <a:solidFill>
            <a:srgbClr val="EDEDED"/>
          </a:solidFill>
        </p:spPr>
        <p:txBody>
          <a:bodyPr vert="horz" wrap="square" lIns="0" tIns="0" rIns="0" bIns="0" rtlCol="0">
            <a:spAutoFit/>
          </a:bodyPr>
          <a:lstStyle/>
          <a:p>
            <a:pPr marL="433"/>
            <a:r>
              <a:rPr sz="1000" spc="-7" dirty="0">
                <a:latin typeface="Calibri" panose="020F0502020204030204" pitchFamily="34" charset="0"/>
                <a:ea typeface="Calibri" panose="020F0502020204030204" pitchFamily="34" charset="0"/>
                <a:cs typeface="Calibri" panose="020F0502020204030204" pitchFamily="34" charset="0"/>
              </a:rPr>
              <a:t>infer_datetime_format=True,</a:t>
            </a:r>
            <a:r>
              <a:rPr sz="1000" spc="-2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errors='coerce')</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4" name="object 14"/>
          <p:cNvSpPr txBox="1"/>
          <p:nvPr/>
        </p:nvSpPr>
        <p:spPr>
          <a:xfrm>
            <a:off x="3806596" y="4107439"/>
            <a:ext cx="1037562" cy="162632"/>
          </a:xfrm>
          <a:prstGeom prst="rect">
            <a:avLst/>
          </a:prstGeom>
        </p:spPr>
        <p:txBody>
          <a:bodyPr vert="horz" wrap="square" lIns="0" tIns="8659" rIns="0" bIns="0" rtlCol="0">
            <a:spAutoFit/>
          </a:bodyPr>
          <a:lstStyle/>
          <a:p>
            <a:pPr marL="8659">
              <a:spcBef>
                <a:spcPts val="6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DF.dtypes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5" name="object 15"/>
          <p:cNvSpPr/>
          <p:nvPr/>
        </p:nvSpPr>
        <p:spPr>
          <a:xfrm>
            <a:off x="2041174" y="4320887"/>
            <a:ext cx="7788913" cy="1491031"/>
          </a:xfrm>
          <a:custGeom>
            <a:avLst/>
            <a:gdLst/>
            <a:ahLst/>
            <a:cxnLst/>
            <a:rect l="l" t="t" r="r" b="b"/>
            <a:pathLst>
              <a:path w="2524125" h="1624965">
                <a:moveTo>
                  <a:pt x="2524125" y="1463040"/>
                </a:moveTo>
                <a:lnTo>
                  <a:pt x="0" y="1463040"/>
                </a:lnTo>
                <a:lnTo>
                  <a:pt x="0" y="1624965"/>
                </a:lnTo>
                <a:lnTo>
                  <a:pt x="2524125" y="1624965"/>
                </a:lnTo>
                <a:lnTo>
                  <a:pt x="2524125" y="1463040"/>
                </a:lnTo>
                <a:close/>
              </a:path>
              <a:path w="2524125" h="1624965">
                <a:moveTo>
                  <a:pt x="2524125" y="1300480"/>
                </a:moveTo>
                <a:lnTo>
                  <a:pt x="0" y="1300480"/>
                </a:lnTo>
                <a:lnTo>
                  <a:pt x="0" y="1462405"/>
                </a:lnTo>
                <a:lnTo>
                  <a:pt x="2524125" y="1462405"/>
                </a:lnTo>
                <a:lnTo>
                  <a:pt x="2524125" y="1300480"/>
                </a:lnTo>
                <a:close/>
              </a:path>
              <a:path w="2524125" h="1624965">
                <a:moveTo>
                  <a:pt x="2524125" y="1137920"/>
                </a:moveTo>
                <a:lnTo>
                  <a:pt x="0" y="1137920"/>
                </a:lnTo>
                <a:lnTo>
                  <a:pt x="0" y="1299845"/>
                </a:lnTo>
                <a:lnTo>
                  <a:pt x="2524125" y="1299845"/>
                </a:lnTo>
                <a:lnTo>
                  <a:pt x="2524125" y="1137920"/>
                </a:lnTo>
                <a:close/>
              </a:path>
              <a:path w="2524125" h="1624965">
                <a:moveTo>
                  <a:pt x="2524125" y="975360"/>
                </a:moveTo>
                <a:lnTo>
                  <a:pt x="0" y="975360"/>
                </a:lnTo>
                <a:lnTo>
                  <a:pt x="0" y="1137285"/>
                </a:lnTo>
                <a:lnTo>
                  <a:pt x="2524125" y="1137285"/>
                </a:lnTo>
                <a:lnTo>
                  <a:pt x="2524125" y="975360"/>
                </a:lnTo>
                <a:close/>
              </a:path>
              <a:path w="2524125" h="1624965">
                <a:moveTo>
                  <a:pt x="2524125" y="812800"/>
                </a:moveTo>
                <a:lnTo>
                  <a:pt x="0" y="812800"/>
                </a:lnTo>
                <a:lnTo>
                  <a:pt x="0" y="974725"/>
                </a:lnTo>
                <a:lnTo>
                  <a:pt x="2524125" y="974725"/>
                </a:lnTo>
                <a:lnTo>
                  <a:pt x="2524125" y="812800"/>
                </a:lnTo>
                <a:close/>
              </a:path>
              <a:path w="2524125" h="1624965">
                <a:moveTo>
                  <a:pt x="2524125" y="650240"/>
                </a:moveTo>
                <a:lnTo>
                  <a:pt x="0" y="650240"/>
                </a:lnTo>
                <a:lnTo>
                  <a:pt x="0" y="812165"/>
                </a:lnTo>
                <a:lnTo>
                  <a:pt x="2524125" y="812165"/>
                </a:lnTo>
                <a:lnTo>
                  <a:pt x="2524125" y="650240"/>
                </a:lnTo>
                <a:close/>
              </a:path>
              <a:path w="2524125" h="1624965">
                <a:moveTo>
                  <a:pt x="2524125" y="487680"/>
                </a:moveTo>
                <a:lnTo>
                  <a:pt x="0" y="487680"/>
                </a:lnTo>
                <a:lnTo>
                  <a:pt x="0" y="649605"/>
                </a:lnTo>
                <a:lnTo>
                  <a:pt x="2524125" y="649605"/>
                </a:lnTo>
                <a:lnTo>
                  <a:pt x="2524125" y="487680"/>
                </a:lnTo>
                <a:close/>
              </a:path>
              <a:path w="2524125" h="1624965">
                <a:moveTo>
                  <a:pt x="2524125" y="325120"/>
                </a:moveTo>
                <a:lnTo>
                  <a:pt x="0" y="325120"/>
                </a:lnTo>
                <a:lnTo>
                  <a:pt x="0" y="487045"/>
                </a:lnTo>
                <a:lnTo>
                  <a:pt x="2524125" y="487045"/>
                </a:lnTo>
                <a:lnTo>
                  <a:pt x="2524125" y="325120"/>
                </a:lnTo>
                <a:close/>
              </a:path>
              <a:path w="2524125" h="1624965">
                <a:moveTo>
                  <a:pt x="2524125" y="162560"/>
                </a:moveTo>
                <a:lnTo>
                  <a:pt x="0" y="162560"/>
                </a:lnTo>
                <a:lnTo>
                  <a:pt x="0" y="324485"/>
                </a:lnTo>
                <a:lnTo>
                  <a:pt x="2524125" y="324485"/>
                </a:lnTo>
                <a:lnTo>
                  <a:pt x="2524125" y="162560"/>
                </a:lnTo>
                <a:close/>
              </a:path>
              <a:path w="2524125" h="1624965">
                <a:moveTo>
                  <a:pt x="2524125" y="0"/>
                </a:moveTo>
                <a:lnTo>
                  <a:pt x="0" y="0"/>
                </a:lnTo>
                <a:lnTo>
                  <a:pt x="0" y="161925"/>
                </a:lnTo>
                <a:lnTo>
                  <a:pt x="2524125" y="161925"/>
                </a:lnTo>
                <a:lnTo>
                  <a:pt x="252412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16" name="object 16"/>
          <p:cNvSpPr txBox="1"/>
          <p:nvPr/>
        </p:nvSpPr>
        <p:spPr>
          <a:xfrm>
            <a:off x="3243510" y="4304866"/>
            <a:ext cx="1355905" cy="630854"/>
          </a:xfrm>
          <a:prstGeom prst="rect">
            <a:avLst/>
          </a:prstGeom>
        </p:spPr>
        <p:txBody>
          <a:bodyPr vert="horz" wrap="square" lIns="0" tIns="15153" rIns="0" bIns="0" rtlCol="0">
            <a:spAutoFit/>
          </a:bodyPr>
          <a:lstStyle/>
          <a:p>
            <a:pPr marR="232490">
              <a:spcBef>
                <a:spcPts val="119"/>
              </a:spcBef>
            </a:pPr>
            <a:r>
              <a:rPr sz="1000" spc="-7" dirty="0">
                <a:latin typeface="Calibri" panose="020F0502020204030204" pitchFamily="34" charset="0"/>
                <a:ea typeface="Calibri" panose="020F0502020204030204" pitchFamily="34" charset="0"/>
                <a:cs typeface="Calibri" panose="020F0502020204030204" pitchFamily="34" charset="0"/>
              </a:rPr>
              <a:t>show_id </a:t>
            </a:r>
            <a:r>
              <a:rPr sz="1000" spc="-14" dirty="0">
                <a:latin typeface="Calibri" panose="020F0502020204030204" pitchFamily="34" charset="0"/>
                <a:ea typeface="Calibri" panose="020F0502020204030204" pitchFamily="34" charset="0"/>
                <a:cs typeface="Calibri" panose="020F0502020204030204" pitchFamily="34" charset="0"/>
              </a:rPr>
              <a:t>type </a:t>
            </a:r>
            <a:r>
              <a:rPr sz="1000" spc="-7" dirty="0">
                <a:latin typeface="Calibri" panose="020F0502020204030204" pitchFamily="34" charset="0"/>
                <a:ea typeface="Calibri" panose="020F0502020204030204" pitchFamily="34" charset="0"/>
                <a:cs typeface="Calibri" panose="020F0502020204030204" pitchFamily="34" charset="0"/>
              </a:rPr>
              <a:t>title director country</a:t>
            </a:r>
            <a:endParaRPr sz="1000" dirty="0">
              <a:latin typeface="Calibri" panose="020F0502020204030204" pitchFamily="34" charset="0"/>
              <a:ea typeface="Calibri" panose="020F0502020204030204" pitchFamily="34" charset="0"/>
              <a:cs typeface="Calibri" panose="020F0502020204030204" pitchFamily="34" charset="0"/>
            </a:endParaRPr>
          </a:p>
          <a:p>
            <a:pPr marR="3464"/>
            <a:r>
              <a:rPr sz="1000" spc="-7" dirty="0">
                <a:latin typeface="Calibri" panose="020F0502020204030204" pitchFamily="34" charset="0"/>
                <a:ea typeface="Calibri" panose="020F0502020204030204" pitchFamily="34" charset="0"/>
                <a:cs typeface="Calibri" panose="020F0502020204030204" pitchFamily="34" charset="0"/>
              </a:rPr>
              <a:t>date_added release_year rating duration listed_in</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txBox="1"/>
          <p:nvPr/>
        </p:nvSpPr>
        <p:spPr>
          <a:xfrm>
            <a:off x="4599415" y="4304866"/>
            <a:ext cx="1579082" cy="784742"/>
          </a:xfrm>
          <a:prstGeom prst="rect">
            <a:avLst/>
          </a:prstGeom>
        </p:spPr>
        <p:txBody>
          <a:bodyPr vert="horz" wrap="square" lIns="0" tIns="15153" rIns="0" bIns="0" rtlCol="0">
            <a:spAutoFit/>
          </a:bodyPr>
          <a:lstStyle/>
          <a:p>
            <a:pPr marL="458487" marR="3464" algn="just">
              <a:spcBef>
                <a:spcPts val="119"/>
              </a:spcBef>
            </a:pPr>
            <a:r>
              <a:rPr sz="1000" spc="-7" dirty="0">
                <a:latin typeface="Calibri" panose="020F0502020204030204" pitchFamily="34" charset="0"/>
                <a:ea typeface="Calibri" panose="020F0502020204030204" pitchFamily="34" charset="0"/>
                <a:cs typeface="Calibri" panose="020F0502020204030204" pitchFamily="34" charset="0"/>
              </a:rPr>
              <a:t>object object object </a:t>
            </a:r>
            <a:r>
              <a:rPr sz="1000" spc="-7" dirty="0" err="1">
                <a:latin typeface="Calibri" panose="020F0502020204030204" pitchFamily="34" charset="0"/>
                <a:ea typeface="Calibri" panose="020F0502020204030204" pitchFamily="34" charset="0"/>
                <a:cs typeface="Calibri" panose="020F0502020204030204" pitchFamily="34" charset="0"/>
              </a:rPr>
              <a:t>object</a:t>
            </a:r>
            <a:r>
              <a:rPr sz="1000" spc="-7" dirty="0">
                <a:latin typeface="Calibri" panose="020F0502020204030204" pitchFamily="34" charset="0"/>
                <a:ea typeface="Calibri" panose="020F0502020204030204" pitchFamily="34" charset="0"/>
                <a:cs typeface="Calibri" panose="020F0502020204030204" pitchFamily="34" charset="0"/>
              </a:rPr>
              <a:t> </a:t>
            </a:r>
            <a:r>
              <a:rPr sz="1000" spc="-7" dirty="0" err="1">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a:p>
            <a:r>
              <a:rPr sz="1000" spc="-7" dirty="0">
                <a:latin typeface="Calibri" panose="020F0502020204030204" pitchFamily="34" charset="0"/>
                <a:ea typeface="Calibri" panose="020F0502020204030204" pitchFamily="34" charset="0"/>
                <a:cs typeface="Calibri" panose="020F0502020204030204" pitchFamily="34" charset="0"/>
              </a:rPr>
              <a:t>datetime64[ns]</a:t>
            </a:r>
            <a:endParaRPr sz="1000" dirty="0">
              <a:latin typeface="Calibri" panose="020F0502020204030204" pitchFamily="34" charset="0"/>
              <a:ea typeface="Calibri" panose="020F0502020204030204" pitchFamily="34" charset="0"/>
              <a:cs typeface="Calibri" panose="020F0502020204030204" pitchFamily="34" charset="0"/>
            </a:endParaRPr>
          </a:p>
          <a:p>
            <a:pPr marL="458487" marR="3464" indent="57148" algn="just">
              <a:spcBef>
                <a:spcPts val="37"/>
              </a:spcBef>
            </a:pPr>
            <a:r>
              <a:rPr sz="1000" spc="-7" dirty="0">
                <a:latin typeface="Calibri" panose="020F0502020204030204" pitchFamily="34" charset="0"/>
                <a:ea typeface="Calibri" panose="020F0502020204030204" pitchFamily="34" charset="0"/>
                <a:cs typeface="Calibri" panose="020F0502020204030204" pitchFamily="34" charset="0"/>
              </a:rPr>
              <a:t>int64 object object object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8" name="object 18"/>
          <p:cNvSpPr txBox="1"/>
          <p:nvPr/>
        </p:nvSpPr>
        <p:spPr>
          <a:xfrm>
            <a:off x="5444539" y="4914577"/>
            <a:ext cx="1467915" cy="153888"/>
          </a:xfrm>
          <a:prstGeom prst="rect">
            <a:avLst/>
          </a:prstGeom>
          <a:solidFill>
            <a:srgbClr val="EDEDED"/>
          </a:solidFill>
        </p:spPr>
        <p:txBody>
          <a:bodyPr vert="horz" wrap="square" lIns="0" tIns="0" rIns="0" bIns="0" rtlCol="0">
            <a:spAutoFit/>
          </a:bodyPr>
          <a:lstStyle/>
          <a:p>
            <a:pPr marL="433"/>
            <a:r>
              <a:rPr sz="1000" dirty="0">
                <a:latin typeface="Calibri" panose="020F0502020204030204" pitchFamily="34" charset="0"/>
                <a:ea typeface="Calibri" panose="020F0502020204030204" pitchFamily="34" charset="0"/>
                <a:cs typeface="Calibri" panose="020F0502020204030204" pitchFamily="34" charset="0"/>
              </a:rPr>
              <a:t>dtype:</a:t>
            </a:r>
            <a:r>
              <a:rPr sz="1000" spc="-4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9" name="object 19"/>
          <p:cNvSpPr txBox="1"/>
          <p:nvPr/>
        </p:nvSpPr>
        <p:spPr>
          <a:xfrm>
            <a:off x="3806596" y="5610657"/>
            <a:ext cx="1037562" cy="162632"/>
          </a:xfrm>
          <a:prstGeom prst="rect">
            <a:avLst/>
          </a:prstGeom>
        </p:spPr>
        <p:txBody>
          <a:bodyPr vert="horz" wrap="square" lIns="0" tIns="8659" rIns="0" bIns="0" rtlCol="0">
            <a:spAutoFit/>
          </a:bodyPr>
          <a:lstStyle/>
          <a:p>
            <a:pPr marL="8659">
              <a:spcBef>
                <a:spcPts val="6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DF.head()</a:t>
            </a:r>
            <a:endParaRPr sz="10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0" name="object 20"/>
          <p:cNvGraphicFramePr>
            <a:graphicFrameLocks noGrp="1"/>
          </p:cNvGraphicFramePr>
          <p:nvPr>
            <p:extLst>
              <p:ext uri="{D42A27DB-BD31-4B8C-83A1-F6EECF244321}">
                <p14:modId xmlns:p14="http://schemas.microsoft.com/office/powerpoint/2010/main" val="1047237781"/>
              </p:ext>
            </p:extLst>
          </p:nvPr>
        </p:nvGraphicFramePr>
        <p:xfrm>
          <a:off x="2189018" y="5768891"/>
          <a:ext cx="7788913" cy="645762"/>
        </p:xfrm>
        <a:graphic>
          <a:graphicData uri="http://schemas.openxmlformats.org/drawingml/2006/table">
            <a:tbl>
              <a:tblPr firstRow="1" bandRow="1">
                <a:tableStyleId>{2D5ABB26-0587-4C30-8999-92F81FD0307C}</a:tableStyleId>
              </a:tblPr>
              <a:tblGrid>
                <a:gridCol w="115036">
                  <a:extLst>
                    <a:ext uri="{9D8B030D-6E8A-4147-A177-3AD203B41FA5}">
                      <a16:colId xmlns:a16="http://schemas.microsoft.com/office/drawing/2014/main" val="20000"/>
                    </a:ext>
                  </a:extLst>
                </a:gridCol>
                <a:gridCol w="1079956">
                  <a:extLst>
                    <a:ext uri="{9D8B030D-6E8A-4147-A177-3AD203B41FA5}">
                      <a16:colId xmlns:a16="http://schemas.microsoft.com/office/drawing/2014/main" val="20001"/>
                    </a:ext>
                  </a:extLst>
                </a:gridCol>
                <a:gridCol w="1591608">
                  <a:extLst>
                    <a:ext uri="{9D8B030D-6E8A-4147-A177-3AD203B41FA5}">
                      <a16:colId xmlns:a16="http://schemas.microsoft.com/office/drawing/2014/main" val="20002"/>
                    </a:ext>
                  </a:extLst>
                </a:gridCol>
                <a:gridCol w="3183213">
                  <a:extLst>
                    <a:ext uri="{9D8B030D-6E8A-4147-A177-3AD203B41FA5}">
                      <a16:colId xmlns:a16="http://schemas.microsoft.com/office/drawing/2014/main" val="20003"/>
                    </a:ext>
                  </a:extLst>
                </a:gridCol>
                <a:gridCol w="1819100">
                  <a:extLst>
                    <a:ext uri="{9D8B030D-6E8A-4147-A177-3AD203B41FA5}">
                      <a16:colId xmlns:a16="http://schemas.microsoft.com/office/drawing/2014/main" val="20004"/>
                    </a:ext>
                  </a:extLst>
                </a:gridCol>
              </a:tblGrid>
              <a:tr h="215254">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6002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show_id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252095">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type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title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director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215254">
                <a:tc gridSpan="5">
                  <a:txBody>
                    <a:bodyPr/>
                    <a:lstStyle/>
                    <a:p>
                      <a:pPr>
                        <a:lnSpc>
                          <a:spcPts val="1185"/>
                        </a:lnSpc>
                      </a:pP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lnL w="84455">
                      <a:solidFill>
                        <a:srgbClr val="EDEDED"/>
                      </a:solidFill>
                      <a:prstDash val="solid"/>
                    </a:lnL>
                    <a:solidFill>
                      <a:srgbClr val="F4F4F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15254">
                <a:tc>
                  <a:txBody>
                    <a:bodyPr/>
                    <a:lstStyle/>
                    <a:p>
                      <a:pPr>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6002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167640">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Movie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Dick</a:t>
                      </a:r>
                      <a:r>
                        <a:rPr sz="700" spc="-5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Johnson</a:t>
                      </a:r>
                      <a:r>
                        <a:rPr sz="700" spc="-4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Is</a:t>
                      </a:r>
                      <a:r>
                        <a:rPr sz="700" spc="-4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Dead</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Kirsten</a:t>
                      </a:r>
                      <a:r>
                        <a:rPr sz="700" spc="-8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Johnson</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bl>
          </a:graphicData>
        </a:graphic>
      </p:graphicFrame>
      <p:sp>
        <p:nvSpPr>
          <p:cNvPr id="21" name="object 21"/>
          <p:cNvSpPr/>
          <p:nvPr/>
        </p:nvSpPr>
        <p:spPr>
          <a:xfrm>
            <a:off x="2041174" y="623455"/>
            <a:ext cx="8058790" cy="7506430"/>
          </a:xfrm>
          <a:custGeom>
            <a:avLst/>
            <a:gdLst/>
            <a:ahLst/>
            <a:cxnLst/>
            <a:rect l="l" t="t" r="r" b="b"/>
            <a:pathLst>
              <a:path w="6076315" h="8180705">
                <a:moveTo>
                  <a:pt x="0" y="1904"/>
                </a:moveTo>
                <a:lnTo>
                  <a:pt x="6076315" y="1904"/>
                </a:lnTo>
              </a:path>
              <a:path w="6076315" h="8180705">
                <a:moveTo>
                  <a:pt x="6075045" y="0"/>
                </a:moveTo>
                <a:lnTo>
                  <a:pt x="6075045" y="3253104"/>
                </a:lnTo>
              </a:path>
              <a:path w="6076315" h="8180705">
                <a:moveTo>
                  <a:pt x="1905" y="3253104"/>
                </a:moveTo>
                <a:lnTo>
                  <a:pt x="1905" y="0"/>
                </a:lnTo>
              </a:path>
              <a:path w="6076315" h="8180705">
                <a:moveTo>
                  <a:pt x="6075045" y="3126104"/>
                </a:moveTo>
                <a:lnTo>
                  <a:pt x="6075045" y="3705225"/>
                </a:lnTo>
              </a:path>
              <a:path w="6076315" h="8180705">
                <a:moveTo>
                  <a:pt x="1905" y="3705225"/>
                </a:moveTo>
                <a:lnTo>
                  <a:pt x="1905" y="3126104"/>
                </a:lnTo>
              </a:path>
              <a:path w="6076315" h="8180705">
                <a:moveTo>
                  <a:pt x="6075045" y="3578225"/>
                </a:moveTo>
                <a:lnTo>
                  <a:pt x="6075045" y="5132705"/>
                </a:lnTo>
              </a:path>
              <a:path w="6076315" h="8180705">
                <a:moveTo>
                  <a:pt x="1905" y="5132705"/>
                </a:moveTo>
                <a:lnTo>
                  <a:pt x="1905" y="3578225"/>
                </a:lnTo>
              </a:path>
              <a:path w="6076315" h="8180705">
                <a:moveTo>
                  <a:pt x="6075045" y="5005705"/>
                </a:moveTo>
                <a:lnTo>
                  <a:pt x="6075045" y="5422265"/>
                </a:lnTo>
              </a:path>
              <a:path w="6076315" h="8180705">
                <a:moveTo>
                  <a:pt x="1905" y="5422265"/>
                </a:moveTo>
                <a:lnTo>
                  <a:pt x="1905" y="5005705"/>
                </a:lnTo>
              </a:path>
              <a:path w="6076315" h="8180705">
                <a:moveTo>
                  <a:pt x="6075045" y="5295265"/>
                </a:moveTo>
                <a:lnTo>
                  <a:pt x="6075045" y="7337425"/>
                </a:lnTo>
              </a:path>
              <a:path w="6076315" h="8180705">
                <a:moveTo>
                  <a:pt x="1905" y="7337425"/>
                </a:moveTo>
                <a:lnTo>
                  <a:pt x="1905" y="5295265"/>
                </a:lnTo>
              </a:path>
              <a:path w="6076315" h="8180705">
                <a:moveTo>
                  <a:pt x="6075045" y="7210425"/>
                </a:moveTo>
                <a:lnTo>
                  <a:pt x="6075045" y="7626984"/>
                </a:lnTo>
              </a:path>
              <a:path w="6076315" h="8180705">
                <a:moveTo>
                  <a:pt x="1905" y="7626984"/>
                </a:moveTo>
                <a:lnTo>
                  <a:pt x="1905" y="7210425"/>
                </a:lnTo>
              </a:path>
              <a:path w="6076315" h="8180705">
                <a:moveTo>
                  <a:pt x="6075045" y="7499984"/>
                </a:moveTo>
                <a:lnTo>
                  <a:pt x="6075045" y="8180705"/>
                </a:lnTo>
              </a:path>
              <a:path w="6076315" h="8180705">
                <a:moveTo>
                  <a:pt x="6076315" y="8179434"/>
                </a:moveTo>
                <a:lnTo>
                  <a:pt x="0" y="8179434"/>
                </a:lnTo>
              </a:path>
              <a:path w="6076315" h="8180705">
                <a:moveTo>
                  <a:pt x="1905" y="8180705"/>
                </a:moveTo>
                <a:lnTo>
                  <a:pt x="1905" y="7499984"/>
                </a:lnTo>
              </a:path>
              <a:path w="6076315" h="8180705">
                <a:moveTo>
                  <a:pt x="0" y="1904"/>
                </a:moveTo>
                <a:lnTo>
                  <a:pt x="6076315" y="1904"/>
                </a:lnTo>
              </a:path>
              <a:path w="6076315" h="8180705">
                <a:moveTo>
                  <a:pt x="6075045" y="0"/>
                </a:moveTo>
                <a:lnTo>
                  <a:pt x="6075045" y="3253104"/>
                </a:lnTo>
              </a:path>
              <a:path w="6076315" h="8180705">
                <a:moveTo>
                  <a:pt x="1905" y="3253104"/>
                </a:moveTo>
                <a:lnTo>
                  <a:pt x="1905" y="0"/>
                </a:lnTo>
              </a:path>
              <a:path w="6076315" h="8180705">
                <a:moveTo>
                  <a:pt x="6075045" y="3126104"/>
                </a:moveTo>
                <a:lnTo>
                  <a:pt x="6075045" y="3705225"/>
                </a:lnTo>
              </a:path>
              <a:path w="6076315" h="8180705">
                <a:moveTo>
                  <a:pt x="1905" y="3705225"/>
                </a:moveTo>
                <a:lnTo>
                  <a:pt x="1905" y="3126104"/>
                </a:lnTo>
              </a:path>
              <a:path w="6076315" h="8180705">
                <a:moveTo>
                  <a:pt x="6075045" y="3578225"/>
                </a:moveTo>
                <a:lnTo>
                  <a:pt x="6075045" y="5132705"/>
                </a:lnTo>
              </a:path>
              <a:path w="6076315" h="8180705">
                <a:moveTo>
                  <a:pt x="1905" y="5132705"/>
                </a:moveTo>
                <a:lnTo>
                  <a:pt x="1905" y="3578225"/>
                </a:lnTo>
              </a:path>
              <a:path w="6076315" h="8180705">
                <a:moveTo>
                  <a:pt x="6075045" y="5005705"/>
                </a:moveTo>
                <a:lnTo>
                  <a:pt x="6075045" y="5422265"/>
                </a:lnTo>
              </a:path>
              <a:path w="6076315" h="8180705">
                <a:moveTo>
                  <a:pt x="1905" y="5422265"/>
                </a:moveTo>
                <a:lnTo>
                  <a:pt x="1905" y="5005705"/>
                </a:lnTo>
              </a:path>
              <a:path w="6076315" h="8180705">
                <a:moveTo>
                  <a:pt x="6075045" y="5295265"/>
                </a:moveTo>
                <a:lnTo>
                  <a:pt x="6075045" y="7337425"/>
                </a:lnTo>
              </a:path>
              <a:path w="6076315" h="8180705">
                <a:moveTo>
                  <a:pt x="1905" y="7337425"/>
                </a:moveTo>
                <a:lnTo>
                  <a:pt x="1905" y="5295265"/>
                </a:lnTo>
              </a:path>
              <a:path w="6076315" h="8180705">
                <a:moveTo>
                  <a:pt x="6075045" y="7210425"/>
                </a:moveTo>
                <a:lnTo>
                  <a:pt x="6075045" y="7626984"/>
                </a:lnTo>
              </a:path>
              <a:path w="6076315" h="8180705">
                <a:moveTo>
                  <a:pt x="1905" y="7626984"/>
                </a:moveTo>
                <a:lnTo>
                  <a:pt x="1905" y="7210425"/>
                </a:lnTo>
              </a:path>
              <a:path w="6076315" h="8180705">
                <a:moveTo>
                  <a:pt x="6075045" y="7499984"/>
                </a:moveTo>
                <a:lnTo>
                  <a:pt x="6075045" y="8180705"/>
                </a:lnTo>
              </a:path>
              <a:path w="6076315" h="8180705">
                <a:moveTo>
                  <a:pt x="6076315" y="8179434"/>
                </a:moveTo>
                <a:lnTo>
                  <a:pt x="0" y="8179434"/>
                </a:lnTo>
              </a:path>
              <a:path w="6076315" h="8180705">
                <a:moveTo>
                  <a:pt x="1905" y="8180705"/>
                </a:moveTo>
                <a:lnTo>
                  <a:pt x="1905" y="7499984"/>
                </a:lnTo>
              </a:path>
            </a:pathLst>
          </a:custGeom>
          <a:ln w="3175">
            <a:solidFill>
              <a:srgbClr val="E2E2E2"/>
            </a:solidFill>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0993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24313" y="623021"/>
            <a:ext cx="4143375" cy="2570883"/>
          </a:xfrm>
          <a:custGeom>
            <a:avLst/>
            <a:gdLst/>
            <a:ahLst/>
            <a:cxnLst/>
            <a:rect l="l" t="t" r="r" b="b"/>
            <a:pathLst>
              <a:path w="6076950" h="3770629">
                <a:moveTo>
                  <a:pt x="6076950" y="0"/>
                </a:moveTo>
                <a:lnTo>
                  <a:pt x="0" y="0"/>
                </a:lnTo>
                <a:lnTo>
                  <a:pt x="0" y="3770629"/>
                </a:lnTo>
                <a:lnTo>
                  <a:pt x="6076950" y="3770629"/>
                </a:lnTo>
                <a:lnTo>
                  <a:pt x="6076950" y="0"/>
                </a:lnTo>
                <a:close/>
              </a:path>
            </a:pathLst>
          </a:custGeom>
          <a:solidFill>
            <a:srgbClr val="F4F4F4"/>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object 3"/>
          <p:cNvGraphicFramePr>
            <a:graphicFrameLocks noGrp="1"/>
          </p:cNvGraphicFramePr>
          <p:nvPr>
            <p:extLst>
              <p:ext uri="{D42A27DB-BD31-4B8C-83A1-F6EECF244321}">
                <p14:modId xmlns:p14="http://schemas.microsoft.com/office/powerpoint/2010/main" val="3427789438"/>
              </p:ext>
            </p:extLst>
          </p:nvPr>
        </p:nvGraphicFramePr>
        <p:xfrm>
          <a:off x="2368260" y="620762"/>
          <a:ext cx="6692613" cy="853381"/>
        </p:xfrm>
        <a:graphic>
          <a:graphicData uri="http://schemas.openxmlformats.org/drawingml/2006/table">
            <a:tbl>
              <a:tblPr firstRow="1" bandRow="1">
                <a:tableStyleId>{2D5ABB26-0587-4C30-8999-92F81FD0307C}</a:tableStyleId>
              </a:tblPr>
              <a:tblGrid>
                <a:gridCol w="341147">
                  <a:extLst>
                    <a:ext uri="{9D8B030D-6E8A-4147-A177-3AD203B41FA5}">
                      <a16:colId xmlns:a16="http://schemas.microsoft.com/office/drawing/2014/main" val="20000"/>
                    </a:ext>
                  </a:extLst>
                </a:gridCol>
                <a:gridCol w="630314">
                  <a:extLst>
                    <a:ext uri="{9D8B030D-6E8A-4147-A177-3AD203B41FA5}">
                      <a16:colId xmlns:a16="http://schemas.microsoft.com/office/drawing/2014/main" val="20001"/>
                    </a:ext>
                  </a:extLst>
                </a:gridCol>
                <a:gridCol w="872630">
                  <a:extLst>
                    <a:ext uri="{9D8B030D-6E8A-4147-A177-3AD203B41FA5}">
                      <a16:colId xmlns:a16="http://schemas.microsoft.com/office/drawing/2014/main" val="20002"/>
                    </a:ext>
                  </a:extLst>
                </a:gridCol>
                <a:gridCol w="3296526">
                  <a:extLst>
                    <a:ext uri="{9D8B030D-6E8A-4147-A177-3AD203B41FA5}">
                      <a16:colId xmlns:a16="http://schemas.microsoft.com/office/drawing/2014/main" val="20003"/>
                    </a:ext>
                  </a:extLst>
                </a:gridCol>
                <a:gridCol w="1551996">
                  <a:extLst>
                    <a:ext uri="{9D8B030D-6E8A-4147-A177-3AD203B41FA5}">
                      <a16:colId xmlns:a16="http://schemas.microsoft.com/office/drawing/2014/main" val="20004"/>
                    </a:ext>
                  </a:extLst>
                </a:gridCol>
              </a:tblGrid>
              <a:tr h="110403">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Ganglands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Julien</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Leclercq</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00878">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110836">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TV</a:t>
                      </a:r>
                      <a:r>
                        <a:rPr sz="700" spc="-20" dirty="0">
                          <a:latin typeface="Calibri" panose="020F0502020204030204" pitchFamily="34" charset="0"/>
                          <a:ea typeface="Calibri" panose="020F0502020204030204" pitchFamily="34" charset="0"/>
                          <a:cs typeface="Calibri" panose="020F0502020204030204" pitchFamily="34" charset="0"/>
                        </a:rPr>
                        <a:t> Show</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Midnight</a:t>
                      </a:r>
                      <a:r>
                        <a:rPr sz="700" spc="-9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Mass</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Mike</a:t>
                      </a:r>
                      <a:r>
                        <a:rPr sz="700" spc="-4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Flanagan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00445">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110403">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s14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Movie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Confessions</a:t>
                      </a:r>
                      <a:r>
                        <a:rPr sz="700" spc="-6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of</a:t>
                      </a:r>
                      <a:r>
                        <a:rPr sz="700" spc="-6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an</a:t>
                      </a:r>
                      <a:r>
                        <a:rPr sz="700" spc="-6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Invisible</a:t>
                      </a:r>
                      <a:r>
                        <a:rPr sz="700" spc="-6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Girl</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Bruno</a:t>
                      </a:r>
                      <a:r>
                        <a:rPr sz="700" spc="-5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Garotti</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00878">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5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r h="110836">
                <a:tc>
                  <a:txBody>
                    <a:bodyPr/>
                    <a:lstStyle/>
                    <a:p>
                      <a:pPr marL="63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s8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Movie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Sankofa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Haile</a:t>
                      </a:r>
                      <a:r>
                        <a:rPr sz="700" spc="-5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Gerima</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6"/>
                  </a:ext>
                </a:extLst>
              </a:tr>
            </a:tbl>
          </a:graphicData>
        </a:graphic>
      </p:graphicFrame>
      <p:graphicFrame>
        <p:nvGraphicFramePr>
          <p:cNvPr id="4" name="object 4"/>
          <p:cNvGraphicFramePr>
            <a:graphicFrameLocks noGrp="1"/>
          </p:cNvGraphicFramePr>
          <p:nvPr>
            <p:extLst>
              <p:ext uri="{D42A27DB-BD31-4B8C-83A1-F6EECF244321}">
                <p14:modId xmlns:p14="http://schemas.microsoft.com/office/powerpoint/2010/main" val="430282075"/>
              </p:ext>
            </p:extLst>
          </p:nvPr>
        </p:nvGraphicFramePr>
        <p:xfrm>
          <a:off x="2368259" y="1562225"/>
          <a:ext cx="6692614" cy="914400"/>
        </p:xfrm>
        <a:graphic>
          <a:graphicData uri="http://schemas.openxmlformats.org/drawingml/2006/table">
            <a:tbl>
              <a:tblPr firstRow="1" bandRow="1">
                <a:tableStyleId>{2D5ABB26-0587-4C30-8999-92F81FD0307C}</a:tableStyleId>
              </a:tblPr>
              <a:tblGrid>
                <a:gridCol w="220991">
                  <a:extLst>
                    <a:ext uri="{9D8B030D-6E8A-4147-A177-3AD203B41FA5}">
                      <a16:colId xmlns:a16="http://schemas.microsoft.com/office/drawing/2014/main" val="20000"/>
                    </a:ext>
                  </a:extLst>
                </a:gridCol>
                <a:gridCol w="2850527">
                  <a:extLst>
                    <a:ext uri="{9D8B030D-6E8A-4147-A177-3AD203B41FA5}">
                      <a16:colId xmlns:a16="http://schemas.microsoft.com/office/drawing/2014/main" val="20001"/>
                    </a:ext>
                  </a:extLst>
                </a:gridCol>
                <a:gridCol w="2302605">
                  <a:extLst>
                    <a:ext uri="{9D8B030D-6E8A-4147-A177-3AD203B41FA5}">
                      <a16:colId xmlns:a16="http://schemas.microsoft.com/office/drawing/2014/main" val="20002"/>
                    </a:ext>
                  </a:extLst>
                </a:gridCol>
                <a:gridCol w="1096675">
                  <a:extLst>
                    <a:ext uri="{9D8B030D-6E8A-4147-A177-3AD203B41FA5}">
                      <a16:colId xmlns:a16="http://schemas.microsoft.com/office/drawing/2014/main" val="20003"/>
                    </a:ext>
                  </a:extLst>
                </a:gridCol>
                <a:gridCol w="221816">
                  <a:extLst>
                    <a:ext uri="{9D8B030D-6E8A-4147-A177-3AD203B41FA5}">
                      <a16:colId xmlns:a16="http://schemas.microsoft.com/office/drawing/2014/main" val="20004"/>
                    </a:ext>
                  </a:extLst>
                </a:gridCol>
              </a:tblGrid>
              <a:tr h="109970">
                <a:tc>
                  <a:txBody>
                    <a:bodyPr/>
                    <a:lstStyle/>
                    <a:p>
                      <a:pPr>
                        <a:lnSpc>
                          <a:spcPct val="100000"/>
                        </a:lnSpc>
                      </a:pP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1000" dirty="0">
                          <a:latin typeface="Calibri" panose="020F0502020204030204" pitchFamily="34" charset="0"/>
                          <a:ea typeface="Calibri" panose="020F0502020204030204" pitchFamily="34" charset="0"/>
                          <a:cs typeface="Calibri" panose="020F0502020204030204" pitchFamily="34" charset="0"/>
                        </a:rPr>
                        <a:t>country</a:t>
                      </a:r>
                      <a:r>
                        <a:rPr sz="1000" spc="-80" dirty="0">
                          <a:latin typeface="Calibri" panose="020F0502020204030204" pitchFamily="34" charset="0"/>
                          <a:ea typeface="Calibri" panose="020F0502020204030204" pitchFamily="34" charset="0"/>
                          <a:cs typeface="Calibri" panose="020F0502020204030204" pitchFamily="34" charset="0"/>
                        </a:rPr>
                        <a:t> </a:t>
                      </a:r>
                      <a:r>
                        <a:rPr sz="1000" spc="-10" dirty="0">
                          <a:latin typeface="Calibri" panose="020F0502020204030204" pitchFamily="34" charset="0"/>
                          <a:ea typeface="Calibri" panose="020F0502020204030204" pitchFamily="34" charset="0"/>
                          <a:cs typeface="Calibri" panose="020F0502020204030204" pitchFamily="34" charset="0"/>
                        </a:rPr>
                        <a:t>date_added</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1000" dirty="0">
                          <a:latin typeface="Calibri" panose="020F0502020204030204" pitchFamily="34" charset="0"/>
                          <a:ea typeface="Calibri" panose="020F0502020204030204" pitchFamily="34" charset="0"/>
                          <a:cs typeface="Calibri" panose="020F0502020204030204" pitchFamily="34" charset="0"/>
                        </a:rPr>
                        <a:t>release_year</a:t>
                      </a:r>
                      <a:r>
                        <a:rPr sz="1000" spc="-135" dirty="0">
                          <a:latin typeface="Calibri" panose="020F0502020204030204" pitchFamily="34" charset="0"/>
                          <a:ea typeface="Calibri" panose="020F0502020204030204" pitchFamily="34" charset="0"/>
                          <a:cs typeface="Calibri" panose="020F0502020204030204" pitchFamily="34" charset="0"/>
                        </a:rPr>
                        <a:t> </a:t>
                      </a:r>
                      <a:r>
                        <a:rPr sz="1000" spc="-10" dirty="0">
                          <a:latin typeface="Calibri" panose="020F0502020204030204" pitchFamily="34" charset="0"/>
                          <a:ea typeface="Calibri" panose="020F0502020204030204" pitchFamily="34" charset="0"/>
                          <a:cs typeface="Calibri" panose="020F0502020204030204" pitchFamily="34" charset="0"/>
                        </a:rPr>
                        <a:t>rating</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1000" spc="-10" dirty="0">
                          <a:latin typeface="Calibri" panose="020F0502020204030204" pitchFamily="34" charset="0"/>
                          <a:ea typeface="Calibri" panose="020F0502020204030204" pitchFamily="34" charset="0"/>
                          <a:cs typeface="Calibri" panose="020F0502020204030204" pitchFamily="34" charset="0"/>
                        </a:rPr>
                        <a:t>duration</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nSpc>
                          <a:spcPts val="1175"/>
                        </a:lnSpc>
                      </a:pPr>
                      <a:r>
                        <a:rPr sz="1000" spc="-50" dirty="0">
                          <a:latin typeface="Calibri" panose="020F0502020204030204" pitchFamily="34" charset="0"/>
                          <a:ea typeface="Calibri" panose="020F0502020204030204" pitchFamily="34" charset="0"/>
                          <a:cs typeface="Calibri" panose="020F0502020204030204" pitchFamily="34" charset="0"/>
                        </a:rPr>
                        <a:t>\</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403">
                <a:tc>
                  <a:txBody>
                    <a:bodyPr/>
                    <a:lstStyle/>
                    <a:p>
                      <a:pPr marR="74930" algn="ctr">
                        <a:lnSpc>
                          <a:spcPts val="1180"/>
                        </a:lnSpc>
                      </a:pPr>
                      <a:r>
                        <a:rPr sz="1000" spc="-50" dirty="0">
                          <a:latin typeface="Calibri" panose="020F0502020204030204" pitchFamily="34" charset="0"/>
                          <a:ea typeface="Calibri" panose="020F0502020204030204" pitchFamily="34" charset="0"/>
                          <a:cs typeface="Calibri" panose="020F0502020204030204" pitchFamily="34" charset="0"/>
                        </a:rPr>
                        <a:t>0</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United</a:t>
                      </a:r>
                      <a:r>
                        <a:rPr sz="1000" spc="-3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States</a:t>
                      </a:r>
                      <a:r>
                        <a:rPr sz="1000" spc="-3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2021-09-</a:t>
                      </a:r>
                      <a:r>
                        <a:rPr sz="1000" spc="-25" dirty="0">
                          <a:latin typeface="Calibri" panose="020F0502020204030204" pitchFamily="34" charset="0"/>
                          <a:ea typeface="Calibri" panose="020F0502020204030204" pitchFamily="34" charset="0"/>
                          <a:cs typeface="Calibri" panose="020F0502020204030204" pitchFamily="34" charset="0"/>
                        </a:rPr>
                        <a:t>25</a:t>
                      </a:r>
                      <a:endParaRPr sz="10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1000" spc="-20" dirty="0">
                          <a:latin typeface="Calibri" panose="020F0502020204030204" pitchFamily="34" charset="0"/>
                          <a:ea typeface="Calibri" panose="020F0502020204030204" pitchFamily="34" charset="0"/>
                          <a:cs typeface="Calibri" panose="020F0502020204030204" pitchFamily="34" charset="0"/>
                        </a:rPr>
                        <a:t>2020</a:t>
                      </a:r>
                      <a:r>
                        <a:rPr sz="100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PG-</a:t>
                      </a:r>
                      <a:r>
                        <a:rPr sz="1000" spc="-25" dirty="0">
                          <a:latin typeface="Calibri" panose="020F0502020204030204" pitchFamily="34" charset="0"/>
                          <a:ea typeface="Calibri" panose="020F0502020204030204" pitchFamily="34" charset="0"/>
                          <a:cs typeface="Calibri" panose="020F0502020204030204" pitchFamily="34" charset="0"/>
                        </a:rPr>
                        <a:t>13</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90</a:t>
                      </a:r>
                      <a:r>
                        <a:rPr sz="1000" spc="-20" dirty="0">
                          <a:latin typeface="Calibri" panose="020F0502020204030204" pitchFamily="34" charset="0"/>
                          <a:ea typeface="Calibri" panose="020F0502020204030204" pitchFamily="34" charset="0"/>
                          <a:cs typeface="Calibri" panose="020F0502020204030204" pitchFamily="34" charset="0"/>
                        </a:rPr>
                        <a:t> </a:t>
                      </a:r>
                      <a:r>
                        <a:rPr sz="1000" spc="-25" dirty="0">
                          <a:latin typeface="Calibri" panose="020F0502020204030204" pitchFamily="34" charset="0"/>
                          <a:ea typeface="Calibri" panose="020F0502020204030204" pitchFamily="34" charset="0"/>
                          <a:cs typeface="Calibri" panose="020F0502020204030204" pitchFamily="34" charset="0"/>
                        </a:rPr>
                        <a:t>min</a:t>
                      </a:r>
                      <a:endParaRPr sz="10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110403">
                <a:tc>
                  <a:txBody>
                    <a:bodyPr/>
                    <a:lstStyle/>
                    <a:p>
                      <a:pPr marR="74930" algn="ctr">
                        <a:lnSpc>
                          <a:spcPts val="1180"/>
                        </a:lnSpc>
                      </a:pPr>
                      <a:r>
                        <a:rPr sz="1000" spc="-50" dirty="0">
                          <a:latin typeface="Calibri" panose="020F0502020204030204" pitchFamily="34" charset="0"/>
                          <a:ea typeface="Calibri" panose="020F0502020204030204" pitchFamily="34" charset="0"/>
                          <a:cs typeface="Calibri" panose="020F0502020204030204" pitchFamily="34" charset="0"/>
                        </a:rPr>
                        <a:t>1</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France </a:t>
                      </a:r>
                      <a:r>
                        <a:rPr sz="1000" spc="-20" dirty="0">
                          <a:latin typeface="Calibri" panose="020F0502020204030204" pitchFamily="34" charset="0"/>
                          <a:ea typeface="Calibri" panose="020F0502020204030204" pitchFamily="34" charset="0"/>
                          <a:cs typeface="Calibri" panose="020F0502020204030204" pitchFamily="34" charset="0"/>
                        </a:rPr>
                        <a:t>2021-09-</a:t>
                      </a:r>
                      <a:r>
                        <a:rPr sz="1000" spc="-25" dirty="0">
                          <a:latin typeface="Calibri" panose="020F0502020204030204" pitchFamily="34" charset="0"/>
                          <a:ea typeface="Calibri" panose="020F0502020204030204" pitchFamily="34" charset="0"/>
                          <a:cs typeface="Calibri" panose="020F0502020204030204" pitchFamily="34" charset="0"/>
                        </a:rPr>
                        <a:t>24</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1000" spc="-20" dirty="0">
                          <a:latin typeface="Calibri" panose="020F0502020204030204" pitchFamily="34" charset="0"/>
                          <a:ea typeface="Calibri" panose="020F0502020204030204" pitchFamily="34" charset="0"/>
                          <a:cs typeface="Calibri" panose="020F0502020204030204" pitchFamily="34" charset="0"/>
                        </a:rPr>
                        <a:t>2021</a:t>
                      </a:r>
                      <a:r>
                        <a:rPr sz="100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TV-</a:t>
                      </a:r>
                      <a:r>
                        <a:rPr sz="1000" spc="-25" dirty="0">
                          <a:latin typeface="Calibri" panose="020F0502020204030204" pitchFamily="34" charset="0"/>
                          <a:ea typeface="Calibri" panose="020F0502020204030204" pitchFamily="34" charset="0"/>
                          <a:cs typeface="Calibri" panose="020F0502020204030204" pitchFamily="34" charset="0"/>
                        </a:rPr>
                        <a:t>MA</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1</a:t>
                      </a:r>
                      <a:r>
                        <a:rPr sz="1000" spc="-10" dirty="0">
                          <a:latin typeface="Calibri" panose="020F0502020204030204" pitchFamily="34" charset="0"/>
                          <a:ea typeface="Calibri" panose="020F0502020204030204" pitchFamily="34" charset="0"/>
                          <a:cs typeface="Calibri" panose="020F0502020204030204" pitchFamily="34" charset="0"/>
                        </a:rPr>
                        <a:t> Season</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2"/>
                  </a:ext>
                </a:extLst>
              </a:tr>
              <a:tr h="110836">
                <a:tc>
                  <a:txBody>
                    <a:bodyPr/>
                    <a:lstStyle/>
                    <a:p>
                      <a:pPr marR="74930" algn="ctr">
                        <a:lnSpc>
                          <a:spcPts val="1180"/>
                        </a:lnSpc>
                      </a:pPr>
                      <a:r>
                        <a:rPr sz="1000" spc="-50" dirty="0">
                          <a:latin typeface="Calibri" panose="020F0502020204030204" pitchFamily="34" charset="0"/>
                          <a:ea typeface="Calibri" panose="020F0502020204030204" pitchFamily="34" charset="0"/>
                          <a:cs typeface="Calibri" panose="020F0502020204030204" pitchFamily="34" charset="0"/>
                        </a:rPr>
                        <a:t>2</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United</a:t>
                      </a:r>
                      <a:r>
                        <a:rPr sz="1000" spc="-3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States</a:t>
                      </a:r>
                      <a:r>
                        <a:rPr sz="1000" spc="-3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2021-09-</a:t>
                      </a:r>
                      <a:r>
                        <a:rPr sz="1000" spc="-25" dirty="0">
                          <a:latin typeface="Calibri" panose="020F0502020204030204" pitchFamily="34" charset="0"/>
                          <a:ea typeface="Calibri" panose="020F0502020204030204" pitchFamily="34" charset="0"/>
                          <a:cs typeface="Calibri" panose="020F0502020204030204" pitchFamily="34" charset="0"/>
                        </a:rPr>
                        <a:t>24</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1000" spc="-20" dirty="0">
                          <a:latin typeface="Calibri" panose="020F0502020204030204" pitchFamily="34" charset="0"/>
                          <a:ea typeface="Calibri" panose="020F0502020204030204" pitchFamily="34" charset="0"/>
                          <a:cs typeface="Calibri" panose="020F0502020204030204" pitchFamily="34" charset="0"/>
                        </a:rPr>
                        <a:t>2021</a:t>
                      </a:r>
                      <a:r>
                        <a:rPr sz="100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TV-</a:t>
                      </a:r>
                      <a:r>
                        <a:rPr sz="1000" spc="-25" dirty="0">
                          <a:latin typeface="Calibri" panose="020F0502020204030204" pitchFamily="34" charset="0"/>
                          <a:ea typeface="Calibri" panose="020F0502020204030204" pitchFamily="34" charset="0"/>
                          <a:cs typeface="Calibri" panose="020F0502020204030204" pitchFamily="34" charset="0"/>
                        </a:rPr>
                        <a:t>MA</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1</a:t>
                      </a:r>
                      <a:r>
                        <a:rPr sz="1000" spc="-10" dirty="0">
                          <a:latin typeface="Calibri" panose="020F0502020204030204" pitchFamily="34" charset="0"/>
                          <a:ea typeface="Calibri" panose="020F0502020204030204" pitchFamily="34" charset="0"/>
                          <a:cs typeface="Calibri" panose="020F0502020204030204" pitchFamily="34" charset="0"/>
                        </a:rPr>
                        <a:t> Season</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110403">
                <a:tc>
                  <a:txBody>
                    <a:bodyPr/>
                    <a:lstStyle/>
                    <a:p>
                      <a:pPr marR="74930" algn="ctr">
                        <a:lnSpc>
                          <a:spcPts val="1180"/>
                        </a:lnSpc>
                      </a:pPr>
                      <a:r>
                        <a:rPr sz="1000" spc="-50" dirty="0">
                          <a:latin typeface="Calibri" panose="020F0502020204030204" pitchFamily="34" charset="0"/>
                          <a:ea typeface="Calibri" panose="020F0502020204030204" pitchFamily="34" charset="0"/>
                          <a:cs typeface="Calibri" panose="020F0502020204030204" pitchFamily="34" charset="0"/>
                        </a:rPr>
                        <a:t>3</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Brazil </a:t>
                      </a:r>
                      <a:r>
                        <a:rPr sz="1000" spc="-20" dirty="0">
                          <a:latin typeface="Calibri" panose="020F0502020204030204" pitchFamily="34" charset="0"/>
                          <a:ea typeface="Calibri" panose="020F0502020204030204" pitchFamily="34" charset="0"/>
                          <a:cs typeface="Calibri" panose="020F0502020204030204" pitchFamily="34" charset="0"/>
                        </a:rPr>
                        <a:t>2021-09-</a:t>
                      </a:r>
                      <a:r>
                        <a:rPr sz="1000" spc="-25" dirty="0">
                          <a:latin typeface="Calibri" panose="020F0502020204030204" pitchFamily="34" charset="0"/>
                          <a:ea typeface="Calibri" panose="020F0502020204030204" pitchFamily="34" charset="0"/>
                          <a:cs typeface="Calibri" panose="020F0502020204030204" pitchFamily="34" charset="0"/>
                        </a:rPr>
                        <a:t>22</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1000" spc="-20" dirty="0">
                          <a:latin typeface="Calibri" panose="020F0502020204030204" pitchFamily="34" charset="0"/>
                          <a:ea typeface="Calibri" panose="020F0502020204030204" pitchFamily="34" charset="0"/>
                          <a:cs typeface="Calibri" panose="020F0502020204030204" pitchFamily="34" charset="0"/>
                        </a:rPr>
                        <a:t>2021</a:t>
                      </a:r>
                      <a:r>
                        <a:rPr sz="100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TV-</a:t>
                      </a:r>
                      <a:r>
                        <a:rPr sz="1000" spc="-25" dirty="0">
                          <a:latin typeface="Calibri" panose="020F0502020204030204" pitchFamily="34" charset="0"/>
                          <a:ea typeface="Calibri" panose="020F0502020204030204" pitchFamily="34" charset="0"/>
                          <a:cs typeface="Calibri" panose="020F0502020204030204" pitchFamily="34" charset="0"/>
                        </a:rPr>
                        <a:t>PG</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91</a:t>
                      </a:r>
                      <a:r>
                        <a:rPr sz="1000" spc="-20" dirty="0">
                          <a:latin typeface="Calibri" panose="020F0502020204030204" pitchFamily="34" charset="0"/>
                          <a:ea typeface="Calibri" panose="020F0502020204030204" pitchFamily="34" charset="0"/>
                          <a:cs typeface="Calibri" panose="020F0502020204030204" pitchFamily="34" charset="0"/>
                        </a:rPr>
                        <a:t> </a:t>
                      </a:r>
                      <a:r>
                        <a:rPr sz="1000" spc="-25" dirty="0">
                          <a:latin typeface="Calibri" panose="020F0502020204030204" pitchFamily="34" charset="0"/>
                          <a:ea typeface="Calibri" panose="020F0502020204030204" pitchFamily="34" charset="0"/>
                          <a:cs typeface="Calibri" panose="020F0502020204030204" pitchFamily="34" charset="0"/>
                        </a:rPr>
                        <a:t>min</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4"/>
                  </a:ext>
                </a:extLst>
              </a:tr>
              <a:tr h="110836">
                <a:tc>
                  <a:txBody>
                    <a:bodyPr/>
                    <a:lstStyle/>
                    <a:p>
                      <a:pPr marR="74930" algn="ctr">
                        <a:lnSpc>
                          <a:spcPts val="1180"/>
                        </a:lnSpc>
                      </a:pPr>
                      <a:r>
                        <a:rPr sz="1000" spc="-50" dirty="0">
                          <a:latin typeface="Calibri" panose="020F0502020204030204" pitchFamily="34" charset="0"/>
                          <a:ea typeface="Calibri" panose="020F0502020204030204" pitchFamily="34" charset="0"/>
                          <a:cs typeface="Calibri" panose="020F0502020204030204" pitchFamily="34" charset="0"/>
                        </a:rPr>
                        <a:t>4</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United</a:t>
                      </a:r>
                      <a:r>
                        <a:rPr sz="1000" spc="-3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States</a:t>
                      </a:r>
                      <a:r>
                        <a:rPr sz="1000" spc="-3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2021-09-</a:t>
                      </a:r>
                      <a:r>
                        <a:rPr sz="1000" spc="-25" dirty="0">
                          <a:latin typeface="Calibri" panose="020F0502020204030204" pitchFamily="34" charset="0"/>
                          <a:ea typeface="Calibri" panose="020F0502020204030204" pitchFamily="34" charset="0"/>
                          <a:cs typeface="Calibri" panose="020F0502020204030204" pitchFamily="34" charset="0"/>
                        </a:rPr>
                        <a:t>24</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tabLst>
                          <a:tab pos="504190" algn="l"/>
                        </a:tabLst>
                      </a:pPr>
                      <a:r>
                        <a:rPr sz="1000" spc="-20" dirty="0">
                          <a:latin typeface="Calibri" panose="020F0502020204030204" pitchFamily="34" charset="0"/>
                          <a:ea typeface="Calibri" panose="020F0502020204030204" pitchFamily="34" charset="0"/>
                          <a:cs typeface="Calibri" panose="020F0502020204030204" pitchFamily="34" charset="0"/>
                        </a:rPr>
                        <a:t>1993</a:t>
                      </a:r>
                      <a:r>
                        <a:rPr sz="100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TV-</a:t>
                      </a:r>
                      <a:r>
                        <a:rPr sz="1000" spc="-25" dirty="0">
                          <a:latin typeface="Calibri" panose="020F0502020204030204" pitchFamily="34" charset="0"/>
                          <a:ea typeface="Calibri" panose="020F0502020204030204" pitchFamily="34" charset="0"/>
                          <a:cs typeface="Calibri" panose="020F0502020204030204" pitchFamily="34" charset="0"/>
                        </a:rPr>
                        <a:t>MA</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1000" dirty="0">
                          <a:latin typeface="Calibri" panose="020F0502020204030204" pitchFamily="34" charset="0"/>
                          <a:ea typeface="Calibri" panose="020F0502020204030204" pitchFamily="34" charset="0"/>
                          <a:cs typeface="Calibri" panose="020F0502020204030204" pitchFamily="34" charset="0"/>
                        </a:rPr>
                        <a:t>125</a:t>
                      </a:r>
                      <a:r>
                        <a:rPr sz="1000" spc="-30" dirty="0">
                          <a:latin typeface="Calibri" panose="020F0502020204030204" pitchFamily="34" charset="0"/>
                          <a:ea typeface="Calibri" panose="020F0502020204030204" pitchFamily="34" charset="0"/>
                          <a:cs typeface="Calibri" panose="020F0502020204030204" pitchFamily="34" charset="0"/>
                        </a:rPr>
                        <a:t> </a:t>
                      </a:r>
                      <a:r>
                        <a:rPr sz="1000" spc="-25" dirty="0">
                          <a:latin typeface="Calibri" panose="020F0502020204030204" pitchFamily="34" charset="0"/>
                          <a:ea typeface="Calibri" panose="020F0502020204030204" pitchFamily="34" charset="0"/>
                          <a:cs typeface="Calibri" panose="020F0502020204030204" pitchFamily="34" charset="0"/>
                        </a:rPr>
                        <a:t>min</a:t>
                      </a:r>
                      <a:endParaRPr sz="10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10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bl>
          </a:graphicData>
        </a:graphic>
      </p:graphicFrame>
      <p:sp>
        <p:nvSpPr>
          <p:cNvPr id="5" name="object 5"/>
          <p:cNvSpPr txBox="1"/>
          <p:nvPr/>
        </p:nvSpPr>
        <p:spPr>
          <a:xfrm>
            <a:off x="2396836" y="2345214"/>
            <a:ext cx="6664037" cy="923330"/>
          </a:xfrm>
          <a:prstGeom prst="rect">
            <a:avLst/>
          </a:prstGeom>
          <a:solidFill>
            <a:srgbClr val="EDEDED"/>
          </a:solidFill>
        </p:spPr>
        <p:txBody>
          <a:bodyPr vert="horz" wrap="square" lIns="0" tIns="0" rIns="0" bIns="0" rtlCol="0">
            <a:spAutoFit/>
          </a:bodyPr>
          <a:lstStyle/>
          <a:p>
            <a:pPr marL="2466043"/>
            <a:r>
              <a:rPr sz="1000" spc="-7" dirty="0">
                <a:latin typeface="Calibri" panose="020F0502020204030204" pitchFamily="34" charset="0"/>
                <a:ea typeface="Calibri" panose="020F0502020204030204" pitchFamily="34" charset="0"/>
                <a:cs typeface="Calibri" panose="020F0502020204030204" pitchFamily="34" charset="0"/>
              </a:rPr>
              <a:t>listed_in</a:t>
            </a:r>
            <a:endParaRPr sz="1000" dirty="0">
              <a:latin typeface="Calibri" panose="020F0502020204030204" pitchFamily="34" charset="0"/>
              <a:ea typeface="Calibri" panose="020F0502020204030204" pitchFamily="34" charset="0"/>
              <a:cs typeface="Calibri" panose="020F0502020204030204" pitchFamily="34" charset="0"/>
            </a:endParaRPr>
          </a:p>
          <a:p>
            <a:pPr marL="2237016" indent="-2236584">
              <a:buAutoNum type="arabicPlain"/>
              <a:tabLst>
                <a:tab pos="2237016" algn="l"/>
              </a:tabLst>
            </a:pPr>
            <a:r>
              <a:rPr sz="1000" spc="-7" dirty="0">
                <a:latin typeface="Calibri" panose="020F0502020204030204" pitchFamily="34" charset="0"/>
                <a:ea typeface="Calibri" panose="020F0502020204030204" pitchFamily="34" charset="0"/>
                <a:cs typeface="Calibri" panose="020F0502020204030204" pitchFamily="34" charset="0"/>
              </a:rPr>
              <a:t>Documentaries</a:t>
            </a:r>
            <a:endParaRPr sz="1000" dirty="0">
              <a:latin typeface="Calibri" panose="020F0502020204030204" pitchFamily="34" charset="0"/>
              <a:ea typeface="Calibri" panose="020F0502020204030204" pitchFamily="34" charset="0"/>
              <a:cs typeface="Calibri" panose="020F0502020204030204" pitchFamily="34" charset="0"/>
            </a:endParaRPr>
          </a:p>
          <a:p>
            <a:pPr marL="172744" indent="-172311">
              <a:buAutoNum type="arabicPlain"/>
              <a:tabLst>
                <a:tab pos="172744" algn="l"/>
              </a:tabLst>
            </a:pPr>
            <a:r>
              <a:rPr sz="1000" dirty="0">
                <a:latin typeface="Calibri" panose="020F0502020204030204" pitchFamily="34" charset="0"/>
                <a:ea typeface="Calibri" panose="020F0502020204030204" pitchFamily="34" charset="0"/>
                <a:cs typeface="Calibri" panose="020F0502020204030204" pitchFamily="34" charset="0"/>
              </a:rPr>
              <a:t>Crime</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3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Act...</a:t>
            </a:r>
            <a:endParaRPr sz="1000" dirty="0">
              <a:latin typeface="Calibri" panose="020F0502020204030204" pitchFamily="34" charset="0"/>
              <a:ea typeface="Calibri" panose="020F0502020204030204" pitchFamily="34" charset="0"/>
              <a:cs typeface="Calibri" panose="020F0502020204030204" pitchFamily="34" charset="0"/>
            </a:endParaRPr>
          </a:p>
          <a:p>
            <a:pPr marL="1032569" indent="-1032136">
              <a:buAutoNum type="arabicPlain"/>
              <a:tabLst>
                <a:tab pos="1032569" algn="l"/>
              </a:tabLst>
            </a:pPr>
            <a:r>
              <a:rPr sz="1000" dirty="0">
                <a:latin typeface="Calibri" panose="020F0502020204030204" pitchFamily="34" charset="0"/>
                <a:ea typeface="Calibri" panose="020F0502020204030204" pitchFamily="34" charset="0"/>
                <a:cs typeface="Calibri" panose="020F0502020204030204" pitchFamily="34" charset="0"/>
              </a:rPr>
              <a:t>TV</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Dramas,</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Horror,</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TV</a:t>
            </a:r>
            <a:r>
              <a:rPr sz="1000" spc="-2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Mysteries</a:t>
            </a:r>
            <a:endParaRPr sz="1000" dirty="0">
              <a:latin typeface="Calibri" panose="020F0502020204030204" pitchFamily="34" charset="0"/>
              <a:ea typeface="Calibri" panose="020F0502020204030204" pitchFamily="34" charset="0"/>
              <a:cs typeface="Calibri" panose="020F0502020204030204" pitchFamily="34" charset="0"/>
            </a:endParaRPr>
          </a:p>
          <a:p>
            <a:pPr marL="1032569" indent="-1032136">
              <a:buAutoNum type="arabicPlain"/>
              <a:tabLst>
                <a:tab pos="1032569" algn="l"/>
              </a:tabLst>
            </a:pPr>
            <a:r>
              <a:rPr sz="1000" dirty="0">
                <a:latin typeface="Calibri" panose="020F0502020204030204" pitchFamily="34" charset="0"/>
                <a:ea typeface="Calibri" panose="020F0502020204030204" pitchFamily="34" charset="0"/>
                <a:cs typeface="Calibri" panose="020F0502020204030204" pitchFamily="34" charset="0"/>
              </a:rPr>
              <a:t>Children</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&amp;</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Family</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4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Comedies</a:t>
            </a:r>
            <a:endParaRPr sz="1000" dirty="0">
              <a:latin typeface="Calibri" panose="020F0502020204030204" pitchFamily="34" charset="0"/>
              <a:ea typeface="Calibri" panose="020F0502020204030204" pitchFamily="34" charset="0"/>
              <a:cs typeface="Calibri" panose="020F0502020204030204" pitchFamily="34" charset="0"/>
            </a:endParaRPr>
          </a:p>
          <a:p>
            <a:pPr marL="229893" indent="-229460">
              <a:buAutoNum type="arabicPlain"/>
              <a:tabLst>
                <a:tab pos="229893" algn="l"/>
              </a:tabLst>
            </a:pPr>
            <a:r>
              <a:rPr sz="1000" dirty="0">
                <a:latin typeface="Calibri" panose="020F0502020204030204" pitchFamily="34" charset="0"/>
                <a:ea typeface="Calibri" panose="020F0502020204030204" pitchFamily="34" charset="0"/>
                <a:cs typeface="Calibri" panose="020F0502020204030204" pitchFamily="34" charset="0"/>
              </a:rPr>
              <a:t>Dramas,</a:t>
            </a:r>
            <a:r>
              <a:rPr sz="1000" spc="-7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Independent</a:t>
            </a:r>
            <a:r>
              <a:rPr sz="1000" spc="-72"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72"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72"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Movies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txBox="1"/>
          <p:nvPr/>
        </p:nvSpPr>
        <p:spPr>
          <a:xfrm>
            <a:off x="2396836" y="3448100"/>
            <a:ext cx="4488873" cy="378075"/>
          </a:xfrm>
          <a:prstGeom prst="rect">
            <a:avLst/>
          </a:prstGeom>
        </p:spPr>
        <p:txBody>
          <a:bodyPr vert="horz" wrap="square" lIns="0" tIns="8659" rIns="0" bIns="0" rtlCol="0">
            <a:spAutoFit/>
          </a:bodyPr>
          <a:lstStyle/>
          <a:p>
            <a:pPr marL="8659">
              <a:spcBef>
                <a:spcPts val="68"/>
              </a:spcBef>
            </a:pP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Distribution</a:t>
            </a:r>
            <a:r>
              <a:rPr sz="2400" b="1" spc="-3"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34" dirty="0">
                <a:solidFill>
                  <a:srgbClr val="0070C0"/>
                </a:solidFill>
                <a:latin typeface="Calibri" panose="020F0502020204030204" pitchFamily="34" charset="0"/>
                <a:ea typeface="Calibri" panose="020F0502020204030204" pitchFamily="34" charset="0"/>
                <a:cs typeface="Calibri" panose="020F0502020204030204" pitchFamily="34" charset="0"/>
              </a:rPr>
              <a:t>of</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content</a:t>
            </a:r>
            <a:r>
              <a:rPr sz="2400" b="1" spc="-3"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by</a:t>
            </a:r>
            <a:r>
              <a:rPr sz="2400" b="1" spc="-3"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14" dirty="0">
                <a:solidFill>
                  <a:srgbClr val="0070C0"/>
                </a:solidFill>
                <a:latin typeface="Calibri" panose="020F0502020204030204" pitchFamily="34" charset="0"/>
                <a:ea typeface="Calibri" panose="020F0502020204030204" pitchFamily="34" charset="0"/>
                <a:cs typeface="Calibri" panose="020F0502020204030204" pitchFamily="34" charset="0"/>
              </a:rPr>
              <a:t>type</a:t>
            </a:r>
            <a:r>
              <a:rPr lang="en-US" sz="2400" b="1" spc="-14" dirty="0">
                <a:solidFill>
                  <a:srgbClr val="0070C0"/>
                </a:solidFill>
                <a:latin typeface="Calibri" panose="020F0502020204030204" pitchFamily="34" charset="0"/>
                <a:ea typeface="Calibri" panose="020F0502020204030204" pitchFamily="34" charset="0"/>
                <a:cs typeface="Calibri" panose="020F0502020204030204" pitchFamily="34" charset="0"/>
              </a:rPr>
              <a:t> -</a:t>
            </a:r>
            <a:endParaRPr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object 7"/>
          <p:cNvSpPr txBox="1"/>
          <p:nvPr/>
        </p:nvSpPr>
        <p:spPr>
          <a:xfrm>
            <a:off x="2368259" y="4005732"/>
            <a:ext cx="6844146" cy="2449388"/>
          </a:xfrm>
          <a:prstGeom prst="rect">
            <a:avLst/>
          </a:prstGeom>
          <a:solidFill>
            <a:srgbClr val="F4F4F4"/>
          </a:solidFill>
          <a:ln w="3175">
            <a:solidFill>
              <a:srgbClr val="E2E2E2"/>
            </a:solidFill>
          </a:ln>
        </p:spPr>
        <p:txBody>
          <a:bodyPr vert="horz" wrap="square" lIns="0" tIns="0" rIns="0" bIns="0" rtlCol="0">
            <a:spAutoFit/>
          </a:bodyPr>
          <a:lstStyle/>
          <a:p>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Count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number</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of</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Movies</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TV</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Shows</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type_counts</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].value_counts()</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Create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figure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and</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axes</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049454">
              <a:spcBef>
                <a:spcPts val="37"/>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fig,</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axes</a:t>
            </a:r>
            <a:r>
              <a:rPr sz="10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plt.subplots(</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1</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2</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figsize=(</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colors</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sns.color_palette(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"muted"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len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(type_counts))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a:t>
            </a:r>
            <a:r>
              <a:rPr sz="1000" i="1" spc="-1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countplot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53252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sns.countplot(data=DF,</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x=</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ax=axes[</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0</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palette=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"pastel"</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axes[</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].set_title(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of</a:t>
            </a:r>
            <a:r>
              <a:rPr sz="1000" spc="-2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Content</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by</a:t>
            </a:r>
            <a:r>
              <a:rPr sz="1000" spc="-2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14</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axes[</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].set_xlabel(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axes[</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].set_ylabel(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74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1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pie</a:t>
            </a:r>
            <a:r>
              <a:rPr sz="1000" i="1" spc="-1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chart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88330">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axes[</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].pie(type_counts,</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labels=type_counts.index,</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autopct=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'%.0f</a:t>
            </a:r>
            <a:r>
              <a:rPr sz="1000" spc="-7" dirty="0">
                <a:solidFill>
                  <a:srgbClr val="3CADE8"/>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colors=colors)</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axes[</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].set_title(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'Percentage</a:t>
            </a:r>
            <a:r>
              <a:rPr sz="1000" spc="-48"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Distribution</a:t>
            </a:r>
            <a:r>
              <a:rPr sz="1000" spc="-4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of</a:t>
            </a:r>
            <a:r>
              <a:rPr sz="1000" spc="-4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Content'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14</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767"/>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Adjust</a:t>
            </a:r>
            <a:r>
              <a:rPr sz="1000" i="1" spc="-24"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layout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88763">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plt.suptitle(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'Distribution</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of</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Content</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by</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16</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plt.tight_layout()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p:nvPr/>
        </p:nvSpPr>
        <p:spPr>
          <a:xfrm>
            <a:off x="4024746" y="623455"/>
            <a:ext cx="4142942" cy="2570451"/>
          </a:xfrm>
          <a:custGeom>
            <a:avLst/>
            <a:gdLst/>
            <a:ahLst/>
            <a:cxnLst/>
            <a:rect l="l" t="t" r="r" b="b"/>
            <a:pathLst>
              <a:path w="6076315" h="3769995">
                <a:moveTo>
                  <a:pt x="0" y="1904"/>
                </a:moveTo>
                <a:lnTo>
                  <a:pt x="6076315" y="1904"/>
                </a:lnTo>
              </a:path>
              <a:path w="6076315" h="3769995">
                <a:moveTo>
                  <a:pt x="6075045" y="0"/>
                </a:moveTo>
                <a:lnTo>
                  <a:pt x="6075045" y="3769995"/>
                </a:lnTo>
              </a:path>
              <a:path w="6076315" h="3769995">
                <a:moveTo>
                  <a:pt x="6076315" y="3768725"/>
                </a:moveTo>
                <a:lnTo>
                  <a:pt x="0" y="3768725"/>
                </a:lnTo>
              </a:path>
              <a:path w="6076315" h="3769995">
                <a:moveTo>
                  <a:pt x="1905" y="3769995"/>
                </a:moveTo>
                <a:lnTo>
                  <a:pt x="1905" y="0"/>
                </a:lnTo>
              </a:path>
              <a:path w="6076315" h="3769995">
                <a:moveTo>
                  <a:pt x="0" y="1904"/>
                </a:moveTo>
                <a:lnTo>
                  <a:pt x="6076315" y="1904"/>
                </a:lnTo>
              </a:path>
              <a:path w="6076315" h="3769995">
                <a:moveTo>
                  <a:pt x="6075045" y="0"/>
                </a:moveTo>
                <a:lnTo>
                  <a:pt x="6075045" y="3769995"/>
                </a:lnTo>
              </a:path>
              <a:path w="6076315" h="3769995">
                <a:moveTo>
                  <a:pt x="6076315" y="3768725"/>
                </a:moveTo>
                <a:lnTo>
                  <a:pt x="0" y="3768725"/>
                </a:lnTo>
              </a:path>
              <a:path w="6076315" h="3769995">
                <a:moveTo>
                  <a:pt x="1905" y="3769995"/>
                </a:moveTo>
                <a:lnTo>
                  <a:pt x="1905" y="0"/>
                </a:lnTo>
              </a:path>
            </a:pathLst>
          </a:custGeom>
          <a:ln w="3175">
            <a:solidFill>
              <a:srgbClr val="E2E2E2"/>
            </a:solidFill>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6398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4069773" y="1102302"/>
            <a:ext cx="3441556" cy="153888"/>
          </a:xfrm>
          <a:prstGeom prst="rect">
            <a:avLst/>
          </a:prstGeom>
          <a:solidFill>
            <a:srgbClr val="EDEDED"/>
          </a:solidFill>
        </p:spPr>
        <p:txBody>
          <a:bodyPr vert="horz" wrap="square" lIns="0" tIns="0" rIns="0" bIns="0" rtlCol="0">
            <a:spAutoFit/>
          </a:bodyPr>
          <a:lstStyle/>
          <a:p>
            <a:pPr marL="433"/>
            <a:endParaRPr sz="1000" dirty="0">
              <a:latin typeface="Courier New"/>
              <a:cs typeface="Courier New"/>
            </a:endParaRPr>
          </a:p>
        </p:txBody>
      </p:sp>
      <p:sp>
        <p:nvSpPr>
          <p:cNvPr id="9" name="object 9"/>
          <p:cNvSpPr txBox="1"/>
          <p:nvPr/>
        </p:nvSpPr>
        <p:spPr>
          <a:xfrm>
            <a:off x="4069773" y="1425286"/>
            <a:ext cx="3671022" cy="153888"/>
          </a:xfrm>
          <a:prstGeom prst="rect">
            <a:avLst/>
          </a:prstGeom>
          <a:solidFill>
            <a:srgbClr val="EDEDED"/>
          </a:solidFill>
        </p:spPr>
        <p:txBody>
          <a:bodyPr vert="horz" wrap="square" lIns="0" tIns="0" rIns="0" bIns="0" rtlCol="0">
            <a:spAutoFit/>
          </a:bodyPr>
          <a:lstStyle/>
          <a:p>
            <a:pPr marL="115163"/>
            <a:endParaRPr sz="1000" dirty="0">
              <a:latin typeface="Courier New"/>
              <a:cs typeface="Courier New"/>
            </a:endParaRPr>
          </a:p>
        </p:txBody>
      </p:sp>
      <p:pic>
        <p:nvPicPr>
          <p:cNvPr id="10" name="object 10"/>
          <p:cNvPicPr/>
          <p:nvPr/>
        </p:nvPicPr>
        <p:blipFill>
          <a:blip r:embed="rId2" cstate="print"/>
          <a:stretch>
            <a:fillRect/>
          </a:stretch>
        </p:blipFill>
        <p:spPr>
          <a:xfrm>
            <a:off x="2313059" y="193964"/>
            <a:ext cx="6706250" cy="3629070"/>
          </a:xfrm>
          <a:prstGeom prst="rect">
            <a:avLst/>
          </a:prstGeom>
        </p:spPr>
      </p:pic>
      <p:sp>
        <p:nvSpPr>
          <p:cNvPr id="11" name="object 11"/>
          <p:cNvSpPr txBox="1"/>
          <p:nvPr/>
        </p:nvSpPr>
        <p:spPr>
          <a:xfrm>
            <a:off x="2313059" y="3958920"/>
            <a:ext cx="7024903" cy="514010"/>
          </a:xfrm>
          <a:prstGeom prst="rect">
            <a:avLst/>
          </a:prstGeom>
        </p:spPr>
        <p:txBody>
          <a:bodyPr vert="horz" wrap="square" lIns="0" tIns="8659" rIns="0" bIns="0" rtlCol="0">
            <a:spAutoFit/>
          </a:bodyPr>
          <a:lstStyle/>
          <a:p>
            <a:pPr marL="8659" marR="3464" algn="just">
              <a:spcBef>
                <a:spcPts val="68"/>
              </a:spcBef>
            </a:pPr>
            <a:r>
              <a:rPr lang="en-US" sz="1200" b="1" spc="-14"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a:t>
            </a:r>
          </a:p>
          <a:p>
            <a:pPr marL="8659" marR="3464" algn="just">
              <a:spcBef>
                <a:spcPts val="68"/>
              </a:spcBef>
            </a:pPr>
            <a:r>
              <a:rPr sz="1000" spc="-14" dirty="0">
                <a:latin typeface="Calibri" panose="020F0502020204030204" pitchFamily="34" charset="0"/>
                <a:ea typeface="Calibri" panose="020F0502020204030204" pitchFamily="34" charset="0"/>
                <a:cs typeface="Calibri" panose="020F0502020204030204" pitchFamily="34" charset="0"/>
              </a:rPr>
              <a:t>Using</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dataset,</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we</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calculated</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proportions</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3" dirty="0">
                <a:latin typeface="Calibri" panose="020F0502020204030204" pitchFamily="34" charset="0"/>
                <a:ea typeface="Calibri" panose="020F0502020204030204" pitchFamily="34" charset="0"/>
                <a:cs typeface="Calibri" panose="020F0502020204030204" pitchFamily="34" charset="0"/>
              </a:rPr>
              <a:t> </a:t>
            </a:r>
            <a:r>
              <a:rPr sz="1000" spc="-31" dirty="0">
                <a:latin typeface="Calibri" panose="020F0502020204030204" pitchFamily="34" charset="0"/>
                <a:ea typeface="Calibri" panose="020F0502020204030204" pitchFamily="34" charset="0"/>
                <a:cs typeface="Calibri" panose="020F0502020204030204" pitchFamily="34" charset="0"/>
              </a:rPr>
              <a:t>each</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content</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type.</a:t>
            </a:r>
            <a:r>
              <a:rPr sz="1000" spc="-3" dirty="0">
                <a:latin typeface="Calibri" panose="020F0502020204030204" pitchFamily="34" charset="0"/>
                <a:ea typeface="Calibri" panose="020F0502020204030204" pitchFamily="34" charset="0"/>
                <a:cs typeface="Calibri" panose="020F0502020204030204" pitchFamily="34" charset="0"/>
              </a:rPr>
              <a:t> </a:t>
            </a:r>
            <a:r>
              <a:rPr sz="1000" spc="-27" dirty="0">
                <a:latin typeface="Calibri" panose="020F0502020204030204" pitchFamily="34" charset="0"/>
                <a:ea typeface="Calibri" panose="020F0502020204030204" pitchFamily="34" charset="0"/>
                <a:cs typeface="Calibri" panose="020F0502020204030204" pitchFamily="34" charset="0"/>
              </a:rPr>
              <a:t>The</a:t>
            </a:r>
            <a:r>
              <a:rPr sz="1000" spc="-3"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analysis</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3"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that: Movies</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dominate</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platform,</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making</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up</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70%</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titles.TV</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Shows</a:t>
            </a:r>
            <a:r>
              <a:rPr sz="1000" spc="1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account</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for</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remaining </a:t>
            </a:r>
            <a:r>
              <a:rPr sz="1000" spc="-14" dirty="0">
                <a:latin typeface="Calibri" panose="020F0502020204030204" pitchFamily="34" charset="0"/>
                <a:ea typeface="Calibri" panose="020F0502020204030204" pitchFamily="34" charset="0"/>
                <a:cs typeface="Calibri" panose="020F0502020204030204" pitchFamily="34" charset="0"/>
              </a:rPr>
              <a:t>30%.</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2295850" y="5167180"/>
            <a:ext cx="7218868" cy="659708"/>
          </a:xfrm>
          <a:prstGeom prst="rect">
            <a:avLst/>
          </a:prstGeom>
          <a:solidFill>
            <a:srgbClr val="F4F4F4"/>
          </a:solidFill>
          <a:ln w="3175">
            <a:solidFill>
              <a:srgbClr val="E2E2E2"/>
            </a:solidFill>
          </a:ln>
        </p:spPr>
        <p:txBody>
          <a:bodyPr vert="horz" wrap="square" lIns="0" tIns="43728" rIns="0" bIns="0" rtlCol="0">
            <a:spAutoFit/>
          </a:bodyPr>
          <a:lstStyle/>
          <a:p>
            <a:pPr marL="44160" marR="74033">
              <a:spcBef>
                <a:spcPts val="344"/>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ratings=DF[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'rating'</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].value_counts().reset_index().sort_values(by=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ascending=</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False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704831"/>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rating_counts</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'rating'</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].value_counts() plt.pie(ratings[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8</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labels=ratings[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'rating'</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8</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autopct=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'%.0f</a:t>
            </a:r>
            <a:r>
              <a:rPr sz="1000" spc="-7" dirty="0">
                <a:solidFill>
                  <a:srgbClr val="3CADE8"/>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plt.suptitle(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'Rating</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on</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Netflix'</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20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txBox="1"/>
          <p:nvPr/>
        </p:nvSpPr>
        <p:spPr>
          <a:xfrm>
            <a:off x="2752581" y="5755698"/>
            <a:ext cx="6686837" cy="153888"/>
          </a:xfrm>
          <a:prstGeom prst="rect">
            <a:avLst/>
          </a:prstGeom>
          <a:solidFill>
            <a:srgbClr val="EDEDED"/>
          </a:solidFill>
        </p:spPr>
        <p:txBody>
          <a:bodyPr vert="horz" wrap="square" lIns="0" tIns="0" rIns="0" bIns="0" rtlCol="0">
            <a:spAutoFit/>
          </a:bodyPr>
          <a:lstStyle/>
          <a:p>
            <a:pPr marL="433"/>
            <a:r>
              <a:rPr sz="1000" dirty="0">
                <a:latin typeface="Courier New"/>
                <a:cs typeface="Courier New"/>
              </a:rPr>
              <a:t>Text(0.5,</a:t>
            </a:r>
            <a:r>
              <a:rPr sz="1000" spc="-44" dirty="0">
                <a:latin typeface="Courier New"/>
                <a:cs typeface="Courier New"/>
              </a:rPr>
              <a:t> </a:t>
            </a:r>
            <a:r>
              <a:rPr sz="1000" dirty="0">
                <a:latin typeface="Courier New"/>
                <a:cs typeface="Courier New"/>
              </a:rPr>
              <a:t>0.98,</a:t>
            </a:r>
            <a:r>
              <a:rPr sz="1000" spc="-41" dirty="0">
                <a:latin typeface="Courier New"/>
                <a:cs typeface="Courier New"/>
              </a:rPr>
              <a:t> </a:t>
            </a:r>
            <a:r>
              <a:rPr sz="1000" dirty="0">
                <a:latin typeface="Courier New"/>
                <a:cs typeface="Courier New"/>
              </a:rPr>
              <a:t>'Rating</a:t>
            </a:r>
            <a:r>
              <a:rPr sz="1000" spc="-44" dirty="0">
                <a:latin typeface="Courier New"/>
                <a:cs typeface="Courier New"/>
              </a:rPr>
              <a:t> </a:t>
            </a:r>
            <a:r>
              <a:rPr sz="1000" dirty="0">
                <a:latin typeface="Courier New"/>
                <a:cs typeface="Courier New"/>
              </a:rPr>
              <a:t>on</a:t>
            </a:r>
            <a:r>
              <a:rPr sz="1000" spc="-41" dirty="0">
                <a:latin typeface="Courier New"/>
                <a:cs typeface="Courier New"/>
              </a:rPr>
              <a:t> </a:t>
            </a:r>
            <a:r>
              <a:rPr sz="1000" spc="-7" dirty="0">
                <a:latin typeface="Courier New"/>
                <a:cs typeface="Courier New"/>
              </a:rPr>
              <a:t>Netflix')</a:t>
            </a:r>
            <a:endParaRPr sz="1000" dirty="0">
              <a:latin typeface="Courier New"/>
              <a:cs typeface="Courier New"/>
            </a:endParaRPr>
          </a:p>
        </p:txBody>
      </p:sp>
      <p:sp>
        <p:nvSpPr>
          <p:cNvPr id="15" name="TextBox 14">
            <a:extLst>
              <a:ext uri="{FF2B5EF4-FFF2-40B4-BE49-F238E27FC236}">
                <a16:creationId xmlns:a16="http://schemas.microsoft.com/office/drawing/2014/main" id="{6E568B2C-94E7-5FA9-92DA-38F30298A65D}"/>
              </a:ext>
            </a:extLst>
          </p:cNvPr>
          <p:cNvSpPr txBox="1"/>
          <p:nvPr/>
        </p:nvSpPr>
        <p:spPr>
          <a:xfrm>
            <a:off x="2313059" y="4608816"/>
            <a:ext cx="6102926" cy="461665"/>
          </a:xfrm>
          <a:prstGeom prst="rect">
            <a:avLst/>
          </a:prstGeom>
          <a:noFill/>
        </p:spPr>
        <p:txBody>
          <a:bodyPr wrap="square">
            <a:spAutoFit/>
          </a:bodyPr>
          <a:lstStyle/>
          <a:p>
            <a:pPr marL="8659">
              <a:spcBef>
                <a:spcPts val="678"/>
              </a:spcBef>
            </a:pPr>
            <a:r>
              <a:rPr lang="en-IN" sz="2400" b="1" spc="-5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Rating</a:t>
            </a:r>
            <a:r>
              <a:rPr lang="en-IN" sz="2400" b="1" spc="-51"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sz="2400" b="1" dirty="0">
                <a:solidFill>
                  <a:srgbClr val="0070C0"/>
                </a:solidFill>
                <a:latin typeface="Calibri" panose="020F0502020204030204" pitchFamily="34" charset="0"/>
                <a:ea typeface="Calibri" panose="020F0502020204030204" pitchFamily="34" charset="0"/>
                <a:cs typeface="Calibri" panose="020F0502020204030204" pitchFamily="34" charset="0"/>
              </a:rPr>
              <a:t>on</a:t>
            </a:r>
            <a:r>
              <a:rPr lang="en-IN" sz="2400" b="1" spc="-5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IN"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Netflix-</a:t>
            </a:r>
            <a:endParaRPr lang="en-IN"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814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711F26-DA08-82BF-2E17-8205930822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C452315-A43F-B2BE-BDE6-D4C35622A758}"/>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84D894E-8BF6-5418-9D60-39F2C080D375}"/>
              </a:ext>
            </a:extLst>
          </p:cNvPr>
          <p:cNvSpPr txBox="1"/>
          <p:nvPr/>
        </p:nvSpPr>
        <p:spPr>
          <a:xfrm>
            <a:off x="971551" y="1323291"/>
            <a:ext cx="8543925" cy="3539430"/>
          </a:xfrm>
          <a:prstGeom prst="rect">
            <a:avLst/>
          </a:prstGeom>
          <a:noFill/>
        </p:spPr>
        <p:txBody>
          <a:bodyPr wrap="square">
            <a:spAutoFit/>
          </a:bodyPr>
          <a:lstStyle/>
          <a:p>
            <a:r>
              <a:rPr lang="en-US" sz="4000" b="1" dirty="0">
                <a:solidFill>
                  <a:srgbClr val="00B050"/>
                </a:solidFill>
                <a:latin typeface="Calibri" panose="020F0502020204030204" pitchFamily="34" charset="0"/>
                <a:ea typeface="Calibri" panose="020F0502020204030204" pitchFamily="34" charset="0"/>
                <a:cs typeface="Calibri" panose="020F0502020204030204" pitchFamily="34" charset="0"/>
              </a:rPr>
              <a:t>Key Objectives:</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Exploratory Data Analysis:</a:t>
            </a:r>
          </a:p>
          <a:p>
            <a:pPr marL="742950" lvl="1" indent="-28575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Explore the dataset to understand sales trends, regional performance, and customer preferences.</a:t>
            </a:r>
          </a:p>
          <a:p>
            <a:pPr marL="742950" lvl="1" indent="-28575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Identify patterns in sales and profit across different categories, subcategories, and time periods.</a:t>
            </a:r>
          </a:p>
          <a:p>
            <a:pPr marL="742950" lvl="1" indent="-285750">
              <a:buFont typeface="+mj-lt"/>
              <a:buAutoNum type="arabicPeriod"/>
            </a:pP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Finding Insights:</a:t>
            </a:r>
          </a:p>
          <a:p>
            <a:pPr marL="742950" lvl="1" indent="-28575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Highlight the impact of key factors like discount, category, and region on sales and profit.</a:t>
            </a:r>
          </a:p>
          <a:p>
            <a:pPr marL="742950" lvl="1" indent="-28575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Provide actionable recommendations for optimizing marketing strategies, inventory management, and pricing.</a:t>
            </a:r>
          </a:p>
        </p:txBody>
      </p:sp>
    </p:spTree>
    <p:extLst>
      <p:ext uri="{BB962C8B-B14F-4D97-AF65-F5344CB8AC3E}">
        <p14:creationId xmlns:p14="http://schemas.microsoft.com/office/powerpoint/2010/main" val="680103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73927" y="673832"/>
            <a:ext cx="5832764" cy="2518460"/>
          </a:xfrm>
          <a:prstGeom prst="rect">
            <a:avLst/>
          </a:prstGeom>
        </p:spPr>
      </p:pic>
      <p:sp>
        <p:nvSpPr>
          <p:cNvPr id="3" name="object 3"/>
          <p:cNvSpPr txBox="1"/>
          <p:nvPr/>
        </p:nvSpPr>
        <p:spPr>
          <a:xfrm>
            <a:off x="2673926" y="3442855"/>
            <a:ext cx="5985163" cy="962851"/>
          </a:xfrm>
          <a:prstGeom prst="rect">
            <a:avLst/>
          </a:prstGeom>
        </p:spPr>
        <p:txBody>
          <a:bodyPr vert="horz" wrap="square" lIns="0" tIns="8659" rIns="0" bIns="0" rtlCol="0">
            <a:spAutoFit/>
          </a:bodyPr>
          <a:lstStyle/>
          <a:p>
            <a:pPr marL="8659">
              <a:spcBef>
                <a:spcPts val="68"/>
              </a:spcBef>
            </a:pPr>
            <a:r>
              <a:rPr sz="1200"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r>
              <a:rPr lang="en-US" sz="1200" spc="-7" dirty="0">
                <a:solidFill>
                  <a:srgbClr val="FF0000"/>
                </a:solidFill>
                <a:latin typeface="Calibri" panose="020F0502020204030204" pitchFamily="34" charset="0"/>
                <a:ea typeface="Calibri" panose="020F0502020204030204" pitchFamily="34" charset="0"/>
                <a:cs typeface="Calibri" panose="020F0502020204030204" pitchFamily="34" charset="0"/>
              </a:rPr>
              <a:t>-</a:t>
            </a:r>
            <a:endParaRPr sz="1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8659" marR="3464">
              <a:spcBef>
                <a:spcPts val="614"/>
              </a:spcBef>
            </a:pPr>
            <a:r>
              <a:rPr sz="1000" dirty="0">
                <a:latin typeface="Calibri" panose="020F0502020204030204" pitchFamily="34" charset="0"/>
                <a:ea typeface="Calibri" panose="020F0502020204030204" pitchFamily="34" charset="0"/>
                <a:cs typeface="Calibri" panose="020F0502020204030204" pitchFamily="34" charset="0"/>
              </a:rPr>
              <a:t>Overall</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Distribution:</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TV-MA</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leads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ratings,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making</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up</a:t>
            </a:r>
            <a:r>
              <a:rPr sz="1000" spc="10" dirty="0">
                <a:latin typeface="Calibri" panose="020F0502020204030204" pitchFamily="34" charset="0"/>
                <a:ea typeface="Calibri" panose="020F0502020204030204" pitchFamily="34" charset="0"/>
                <a:cs typeface="Calibri" panose="020F0502020204030204" pitchFamily="34" charset="0"/>
              </a:rPr>
              <a:t> </a:t>
            </a:r>
            <a:r>
              <a:rPr sz="1000" spc="-44" dirty="0">
                <a:latin typeface="Calibri" panose="020F0502020204030204" pitchFamily="34" charset="0"/>
                <a:ea typeface="Calibri" panose="020F0502020204030204" pitchFamily="34" charset="0"/>
                <a:cs typeface="Calibri" panose="020F0502020204030204" pitchFamily="34" charset="0"/>
              </a:rPr>
              <a:t>a</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significant</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portion</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Netflix’s </a:t>
            </a:r>
            <a:r>
              <a:rPr sz="1000" dirty="0">
                <a:latin typeface="Calibri" panose="020F0502020204030204" pitchFamily="34" charset="0"/>
                <a:ea typeface="Calibri" panose="020F0502020204030204" pitchFamily="34" charset="0"/>
                <a:cs typeface="Calibri" panose="020F0502020204030204" pitchFamily="34" charset="0"/>
              </a:rPr>
              <a:t>catalog.</a:t>
            </a:r>
            <a:r>
              <a:rPr sz="1000" spc="3" dirty="0">
                <a:latin typeface="Calibri" panose="020F0502020204030204" pitchFamily="34" charset="0"/>
                <a:ea typeface="Calibri" panose="020F0502020204030204" pitchFamily="34" charset="0"/>
                <a:cs typeface="Calibri" panose="020F0502020204030204" pitchFamily="34" charset="0"/>
              </a:rPr>
              <a:t> </a:t>
            </a:r>
            <a:r>
              <a:rPr sz="1000" spc="-24" dirty="0">
                <a:latin typeface="Calibri" panose="020F0502020204030204" pitchFamily="34" charset="0"/>
                <a:ea typeface="Calibri" panose="020F0502020204030204" pitchFamily="34" charset="0"/>
                <a:cs typeface="Calibri" panose="020F0502020204030204" pitchFamily="34" charset="0"/>
              </a:rPr>
              <a:t>TV-14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and</a:t>
            </a:r>
            <a:r>
              <a:rPr sz="1000" spc="3" dirty="0">
                <a:latin typeface="Calibri" panose="020F0502020204030204" pitchFamily="34" charset="0"/>
                <a:ea typeface="Calibri" panose="020F0502020204030204" pitchFamily="34" charset="0"/>
                <a:cs typeface="Calibri" panose="020F0502020204030204" pitchFamily="34" charset="0"/>
              </a:rPr>
              <a:t> </a:t>
            </a:r>
            <a:r>
              <a:rPr sz="1000" spc="-31" dirty="0">
                <a:latin typeface="Calibri" panose="020F0502020204030204" pitchFamily="34" charset="0"/>
                <a:ea typeface="Calibri" panose="020F0502020204030204" pitchFamily="34" charset="0"/>
                <a:cs typeface="Calibri" panose="020F0502020204030204" pitchFamily="34" charset="0"/>
              </a:rPr>
              <a:t>TV-</a:t>
            </a:r>
            <a:r>
              <a:rPr sz="1000" spc="-34" dirty="0">
                <a:latin typeface="Calibri" panose="020F0502020204030204" pitchFamily="34" charset="0"/>
                <a:ea typeface="Calibri" panose="020F0502020204030204" pitchFamily="34" charset="0"/>
                <a:cs typeface="Calibri" panose="020F0502020204030204" pitchFamily="34" charset="0"/>
              </a:rPr>
              <a:t>PG</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follow,</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showing</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that</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Netflix</a:t>
            </a:r>
            <a:r>
              <a:rPr sz="1000" spc="7"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appeals</a:t>
            </a:r>
            <a:r>
              <a:rPr sz="1000" spc="3" dirty="0">
                <a:latin typeface="Calibri" panose="020F0502020204030204" pitchFamily="34" charset="0"/>
                <a:ea typeface="Calibri" panose="020F0502020204030204" pitchFamily="34" charset="0"/>
                <a:cs typeface="Calibri" panose="020F0502020204030204" pitchFamily="34" charset="0"/>
              </a:rPr>
              <a:t> </a:t>
            </a:r>
            <a:r>
              <a:rPr sz="1000" spc="34" dirty="0">
                <a:latin typeface="Calibri" panose="020F0502020204030204" pitchFamily="34" charset="0"/>
                <a:ea typeface="Calibri" panose="020F0502020204030204" pitchFamily="34" charset="0"/>
                <a:cs typeface="Calibri" panose="020F0502020204030204" pitchFamily="34" charset="0"/>
              </a:rPr>
              <a:t>to</a:t>
            </a:r>
            <a:r>
              <a:rPr sz="1000" spc="7" dirty="0">
                <a:latin typeface="Calibri" panose="020F0502020204030204" pitchFamily="34" charset="0"/>
                <a:ea typeface="Calibri" panose="020F0502020204030204" pitchFamily="34" charset="0"/>
                <a:cs typeface="Calibri" panose="020F0502020204030204" pitchFamily="34" charset="0"/>
              </a:rPr>
              <a:t> </a:t>
            </a:r>
            <a:r>
              <a:rPr sz="1000" spc="-44" dirty="0">
                <a:latin typeface="Calibri" panose="020F0502020204030204" pitchFamily="34" charset="0"/>
                <a:ea typeface="Calibri" panose="020F0502020204030204" pitchFamily="34" charset="0"/>
                <a:cs typeface="Calibri" panose="020F0502020204030204" pitchFamily="34" charset="0"/>
              </a:rPr>
              <a:t>a</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wide</a:t>
            </a:r>
            <a:r>
              <a:rPr sz="1000" spc="3"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audience</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but</a:t>
            </a:r>
            <a:r>
              <a:rPr sz="1000" spc="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primarily </a:t>
            </a:r>
            <a:r>
              <a:rPr sz="1000" dirty="0">
                <a:latin typeface="Calibri" panose="020F0502020204030204" pitchFamily="34" charset="0"/>
                <a:ea typeface="Calibri" panose="020F0502020204030204" pitchFamily="34" charset="0"/>
                <a:cs typeface="Calibri" panose="020F0502020204030204" pitchFamily="34" charset="0"/>
              </a:rPr>
              <a:t>targets</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mature</a:t>
            </a:r>
            <a:r>
              <a:rPr sz="1000" spc="3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viewers.</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17318">
              <a:spcBef>
                <a:spcPts val="614"/>
              </a:spcBef>
            </a:pPr>
            <a:r>
              <a:rPr sz="1000" spc="-14" dirty="0">
                <a:latin typeface="Calibri" panose="020F0502020204030204" pitchFamily="34" charset="0"/>
                <a:ea typeface="Calibri" panose="020F0502020204030204" pitchFamily="34" charset="0"/>
                <a:cs typeface="Calibri" panose="020F0502020204030204" pitchFamily="34" charset="0"/>
              </a:rPr>
              <a:t>Ratings</a:t>
            </a:r>
            <a:r>
              <a:rPr sz="1000" spc="-1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by</a:t>
            </a:r>
            <a:r>
              <a:rPr sz="1000" spc="-17"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Type:</a:t>
            </a:r>
            <a:r>
              <a:rPr sz="1000" spc="-1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Movies</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tend</a:t>
            </a:r>
            <a:r>
              <a:rPr sz="1000" spc="-17" dirty="0">
                <a:latin typeface="Calibri" panose="020F0502020204030204" pitchFamily="34" charset="0"/>
                <a:ea typeface="Calibri" panose="020F0502020204030204" pitchFamily="34" charset="0"/>
                <a:cs typeface="Calibri" panose="020F0502020204030204" pitchFamily="34" charset="0"/>
              </a:rPr>
              <a:t> </a:t>
            </a:r>
            <a:r>
              <a:rPr sz="1000" spc="34" dirty="0">
                <a:latin typeface="Calibri" panose="020F0502020204030204" pitchFamily="34" charset="0"/>
                <a:ea typeface="Calibri" panose="020F0502020204030204" pitchFamily="34" charset="0"/>
                <a:cs typeface="Calibri" panose="020F0502020204030204" pitchFamily="34" charset="0"/>
              </a:rPr>
              <a:t>to</a:t>
            </a:r>
            <a:r>
              <a:rPr sz="1000" spc="-17"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have</a:t>
            </a:r>
            <a:r>
              <a:rPr sz="1000" spc="-17" dirty="0">
                <a:latin typeface="Calibri" panose="020F0502020204030204" pitchFamily="34" charset="0"/>
                <a:ea typeface="Calibri" panose="020F0502020204030204" pitchFamily="34" charset="0"/>
                <a:cs typeface="Calibri" panose="020F0502020204030204" pitchFamily="34" charset="0"/>
              </a:rPr>
              <a:t> </a:t>
            </a:r>
            <a:r>
              <a:rPr sz="1000" spc="-44" dirty="0">
                <a:latin typeface="Calibri" panose="020F0502020204030204" pitchFamily="34" charset="0"/>
                <a:ea typeface="Calibri" panose="020F0502020204030204" pitchFamily="34" charset="0"/>
                <a:cs typeface="Calibri" panose="020F0502020204030204" pitchFamily="34" charset="0"/>
              </a:rPr>
              <a:t>a</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broader</a:t>
            </a:r>
            <a:r>
              <a:rPr sz="1000" spc="-1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range</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ratings,</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including</a:t>
            </a:r>
            <a:r>
              <a:rPr sz="1000" spc="-17" dirty="0">
                <a:latin typeface="Calibri" panose="020F0502020204030204" pitchFamily="34" charset="0"/>
                <a:ea typeface="Calibri" panose="020F0502020204030204" pitchFamily="34" charset="0"/>
                <a:cs typeface="Calibri" panose="020F0502020204030204" pitchFamily="34" charset="0"/>
              </a:rPr>
              <a:t> </a:t>
            </a:r>
            <a:r>
              <a:rPr sz="1000" spc="-82" dirty="0">
                <a:latin typeface="Calibri" panose="020F0502020204030204" pitchFamily="34" charset="0"/>
                <a:ea typeface="Calibri" panose="020F0502020204030204" pitchFamily="34" charset="0"/>
                <a:cs typeface="Calibri" panose="020F0502020204030204" pitchFamily="34" charset="0"/>
              </a:rPr>
              <a:t>R</a:t>
            </a:r>
            <a:r>
              <a:rPr sz="1000" spc="-1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and</a:t>
            </a:r>
            <a:r>
              <a:rPr sz="1000" spc="-17" dirty="0">
                <a:latin typeface="Calibri" panose="020F0502020204030204" pitchFamily="34" charset="0"/>
                <a:ea typeface="Calibri" panose="020F0502020204030204" pitchFamily="34" charset="0"/>
                <a:cs typeface="Calibri" panose="020F0502020204030204" pitchFamily="34" charset="0"/>
              </a:rPr>
              <a:t> </a:t>
            </a:r>
            <a:r>
              <a:rPr sz="1000" spc="-31" dirty="0">
                <a:latin typeface="Calibri" panose="020F0502020204030204" pitchFamily="34" charset="0"/>
                <a:ea typeface="Calibri" panose="020F0502020204030204" pitchFamily="34" charset="0"/>
                <a:cs typeface="Calibri" panose="020F0502020204030204" pitchFamily="34" charset="0"/>
              </a:rPr>
              <a:t>PG-</a:t>
            </a:r>
            <a:r>
              <a:rPr sz="1000" spc="-17" dirty="0">
                <a:latin typeface="Calibri" panose="020F0502020204030204" pitchFamily="34" charset="0"/>
                <a:ea typeface="Calibri" panose="020F0502020204030204" pitchFamily="34" charset="0"/>
                <a:cs typeface="Calibri" panose="020F0502020204030204" pitchFamily="34" charset="0"/>
              </a:rPr>
              <a:t>13, </a:t>
            </a:r>
            <a:r>
              <a:rPr sz="1000" dirty="0">
                <a:latin typeface="Calibri" panose="020F0502020204030204" pitchFamily="34" charset="0"/>
                <a:ea typeface="Calibri" panose="020F0502020204030204" pitchFamily="34" charset="0"/>
                <a:cs typeface="Calibri" panose="020F0502020204030204" pitchFamily="34" charset="0"/>
              </a:rPr>
              <a:t>reflecting</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traditional</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film</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ratings.</a:t>
            </a:r>
            <a:r>
              <a:rPr sz="1000" spc="20" dirty="0">
                <a:latin typeface="Calibri" panose="020F0502020204030204" pitchFamily="34" charset="0"/>
                <a:ea typeface="Calibri" panose="020F0502020204030204" pitchFamily="34" charset="0"/>
                <a:cs typeface="Calibri" panose="020F0502020204030204" pitchFamily="34" charset="0"/>
              </a:rPr>
              <a:t> </a:t>
            </a:r>
            <a:r>
              <a:rPr sz="1000" spc="-44" dirty="0">
                <a:latin typeface="Calibri" panose="020F0502020204030204" pitchFamily="34" charset="0"/>
                <a:ea typeface="Calibri" panose="020F0502020204030204" pitchFamily="34" charset="0"/>
                <a:cs typeface="Calibri" panose="020F0502020204030204" pitchFamily="34" charset="0"/>
              </a:rPr>
              <a:t>TV</a:t>
            </a:r>
            <a:r>
              <a:rPr sz="1000" spc="20"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Shows</a:t>
            </a:r>
            <a:r>
              <a:rPr sz="1000" spc="2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are</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dominated</a:t>
            </a:r>
            <a:r>
              <a:rPr sz="1000" spc="2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by</a:t>
            </a:r>
            <a:r>
              <a:rPr sz="1000" spc="1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TV-MA</a:t>
            </a:r>
            <a:r>
              <a:rPr sz="1000" spc="2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and</a:t>
            </a:r>
            <a:r>
              <a:rPr sz="1000" spc="20" dirty="0">
                <a:latin typeface="Calibri" panose="020F0502020204030204" pitchFamily="34" charset="0"/>
                <a:ea typeface="Calibri" panose="020F0502020204030204" pitchFamily="34" charset="0"/>
                <a:cs typeface="Calibri" panose="020F0502020204030204" pitchFamily="34" charset="0"/>
              </a:rPr>
              <a:t> </a:t>
            </a:r>
            <a:r>
              <a:rPr sz="1000" spc="-24" dirty="0">
                <a:latin typeface="Calibri" panose="020F0502020204030204" pitchFamily="34" charset="0"/>
                <a:ea typeface="Calibri" panose="020F0502020204030204" pitchFamily="34" charset="0"/>
                <a:cs typeface="Calibri" panose="020F0502020204030204" pitchFamily="34" charset="0"/>
              </a:rPr>
              <a:t>TV-</a:t>
            </a:r>
            <a:r>
              <a:rPr sz="1000" spc="-20" dirty="0">
                <a:latin typeface="Calibri" panose="020F0502020204030204" pitchFamily="34" charset="0"/>
                <a:ea typeface="Calibri" panose="020F0502020204030204" pitchFamily="34" charset="0"/>
                <a:cs typeface="Calibri" panose="020F0502020204030204" pitchFamily="34" charset="0"/>
              </a:rPr>
              <a:t>14,</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highlighting</a:t>
            </a:r>
            <a:r>
              <a:rPr sz="1000" spc="20" dirty="0">
                <a:latin typeface="Calibri" panose="020F0502020204030204" pitchFamily="34" charset="0"/>
                <a:ea typeface="Calibri" panose="020F0502020204030204" pitchFamily="34" charset="0"/>
                <a:cs typeface="Calibri" panose="020F0502020204030204" pitchFamily="34" charset="0"/>
              </a:rPr>
              <a:t> </a:t>
            </a:r>
            <a:r>
              <a:rPr sz="1000" spc="-34" dirty="0">
                <a:latin typeface="Calibri" panose="020F0502020204030204" pitchFamily="34" charset="0"/>
                <a:ea typeface="Calibri" panose="020F0502020204030204" pitchFamily="34" charset="0"/>
                <a:cs typeface="Calibri" panose="020F0502020204030204" pitchFamily="34" charset="0"/>
              </a:rPr>
              <a:t>a </a:t>
            </a:r>
            <a:r>
              <a:rPr sz="1000" dirty="0">
                <a:latin typeface="Calibri" panose="020F0502020204030204" pitchFamily="34" charset="0"/>
                <a:ea typeface="Calibri" panose="020F0502020204030204" pitchFamily="34" charset="0"/>
                <a:cs typeface="Calibri" panose="020F0502020204030204" pitchFamily="34" charset="0"/>
              </a:rPr>
              <a:t>focus</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on</a:t>
            </a:r>
            <a:r>
              <a:rPr sz="1000" spc="-3"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episodic </a:t>
            </a:r>
            <a:r>
              <a:rPr sz="1000" dirty="0">
                <a:latin typeface="Calibri" panose="020F0502020204030204" pitchFamily="34" charset="0"/>
                <a:ea typeface="Calibri" panose="020F0502020204030204" pitchFamily="34" charset="0"/>
                <a:cs typeface="Calibri" panose="020F0502020204030204" pitchFamily="34" charset="0"/>
              </a:rPr>
              <a:t>content</a:t>
            </a:r>
            <a:r>
              <a:rPr sz="1000" spc="-3"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for</a:t>
            </a:r>
            <a:r>
              <a:rPr sz="1000" spc="-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adults</a:t>
            </a:r>
            <a:r>
              <a:rPr sz="1000" spc="-3"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and</a:t>
            </a:r>
            <a:r>
              <a:rPr sz="1000" spc="-3"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teens.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txBox="1"/>
          <p:nvPr/>
        </p:nvSpPr>
        <p:spPr>
          <a:xfrm>
            <a:off x="2673927" y="4867374"/>
            <a:ext cx="5985163" cy="1422592"/>
          </a:xfrm>
          <a:prstGeom prst="rect">
            <a:avLst/>
          </a:prstGeom>
          <a:solidFill>
            <a:srgbClr val="F4F4F4"/>
          </a:solidFill>
          <a:ln w="3175">
            <a:solidFill>
              <a:srgbClr val="E2E2E2"/>
            </a:solidFill>
          </a:ln>
        </p:spPr>
        <p:txBody>
          <a:bodyPr vert="horz" wrap="square" lIns="0" tIns="37234" rIns="0" bIns="0" rtlCol="0">
            <a:spAutoFit/>
          </a:bodyPr>
          <a:lstStyle/>
          <a:p>
            <a:pPr marL="44160">
              <a:spcBef>
                <a:spcPts val="293"/>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popular_movie_genre=DF[DF[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'Movie'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"listed_in"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).size(</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88763">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).sort_values(ascending=</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False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popular_series_genre=DF[DF[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'TV Show'</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"listed_in"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).size().sort_values(ascending=</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False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681118">
              <a:spcBef>
                <a:spcPts val="3"/>
              </a:spcBef>
            </a:pP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plt.bar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(popular_movie_genre.index, popular_movie_genre.values,color=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'purple'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plt.xticks(rotation=</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45</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ha=</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'right'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1681118">
              <a:spcBef>
                <a:spcPts val="3"/>
              </a:spcBef>
            </a:pP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plt.xlabel</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"Genres"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"Movies</a:t>
            </a:r>
            <a:r>
              <a:rPr sz="1000" spc="-10"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Frequency"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705697">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plt.suptitle(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"Top</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10</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popular</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genres</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for</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movies</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on</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Netflix"</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705697">
              <a:spcBef>
                <a:spcPts val="37"/>
              </a:spcBef>
            </a:pP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plt.show</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A40B0FA4-9A7A-8111-0CCF-67EEA5FC94DD}"/>
              </a:ext>
            </a:extLst>
          </p:cNvPr>
          <p:cNvSpPr txBox="1"/>
          <p:nvPr/>
        </p:nvSpPr>
        <p:spPr>
          <a:xfrm>
            <a:off x="2615044" y="4440825"/>
            <a:ext cx="6102926" cy="461665"/>
          </a:xfrm>
          <a:prstGeom prst="rect">
            <a:avLst/>
          </a:prstGeom>
          <a:noFill/>
        </p:spPr>
        <p:txBody>
          <a:bodyPr wrap="square">
            <a:spAutoFit/>
          </a:bodyPr>
          <a:lstStyle/>
          <a:p>
            <a:pPr marL="8659">
              <a:spcBef>
                <a:spcPts val="678"/>
              </a:spcBef>
            </a:pPr>
            <a:r>
              <a:rPr lang="en-US" sz="2400" b="1" spc="-51" dirty="0">
                <a:solidFill>
                  <a:srgbClr val="0070C0"/>
                </a:solidFill>
                <a:latin typeface="Calibri" panose="020F0502020204030204" pitchFamily="34" charset="0"/>
                <a:ea typeface="Calibri" panose="020F0502020204030204" pitchFamily="34" charset="0"/>
                <a:cs typeface="Calibri" panose="020F0502020204030204" pitchFamily="34" charset="0"/>
              </a:rPr>
              <a:t>T</a:t>
            </a:r>
            <a:r>
              <a:rPr lang="en-IN" sz="2400" b="1" spc="-51" dirty="0">
                <a:solidFill>
                  <a:srgbClr val="0070C0"/>
                </a:solidFill>
                <a:latin typeface="Calibri" panose="020F0502020204030204" pitchFamily="34" charset="0"/>
                <a:ea typeface="Calibri" panose="020F0502020204030204" pitchFamily="34" charset="0"/>
                <a:cs typeface="Calibri" panose="020F0502020204030204" pitchFamily="34" charset="0"/>
              </a:rPr>
              <a:t>op 10 Movie Genres-</a:t>
            </a:r>
            <a:endParaRPr lang="en-IN" sz="2400"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520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63091" y="673829"/>
            <a:ext cx="6733309" cy="4483410"/>
          </a:xfrm>
          <a:prstGeom prst="rect">
            <a:avLst/>
          </a:prstGeom>
        </p:spPr>
      </p:pic>
      <p:sp>
        <p:nvSpPr>
          <p:cNvPr id="3" name="object 3"/>
          <p:cNvSpPr txBox="1"/>
          <p:nvPr/>
        </p:nvSpPr>
        <p:spPr>
          <a:xfrm>
            <a:off x="2563090" y="5262995"/>
            <a:ext cx="6733309" cy="578130"/>
          </a:xfrm>
          <a:prstGeom prst="rect">
            <a:avLst/>
          </a:prstGeom>
        </p:spPr>
        <p:txBody>
          <a:bodyPr vert="horz" wrap="square" lIns="0" tIns="8659" rIns="0" bIns="0" rtlCol="0">
            <a:spAutoFit/>
          </a:bodyPr>
          <a:lstStyle/>
          <a:p>
            <a:pPr marL="8659">
              <a:spcBef>
                <a:spcPts val="68"/>
              </a:spcBef>
            </a:pPr>
            <a:r>
              <a:rPr sz="1200" b="1"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a:t>
            </a:r>
            <a:r>
              <a:rPr sz="1200" spc="3" dirty="0">
                <a:latin typeface="Calibri" panose="020F0502020204030204" pitchFamily="34" charset="0"/>
                <a:ea typeface="Calibri" panose="020F0502020204030204" pitchFamily="34" charset="0"/>
                <a:cs typeface="Calibri" panose="020F0502020204030204" pitchFamily="34" charset="0"/>
              </a:rPr>
              <a:t> </a:t>
            </a:r>
            <a:endParaRPr sz="1200" dirty="0">
              <a:latin typeface="Calibri" panose="020F0502020204030204" pitchFamily="34" charset="0"/>
              <a:ea typeface="Calibri" panose="020F0502020204030204" pitchFamily="34" charset="0"/>
              <a:cs typeface="Calibri" panose="020F0502020204030204" pitchFamily="34" charset="0"/>
            </a:endParaRPr>
          </a:p>
          <a:p>
            <a:pPr marL="8659" marR="3464">
              <a:spcBef>
                <a:spcPts val="614"/>
              </a:spcBef>
            </a:pPr>
            <a:r>
              <a:rPr sz="1000" spc="-20" dirty="0">
                <a:latin typeface="Calibri" panose="020F0502020204030204" pitchFamily="34" charset="0"/>
                <a:ea typeface="Calibri" panose="020F0502020204030204" pitchFamily="34" charset="0"/>
                <a:cs typeface="Calibri" panose="020F0502020204030204" pitchFamily="34" charset="0"/>
              </a:rPr>
              <a:t>The</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most</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frequently</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occurring</a:t>
            </a:r>
            <a:r>
              <a:rPr sz="1000" spc="1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genres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on</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Netflix</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are:</a:t>
            </a:r>
            <a:r>
              <a:rPr sz="1000" spc="1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1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Movies</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Dramas</a:t>
            </a:r>
            <a:r>
              <a:rPr sz="1000" spc="1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Comedies </a:t>
            </a:r>
            <a:r>
              <a:rPr sz="1000" dirty="0">
                <a:latin typeface="Calibri" panose="020F0502020204030204" pitchFamily="34" charset="0"/>
                <a:ea typeface="Calibri" panose="020F0502020204030204" pitchFamily="34" charset="0"/>
                <a:cs typeface="Calibri" panose="020F0502020204030204" pitchFamily="34" charset="0"/>
              </a:rPr>
              <a:t>International</a:t>
            </a:r>
            <a:r>
              <a:rPr sz="1000" spc="-3" dirty="0">
                <a:latin typeface="Calibri" panose="020F0502020204030204" pitchFamily="34" charset="0"/>
                <a:ea typeface="Calibri" panose="020F0502020204030204" pitchFamily="34" charset="0"/>
                <a:cs typeface="Calibri" panose="020F0502020204030204" pitchFamily="34" charset="0"/>
              </a:rPr>
              <a:t> </a:t>
            </a:r>
            <a:r>
              <a:rPr sz="1000" spc="-44" dirty="0">
                <a:latin typeface="Calibri" panose="020F0502020204030204" pitchFamily="34" charset="0"/>
                <a:ea typeface="Calibri" panose="020F0502020204030204" pitchFamily="34" charset="0"/>
                <a:cs typeface="Calibri" panose="020F0502020204030204" pitchFamily="34" charset="0"/>
              </a:rPr>
              <a:t>TV</a:t>
            </a:r>
            <a:r>
              <a:rPr sz="1000" spc="3"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Shows</a:t>
            </a:r>
            <a:r>
              <a:rPr sz="1000" spc="3"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Documentaries</a:t>
            </a: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597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4886" y="705737"/>
            <a:ext cx="8991600" cy="378075"/>
          </a:xfrm>
          <a:prstGeom prst="rect">
            <a:avLst/>
          </a:prstGeom>
        </p:spPr>
        <p:txBody>
          <a:bodyPr vert="horz" wrap="square" lIns="0" tIns="8659" rIns="0" bIns="0" rtlCol="0" anchor="ctr">
            <a:spAutoFit/>
          </a:bodyPr>
          <a:lstStyle/>
          <a:p>
            <a:pPr marL="8659" marR="3464">
              <a:lnSpc>
                <a:spcPct val="100000"/>
              </a:lnSpc>
              <a:spcBef>
                <a:spcPts val="68"/>
              </a:spcBef>
            </a:pP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Top</a:t>
            </a:r>
            <a:r>
              <a:rPr sz="2400" b="1" spc="-48"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65" dirty="0">
                <a:solidFill>
                  <a:srgbClr val="0070C0"/>
                </a:solidFill>
                <a:latin typeface="Calibri" panose="020F0502020204030204" pitchFamily="34" charset="0"/>
                <a:ea typeface="Calibri" panose="020F0502020204030204" pitchFamily="34" charset="0"/>
                <a:cs typeface="Calibri" panose="020F0502020204030204" pitchFamily="34" charset="0"/>
              </a:rPr>
              <a:t>10</a:t>
            </a:r>
            <a:r>
              <a:rPr sz="2400" b="1" spc="-4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directors</a:t>
            </a:r>
            <a:r>
              <a:rPr sz="2400" b="1" spc="-4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65" dirty="0">
                <a:solidFill>
                  <a:srgbClr val="0070C0"/>
                </a:solidFill>
                <a:latin typeface="Calibri" panose="020F0502020204030204" pitchFamily="34" charset="0"/>
                <a:ea typeface="Calibri" panose="020F0502020204030204" pitchFamily="34" charset="0"/>
                <a:cs typeface="Calibri" panose="020F0502020204030204" pitchFamily="34" charset="0"/>
              </a:rPr>
              <a:t>with</a:t>
            </a:r>
            <a:r>
              <a:rPr sz="2400" b="1" spc="-48"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high</a:t>
            </a:r>
            <a:r>
              <a:rPr sz="2400" b="1" spc="-4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frequency</a:t>
            </a:r>
            <a:r>
              <a:rPr sz="2400" b="1" spc="-4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48" dirty="0">
                <a:solidFill>
                  <a:srgbClr val="0070C0"/>
                </a:solidFill>
                <a:latin typeface="Calibri" panose="020F0502020204030204" pitchFamily="34" charset="0"/>
                <a:ea typeface="Calibri" panose="020F0502020204030204" pitchFamily="34" charset="0"/>
                <a:cs typeface="Calibri" panose="020F0502020204030204" pitchFamily="34" charset="0"/>
              </a:rPr>
              <a:t>of</a:t>
            </a:r>
            <a:r>
              <a:rPr sz="2400" b="1" spc="-48"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68" dirty="0">
                <a:solidFill>
                  <a:srgbClr val="0070C0"/>
                </a:solidFill>
                <a:latin typeface="Calibri" panose="020F0502020204030204" pitchFamily="34" charset="0"/>
                <a:ea typeface="Calibri" panose="020F0502020204030204" pitchFamily="34" charset="0"/>
                <a:cs typeface="Calibri" panose="020F0502020204030204" pitchFamily="34" charset="0"/>
              </a:rPr>
              <a:t>TV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shows</a:t>
            </a:r>
            <a:r>
              <a:rPr sz="2400" b="1" spc="-89"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48" dirty="0">
                <a:solidFill>
                  <a:srgbClr val="0070C0"/>
                </a:solidFill>
                <a:latin typeface="Calibri" panose="020F0502020204030204" pitchFamily="34" charset="0"/>
                <a:ea typeface="Calibri" panose="020F0502020204030204" pitchFamily="34" charset="0"/>
                <a:cs typeface="Calibri" panose="020F0502020204030204" pitchFamily="34" charset="0"/>
              </a:rPr>
              <a:t>&amp;</a:t>
            </a:r>
            <a:r>
              <a:rPr sz="2400" b="1" spc="-89"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Series</a:t>
            </a:r>
          </a:p>
        </p:txBody>
      </p:sp>
      <p:sp>
        <p:nvSpPr>
          <p:cNvPr id="3" name="object 3"/>
          <p:cNvSpPr txBox="1"/>
          <p:nvPr/>
        </p:nvSpPr>
        <p:spPr>
          <a:xfrm>
            <a:off x="2118013" y="1284864"/>
            <a:ext cx="6677891" cy="1326557"/>
          </a:xfrm>
          <a:prstGeom prst="rect">
            <a:avLst/>
          </a:prstGeom>
          <a:solidFill>
            <a:srgbClr val="F4F4F4"/>
          </a:solidFill>
          <a:ln w="3175">
            <a:solidFill>
              <a:srgbClr val="E2E2E2"/>
            </a:solidFill>
          </a:ln>
        </p:spPr>
        <p:txBody>
          <a:bodyPr vert="horz" wrap="square" lIns="0" tIns="43728" rIns="0" bIns="0" rtlCol="0">
            <a:spAutoFit/>
          </a:bodyPr>
          <a:lstStyle/>
          <a:p>
            <a:pPr marL="44160" marR="74033">
              <a:spcBef>
                <a:spcPts val="344"/>
              </a:spcBef>
            </a:pP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directors=DF[</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'director'</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value_counts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reset_index</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sort_values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(by=</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lang="en-IN"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ascending=</a:t>
            </a:r>
            <a:r>
              <a:rPr lang="en-IN"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False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marR="1222198">
              <a:spcBef>
                <a:spcPts val="794"/>
              </a:spcBef>
            </a:pP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plt.bar</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(directors[</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'director'</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directors[</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plt.xticks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(rotation=</a:t>
            </a:r>
            <a:r>
              <a:rPr lang="en-IN"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45</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ha=</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'right’</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p>
          <a:p>
            <a:pPr marL="44160" marR="1222198">
              <a:spcBef>
                <a:spcPts val="794"/>
              </a:spcBef>
            </a:pP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plt.xlabel</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"Directors"</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marR="420388">
              <a:spcBef>
                <a:spcPts val="37"/>
              </a:spcBef>
            </a:pPr>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plt.suptitle</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lang="en-IN"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"Top</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10</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directors</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with</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high</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frequency</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of</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TV</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shows</a:t>
            </a:r>
            <a:r>
              <a:rPr lang="en-IN"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&amp; </a:t>
            </a:r>
            <a:r>
              <a:rPr lang="en-IN" sz="1000" dirty="0">
                <a:solidFill>
                  <a:srgbClr val="007F00"/>
                </a:solidFill>
                <a:latin typeface="Calibri" panose="020F0502020204030204" pitchFamily="34" charset="0"/>
                <a:ea typeface="Calibri" panose="020F0502020204030204" pitchFamily="34" charset="0"/>
                <a:cs typeface="Calibri" panose="020F0502020204030204" pitchFamily="34" charset="0"/>
              </a:rPr>
              <a:t>Series</a:t>
            </a:r>
            <a:r>
              <a:rPr lang="en-IN" sz="1000" spc="-4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lang="en-IN"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lang="en-IN"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p>
          <a:p>
            <a:pPr marL="44160" marR="420388">
              <a:spcBef>
                <a:spcPts val="37"/>
              </a:spcBef>
            </a:pPr>
            <a:endParaRPr lang="en-IN" sz="1000" dirty="0">
              <a:latin typeface="Calibri" panose="020F0502020204030204" pitchFamily="34" charset="0"/>
              <a:ea typeface="Calibri" panose="020F0502020204030204" pitchFamily="34" charset="0"/>
              <a:cs typeface="Calibri" panose="020F0502020204030204" pitchFamily="34" charset="0"/>
            </a:endParaRPr>
          </a:p>
          <a:p>
            <a:pPr marL="44160"/>
            <a:r>
              <a:rPr lang="en-IN"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plt.show</a:t>
            </a:r>
            <a:r>
              <a:rPr lang="en-IN"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IN" sz="1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2034886" y="2812473"/>
            <a:ext cx="6844147" cy="3774065"/>
          </a:xfrm>
          <a:prstGeom prst="rect">
            <a:avLst/>
          </a:prstGeom>
        </p:spPr>
      </p:pic>
    </p:spTree>
    <p:extLst>
      <p:ext uri="{BB962C8B-B14F-4D97-AF65-F5344CB8AC3E}">
        <p14:creationId xmlns:p14="http://schemas.microsoft.com/office/powerpoint/2010/main" val="1256619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0" y="509292"/>
            <a:ext cx="5611090" cy="378075"/>
          </a:xfrm>
          <a:prstGeom prst="rect">
            <a:avLst/>
          </a:prstGeom>
        </p:spPr>
        <p:txBody>
          <a:bodyPr vert="horz" wrap="square" lIns="0" tIns="8659" rIns="0" bIns="0" rtlCol="0" anchor="ctr">
            <a:spAutoFit/>
          </a:bodyPr>
          <a:lstStyle/>
          <a:p>
            <a:pPr marL="8659">
              <a:lnSpc>
                <a:spcPct val="100000"/>
              </a:lnSpc>
              <a:spcBef>
                <a:spcPts val="68"/>
              </a:spcBef>
            </a:pP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Movies</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51" dirty="0">
                <a:solidFill>
                  <a:srgbClr val="0070C0"/>
                </a:solidFill>
                <a:latin typeface="Calibri" panose="020F0502020204030204" pitchFamily="34" charset="0"/>
                <a:ea typeface="Calibri" panose="020F0502020204030204" pitchFamily="34" charset="0"/>
                <a:cs typeface="Calibri" panose="020F0502020204030204" pitchFamily="34" charset="0"/>
              </a:rPr>
              <a:t>vs</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92" dirty="0">
                <a:solidFill>
                  <a:srgbClr val="0070C0"/>
                </a:solidFill>
                <a:latin typeface="Calibri" panose="020F0502020204030204" pitchFamily="34" charset="0"/>
                <a:ea typeface="Calibri" panose="020F0502020204030204" pitchFamily="34" charset="0"/>
                <a:cs typeface="Calibri" panose="020F0502020204030204" pitchFamily="34" charset="0"/>
              </a:rPr>
              <a:t>TV</a:t>
            </a:r>
            <a:r>
              <a:rPr sz="2400" b="1" spc="-7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31" dirty="0">
                <a:solidFill>
                  <a:srgbClr val="0070C0"/>
                </a:solidFill>
                <a:latin typeface="Calibri" panose="020F0502020204030204" pitchFamily="34" charset="0"/>
                <a:ea typeface="Calibri" panose="020F0502020204030204" pitchFamily="34" charset="0"/>
                <a:cs typeface="Calibri" panose="020F0502020204030204" pitchFamily="34" charset="0"/>
              </a:rPr>
              <a:t>Shows</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in</a:t>
            </a:r>
            <a:r>
              <a:rPr sz="2400" b="1" spc="-7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Top</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20" dirty="0">
                <a:solidFill>
                  <a:srgbClr val="0070C0"/>
                </a:solidFill>
                <a:latin typeface="Calibri" panose="020F0502020204030204" pitchFamily="34" charset="0"/>
                <a:ea typeface="Calibri" panose="020F0502020204030204" pitchFamily="34" charset="0"/>
                <a:cs typeface="Calibri" panose="020F0502020204030204" pitchFamily="34" charset="0"/>
              </a:rPr>
              <a:t>5</a:t>
            </a:r>
            <a:r>
              <a:rPr sz="2400" b="1" spc="-7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Countries</a:t>
            </a:r>
          </a:p>
        </p:txBody>
      </p:sp>
      <p:sp>
        <p:nvSpPr>
          <p:cNvPr id="3" name="object 3"/>
          <p:cNvSpPr txBox="1"/>
          <p:nvPr/>
        </p:nvSpPr>
        <p:spPr>
          <a:xfrm>
            <a:off x="2133601" y="994388"/>
            <a:ext cx="6788727" cy="1882071"/>
          </a:xfrm>
          <a:prstGeom prst="rect">
            <a:avLst/>
          </a:prstGeom>
          <a:solidFill>
            <a:srgbClr val="F4F4F4"/>
          </a:solidFill>
          <a:ln w="3175">
            <a:solidFill>
              <a:srgbClr val="E2E2E2"/>
            </a:solidFill>
          </a:ln>
        </p:spPr>
        <p:txBody>
          <a:bodyPr vert="horz" wrap="square" lIns="0" tIns="35069" rIns="0" bIns="0" rtlCol="0">
            <a:spAutoFit/>
          </a:bodyPr>
          <a:lstStyle/>
          <a:p>
            <a:pPr>
              <a:spcBef>
                <a:spcPts val="276"/>
              </a:spcBef>
            </a:pPr>
            <a:endParaRPr sz="1000" dirty="0">
              <a:latin typeface="Calibri" panose="020F0502020204030204" pitchFamily="34" charset="0"/>
              <a:ea typeface="Calibri" panose="020F0502020204030204" pitchFamily="34" charset="0"/>
              <a:cs typeface="Calibri" panose="020F0502020204030204" pitchFamily="34" charset="0"/>
            </a:endParaRPr>
          </a:p>
          <a:p>
            <a:pPr marL="44160" marR="762846"/>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top_countries</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5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].value_counts().head(</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5</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).index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filtered_df</a:t>
            </a:r>
            <a:r>
              <a:rPr sz="1000" spc="-82"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].isin(top_countries)]</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704831">
              <a:spcBef>
                <a:spcPts val="794"/>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ax=sns.countplot(y=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48"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hue=</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data=filtered_df, palette=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'pastel'</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Add</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value</a:t>
            </a:r>
            <a:r>
              <a:rPr sz="1000" i="1" spc="-20"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annotations</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for</a:t>
            </a:r>
            <a:r>
              <a:rPr sz="10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container</a:t>
            </a:r>
            <a:r>
              <a:rPr sz="10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in</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ax.containers:</a:t>
            </a:r>
            <a:endParaRPr sz="1000" dirty="0">
              <a:latin typeface="Calibri" panose="020F0502020204030204" pitchFamily="34" charset="0"/>
              <a:ea typeface="Calibri" panose="020F0502020204030204" pitchFamily="34" charset="0"/>
              <a:cs typeface="Calibri" panose="020F0502020204030204" pitchFamily="34" charset="0"/>
            </a:endParaRPr>
          </a:p>
          <a:p>
            <a:pPr marL="27362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ax.bar_label(container,</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label_type=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'edge'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3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padding=</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3</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222198">
              <a:spcBef>
                <a:spcPts val="81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'Movies</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vs</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TV</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Shows</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in</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Top</a:t>
            </a:r>
            <a:r>
              <a:rPr sz="1000" spc="-1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5</a:t>
            </a:r>
            <a:r>
              <a:rPr sz="1000" spc="-1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Countries'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1222198">
              <a:spcBef>
                <a:spcPts val="81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254766"/>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plt.legend(title=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'TvShow/Movie'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2254766"/>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plt.show</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2133600" y="2978121"/>
            <a:ext cx="6788727" cy="2608232"/>
          </a:xfrm>
          <a:prstGeom prst="rect">
            <a:avLst/>
          </a:prstGeom>
        </p:spPr>
      </p:pic>
      <p:sp>
        <p:nvSpPr>
          <p:cNvPr id="5" name="object 5"/>
          <p:cNvSpPr txBox="1"/>
          <p:nvPr/>
        </p:nvSpPr>
        <p:spPr>
          <a:xfrm>
            <a:off x="2133600" y="5681812"/>
            <a:ext cx="6483928" cy="655074"/>
          </a:xfrm>
          <a:prstGeom prst="rect">
            <a:avLst/>
          </a:prstGeom>
        </p:spPr>
        <p:txBody>
          <a:bodyPr vert="horz" wrap="square" lIns="0" tIns="8659" rIns="0" bIns="0" rtlCol="0">
            <a:spAutoFit/>
          </a:bodyPr>
          <a:lstStyle/>
          <a:p>
            <a:pPr marL="8659">
              <a:spcBef>
                <a:spcPts val="68"/>
              </a:spcBef>
            </a:pPr>
            <a:r>
              <a:rPr sz="1200" b="1"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a:t>
            </a:r>
            <a:endParaRPr sz="1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8659" marR="3464">
              <a:spcBef>
                <a:spcPts val="614"/>
              </a:spcBef>
            </a:pPr>
            <a:r>
              <a:rPr sz="1000" spc="-20" dirty="0">
                <a:latin typeface="Calibri" panose="020F0502020204030204" pitchFamily="34" charset="0"/>
                <a:ea typeface="Calibri" panose="020F0502020204030204" pitchFamily="34" charset="0"/>
                <a:cs typeface="Calibri" panose="020F0502020204030204" pitchFamily="34" charset="0"/>
              </a:rPr>
              <a:t>The</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dataset</a:t>
            </a:r>
            <a:r>
              <a:rPr sz="1000" spc="1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reveals</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that</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following</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directors</a:t>
            </a:r>
            <a:r>
              <a:rPr sz="1000" spc="17"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have</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highest</a:t>
            </a:r>
            <a:r>
              <a:rPr sz="1000" spc="1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number</a:t>
            </a:r>
            <a:r>
              <a:rPr sz="1000" spc="2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of</a:t>
            </a:r>
            <a:r>
              <a:rPr sz="1000" spc="1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productions available</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on</a:t>
            </a:r>
            <a:r>
              <a:rPr sz="1000" spc="-37"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Netflix:</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614"/>
              </a:spcBef>
            </a:pPr>
            <a:r>
              <a:rPr sz="1000" spc="-27" dirty="0">
                <a:latin typeface="Calibri" panose="020F0502020204030204" pitchFamily="34" charset="0"/>
                <a:ea typeface="Calibri" panose="020F0502020204030204" pitchFamily="34" charset="0"/>
                <a:cs typeface="Calibri" panose="020F0502020204030204" pitchFamily="34" charset="0"/>
              </a:rPr>
              <a:t>Rajiv </a:t>
            </a:r>
            <a:r>
              <a:rPr sz="1000" spc="-7" dirty="0">
                <a:latin typeface="Calibri" panose="020F0502020204030204" pitchFamily="34" charset="0"/>
                <a:ea typeface="Calibri" panose="020F0502020204030204" pitchFamily="34" charset="0"/>
                <a:cs typeface="Calibri" panose="020F0502020204030204" pitchFamily="34" charset="0"/>
              </a:rPr>
              <a:t>Chilaka,Alastair</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Fothergill,Raul</a:t>
            </a:r>
            <a:r>
              <a:rPr sz="1000" spc="-2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campos,jansuter</a:t>
            </a:r>
            <a:r>
              <a:rPr sz="1000" spc="-24"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etc.</a:t>
            </a: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6715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508" y="718195"/>
            <a:ext cx="6636510" cy="378075"/>
          </a:xfrm>
          <a:prstGeom prst="rect">
            <a:avLst/>
          </a:prstGeom>
        </p:spPr>
        <p:txBody>
          <a:bodyPr vert="horz" wrap="square" lIns="0" tIns="8659" rIns="0" bIns="0" rtlCol="0" anchor="ctr">
            <a:spAutoFit/>
          </a:bodyPr>
          <a:lstStyle/>
          <a:p>
            <a:pPr marL="8659">
              <a:lnSpc>
                <a:spcPct val="100000"/>
              </a:lnSpc>
              <a:spcBef>
                <a:spcPts val="68"/>
              </a:spcBef>
            </a:pP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Top</a:t>
            </a:r>
            <a:r>
              <a:rPr sz="2400" b="1" spc="-2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65" dirty="0">
                <a:solidFill>
                  <a:srgbClr val="0070C0"/>
                </a:solidFill>
                <a:latin typeface="Calibri" panose="020F0502020204030204" pitchFamily="34" charset="0"/>
                <a:ea typeface="Calibri" panose="020F0502020204030204" pitchFamily="34" charset="0"/>
                <a:cs typeface="Calibri" panose="020F0502020204030204" pitchFamily="34" charset="0"/>
              </a:rPr>
              <a:t>10</a:t>
            </a: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countries</a:t>
            </a:r>
            <a:r>
              <a:rPr sz="2400" b="1" spc="-2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65" dirty="0">
                <a:solidFill>
                  <a:srgbClr val="0070C0"/>
                </a:solidFill>
                <a:latin typeface="Calibri" panose="020F0502020204030204" pitchFamily="34" charset="0"/>
                <a:ea typeface="Calibri" panose="020F0502020204030204" pitchFamily="34" charset="0"/>
                <a:cs typeface="Calibri" panose="020F0502020204030204" pitchFamily="34" charset="0"/>
              </a:rPr>
              <a:t>with</a:t>
            </a: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most</a:t>
            </a: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content</a:t>
            </a:r>
            <a:r>
              <a:rPr sz="2400" b="1" spc="-27"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on</a:t>
            </a: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27" dirty="0">
                <a:solidFill>
                  <a:srgbClr val="0070C0"/>
                </a:solidFill>
                <a:latin typeface="Calibri" panose="020F0502020204030204" pitchFamily="34" charset="0"/>
                <a:ea typeface="Calibri" panose="020F0502020204030204" pitchFamily="34" charset="0"/>
                <a:cs typeface="Calibri" panose="020F0502020204030204" pitchFamily="34" charset="0"/>
              </a:rPr>
              <a:t>Netflix</a:t>
            </a:r>
          </a:p>
        </p:txBody>
      </p:sp>
      <p:sp>
        <p:nvSpPr>
          <p:cNvPr id="3" name="object 3"/>
          <p:cNvSpPr txBox="1"/>
          <p:nvPr/>
        </p:nvSpPr>
        <p:spPr>
          <a:xfrm>
            <a:off x="1752508" y="1232342"/>
            <a:ext cx="7204363" cy="923330"/>
          </a:xfrm>
          <a:prstGeom prst="rect">
            <a:avLst/>
          </a:prstGeom>
          <a:solidFill>
            <a:srgbClr val="F4F4F4"/>
          </a:solidFill>
          <a:ln w="3175">
            <a:solidFill>
              <a:srgbClr val="E2E2E2"/>
            </a:solidFill>
          </a:ln>
        </p:spPr>
        <p:txBody>
          <a:bodyPr vert="horz" wrap="square" lIns="0" tIns="0" rIns="0" bIns="0" rtlCol="0">
            <a:spAutoFit/>
          </a:bodyPr>
          <a:lstStyle/>
          <a:p>
            <a:pPr marL="44160" marR="75331"/>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top_five_countries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].value_counts().reset_index().sort_val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ues(by=</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6"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ascending=</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False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46778">
              <a:spcBef>
                <a:spcPts val="37"/>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plt.bar(top_five_countries[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top_five_countries[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plt.xticks(rotation=</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45</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ha=</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'right'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770835"/>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"Frequency"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590967"/>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plt.suptitle(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"Top</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10</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countries</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with</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most</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content</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on</a:t>
            </a:r>
            <a:r>
              <a:rPr sz="1000" spc="-31"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Netflix"</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590967"/>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1752508" y="2291744"/>
            <a:ext cx="7204363" cy="3239153"/>
          </a:xfrm>
          <a:prstGeom prst="rect">
            <a:avLst/>
          </a:prstGeom>
        </p:spPr>
      </p:pic>
      <p:sp>
        <p:nvSpPr>
          <p:cNvPr id="5" name="object 5"/>
          <p:cNvSpPr txBox="1"/>
          <p:nvPr/>
        </p:nvSpPr>
        <p:spPr>
          <a:xfrm>
            <a:off x="1887728" y="5625658"/>
            <a:ext cx="7294510" cy="608908"/>
          </a:xfrm>
          <a:prstGeom prst="rect">
            <a:avLst/>
          </a:prstGeom>
        </p:spPr>
        <p:txBody>
          <a:bodyPr vert="horz" wrap="square" lIns="0" tIns="8659" rIns="0" bIns="0" rtlCol="0">
            <a:spAutoFit/>
          </a:bodyPr>
          <a:lstStyle/>
          <a:p>
            <a:pPr marL="8659">
              <a:spcBef>
                <a:spcPts val="68"/>
              </a:spcBef>
            </a:pPr>
            <a:r>
              <a:rPr sz="1200" spc="-7"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a:t>
            </a:r>
            <a:endParaRPr sz="12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8659" marR="3464">
              <a:spcBef>
                <a:spcPts val="614"/>
              </a:spcBef>
            </a:pPr>
            <a:r>
              <a:rPr sz="1100" dirty="0">
                <a:latin typeface="Calibri" panose="020F0502020204030204" pitchFamily="34" charset="0"/>
                <a:ea typeface="Calibri" panose="020F0502020204030204" pitchFamily="34" charset="0"/>
                <a:cs typeface="Calibri" panose="020F0502020204030204" pitchFamily="34" charset="0"/>
              </a:rPr>
              <a:t>From</a:t>
            </a:r>
            <a:r>
              <a:rPr sz="1100" spc="-17" dirty="0">
                <a:latin typeface="Calibri" panose="020F0502020204030204" pitchFamily="34" charset="0"/>
                <a:ea typeface="Calibri" panose="020F0502020204030204" pitchFamily="34" charset="0"/>
                <a:cs typeface="Calibri" panose="020F0502020204030204" pitchFamily="34" charset="0"/>
              </a:rPr>
              <a:t> above</a:t>
            </a:r>
            <a:r>
              <a:rPr sz="1100" spc="-14"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graph</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we</a:t>
            </a:r>
            <a:r>
              <a:rPr sz="1100" spc="-14" dirty="0">
                <a:latin typeface="Calibri" panose="020F0502020204030204" pitchFamily="34" charset="0"/>
                <a:ea typeface="Calibri" panose="020F0502020204030204" pitchFamily="34" charset="0"/>
                <a:cs typeface="Calibri" panose="020F0502020204030204" pitchFamily="34" charset="0"/>
              </a:rPr>
              <a:t> </a:t>
            </a:r>
            <a:r>
              <a:rPr sz="1100" spc="-24" dirty="0">
                <a:latin typeface="Calibri" panose="020F0502020204030204" pitchFamily="34" charset="0"/>
                <a:ea typeface="Calibri" panose="020F0502020204030204" pitchFamily="34" charset="0"/>
                <a:cs typeface="Calibri" panose="020F0502020204030204" pitchFamily="34" charset="0"/>
              </a:rPr>
              <a:t>can</a:t>
            </a:r>
            <a:r>
              <a:rPr sz="1100" spc="-14" dirty="0">
                <a:latin typeface="Calibri" panose="020F0502020204030204" pitchFamily="34" charset="0"/>
                <a:ea typeface="Calibri" panose="020F0502020204030204" pitchFamily="34" charset="0"/>
                <a:cs typeface="Calibri" panose="020F0502020204030204" pitchFamily="34" charset="0"/>
              </a:rPr>
              <a:t> </a:t>
            </a:r>
            <a:r>
              <a:rPr sz="1100" spc="-20" dirty="0">
                <a:latin typeface="Calibri" panose="020F0502020204030204" pitchFamily="34" charset="0"/>
                <a:ea typeface="Calibri" panose="020F0502020204030204" pitchFamily="34" charset="0"/>
                <a:cs typeface="Calibri" panose="020F0502020204030204" pitchFamily="34" charset="0"/>
              </a:rPr>
              <a:t>analyse</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that</a:t>
            </a:r>
            <a:r>
              <a:rPr sz="1100" spc="-14"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United</a:t>
            </a:r>
            <a:r>
              <a:rPr sz="1100" spc="-17" dirty="0">
                <a:latin typeface="Calibri" panose="020F0502020204030204" pitchFamily="34" charset="0"/>
                <a:ea typeface="Calibri" panose="020F0502020204030204" pitchFamily="34" charset="0"/>
                <a:cs typeface="Calibri" panose="020F0502020204030204" pitchFamily="34" charset="0"/>
              </a:rPr>
              <a:t> </a:t>
            </a:r>
            <a:r>
              <a:rPr sz="1100" spc="-14" dirty="0">
                <a:latin typeface="Calibri" panose="020F0502020204030204" pitchFamily="34" charset="0"/>
                <a:ea typeface="Calibri" panose="020F0502020204030204" pitchFamily="34" charset="0"/>
                <a:cs typeface="Calibri" panose="020F0502020204030204" pitchFamily="34" charset="0"/>
              </a:rPr>
              <a:t>Staes,United </a:t>
            </a:r>
            <a:r>
              <a:rPr sz="1100" dirty="0">
                <a:latin typeface="Calibri" panose="020F0502020204030204" pitchFamily="34" charset="0"/>
                <a:ea typeface="Calibri" panose="020F0502020204030204" pitchFamily="34" charset="0"/>
                <a:cs typeface="Calibri" panose="020F0502020204030204" pitchFamily="34" charset="0"/>
              </a:rPr>
              <a:t>Kingdom,India</a:t>
            </a:r>
            <a:r>
              <a:rPr sz="1100" spc="-14" dirty="0">
                <a:latin typeface="Calibri" panose="020F0502020204030204" pitchFamily="34" charset="0"/>
                <a:ea typeface="Calibri" panose="020F0502020204030204" pitchFamily="34" charset="0"/>
                <a:cs typeface="Calibri" panose="020F0502020204030204" pitchFamily="34" charset="0"/>
              </a:rPr>
              <a:t> and</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pakistan</a:t>
            </a:r>
            <a:r>
              <a:rPr sz="1100" spc="-14" dirty="0">
                <a:latin typeface="Calibri" panose="020F0502020204030204" pitchFamily="34" charset="0"/>
                <a:ea typeface="Calibri" panose="020F0502020204030204" pitchFamily="34" charset="0"/>
                <a:cs typeface="Calibri" panose="020F0502020204030204" pitchFamily="34" charset="0"/>
              </a:rPr>
              <a:t> are </a:t>
            </a:r>
            <a:r>
              <a:rPr sz="1100" spc="-17" dirty="0">
                <a:latin typeface="Calibri" panose="020F0502020204030204" pitchFamily="34" charset="0"/>
                <a:ea typeface="Calibri" panose="020F0502020204030204" pitchFamily="34" charset="0"/>
                <a:cs typeface="Calibri" panose="020F0502020204030204" pitchFamily="34" charset="0"/>
              </a:rPr>
              <a:t>top </a:t>
            </a:r>
            <a:r>
              <a:rPr sz="1100" dirty="0">
                <a:latin typeface="Calibri" panose="020F0502020204030204" pitchFamily="34" charset="0"/>
                <a:ea typeface="Calibri" panose="020F0502020204030204" pitchFamily="34" charset="0"/>
                <a:cs typeface="Calibri" panose="020F0502020204030204" pitchFamily="34" charset="0"/>
              </a:rPr>
              <a:t>countries</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where</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most</a:t>
            </a:r>
            <a:r>
              <a:rPr sz="1100" spc="-14"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of</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the</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movies</a:t>
            </a:r>
            <a:r>
              <a:rPr sz="1100" spc="-14" dirty="0">
                <a:latin typeface="Calibri" panose="020F0502020204030204" pitchFamily="34" charset="0"/>
                <a:ea typeface="Calibri" panose="020F0502020204030204" pitchFamily="34" charset="0"/>
                <a:cs typeface="Calibri" panose="020F0502020204030204" pitchFamily="34" charset="0"/>
              </a:rPr>
              <a:t> and</a:t>
            </a:r>
            <a:r>
              <a:rPr sz="1100" spc="-17" dirty="0">
                <a:latin typeface="Calibri" panose="020F0502020204030204" pitchFamily="34" charset="0"/>
                <a:ea typeface="Calibri" panose="020F0502020204030204" pitchFamily="34" charset="0"/>
                <a:cs typeface="Calibri" panose="020F0502020204030204" pitchFamily="34" charset="0"/>
              </a:rPr>
              <a:t> </a:t>
            </a:r>
            <a:r>
              <a:rPr sz="1100" spc="-44" dirty="0">
                <a:latin typeface="Calibri" panose="020F0502020204030204" pitchFamily="34" charset="0"/>
                <a:ea typeface="Calibri" panose="020F0502020204030204" pitchFamily="34" charset="0"/>
                <a:cs typeface="Calibri" panose="020F0502020204030204" pitchFamily="34" charset="0"/>
              </a:rPr>
              <a:t>TV</a:t>
            </a:r>
            <a:r>
              <a:rPr sz="1100" spc="-14"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shows</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watched</a:t>
            </a:r>
            <a:r>
              <a:rPr sz="1100" spc="-17" dirty="0">
                <a:latin typeface="Calibri" panose="020F0502020204030204" pitchFamily="34" charset="0"/>
                <a:ea typeface="Calibri" panose="020F0502020204030204" pitchFamily="34" charset="0"/>
                <a:cs typeface="Calibri" panose="020F0502020204030204" pitchFamily="34" charset="0"/>
              </a:rPr>
              <a:t> </a:t>
            </a:r>
            <a:r>
              <a:rPr sz="1100" dirty="0">
                <a:latin typeface="Calibri" panose="020F0502020204030204" pitchFamily="34" charset="0"/>
                <a:ea typeface="Calibri" panose="020F0502020204030204" pitchFamily="34" charset="0"/>
                <a:cs typeface="Calibri" panose="020F0502020204030204" pitchFamily="34" charset="0"/>
              </a:rPr>
              <a:t>on</a:t>
            </a:r>
            <a:r>
              <a:rPr sz="1100" spc="-14" dirty="0">
                <a:latin typeface="Calibri" panose="020F0502020204030204" pitchFamily="34" charset="0"/>
                <a:ea typeface="Calibri" panose="020F0502020204030204" pitchFamily="34" charset="0"/>
                <a:cs typeface="Calibri" panose="020F0502020204030204" pitchFamily="34" charset="0"/>
              </a:rPr>
              <a:t> </a:t>
            </a:r>
            <a:r>
              <a:rPr sz="1100" spc="-7" dirty="0">
                <a:latin typeface="Calibri" panose="020F0502020204030204" pitchFamily="34" charset="0"/>
                <a:ea typeface="Calibri" panose="020F0502020204030204" pitchFamily="34" charset="0"/>
                <a:cs typeface="Calibri" panose="020F0502020204030204" pitchFamily="34" charset="0"/>
              </a:rPr>
              <a:t>netfilix.</a:t>
            </a:r>
            <a:endParaRPr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110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7346" y="619378"/>
            <a:ext cx="6040581" cy="378075"/>
          </a:xfrm>
          <a:prstGeom prst="rect">
            <a:avLst/>
          </a:prstGeom>
        </p:spPr>
        <p:txBody>
          <a:bodyPr vert="horz" wrap="square" lIns="0" tIns="8659" rIns="0" bIns="0" rtlCol="0" anchor="ctr">
            <a:spAutoFit/>
          </a:bodyPr>
          <a:lstStyle/>
          <a:p>
            <a:pPr marL="8659">
              <a:lnSpc>
                <a:spcPct val="100000"/>
              </a:lnSpc>
              <a:spcBef>
                <a:spcPts val="68"/>
              </a:spcBef>
            </a:pP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Yearly</a:t>
            </a:r>
            <a:r>
              <a:rPr sz="2400" b="1" spc="-8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24" dirty="0">
                <a:solidFill>
                  <a:srgbClr val="0070C0"/>
                </a:solidFill>
                <a:latin typeface="Calibri" panose="020F0502020204030204" pitchFamily="34" charset="0"/>
                <a:ea typeface="Calibri" panose="020F0502020204030204" pitchFamily="34" charset="0"/>
                <a:cs typeface="Calibri" panose="020F0502020204030204" pitchFamily="34" charset="0"/>
              </a:rPr>
              <a:t>release</a:t>
            </a:r>
            <a:r>
              <a:rPr sz="2400" b="1" spc="-8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48" dirty="0">
                <a:solidFill>
                  <a:srgbClr val="0070C0"/>
                </a:solidFill>
                <a:latin typeface="Calibri" panose="020F0502020204030204" pitchFamily="34" charset="0"/>
                <a:ea typeface="Calibri" panose="020F0502020204030204" pitchFamily="34" charset="0"/>
                <a:cs typeface="Calibri" panose="020F0502020204030204" pitchFamily="34" charset="0"/>
              </a:rPr>
              <a:t>of</a:t>
            </a:r>
            <a:r>
              <a:rPr sz="2400" b="1" spc="-8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Movies</a:t>
            </a:r>
            <a:r>
              <a:rPr sz="2400" b="1" spc="-8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17" dirty="0">
                <a:solidFill>
                  <a:srgbClr val="0070C0"/>
                </a:solidFill>
                <a:latin typeface="Calibri" panose="020F0502020204030204" pitchFamily="34" charset="0"/>
                <a:ea typeface="Calibri" panose="020F0502020204030204" pitchFamily="34" charset="0"/>
                <a:cs typeface="Calibri" panose="020F0502020204030204" pitchFamily="34" charset="0"/>
              </a:rPr>
              <a:t>and</a:t>
            </a:r>
            <a:r>
              <a:rPr sz="2400" b="1" spc="-78"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92" dirty="0">
                <a:solidFill>
                  <a:srgbClr val="0070C0"/>
                </a:solidFill>
                <a:latin typeface="Calibri" panose="020F0502020204030204" pitchFamily="34" charset="0"/>
                <a:ea typeface="Calibri" panose="020F0502020204030204" pitchFamily="34" charset="0"/>
                <a:cs typeface="Calibri" panose="020F0502020204030204" pitchFamily="34" charset="0"/>
              </a:rPr>
              <a:t>TV</a:t>
            </a:r>
            <a:r>
              <a:rPr sz="2400" b="1" spc="-8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Shows</a:t>
            </a:r>
          </a:p>
        </p:txBody>
      </p:sp>
      <p:sp>
        <p:nvSpPr>
          <p:cNvPr id="3" name="object 3"/>
          <p:cNvSpPr txBox="1"/>
          <p:nvPr/>
        </p:nvSpPr>
        <p:spPr>
          <a:xfrm>
            <a:off x="1939637" y="1250761"/>
            <a:ext cx="7190509" cy="1349367"/>
          </a:xfrm>
          <a:prstGeom prst="rect">
            <a:avLst/>
          </a:prstGeom>
          <a:solidFill>
            <a:srgbClr val="F4F4F4"/>
          </a:solidFill>
          <a:ln w="3175">
            <a:solidFill>
              <a:srgbClr val="E2E2E2"/>
            </a:solidFill>
          </a:ln>
        </p:spPr>
        <p:txBody>
          <a:bodyPr vert="horz" wrap="square" lIns="0" tIns="37234" rIns="0" bIns="0" rtlCol="0">
            <a:spAutoFit/>
          </a:bodyPr>
          <a:lstStyle/>
          <a:p>
            <a:pPr marL="44160">
              <a:spcBef>
                <a:spcPts val="293"/>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t>
            </a:r>
            <a:r>
              <a:rPr sz="1000" i="1" spc="-31"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Plot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content</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added</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over</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the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years</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using</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a</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line</a:t>
            </a:r>
            <a:r>
              <a:rPr sz="1000" i="1" spc="-27"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chart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082456">
              <a:lnSpc>
                <a:spcPts val="873"/>
              </a:lnSpc>
              <a:spcBef>
                <a:spcPts val="818"/>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'date_added'</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].dt.year 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12</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A95C00"/>
                </a:solidFill>
                <a:latin typeface="Calibri" panose="020F0502020204030204" pitchFamily="34" charset="0"/>
                <a:ea typeface="Calibri" panose="020F0502020204030204" pitchFamily="34" charset="0"/>
                <a:cs typeface="Calibri" panose="020F0502020204030204" pitchFamily="34" charset="0"/>
              </a:rPr>
              <a:t>6</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476237">
              <a:lnSpc>
                <a:spcPts val="873"/>
              </a:lnSpc>
              <a:spcBef>
                <a:spcPts val="794"/>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]).size().unstack().plot(kind=</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'line'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marker=</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5"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ax=plt.gca())</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533386">
              <a:lnSpc>
                <a:spcPts val="1670"/>
              </a:lnSpc>
              <a:spcBef>
                <a:spcPts val="156"/>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'Yearly</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release</a:t>
            </a:r>
            <a:r>
              <a:rPr sz="1000" spc="-2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of</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Movies</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and</a:t>
            </a:r>
            <a:r>
              <a:rPr sz="1000" spc="-2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TV</a:t>
            </a:r>
            <a:r>
              <a:rPr sz="1000" spc="-2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Shows'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,fontsize=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14</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'Year'</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580"/>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'Count'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713686">
              <a:lnSpc>
                <a:spcPct val="185200"/>
              </a:lnSpc>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plt.xticks(rotation=</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45</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plt.legend(title=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'Type'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plt.grid(</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object 4"/>
          <p:cNvPicPr/>
          <p:nvPr/>
        </p:nvPicPr>
        <p:blipFill>
          <a:blip r:embed="rId2" cstate="print"/>
          <a:stretch>
            <a:fillRect/>
          </a:stretch>
        </p:blipFill>
        <p:spPr>
          <a:xfrm>
            <a:off x="1704110" y="3020291"/>
            <a:ext cx="6719454" cy="2586948"/>
          </a:xfrm>
          <a:prstGeom prst="rect">
            <a:avLst/>
          </a:prstGeom>
        </p:spPr>
      </p:pic>
      <p:sp>
        <p:nvSpPr>
          <p:cNvPr id="5" name="object 5"/>
          <p:cNvSpPr txBox="1"/>
          <p:nvPr/>
        </p:nvSpPr>
        <p:spPr>
          <a:xfrm>
            <a:off x="1967346" y="5859788"/>
            <a:ext cx="6477001" cy="757667"/>
          </a:xfrm>
          <a:prstGeom prst="rect">
            <a:avLst/>
          </a:prstGeom>
        </p:spPr>
        <p:txBody>
          <a:bodyPr vert="horz" wrap="square" lIns="0" tIns="8659" rIns="0" bIns="0" rtlCol="0">
            <a:spAutoFit/>
          </a:bodyPr>
          <a:lstStyle/>
          <a:p>
            <a:pPr marL="8659">
              <a:spcBef>
                <a:spcPts val="68"/>
              </a:spcBef>
            </a:pPr>
            <a:r>
              <a:rPr sz="1200" b="1" dirty="0">
                <a:solidFill>
                  <a:srgbClr val="FF0000"/>
                </a:solidFill>
                <a:latin typeface="Calibri" panose="020F0502020204030204" pitchFamily="34" charset="0"/>
                <a:ea typeface="Calibri" panose="020F0502020204030204" pitchFamily="34" charset="0"/>
                <a:cs typeface="Calibri" panose="020F0502020204030204" pitchFamily="34" charset="0"/>
              </a:rPr>
              <a:t>observations</a:t>
            </a:r>
            <a:r>
              <a:rPr lang="en-IN" sz="1000"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sz="1000" spc="-14" dirty="0">
                <a:latin typeface="Calibri" panose="020F0502020204030204" pitchFamily="34" charset="0"/>
                <a:ea typeface="Calibri" panose="020F0502020204030204" pitchFamily="34" charset="0"/>
                <a:cs typeface="Calibri" panose="020F0502020204030204" pitchFamily="34" charset="0"/>
              </a:rPr>
              <a:t> </a:t>
            </a:r>
            <a:endParaRPr lang="en-US" sz="1000" spc="-14" dirty="0">
              <a:latin typeface="Calibri" panose="020F0502020204030204" pitchFamily="34" charset="0"/>
              <a:ea typeface="Calibri" panose="020F0502020204030204" pitchFamily="34" charset="0"/>
              <a:cs typeface="Calibri" panose="020F0502020204030204" pitchFamily="34" charset="0"/>
            </a:endParaRPr>
          </a:p>
          <a:p>
            <a:pPr marL="8659">
              <a:spcBef>
                <a:spcPts val="68"/>
              </a:spcBef>
            </a:pPr>
            <a:endParaRPr lang="en-IN" sz="1000" spc="-14" dirty="0">
              <a:latin typeface="Calibri" panose="020F0502020204030204" pitchFamily="34" charset="0"/>
              <a:ea typeface="Calibri" panose="020F0502020204030204" pitchFamily="34" charset="0"/>
              <a:cs typeface="Calibri" panose="020F0502020204030204" pitchFamily="34" charset="0"/>
            </a:endParaRPr>
          </a:p>
          <a:p>
            <a:pPr marL="8659">
              <a:spcBef>
                <a:spcPts val="68"/>
              </a:spcBef>
            </a:pPr>
            <a:r>
              <a:rPr sz="1000" dirty="0">
                <a:latin typeface="Calibri" panose="020F0502020204030204" pitchFamily="34" charset="0"/>
                <a:ea typeface="Calibri" panose="020F0502020204030204" pitchFamily="34" charset="0"/>
                <a:cs typeface="Calibri" panose="020F0502020204030204" pitchFamily="34" charset="0"/>
              </a:rPr>
              <a:t>After</a:t>
            </a:r>
            <a:r>
              <a:rPr sz="1000" spc="-10" dirty="0">
                <a:latin typeface="Calibri" panose="020F0502020204030204" pitchFamily="34" charset="0"/>
                <a:ea typeface="Calibri" panose="020F0502020204030204" pitchFamily="34" charset="0"/>
                <a:cs typeface="Calibri" panose="020F0502020204030204" pitchFamily="34" charset="0"/>
              </a:rPr>
              <a:t> </a:t>
            </a:r>
            <a:r>
              <a:rPr sz="1000" spc="-20" dirty="0">
                <a:latin typeface="Calibri" panose="020F0502020204030204" pitchFamily="34" charset="0"/>
                <a:ea typeface="Calibri" panose="020F0502020204030204" pitchFamily="34" charset="0"/>
                <a:cs typeface="Calibri" panose="020F0502020204030204" pitchFamily="34" charset="0"/>
              </a:rPr>
              <a:t>2016</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movies</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and</a:t>
            </a:r>
            <a:r>
              <a:rPr sz="1000" spc="-10" dirty="0">
                <a:latin typeface="Calibri" panose="020F0502020204030204" pitchFamily="34" charset="0"/>
                <a:ea typeface="Calibri" panose="020F0502020204030204" pitchFamily="34" charset="0"/>
                <a:cs typeface="Calibri" panose="020F0502020204030204" pitchFamily="34" charset="0"/>
              </a:rPr>
              <a:t> </a:t>
            </a:r>
            <a:r>
              <a:rPr sz="1000" spc="-44" dirty="0">
                <a:latin typeface="Calibri" panose="020F0502020204030204" pitchFamily="34" charset="0"/>
                <a:ea typeface="Calibri" panose="020F0502020204030204" pitchFamily="34" charset="0"/>
                <a:cs typeface="Calibri" panose="020F0502020204030204" pitchFamily="34" charset="0"/>
              </a:rPr>
              <a:t>TV</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shows</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release</a:t>
            </a:r>
            <a:r>
              <a:rPr sz="1000" spc="-1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goes</a:t>
            </a:r>
            <a:r>
              <a:rPr sz="1000" spc="-10"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on</a:t>
            </a:r>
            <a:r>
              <a:rPr sz="1000" spc="-1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increasing.</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614"/>
              </a:spcBef>
            </a:pPr>
            <a:r>
              <a:rPr sz="1000" spc="34" dirty="0">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73708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366912A6-B11F-40C8-B4D0-1D9908C40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5837"/>
            <a:ext cx="12021020" cy="5672137"/>
          </a:xfrm>
          <a:prstGeom prst="rect">
            <a:avLst/>
          </a:prstGeom>
        </p:spPr>
      </p:pic>
      <p:sp>
        <p:nvSpPr>
          <p:cNvPr id="3" name="TextBox 2">
            <a:extLst>
              <a:ext uri="{FF2B5EF4-FFF2-40B4-BE49-F238E27FC236}">
                <a16:creationId xmlns:a16="http://schemas.microsoft.com/office/drawing/2014/main" id="{D28F4D83-81B6-B094-B92B-64FDCD9F004B}"/>
              </a:ext>
            </a:extLst>
          </p:cNvPr>
          <p:cNvSpPr txBox="1"/>
          <p:nvPr/>
        </p:nvSpPr>
        <p:spPr>
          <a:xfrm>
            <a:off x="3157537" y="200026"/>
            <a:ext cx="5500688" cy="707886"/>
          </a:xfrm>
          <a:prstGeom prst="rect">
            <a:avLst/>
          </a:prstGeom>
          <a:noFill/>
        </p:spPr>
        <p:txBody>
          <a:bodyPr wrap="square" rtlCol="0">
            <a:spAutoFit/>
          </a:bodyPr>
          <a:lstStyle/>
          <a:p>
            <a:pPr algn="ctr"/>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Dashboard</a:t>
            </a:r>
            <a:endParaRPr lang="en-IN" sz="4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0242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24313" y="2919412"/>
            <a:ext cx="4143808" cy="379701"/>
            <a:chOff x="847725" y="4281804"/>
            <a:chExt cx="6077585" cy="556895"/>
          </a:xfrm>
        </p:grpSpPr>
        <p:sp>
          <p:nvSpPr>
            <p:cNvPr id="3" name="object 3"/>
            <p:cNvSpPr/>
            <p:nvPr/>
          </p:nvSpPr>
          <p:spPr>
            <a:xfrm>
              <a:off x="847725" y="4281804"/>
              <a:ext cx="6076950" cy="556260"/>
            </a:xfrm>
            <a:custGeom>
              <a:avLst/>
              <a:gdLst/>
              <a:ahLst/>
              <a:cxnLst/>
              <a:rect l="l" t="t" r="r" b="b"/>
              <a:pathLst>
                <a:path w="6076950" h="556260">
                  <a:moveTo>
                    <a:pt x="6076950" y="0"/>
                  </a:moveTo>
                  <a:lnTo>
                    <a:pt x="0" y="0"/>
                  </a:lnTo>
                  <a:lnTo>
                    <a:pt x="0" y="214630"/>
                  </a:lnTo>
                  <a:lnTo>
                    <a:pt x="0" y="556260"/>
                  </a:lnTo>
                  <a:lnTo>
                    <a:pt x="6076950" y="556260"/>
                  </a:lnTo>
                  <a:lnTo>
                    <a:pt x="6076950" y="214630"/>
                  </a:lnTo>
                  <a:lnTo>
                    <a:pt x="6076950" y="0"/>
                  </a:lnTo>
                  <a:close/>
                </a:path>
              </a:pathLst>
            </a:custGeom>
            <a:solidFill>
              <a:srgbClr val="F4F4F4"/>
            </a:solidFill>
          </p:spPr>
          <p:txBody>
            <a:bodyPr wrap="square" lIns="0" tIns="0" rIns="0" bIns="0" rtlCol="0"/>
            <a:lstStyle/>
            <a:p>
              <a:endParaRPr sz="1227"/>
            </a:p>
          </p:txBody>
        </p:sp>
        <p:sp>
          <p:nvSpPr>
            <p:cNvPr id="4" name="object 4"/>
            <p:cNvSpPr/>
            <p:nvPr/>
          </p:nvSpPr>
          <p:spPr>
            <a:xfrm>
              <a:off x="848360" y="4282439"/>
              <a:ext cx="6076315" cy="555625"/>
            </a:xfrm>
            <a:custGeom>
              <a:avLst/>
              <a:gdLst/>
              <a:ahLst/>
              <a:cxnLst/>
              <a:rect l="l" t="t" r="r" b="b"/>
              <a:pathLst>
                <a:path w="6076315" h="555625">
                  <a:moveTo>
                    <a:pt x="0" y="1905"/>
                  </a:moveTo>
                  <a:lnTo>
                    <a:pt x="6076315" y="1905"/>
                  </a:lnTo>
                </a:path>
                <a:path w="6076315" h="555625">
                  <a:moveTo>
                    <a:pt x="6075045" y="0"/>
                  </a:moveTo>
                  <a:lnTo>
                    <a:pt x="6075045" y="341630"/>
                  </a:lnTo>
                </a:path>
                <a:path w="6076315" h="555625">
                  <a:moveTo>
                    <a:pt x="1905" y="341630"/>
                  </a:moveTo>
                  <a:lnTo>
                    <a:pt x="1905" y="0"/>
                  </a:lnTo>
                </a:path>
                <a:path w="6076315" h="555625">
                  <a:moveTo>
                    <a:pt x="6075045" y="214630"/>
                  </a:moveTo>
                  <a:lnTo>
                    <a:pt x="6075045" y="555625"/>
                  </a:lnTo>
                </a:path>
                <a:path w="6076315" h="555625">
                  <a:moveTo>
                    <a:pt x="6076315" y="554355"/>
                  </a:moveTo>
                  <a:lnTo>
                    <a:pt x="0" y="554355"/>
                  </a:lnTo>
                </a:path>
                <a:path w="6076315" h="555625">
                  <a:moveTo>
                    <a:pt x="1905" y="555625"/>
                  </a:moveTo>
                  <a:lnTo>
                    <a:pt x="1905" y="214630"/>
                  </a:lnTo>
                </a:path>
                <a:path w="6076315" h="555625">
                  <a:moveTo>
                    <a:pt x="0" y="1905"/>
                  </a:moveTo>
                  <a:lnTo>
                    <a:pt x="6076315" y="1905"/>
                  </a:lnTo>
                </a:path>
                <a:path w="6076315" h="555625">
                  <a:moveTo>
                    <a:pt x="6075045" y="0"/>
                  </a:moveTo>
                  <a:lnTo>
                    <a:pt x="6075045" y="341630"/>
                  </a:lnTo>
                </a:path>
                <a:path w="6076315" h="555625">
                  <a:moveTo>
                    <a:pt x="1905" y="341630"/>
                  </a:moveTo>
                  <a:lnTo>
                    <a:pt x="1905" y="0"/>
                  </a:lnTo>
                </a:path>
                <a:path w="6076315" h="555625">
                  <a:moveTo>
                    <a:pt x="6075045" y="214630"/>
                  </a:moveTo>
                  <a:lnTo>
                    <a:pt x="6075045" y="555625"/>
                  </a:lnTo>
                </a:path>
                <a:path w="6076315" h="555625">
                  <a:moveTo>
                    <a:pt x="6076315" y="554355"/>
                  </a:moveTo>
                  <a:lnTo>
                    <a:pt x="0" y="554355"/>
                  </a:lnTo>
                </a:path>
                <a:path w="6076315" h="555625">
                  <a:moveTo>
                    <a:pt x="1905" y="555625"/>
                  </a:moveTo>
                  <a:lnTo>
                    <a:pt x="1905" y="214630"/>
                  </a:lnTo>
                </a:path>
              </a:pathLst>
            </a:custGeom>
            <a:ln w="3175">
              <a:solidFill>
                <a:srgbClr val="E2E2E2"/>
              </a:solidFill>
            </a:ln>
          </p:spPr>
          <p:txBody>
            <a:bodyPr wrap="square" lIns="0" tIns="0" rIns="0" bIns="0" rtlCol="0"/>
            <a:lstStyle/>
            <a:p>
              <a:endParaRPr sz="1227"/>
            </a:p>
          </p:txBody>
        </p:sp>
      </p:grpSp>
      <p:sp>
        <p:nvSpPr>
          <p:cNvPr id="5" name="object 5"/>
          <p:cNvSpPr txBox="1"/>
          <p:nvPr/>
        </p:nvSpPr>
        <p:spPr>
          <a:xfrm>
            <a:off x="1011382" y="613063"/>
            <a:ext cx="10321636" cy="4812623"/>
          </a:xfrm>
          <a:prstGeom prst="rect">
            <a:avLst/>
          </a:prstGeom>
        </p:spPr>
        <p:txBody>
          <a:bodyPr vert="horz" wrap="square" lIns="0" tIns="8659" rIns="0" bIns="0" rtlCol="0">
            <a:spAutoFit/>
          </a:bodyPr>
          <a:lstStyle/>
          <a:p>
            <a:pPr marL="2598" marR="364538">
              <a:spcBef>
                <a:spcPts val="68"/>
              </a:spcBef>
              <a:buSzPct val="77272"/>
              <a:tabLst>
                <a:tab pos="73167" algn="l"/>
              </a:tabLst>
            </a:pPr>
            <a:r>
              <a:rPr sz="1200" spc="-7" dirty="0">
                <a:latin typeface="Calibri" panose="020F0502020204030204" pitchFamily="34" charset="0"/>
                <a:ea typeface="Calibri" panose="020F0502020204030204" pitchFamily="34" charset="0"/>
                <a:cs typeface="Calibri" panose="020F0502020204030204" pitchFamily="34" charset="0"/>
              </a:rPr>
              <a:t>	</a:t>
            </a:r>
            <a:r>
              <a:rPr lang="en-US" sz="4000" b="1" spc="-7" dirty="0">
                <a:solidFill>
                  <a:srgbClr val="FF0000"/>
                </a:solidFill>
                <a:latin typeface="Calibri" panose="020F0502020204030204" pitchFamily="34" charset="0"/>
                <a:ea typeface="Calibri" panose="020F0502020204030204" pitchFamily="34" charset="0"/>
                <a:cs typeface="Calibri" panose="020F0502020204030204" pitchFamily="34" charset="0"/>
              </a:rPr>
              <a:t>Insights-</a:t>
            </a:r>
          </a:p>
          <a:p>
            <a:pPr marL="2598" marR="364538">
              <a:spcBef>
                <a:spcPts val="68"/>
              </a:spcBef>
              <a:buSzPct val="77272"/>
              <a:tabLst>
                <a:tab pos="73167" algn="l"/>
              </a:tabLst>
            </a:pPr>
            <a:endParaRPr lang="en-US" sz="2400" b="1" spc="-7"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a:spcBef>
                <a:spcPts val="900"/>
              </a:spcBef>
              <a:spcAft>
                <a:spcPts val="900"/>
              </a:spcAft>
            </a:pPr>
            <a:r>
              <a:rPr lang="en-US" sz="1200" dirty="0">
                <a:effectLst/>
                <a:latin typeface="Calibri" panose="020F0502020204030204" pitchFamily="34" charset="0"/>
                <a:ea typeface="Calibri" panose="020F0502020204030204" pitchFamily="34" charset="0"/>
                <a:cs typeface="Calibri" panose="020F0502020204030204" pitchFamily="34" charset="0"/>
              </a:rPr>
              <a:t>1.Movies dominate the platform, making up 70% of all titles.TV Shows account for the remaining 30%.</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Bef>
                <a:spcPts val="900"/>
              </a:spcBef>
              <a:spcAft>
                <a:spcPts val="900"/>
              </a:spcAft>
            </a:pPr>
            <a:r>
              <a:rPr lang="en-US" sz="1200" dirty="0">
                <a:effectLst/>
                <a:latin typeface="Calibri" panose="020F0502020204030204" pitchFamily="34" charset="0"/>
                <a:ea typeface="Calibri" panose="020F0502020204030204" pitchFamily="34" charset="0"/>
                <a:cs typeface="Calibri" panose="020F0502020204030204" pitchFamily="34" charset="0"/>
              </a:rPr>
              <a:t>2.Netflix's catalog primarily targets mature audiences, as shown by the dominance of TV-MA. However, the platform maintains a diverse library, ensuring that viewers of all age groups can find suitable content. Regional content ratings, such as NR (Not Rated), could benefit from further exploration to understand their implications for global markets.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Bef>
                <a:spcPts val="900"/>
              </a:spcBef>
              <a:spcAft>
                <a:spcPts val="900"/>
              </a:spcAft>
            </a:pPr>
            <a:r>
              <a:rPr lang="en-US" sz="1200" dirty="0">
                <a:effectLst/>
                <a:latin typeface="Calibri" panose="020F0502020204030204" pitchFamily="34" charset="0"/>
                <a:ea typeface="Calibri" panose="020F0502020204030204" pitchFamily="34" charset="0"/>
                <a:cs typeface="Calibri" panose="020F0502020204030204" pitchFamily="34" charset="0"/>
              </a:rPr>
              <a:t>3.The most frequently occurring genres on Netflix are: International Movies Dramas Comedies International TV Shows Documentaries. The popularity of International Movies and TV Shows underscores Netflix's focus on expanding its global audience.</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Bef>
                <a:spcPts val="900"/>
              </a:spcBef>
              <a:spcAft>
                <a:spcPts val="900"/>
              </a:spcAft>
            </a:pPr>
            <a:r>
              <a:rPr lang="en-US" sz="1200" dirty="0">
                <a:effectLst/>
                <a:latin typeface="Calibri" panose="020F0502020204030204" pitchFamily="34" charset="0"/>
                <a:ea typeface="Calibri" panose="020F0502020204030204" pitchFamily="34" charset="0"/>
                <a:cs typeface="Calibri" panose="020F0502020204030204" pitchFamily="34" charset="0"/>
              </a:rPr>
              <a:t>4.The highest number of productions available on </a:t>
            </a:r>
            <a:r>
              <a:rPr lang="en-US" sz="1200" dirty="0" err="1">
                <a:effectLst/>
                <a:latin typeface="Calibri" panose="020F0502020204030204" pitchFamily="34" charset="0"/>
                <a:ea typeface="Calibri" panose="020F0502020204030204" pitchFamily="34" charset="0"/>
                <a:cs typeface="Calibri" panose="020F0502020204030204" pitchFamily="34" charset="0"/>
              </a:rPr>
              <a:t>Netflix:Rajiv</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err="1">
                <a:effectLst/>
                <a:latin typeface="Calibri" panose="020F0502020204030204" pitchFamily="34" charset="0"/>
                <a:ea typeface="Calibri" panose="020F0502020204030204" pitchFamily="34" charset="0"/>
                <a:cs typeface="Calibri" panose="020F0502020204030204" pitchFamily="34" charset="0"/>
              </a:rPr>
              <a:t>Chilaka,Alastair</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err="1">
                <a:effectLst/>
                <a:latin typeface="Calibri" panose="020F0502020204030204" pitchFamily="34" charset="0"/>
                <a:ea typeface="Calibri" panose="020F0502020204030204" pitchFamily="34" charset="0"/>
                <a:cs typeface="Calibri" panose="020F0502020204030204" pitchFamily="34" charset="0"/>
              </a:rPr>
              <a:t>Fothergill,Raul</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err="1">
                <a:effectLst/>
                <a:latin typeface="Calibri" panose="020F0502020204030204" pitchFamily="34" charset="0"/>
                <a:ea typeface="Calibri" panose="020F0502020204030204" pitchFamily="34" charset="0"/>
                <a:cs typeface="Calibri" panose="020F0502020204030204" pitchFamily="34" charset="0"/>
              </a:rPr>
              <a:t>campos,jansuter</a:t>
            </a:r>
            <a:r>
              <a:rPr lang="en-US" sz="1200" dirty="0">
                <a:effectLst/>
                <a:latin typeface="Calibri" panose="020F0502020204030204" pitchFamily="34" charset="0"/>
                <a:ea typeface="Calibri" panose="020F0502020204030204" pitchFamily="34" charset="0"/>
                <a:cs typeface="Calibri" panose="020F0502020204030204" pitchFamily="34" charset="0"/>
              </a:rPr>
              <a:t> etc.</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Bef>
                <a:spcPts val="900"/>
              </a:spcBef>
              <a:spcAft>
                <a:spcPts val="900"/>
              </a:spcAft>
            </a:pPr>
            <a:r>
              <a:rPr lang="en-US" sz="1200" dirty="0">
                <a:effectLst/>
                <a:latin typeface="Calibri" panose="020F0502020204030204" pitchFamily="34" charset="0"/>
                <a:ea typeface="Calibri" panose="020F0502020204030204" pitchFamily="34" charset="0"/>
                <a:cs typeface="Calibri" panose="020F0502020204030204" pitchFamily="34" charset="0"/>
              </a:rPr>
              <a:t>5.United </a:t>
            </a:r>
            <a:r>
              <a:rPr lang="en-US" sz="1200" dirty="0" err="1">
                <a:effectLst/>
                <a:latin typeface="Calibri" panose="020F0502020204030204" pitchFamily="34" charset="0"/>
                <a:ea typeface="Calibri" panose="020F0502020204030204" pitchFamily="34" charset="0"/>
                <a:cs typeface="Calibri" panose="020F0502020204030204" pitchFamily="34" charset="0"/>
              </a:rPr>
              <a:t>Staes,United</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dirty="0" err="1">
                <a:effectLst/>
                <a:latin typeface="Calibri" panose="020F0502020204030204" pitchFamily="34" charset="0"/>
                <a:ea typeface="Calibri" panose="020F0502020204030204" pitchFamily="34" charset="0"/>
                <a:cs typeface="Calibri" panose="020F0502020204030204" pitchFamily="34" charset="0"/>
              </a:rPr>
              <a:t>Kingdom,India</a:t>
            </a:r>
            <a:r>
              <a:rPr lang="en-US" sz="1200" dirty="0">
                <a:effectLst/>
                <a:latin typeface="Calibri" panose="020F0502020204030204" pitchFamily="34" charset="0"/>
                <a:ea typeface="Calibri" panose="020F0502020204030204" pitchFamily="34" charset="0"/>
                <a:cs typeface="Calibri" panose="020F0502020204030204" pitchFamily="34" charset="0"/>
              </a:rPr>
              <a:t> and </a:t>
            </a:r>
            <a:r>
              <a:rPr lang="en-US" sz="1200" dirty="0" err="1">
                <a:effectLst/>
                <a:latin typeface="Calibri" panose="020F0502020204030204" pitchFamily="34" charset="0"/>
                <a:ea typeface="Calibri" panose="020F0502020204030204" pitchFamily="34" charset="0"/>
                <a:cs typeface="Calibri" panose="020F0502020204030204" pitchFamily="34" charset="0"/>
              </a:rPr>
              <a:t>pakistan</a:t>
            </a:r>
            <a:r>
              <a:rPr lang="en-US" sz="1200" dirty="0">
                <a:effectLst/>
                <a:latin typeface="Calibri" panose="020F0502020204030204" pitchFamily="34" charset="0"/>
                <a:ea typeface="Calibri" panose="020F0502020204030204" pitchFamily="34" charset="0"/>
                <a:cs typeface="Calibri" panose="020F0502020204030204" pitchFamily="34" charset="0"/>
              </a:rPr>
              <a:t> are top countries where most of the movies and TV shows watched on </a:t>
            </a:r>
            <a:r>
              <a:rPr lang="en-US" sz="1200" dirty="0" err="1">
                <a:effectLst/>
                <a:latin typeface="Calibri" panose="020F0502020204030204" pitchFamily="34" charset="0"/>
                <a:ea typeface="Calibri" panose="020F0502020204030204" pitchFamily="34" charset="0"/>
                <a:cs typeface="Calibri" panose="020F0502020204030204" pitchFamily="34" charset="0"/>
              </a:rPr>
              <a:t>netfilix</a:t>
            </a:r>
            <a:r>
              <a:rPr lang="en-US" sz="1200" dirty="0">
                <a:effectLst/>
                <a:latin typeface="Calibri" panose="020F0502020204030204" pitchFamily="34" charset="0"/>
                <a:ea typeface="Calibri" panose="020F0502020204030204" pitchFamily="34" charset="0"/>
                <a:cs typeface="Calibri" panose="020F0502020204030204" pitchFamily="34" charset="0"/>
              </a:rPr>
              <a:t>.</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Bef>
                <a:spcPts val="900"/>
              </a:spcBef>
              <a:spcAft>
                <a:spcPts val="900"/>
              </a:spcAft>
            </a:pPr>
            <a:r>
              <a:rPr lang="en-US" sz="1200" dirty="0">
                <a:effectLst/>
                <a:latin typeface="Calibri" panose="020F0502020204030204" pitchFamily="34" charset="0"/>
                <a:ea typeface="Calibri" panose="020F0502020204030204" pitchFamily="34" charset="0"/>
                <a:cs typeface="Calibri" panose="020F0502020204030204" pitchFamily="34" charset="0"/>
              </a:rPr>
              <a:t>6.Ratings by Type: Movies tend to have a broader range of ratings, including R and PG-13, reflecting traditional film ratings. TV Shows are dominated by TV-MA and TV-14, highlighting a focus on episodic content for adults and teens.</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a:spcAft>
                <a:spcPts val="1000"/>
              </a:spcAft>
            </a:pPr>
            <a:r>
              <a:rPr lang="en-US" sz="1200" dirty="0">
                <a:effectLst/>
                <a:latin typeface="Calibri" panose="020F0502020204030204" pitchFamily="34" charset="0"/>
                <a:ea typeface="Calibri" panose="020F0502020204030204" pitchFamily="34" charset="0"/>
                <a:cs typeface="Calibri" panose="020F0502020204030204" pitchFamily="34" charset="0"/>
              </a:rPr>
              <a:t> </a:t>
            </a:r>
            <a:endParaRPr lang="en-IN" sz="1200" dirty="0">
              <a:effectLst/>
              <a:latin typeface="Calibri" panose="020F0502020204030204" pitchFamily="34" charset="0"/>
              <a:ea typeface="Calibri" panose="020F0502020204030204" pitchFamily="34" charset="0"/>
              <a:cs typeface="Calibri" panose="020F0502020204030204" pitchFamily="34" charset="0"/>
            </a:endParaRPr>
          </a:p>
          <a:p>
            <a:pPr marL="8659" marR="3464" indent="79661">
              <a:spcBef>
                <a:spcPts val="614"/>
              </a:spcBef>
              <a:buSzPct val="77272"/>
              <a:buAutoNum type="arabicPeriod"/>
              <a:tabLst>
                <a:tab pos="88320" algn="l"/>
              </a:tabLst>
            </a:pPr>
            <a:endParaRPr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1621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DAA5-C392-3D3D-08D3-C2F8FE4391A3}"/>
              </a:ext>
            </a:extLst>
          </p:cNvPr>
          <p:cNvSpPr>
            <a:spLocks noGrp="1"/>
          </p:cNvSpPr>
          <p:nvPr>
            <p:ph type="title"/>
          </p:nvPr>
        </p:nvSpPr>
        <p:spPr>
          <a:xfrm>
            <a:off x="620184" y="166687"/>
            <a:ext cx="8596668" cy="6262688"/>
          </a:xfrm>
        </p:spPr>
        <p:txBody>
          <a:bodyPr>
            <a:normAutofit/>
          </a:bodyPr>
          <a:lstStyle/>
          <a:p>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Recommendations-</a:t>
            </a:r>
            <a:b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1.Invest more in International Movies and TV Shows, as these genres are already popular and drive global audience engagement.</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Explore regional content ratings like NR (Not Rated) to better cater to diverse markets and improve accessibility for different regions.</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2.While the current focus on mature audiences (TV-MA) is evident, there is an opportunity to expand the library with more family-friendly and children-oriented content to capture a broader audience base.</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3.Prioritize content marketing efforts in countries like the United States, United Kingdom, India, and Pakistan, as these are the top-performing markets.</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Offer localized content with subtitles and dubs to further engage audiences in these regions.</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4.Collaborate further with high-performing contributors like Rajiv </a:t>
            </a:r>
            <a:r>
              <a:rPr 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Chilaka</a:t>
            </a: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Alastair Fothergill, Raul Campos, and Jan Suter to produce more content under their expertise. This could attract loyal fans and increase viewership.</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5.Focus on expanding the catalog of trending genres like Dramas, Comedies, and Documentaries to maintain user engagement.</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Conduct periodic analysis of emerging genres to adapt to audience preferences quickly.</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6.Tailor personalized recommendations based on viewing patterns of popular genres and regions to boost user satisfaction and retention.</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7.Establish more production hubs in key regions like India and Pakistan to create cost-effective and locally relevant content.</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8.Introduce TV Shows with a wider range of content ratings (e.g., TV-Y, TV-PG) to balance the dominance of TV-MA and TV-14 shows.</a:t>
            </a:r>
            <a:br>
              <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630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8838" y="1059438"/>
            <a:ext cx="7278397" cy="5285943"/>
          </a:xfrm>
          <a:custGeom>
            <a:avLst/>
            <a:gdLst/>
            <a:ahLst/>
            <a:cxnLst/>
            <a:rect l="l" t="t" r="r" b="b"/>
            <a:pathLst>
              <a:path w="6076950" h="7510780">
                <a:moveTo>
                  <a:pt x="6076950" y="0"/>
                </a:moveTo>
                <a:lnTo>
                  <a:pt x="0" y="0"/>
                </a:lnTo>
                <a:lnTo>
                  <a:pt x="0" y="879475"/>
                </a:lnTo>
                <a:lnTo>
                  <a:pt x="0" y="880110"/>
                </a:lnTo>
                <a:lnTo>
                  <a:pt x="0" y="7510780"/>
                </a:lnTo>
                <a:lnTo>
                  <a:pt x="6076950" y="7510780"/>
                </a:lnTo>
                <a:lnTo>
                  <a:pt x="6076950" y="879475"/>
                </a:lnTo>
                <a:lnTo>
                  <a:pt x="6076950" y="0"/>
                </a:lnTo>
                <a:close/>
              </a:path>
            </a:pathLst>
          </a:custGeom>
          <a:solidFill>
            <a:srgbClr val="F4F4F4"/>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a:spLocks noGrp="1"/>
          </p:cNvSpPr>
          <p:nvPr>
            <p:ph type="title"/>
          </p:nvPr>
        </p:nvSpPr>
        <p:spPr>
          <a:xfrm>
            <a:off x="2003280" y="306520"/>
            <a:ext cx="7169727" cy="562741"/>
          </a:xfrm>
          <a:prstGeom prst="rect">
            <a:avLst/>
          </a:prstGeom>
        </p:spPr>
        <p:txBody>
          <a:bodyPr vert="horz" wrap="square" lIns="0" tIns="8659" rIns="0" bIns="0" rtlCol="0" anchor="ctr">
            <a:spAutoFit/>
          </a:bodyPr>
          <a:lstStyle/>
          <a:p>
            <a:pPr marL="8659">
              <a:lnSpc>
                <a:spcPct val="100000"/>
              </a:lnSpc>
              <a:spcBef>
                <a:spcPts val="68"/>
              </a:spcBef>
            </a:pPr>
            <a:r>
              <a:rPr b="1" u="sng" dirty="0">
                <a:solidFill>
                  <a:srgbClr val="CF1974"/>
                </a:solidFill>
                <a:latin typeface="Calibri" panose="020F0502020204030204" pitchFamily="34" charset="0"/>
                <a:ea typeface="Calibri" panose="020F0502020204030204" pitchFamily="34" charset="0"/>
                <a:cs typeface="Calibri" panose="020F0502020204030204" pitchFamily="34" charset="0"/>
              </a:rPr>
              <a:t>Supermarket</a:t>
            </a:r>
            <a:r>
              <a:rPr b="1" u="sng" spc="-85" dirty="0">
                <a:solidFill>
                  <a:srgbClr val="CF1974"/>
                </a:solidFill>
                <a:latin typeface="Calibri" panose="020F0502020204030204" pitchFamily="34" charset="0"/>
                <a:ea typeface="Calibri" panose="020F0502020204030204" pitchFamily="34" charset="0"/>
                <a:cs typeface="Calibri" panose="020F0502020204030204" pitchFamily="34" charset="0"/>
              </a:rPr>
              <a:t> </a:t>
            </a:r>
            <a:r>
              <a:rPr lang="en-US" b="1" u="sng" spc="-31" dirty="0">
                <a:solidFill>
                  <a:srgbClr val="CF1974"/>
                </a:solidFill>
                <a:latin typeface="Calibri" panose="020F0502020204030204" pitchFamily="34" charset="0"/>
                <a:ea typeface="Calibri" panose="020F0502020204030204" pitchFamily="34" charset="0"/>
                <a:cs typeface="Calibri" panose="020F0502020204030204" pitchFamily="34" charset="0"/>
              </a:rPr>
              <a:t>S</a:t>
            </a:r>
            <a:r>
              <a:rPr b="1" u="sng" spc="-31" dirty="0">
                <a:solidFill>
                  <a:srgbClr val="CF1974"/>
                </a:solidFill>
                <a:latin typeface="Calibri" panose="020F0502020204030204" pitchFamily="34" charset="0"/>
                <a:ea typeface="Calibri" panose="020F0502020204030204" pitchFamily="34" charset="0"/>
                <a:cs typeface="Calibri" panose="020F0502020204030204" pitchFamily="34" charset="0"/>
              </a:rPr>
              <a:t>ales</a:t>
            </a:r>
            <a:r>
              <a:rPr b="1" u="sng" spc="-85" dirty="0">
                <a:solidFill>
                  <a:srgbClr val="CF1974"/>
                </a:solidFill>
                <a:latin typeface="Calibri" panose="020F0502020204030204" pitchFamily="34" charset="0"/>
                <a:ea typeface="Calibri" panose="020F0502020204030204" pitchFamily="34" charset="0"/>
                <a:cs typeface="Calibri" panose="020F0502020204030204" pitchFamily="34" charset="0"/>
              </a:rPr>
              <a:t> </a:t>
            </a:r>
            <a:r>
              <a:rPr lang="en-US" b="1" u="sng" spc="-85" dirty="0">
                <a:solidFill>
                  <a:srgbClr val="CF1974"/>
                </a:solidFill>
                <a:latin typeface="Calibri" panose="020F0502020204030204" pitchFamily="34" charset="0"/>
                <a:ea typeface="Calibri" panose="020F0502020204030204" pitchFamily="34" charset="0"/>
                <a:cs typeface="Calibri" panose="020F0502020204030204" pitchFamily="34" charset="0"/>
              </a:rPr>
              <a:t>D</a:t>
            </a:r>
            <a:r>
              <a:rPr b="1" u="sng" dirty="0">
                <a:solidFill>
                  <a:srgbClr val="CF1974"/>
                </a:solidFill>
                <a:latin typeface="Calibri" panose="020F0502020204030204" pitchFamily="34" charset="0"/>
                <a:ea typeface="Calibri" panose="020F0502020204030204" pitchFamily="34" charset="0"/>
                <a:cs typeface="Calibri" panose="020F0502020204030204" pitchFamily="34" charset="0"/>
              </a:rPr>
              <a:t>ata</a:t>
            </a:r>
            <a:r>
              <a:rPr b="1" u="sng" spc="-85" dirty="0">
                <a:solidFill>
                  <a:srgbClr val="CF1974"/>
                </a:solidFill>
                <a:latin typeface="Calibri" panose="020F0502020204030204" pitchFamily="34" charset="0"/>
                <a:ea typeface="Calibri" panose="020F0502020204030204" pitchFamily="34" charset="0"/>
                <a:cs typeface="Calibri" panose="020F0502020204030204" pitchFamily="34" charset="0"/>
              </a:rPr>
              <a:t> </a:t>
            </a:r>
            <a:r>
              <a:rPr b="1" u="sng" spc="-7" dirty="0">
                <a:solidFill>
                  <a:srgbClr val="CF1974"/>
                </a:solidFill>
                <a:latin typeface="Calibri" panose="020F0502020204030204" pitchFamily="34" charset="0"/>
                <a:ea typeface="Calibri" panose="020F0502020204030204" pitchFamily="34" charset="0"/>
                <a:cs typeface="Calibri" panose="020F0502020204030204" pitchFamily="34" charset="0"/>
              </a:rPr>
              <a:t>Analysis</a:t>
            </a:r>
          </a:p>
        </p:txBody>
      </p:sp>
      <p:sp>
        <p:nvSpPr>
          <p:cNvPr id="4" name="object 4"/>
          <p:cNvSpPr/>
          <p:nvPr/>
        </p:nvSpPr>
        <p:spPr>
          <a:xfrm>
            <a:off x="2260153" y="2168421"/>
            <a:ext cx="3441556" cy="110403"/>
          </a:xfrm>
          <a:custGeom>
            <a:avLst/>
            <a:gdLst/>
            <a:ahLst/>
            <a:cxnLst/>
            <a:rect l="l" t="t" r="r" b="b"/>
            <a:pathLst>
              <a:path w="5047615" h="161925">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5" name="object 5"/>
          <p:cNvSpPr txBox="1"/>
          <p:nvPr/>
        </p:nvSpPr>
        <p:spPr>
          <a:xfrm>
            <a:off x="2128838" y="1089746"/>
            <a:ext cx="6038850" cy="1028399"/>
          </a:xfrm>
          <a:prstGeom prst="rect">
            <a:avLst/>
          </a:prstGeom>
        </p:spPr>
        <p:txBody>
          <a:bodyPr vert="horz" wrap="square" lIns="0" tIns="15153" rIns="0" bIns="0" rtlCol="0">
            <a:spAutoFit/>
          </a:bodyPr>
          <a:lstStyle/>
          <a:p>
            <a:pPr marL="8659" marR="2297629">
              <a:lnSpc>
                <a:spcPts val="873"/>
              </a:lnSpc>
              <a:spcBef>
                <a:spcPts val="119"/>
              </a:spcBef>
            </a:pP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#import</a:t>
            </a:r>
            <a:r>
              <a:rPr sz="1000" i="1" spc="-58"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dirty="0">
                <a:solidFill>
                  <a:srgbClr val="3F7F7F"/>
                </a:solidFill>
                <a:latin typeface="Calibri" panose="020F0502020204030204" pitchFamily="34" charset="0"/>
                <a:ea typeface="Calibri" panose="020F0502020204030204" pitchFamily="34" charset="0"/>
                <a:cs typeface="Calibri" panose="020F0502020204030204" pitchFamily="34" charset="0"/>
              </a:rPr>
              <a:t>required</a:t>
            </a:r>
            <a:r>
              <a:rPr sz="1000" i="1" spc="-55" dirty="0">
                <a:solidFill>
                  <a:srgbClr val="3F7F7F"/>
                </a:solidFill>
                <a:latin typeface="Calibri" panose="020F0502020204030204" pitchFamily="34" charset="0"/>
                <a:ea typeface="Calibri" panose="020F0502020204030204" pitchFamily="34" charset="0"/>
                <a:cs typeface="Calibri" panose="020F0502020204030204" pitchFamily="34" charset="0"/>
              </a:rPr>
              <a:t> </a:t>
            </a:r>
            <a:r>
              <a:rPr sz="1000" i="1" spc="-7" dirty="0">
                <a:solidFill>
                  <a:srgbClr val="3F7F7F"/>
                </a:solidFill>
                <a:latin typeface="Calibri" panose="020F0502020204030204" pitchFamily="34" charset="0"/>
                <a:ea typeface="Calibri" panose="020F0502020204030204" pitchFamily="34" charset="0"/>
                <a:cs typeface="Calibri" panose="020F0502020204030204" pitchFamily="34" charset="0"/>
              </a:rPr>
              <a:t>libraries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pandas</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pd</a:t>
            </a:r>
            <a:r>
              <a:rPr sz="1000" spc="341"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numpy</a:t>
            </a:r>
            <a:r>
              <a:rPr sz="1000" spc="-2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31"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np</a:t>
            </a:r>
            <a:endParaRPr sz="1000" dirty="0">
              <a:latin typeface="Calibri" panose="020F0502020204030204" pitchFamily="34" charset="0"/>
              <a:ea typeface="Calibri" panose="020F0502020204030204" pitchFamily="34" charset="0"/>
              <a:cs typeface="Calibri" panose="020F0502020204030204" pitchFamily="34" charset="0"/>
            </a:endParaRPr>
          </a:p>
          <a:p>
            <a:pPr marL="8659">
              <a:lnSpc>
                <a:spcPts val="835"/>
              </a:lnSpc>
            </a:pP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37"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seaborn</a:t>
            </a:r>
            <a:r>
              <a:rPr sz="1000" spc="-34"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3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sns</a:t>
            </a:r>
            <a:endParaRPr sz="1000" dirty="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import</a:t>
            </a:r>
            <a:r>
              <a:rPr sz="1000" spc="-2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matplotlib.pyplot</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7827A0"/>
                </a:solidFill>
                <a:latin typeface="Calibri" panose="020F0502020204030204" pitchFamily="34" charset="0"/>
                <a:ea typeface="Calibri" panose="020F0502020204030204" pitchFamily="34" charset="0"/>
                <a:cs typeface="Calibri" panose="020F0502020204030204" pitchFamily="34" charset="0"/>
              </a:rPr>
              <a:t>as</a:t>
            </a:r>
            <a:r>
              <a:rPr sz="1000" spc="-24" dirty="0">
                <a:solidFill>
                  <a:srgbClr val="7827A0"/>
                </a:solidFill>
                <a:latin typeface="Calibri" panose="020F0502020204030204" pitchFamily="34" charset="0"/>
                <a:ea typeface="Calibri" panose="020F0502020204030204" pitchFamily="34" charset="0"/>
                <a:cs typeface="Calibri" panose="020F0502020204030204" pitchFamily="34" charset="0"/>
              </a:rPr>
              <a:t> </a:t>
            </a:r>
            <a:r>
              <a:rPr sz="1000" spc="-17" dirty="0">
                <a:solidFill>
                  <a:srgbClr val="1E1B1A"/>
                </a:solidFill>
                <a:latin typeface="Calibri" panose="020F0502020204030204" pitchFamily="34" charset="0"/>
                <a:ea typeface="Calibri" panose="020F0502020204030204" pitchFamily="34" charset="0"/>
                <a:cs typeface="Calibri" panose="020F0502020204030204" pitchFamily="34" charset="0"/>
              </a:rPr>
              <a:t>plt</a:t>
            </a:r>
            <a:endParaRPr sz="1000" dirty="0">
              <a:latin typeface="Calibri" panose="020F0502020204030204" pitchFamily="34" charset="0"/>
              <a:ea typeface="Calibri" panose="020F0502020204030204" pitchFamily="34" charset="0"/>
              <a:cs typeface="Calibri" panose="020F0502020204030204" pitchFamily="34" charset="0"/>
            </a:endParaRPr>
          </a:p>
          <a:p>
            <a:pPr marL="8659" marR="3464">
              <a:lnSpc>
                <a:spcPts val="873"/>
              </a:lnSpc>
              <a:spcBef>
                <a:spcPts val="706"/>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df=pd.read_csv(</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'Supermart</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Grocery</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t>
            </a:r>
            <a:r>
              <a:rPr sz="1000" spc="-3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Retail</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Analytics</a:t>
            </a:r>
            <a:r>
              <a:rPr sz="1000" spc="-37"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Dataset (1).csv'</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631"/>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df.head()</a:t>
            </a:r>
            <a:endParaRPr sz="1000" dirty="0">
              <a:latin typeface="Calibri" panose="020F0502020204030204" pitchFamily="34" charset="0"/>
              <a:ea typeface="Calibri" panose="020F0502020204030204" pitchFamily="34" charset="0"/>
              <a:cs typeface="Calibri" panose="020F0502020204030204" pitchFamily="34" charset="0"/>
            </a:endParaRPr>
          </a:p>
          <a:p>
            <a:pPr marL="122956">
              <a:spcBef>
                <a:spcPts val="655"/>
              </a:spcBef>
              <a:tabLst>
                <a:tab pos="1957768" algn="l"/>
                <a:tab pos="2760878" algn="l"/>
              </a:tabLst>
            </a:pPr>
            <a:r>
              <a:rPr sz="1000" dirty="0">
                <a:latin typeface="Calibri" panose="020F0502020204030204" pitchFamily="34" charset="0"/>
                <a:ea typeface="Calibri" panose="020F0502020204030204" pitchFamily="34" charset="0"/>
                <a:cs typeface="Calibri" panose="020F0502020204030204" pitchFamily="34" charset="0"/>
              </a:rPr>
              <a:t>Order</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ID</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Customer</a:t>
            </a:r>
            <a:r>
              <a:rPr sz="1000" spc="-34"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Name</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r>
              <a:rPr sz="1000" dirty="0">
                <a:latin typeface="Calibri" panose="020F0502020204030204" pitchFamily="34" charset="0"/>
                <a:ea typeface="Calibri" panose="020F0502020204030204" pitchFamily="34" charset="0"/>
                <a:cs typeface="Calibri" panose="020F0502020204030204" pitchFamily="34" charset="0"/>
              </a:rPr>
              <a:t>	Sub</a:t>
            </a:r>
            <a:r>
              <a:rPr sz="1000" spc="-2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txBox="1"/>
          <p:nvPr/>
        </p:nvSpPr>
        <p:spPr>
          <a:xfrm>
            <a:off x="4069773" y="2363065"/>
            <a:ext cx="410008" cy="105798"/>
          </a:xfrm>
          <a:prstGeom prst="rect">
            <a:avLst/>
          </a:prstGeom>
          <a:solidFill>
            <a:srgbClr val="EDEDED"/>
          </a:solidFill>
        </p:spPr>
        <p:txBody>
          <a:bodyPr vert="horz" wrap="square" lIns="0" tIns="0" rIns="0" bIns="0" rtlCol="0">
            <a:spAutoFit/>
          </a:bodyPr>
          <a:lstStyle/>
          <a:p>
            <a:pPr marL="433">
              <a:lnSpc>
                <a:spcPts val="842"/>
              </a:lnSpc>
              <a:tabLst>
                <a:tab pos="344622" algn="l"/>
              </a:tabLst>
            </a:pPr>
            <a:r>
              <a:rPr sz="750" spc="-14" dirty="0">
                <a:latin typeface="Calibri" panose="020F0502020204030204" pitchFamily="34" charset="0"/>
                <a:ea typeface="Calibri" panose="020F0502020204030204" pitchFamily="34" charset="0"/>
                <a:cs typeface="Calibri" panose="020F0502020204030204" pitchFamily="34" charset="0"/>
              </a:rPr>
              <a:t>City</a:t>
            </a:r>
            <a:r>
              <a:rPr sz="750" dirty="0">
                <a:latin typeface="Calibri" panose="020F0502020204030204" pitchFamily="34" charset="0"/>
                <a:ea typeface="Calibri" panose="020F0502020204030204" pitchFamily="34" charset="0"/>
                <a:cs typeface="Calibri" panose="020F0502020204030204" pitchFamily="34" charset="0"/>
              </a:rPr>
              <a:t>	</a:t>
            </a:r>
            <a:r>
              <a:rPr sz="750" spc="-34" dirty="0">
                <a:latin typeface="Calibri" panose="020F0502020204030204" pitchFamily="34" charset="0"/>
                <a:ea typeface="Calibri" panose="020F0502020204030204" pitchFamily="34" charset="0"/>
                <a:cs typeface="Calibri" panose="020F0502020204030204" pitchFamily="34" charset="0"/>
              </a:rPr>
              <a: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7" name="object 7"/>
          <p:cNvSpPr/>
          <p:nvPr/>
        </p:nvSpPr>
        <p:spPr>
          <a:xfrm>
            <a:off x="4069773" y="2473903"/>
            <a:ext cx="3441556" cy="110403"/>
          </a:xfrm>
          <a:custGeom>
            <a:avLst/>
            <a:gdLst/>
            <a:ahLst/>
            <a:cxnLst/>
            <a:rect l="l" t="t" r="r" b="b"/>
            <a:pathLst>
              <a:path w="5047615" h="161925">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p:nvPr/>
        </p:nvSpPr>
        <p:spPr>
          <a:xfrm>
            <a:off x="2517039" y="2347047"/>
            <a:ext cx="3449349" cy="124160"/>
          </a:xfrm>
          <a:prstGeom prst="rect">
            <a:avLst/>
          </a:prstGeom>
        </p:spPr>
        <p:txBody>
          <a:bodyPr vert="horz" wrap="square" lIns="0" tIns="8659" rIns="0" bIns="0" rtlCol="0">
            <a:spAutoFit/>
          </a:bodyPr>
          <a:lstStyle/>
          <a:p>
            <a:pPr>
              <a:spcBef>
                <a:spcPts val="68"/>
              </a:spcBef>
              <a:tabLst>
                <a:tab pos="400905" algn="l"/>
                <a:tab pos="1031703" algn="l"/>
                <a:tab pos="1720083" algn="l"/>
                <a:tab pos="3038827" algn="l"/>
              </a:tabLst>
            </a:pPr>
            <a:r>
              <a:rPr sz="750" spc="-34" dirty="0">
                <a:latin typeface="Calibri" panose="020F0502020204030204" pitchFamily="34" charset="0"/>
                <a:ea typeface="Calibri" panose="020F0502020204030204" pitchFamily="34" charset="0"/>
                <a:cs typeface="Calibri" panose="020F0502020204030204" pitchFamily="34" charset="0"/>
              </a:rPr>
              <a:t>0</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OD1</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Harish</a:t>
            </a:r>
            <a:r>
              <a:rPr sz="750" dirty="0">
                <a:latin typeface="Calibri" panose="020F0502020204030204" pitchFamily="34" charset="0"/>
                <a:ea typeface="Calibri" panose="020F0502020204030204" pitchFamily="34" charset="0"/>
                <a:cs typeface="Calibri" panose="020F0502020204030204" pitchFamily="34" charset="0"/>
              </a:rPr>
              <a:t>	Oil</a:t>
            </a:r>
            <a:r>
              <a:rPr sz="750" spc="-1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&amp;</a:t>
            </a:r>
            <a:r>
              <a:rPr sz="750" spc="-1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Masala</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Masalas</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4069773" y="2584739"/>
            <a:ext cx="410008" cy="105798"/>
          </a:xfrm>
          <a:prstGeom prst="rect">
            <a:avLst/>
          </a:prstGeom>
          <a:solidFill>
            <a:srgbClr val="EDEDED"/>
          </a:solidFill>
        </p:spPr>
        <p:txBody>
          <a:bodyPr vert="horz" wrap="square" lIns="0" tIns="0" rIns="0" bIns="0" rtlCol="0">
            <a:spAutoFit/>
          </a:bodyPr>
          <a:lstStyle/>
          <a:p>
            <a:pPr marL="433">
              <a:lnSpc>
                <a:spcPts val="842"/>
              </a:lnSpc>
            </a:pPr>
            <a:r>
              <a:rPr sz="750" spc="-7" dirty="0">
                <a:latin typeface="Calibri" panose="020F0502020204030204" pitchFamily="34" charset="0"/>
                <a:ea typeface="Calibri" panose="020F0502020204030204" pitchFamily="34" charset="0"/>
                <a:cs typeface="Calibri" panose="020F0502020204030204" pitchFamily="34" charset="0"/>
              </a:rPr>
              <a:t>Vellore</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p:nvPr/>
        </p:nvSpPr>
        <p:spPr>
          <a:xfrm>
            <a:off x="4069773" y="2695575"/>
            <a:ext cx="3441556" cy="110403"/>
          </a:xfrm>
          <a:custGeom>
            <a:avLst/>
            <a:gdLst/>
            <a:ahLst/>
            <a:cxnLst/>
            <a:rect l="l" t="t" r="r" b="b"/>
            <a:pathLst>
              <a:path w="5047615" h="161925">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2517039" y="2582452"/>
            <a:ext cx="3449349" cy="124160"/>
          </a:xfrm>
          <a:prstGeom prst="rect">
            <a:avLst/>
          </a:prstGeom>
        </p:spPr>
        <p:txBody>
          <a:bodyPr vert="horz" wrap="square" lIns="0" tIns="8659" rIns="0" bIns="0" rtlCol="0">
            <a:spAutoFit/>
          </a:bodyPr>
          <a:lstStyle/>
          <a:p>
            <a:pPr>
              <a:spcBef>
                <a:spcPts val="68"/>
              </a:spcBef>
              <a:tabLst>
                <a:tab pos="400905" algn="l"/>
                <a:tab pos="1089285" algn="l"/>
                <a:tab pos="1891961" algn="l"/>
                <a:tab pos="2694637" algn="l"/>
              </a:tabLst>
            </a:pPr>
            <a:r>
              <a:rPr sz="750" spc="-34" dirty="0">
                <a:latin typeface="Calibri" panose="020F0502020204030204" pitchFamily="34" charset="0"/>
                <a:ea typeface="Calibri" panose="020F0502020204030204" pitchFamily="34" charset="0"/>
                <a:cs typeface="Calibri" panose="020F0502020204030204" pitchFamily="34" charset="0"/>
              </a:rPr>
              <a:t>1</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OD2</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Sudha</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Beverages</a:t>
            </a:r>
            <a:r>
              <a:rPr sz="750" dirty="0">
                <a:latin typeface="Calibri" panose="020F0502020204030204" pitchFamily="34" charset="0"/>
                <a:ea typeface="Calibri" panose="020F0502020204030204" pitchFamily="34" charset="0"/>
                <a:cs typeface="Calibri" panose="020F0502020204030204" pitchFamily="34" charset="0"/>
              </a:rPr>
              <a:t>	Health</a:t>
            </a:r>
            <a:r>
              <a:rPr sz="750" spc="-4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Drinks</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4069773" y="2806411"/>
            <a:ext cx="639473" cy="105798"/>
          </a:xfrm>
          <a:prstGeom prst="rect">
            <a:avLst/>
          </a:prstGeom>
          <a:solidFill>
            <a:srgbClr val="EDEDED"/>
          </a:solidFill>
        </p:spPr>
        <p:txBody>
          <a:bodyPr vert="horz" wrap="square" lIns="0" tIns="0" rIns="0" bIns="0" rtlCol="0">
            <a:spAutoFit/>
          </a:bodyPr>
          <a:lstStyle/>
          <a:p>
            <a:pPr marL="433">
              <a:lnSpc>
                <a:spcPts val="842"/>
              </a:lnSpc>
            </a:pPr>
            <a:r>
              <a:rPr sz="750" spc="-7" dirty="0">
                <a:latin typeface="Calibri" panose="020F0502020204030204" pitchFamily="34" charset="0"/>
                <a:ea typeface="Calibri" panose="020F0502020204030204" pitchFamily="34" charset="0"/>
                <a:cs typeface="Calibri" panose="020F0502020204030204" pitchFamily="34" charset="0"/>
              </a:rPr>
              <a:t>Krishnagiri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p:nvPr/>
        </p:nvSpPr>
        <p:spPr>
          <a:xfrm>
            <a:off x="4069773" y="2917248"/>
            <a:ext cx="3441556" cy="110403"/>
          </a:xfrm>
          <a:custGeom>
            <a:avLst/>
            <a:gdLst/>
            <a:ahLst/>
            <a:cxnLst/>
            <a:rect l="l" t="t" r="r" b="b"/>
            <a:pathLst>
              <a:path w="5047615" h="161925">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4" name="object 14"/>
          <p:cNvSpPr txBox="1"/>
          <p:nvPr/>
        </p:nvSpPr>
        <p:spPr>
          <a:xfrm>
            <a:off x="2517039" y="2805210"/>
            <a:ext cx="3449349" cy="124160"/>
          </a:xfrm>
          <a:prstGeom prst="rect">
            <a:avLst/>
          </a:prstGeom>
        </p:spPr>
        <p:txBody>
          <a:bodyPr vert="horz" wrap="square" lIns="0" tIns="8659" rIns="0" bIns="0" rtlCol="0">
            <a:spAutoFit/>
          </a:bodyPr>
          <a:lstStyle/>
          <a:p>
            <a:pPr>
              <a:spcBef>
                <a:spcPts val="68"/>
              </a:spcBef>
              <a:tabLst>
                <a:tab pos="400905" algn="l"/>
                <a:tab pos="974555" algn="l"/>
                <a:tab pos="1777231" algn="l"/>
                <a:tab pos="2752219" algn="l"/>
              </a:tabLst>
            </a:pPr>
            <a:r>
              <a:rPr sz="750" spc="-34" dirty="0">
                <a:latin typeface="Calibri" panose="020F0502020204030204" pitchFamily="34" charset="0"/>
                <a:ea typeface="Calibri" panose="020F0502020204030204" pitchFamily="34" charset="0"/>
                <a:cs typeface="Calibri" panose="020F0502020204030204" pitchFamily="34" charset="0"/>
              </a:rPr>
              <a:t>2</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OD3</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Hussain</a:t>
            </a:r>
            <a:r>
              <a:rPr sz="750" dirty="0">
                <a:latin typeface="Calibri" panose="020F0502020204030204" pitchFamily="34" charset="0"/>
                <a:ea typeface="Calibri" panose="020F0502020204030204" pitchFamily="34" charset="0"/>
                <a:cs typeface="Calibri" panose="020F0502020204030204" pitchFamily="34" charset="0"/>
              </a:rPr>
              <a:t>	Food</a:t>
            </a:r>
            <a:r>
              <a:rPr sz="750" spc="-3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Grains</a:t>
            </a:r>
            <a:r>
              <a:rPr sz="750" dirty="0">
                <a:latin typeface="Calibri" panose="020F0502020204030204" pitchFamily="34" charset="0"/>
                <a:ea typeface="Calibri" panose="020F0502020204030204" pitchFamily="34" charset="0"/>
                <a:cs typeface="Calibri" panose="020F0502020204030204" pitchFamily="34" charset="0"/>
              </a:rPr>
              <a:t>	Atta</a:t>
            </a:r>
            <a:r>
              <a:rPr sz="750" spc="-1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&amp;</a:t>
            </a:r>
            <a:r>
              <a:rPr sz="750" spc="-17"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Flour</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5" name="object 15"/>
          <p:cNvSpPr txBox="1"/>
          <p:nvPr/>
        </p:nvSpPr>
        <p:spPr>
          <a:xfrm>
            <a:off x="4069773" y="3028084"/>
            <a:ext cx="582324" cy="105798"/>
          </a:xfrm>
          <a:prstGeom prst="rect">
            <a:avLst/>
          </a:prstGeom>
          <a:solidFill>
            <a:srgbClr val="EDEDED"/>
          </a:solidFill>
        </p:spPr>
        <p:txBody>
          <a:bodyPr vert="horz" wrap="square" lIns="0" tIns="0" rIns="0" bIns="0" rtlCol="0">
            <a:spAutoFit/>
          </a:bodyPr>
          <a:lstStyle/>
          <a:p>
            <a:pPr marL="433">
              <a:lnSpc>
                <a:spcPts val="842"/>
              </a:lnSpc>
            </a:pPr>
            <a:r>
              <a:rPr sz="750" spc="-7" dirty="0">
                <a:latin typeface="Calibri" panose="020F0502020204030204" pitchFamily="34" charset="0"/>
                <a:ea typeface="Calibri" panose="020F0502020204030204" pitchFamily="34" charset="0"/>
                <a:cs typeface="Calibri" panose="020F0502020204030204" pitchFamily="34" charset="0"/>
              </a:rPr>
              <a:t>Perambalur</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6" name="object 16"/>
          <p:cNvSpPr/>
          <p:nvPr/>
        </p:nvSpPr>
        <p:spPr>
          <a:xfrm>
            <a:off x="4069773" y="3138921"/>
            <a:ext cx="3441556" cy="110403"/>
          </a:xfrm>
          <a:custGeom>
            <a:avLst/>
            <a:gdLst/>
            <a:ahLst/>
            <a:cxnLst/>
            <a:rect l="l" t="t" r="r" b="b"/>
            <a:pathLst>
              <a:path w="5047615" h="161925">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txBox="1"/>
          <p:nvPr/>
        </p:nvSpPr>
        <p:spPr>
          <a:xfrm>
            <a:off x="2517039" y="3135098"/>
            <a:ext cx="3449349" cy="124160"/>
          </a:xfrm>
          <a:prstGeom prst="rect">
            <a:avLst/>
          </a:prstGeom>
        </p:spPr>
        <p:txBody>
          <a:bodyPr vert="horz" wrap="square" lIns="0" tIns="8659" rIns="0" bIns="0" rtlCol="0">
            <a:spAutoFit/>
          </a:bodyPr>
          <a:lstStyle/>
          <a:p>
            <a:pPr>
              <a:spcBef>
                <a:spcPts val="68"/>
              </a:spcBef>
              <a:tabLst>
                <a:tab pos="400905" algn="l"/>
                <a:tab pos="974555" algn="l"/>
                <a:tab pos="1490623" algn="l"/>
                <a:tab pos="2522759" algn="l"/>
              </a:tabLst>
            </a:pPr>
            <a:r>
              <a:rPr sz="750" spc="-34" dirty="0">
                <a:latin typeface="Calibri" panose="020F0502020204030204" pitchFamily="34" charset="0"/>
                <a:ea typeface="Calibri" panose="020F0502020204030204" pitchFamily="34" charset="0"/>
                <a:cs typeface="Calibri" panose="020F0502020204030204" pitchFamily="34" charset="0"/>
              </a:rPr>
              <a:t>3</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OD4</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Jackson</a:t>
            </a:r>
            <a:r>
              <a:rPr sz="750" dirty="0">
                <a:latin typeface="Calibri" panose="020F0502020204030204" pitchFamily="34" charset="0"/>
                <a:ea typeface="Calibri" panose="020F0502020204030204" pitchFamily="34" charset="0"/>
                <a:cs typeface="Calibri" panose="020F0502020204030204" pitchFamily="34" charset="0"/>
              </a:rPr>
              <a:t>	Fruits</a:t>
            </a:r>
            <a:r>
              <a:rPr sz="750" spc="-2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&amp;</a:t>
            </a:r>
            <a:r>
              <a:rPr sz="750" spc="-2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Veggies</a:t>
            </a:r>
            <a:r>
              <a:rPr sz="750" dirty="0">
                <a:latin typeface="Calibri" panose="020F0502020204030204" pitchFamily="34" charset="0"/>
                <a:ea typeface="Calibri" panose="020F0502020204030204" pitchFamily="34" charset="0"/>
                <a:cs typeface="Calibri" panose="020F0502020204030204" pitchFamily="34" charset="0"/>
              </a:rPr>
              <a:t>	Fresh</a:t>
            </a:r>
            <a:r>
              <a:rPr sz="750" spc="-37"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Vegetables</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9" name="object 19"/>
          <p:cNvSpPr/>
          <p:nvPr/>
        </p:nvSpPr>
        <p:spPr>
          <a:xfrm>
            <a:off x="4069773" y="3360593"/>
            <a:ext cx="3441556" cy="221240"/>
          </a:xfrm>
          <a:custGeom>
            <a:avLst/>
            <a:gdLst/>
            <a:ahLst/>
            <a:cxnLst/>
            <a:rect l="l" t="t" r="r" b="b"/>
            <a:pathLst>
              <a:path w="5047615" h="324485">
                <a:moveTo>
                  <a:pt x="335915" y="162560"/>
                </a:moveTo>
                <a:lnTo>
                  <a:pt x="0" y="162560"/>
                </a:lnTo>
                <a:lnTo>
                  <a:pt x="0" y="324485"/>
                </a:lnTo>
                <a:lnTo>
                  <a:pt x="335915" y="324485"/>
                </a:lnTo>
                <a:lnTo>
                  <a:pt x="335915" y="162560"/>
                </a:lnTo>
                <a:close/>
              </a:path>
              <a:path w="5047615" h="324485">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0" name="object 20"/>
          <p:cNvSpPr txBox="1"/>
          <p:nvPr/>
        </p:nvSpPr>
        <p:spPr>
          <a:xfrm>
            <a:off x="2508380" y="3415308"/>
            <a:ext cx="3458008" cy="130717"/>
          </a:xfrm>
          <a:prstGeom prst="rect">
            <a:avLst/>
          </a:prstGeom>
        </p:spPr>
        <p:txBody>
          <a:bodyPr vert="horz" wrap="square" lIns="0" tIns="15153" rIns="0" bIns="0" rtlCol="0">
            <a:spAutoFit/>
          </a:bodyPr>
          <a:lstStyle/>
          <a:p>
            <a:pPr marL="8659" marR="3464">
              <a:lnSpc>
                <a:spcPts val="873"/>
              </a:lnSpc>
              <a:spcBef>
                <a:spcPts val="119"/>
              </a:spcBef>
              <a:tabLst>
                <a:tab pos="409564" algn="l"/>
                <a:tab pos="983214" algn="l"/>
                <a:tab pos="1785890" algn="l"/>
                <a:tab pos="2588566" algn="l"/>
              </a:tabLst>
            </a:pPr>
            <a:r>
              <a:rPr sz="750" spc="-34" dirty="0">
                <a:latin typeface="Calibri" panose="020F0502020204030204" pitchFamily="34" charset="0"/>
                <a:ea typeface="Calibri" panose="020F0502020204030204" pitchFamily="34" charset="0"/>
                <a:cs typeface="Calibri" panose="020F0502020204030204" pitchFamily="34" charset="0"/>
              </a:rPr>
              <a:t>4</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OD5</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Ridhesh</a:t>
            </a:r>
            <a:r>
              <a:rPr sz="750" dirty="0">
                <a:latin typeface="Calibri" panose="020F0502020204030204" pitchFamily="34" charset="0"/>
                <a:ea typeface="Calibri" panose="020F0502020204030204" pitchFamily="34" charset="0"/>
                <a:cs typeface="Calibri" panose="020F0502020204030204" pitchFamily="34" charset="0"/>
              </a:rPr>
              <a:t>	Food</a:t>
            </a:r>
            <a:r>
              <a:rPr sz="750" spc="-3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Grains</a:t>
            </a:r>
            <a:r>
              <a:rPr sz="750" dirty="0">
                <a:latin typeface="Calibri" panose="020F0502020204030204" pitchFamily="34" charset="0"/>
                <a:ea typeface="Calibri" panose="020F0502020204030204" pitchFamily="34" charset="0"/>
                <a:cs typeface="Calibri" panose="020F0502020204030204" pitchFamily="34" charset="0"/>
              </a:rPr>
              <a:t>	Organic</a:t>
            </a:r>
            <a:r>
              <a:rPr sz="750" spc="-55"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Staples </a:t>
            </a:r>
            <a:r>
              <a:rPr sz="750" spc="-14" dirty="0">
                <a:latin typeface="Calibri" panose="020F0502020204030204" pitchFamily="34" charset="0"/>
                <a:ea typeface="Calibri" panose="020F0502020204030204" pitchFamily="34" charset="0"/>
                <a:cs typeface="Calibri" panose="020F0502020204030204" pitchFamily="34" charset="0"/>
              </a:rPr>
              <a:t>Ooty</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1" name="object 21"/>
          <p:cNvSpPr/>
          <p:nvPr/>
        </p:nvSpPr>
        <p:spPr>
          <a:xfrm>
            <a:off x="4069773" y="4631748"/>
            <a:ext cx="573665" cy="110403"/>
          </a:xfrm>
          <a:custGeom>
            <a:avLst/>
            <a:gdLst/>
            <a:ahLst/>
            <a:cxnLst/>
            <a:rect l="l" t="t" r="r" b="b"/>
            <a:pathLst>
              <a:path w="841375" h="161925">
                <a:moveTo>
                  <a:pt x="841375" y="0"/>
                </a:moveTo>
                <a:lnTo>
                  <a:pt x="0" y="0"/>
                </a:lnTo>
                <a:lnTo>
                  <a:pt x="0" y="161925"/>
                </a:lnTo>
                <a:lnTo>
                  <a:pt x="841375" y="161925"/>
                </a:lnTo>
                <a:lnTo>
                  <a:pt x="84137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2" name="object 22"/>
          <p:cNvGraphicFramePr>
            <a:graphicFrameLocks noGrp="1"/>
          </p:cNvGraphicFramePr>
          <p:nvPr>
            <p:extLst>
              <p:ext uri="{D42A27DB-BD31-4B8C-83A1-F6EECF244321}">
                <p14:modId xmlns:p14="http://schemas.microsoft.com/office/powerpoint/2010/main" val="3368195113"/>
              </p:ext>
            </p:extLst>
          </p:nvPr>
        </p:nvGraphicFramePr>
        <p:xfrm>
          <a:off x="2128839" y="3682711"/>
          <a:ext cx="4805019" cy="1475133"/>
        </p:xfrm>
        <a:graphic>
          <a:graphicData uri="http://schemas.openxmlformats.org/drawingml/2006/table">
            <a:tbl>
              <a:tblPr firstRow="1" bandRow="1">
                <a:tableStyleId>{2D5ABB26-0587-4C30-8999-92F81FD0307C}</a:tableStyleId>
              </a:tblPr>
              <a:tblGrid>
                <a:gridCol w="829945">
                  <a:extLst>
                    <a:ext uri="{9D8B030D-6E8A-4147-A177-3AD203B41FA5}">
                      <a16:colId xmlns:a16="http://schemas.microsoft.com/office/drawing/2014/main" val="20000"/>
                    </a:ext>
                  </a:extLst>
                </a:gridCol>
                <a:gridCol w="685168">
                  <a:extLst>
                    <a:ext uri="{9D8B030D-6E8A-4147-A177-3AD203B41FA5}">
                      <a16:colId xmlns:a16="http://schemas.microsoft.com/office/drawing/2014/main" val="20001"/>
                    </a:ext>
                  </a:extLst>
                </a:gridCol>
                <a:gridCol w="639627">
                  <a:extLst>
                    <a:ext uri="{9D8B030D-6E8A-4147-A177-3AD203B41FA5}">
                      <a16:colId xmlns:a16="http://schemas.microsoft.com/office/drawing/2014/main" val="20002"/>
                    </a:ext>
                  </a:extLst>
                </a:gridCol>
                <a:gridCol w="913556">
                  <a:extLst>
                    <a:ext uri="{9D8B030D-6E8A-4147-A177-3AD203B41FA5}">
                      <a16:colId xmlns:a16="http://schemas.microsoft.com/office/drawing/2014/main" val="20003"/>
                    </a:ext>
                  </a:extLst>
                </a:gridCol>
                <a:gridCol w="730707">
                  <a:extLst>
                    <a:ext uri="{9D8B030D-6E8A-4147-A177-3AD203B41FA5}">
                      <a16:colId xmlns:a16="http://schemas.microsoft.com/office/drawing/2014/main" val="20004"/>
                    </a:ext>
                  </a:extLst>
                </a:gridCol>
                <a:gridCol w="1006016">
                  <a:extLst>
                    <a:ext uri="{9D8B030D-6E8A-4147-A177-3AD203B41FA5}">
                      <a16:colId xmlns:a16="http://schemas.microsoft.com/office/drawing/2014/main" val="20005"/>
                    </a:ext>
                  </a:extLst>
                </a:gridCol>
              </a:tblGrid>
              <a:tr h="110403">
                <a:tc>
                  <a:txBody>
                    <a:bodyPr/>
                    <a:lstStyle/>
                    <a:p>
                      <a:pPr marL="253365">
                        <a:lnSpc>
                          <a:spcPts val="1180"/>
                        </a:lnSpc>
                      </a:pPr>
                      <a:r>
                        <a:rPr sz="700" dirty="0">
                          <a:latin typeface="Calibri" panose="020F0502020204030204" pitchFamily="34" charset="0"/>
                          <a:ea typeface="Calibri" panose="020F0502020204030204" pitchFamily="34" charset="0"/>
                          <a:cs typeface="Calibri" panose="020F0502020204030204" pitchFamily="34" charset="0"/>
                        </a:rPr>
                        <a:t>Order</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Date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Region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Sales</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Discount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Profit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State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836">
                <a:tc>
                  <a:txBody>
                    <a:bodyPr/>
                    <a:lstStyle/>
                    <a:p>
                      <a:pPr marL="635">
                        <a:lnSpc>
                          <a:spcPts val="1180"/>
                        </a:lnSpc>
                        <a:tabLst>
                          <a:tab pos="253365" algn="l"/>
                        </a:tabLst>
                      </a:pPr>
                      <a:r>
                        <a:rPr sz="700" spc="-50" dirty="0">
                          <a:latin typeface="Calibri" panose="020F0502020204030204" pitchFamily="34" charset="0"/>
                          <a:ea typeface="Calibri" panose="020F0502020204030204" pitchFamily="34" charset="0"/>
                          <a:cs typeface="Calibri" panose="020F0502020204030204" pitchFamily="34" charset="0"/>
                        </a:rPr>
                        <a:t>0</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11-08-2017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North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1254</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401.28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403">
                <a:tc>
                  <a:txBody>
                    <a:bodyPr/>
                    <a:lstStyle/>
                    <a:p>
                      <a:pPr marL="635">
                        <a:lnSpc>
                          <a:spcPts val="1180"/>
                        </a:lnSpc>
                        <a:tabLst>
                          <a:tab pos="253365" algn="l"/>
                        </a:tabLst>
                      </a:pPr>
                      <a:r>
                        <a:rPr sz="700" spc="-50" dirty="0">
                          <a:latin typeface="Calibri" panose="020F0502020204030204" pitchFamily="34" charset="0"/>
                          <a:ea typeface="Calibri" panose="020F0502020204030204" pitchFamily="34" charset="0"/>
                          <a:cs typeface="Calibri" panose="020F0502020204030204" pitchFamily="34" charset="0"/>
                        </a:rPr>
                        <a:t>1</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11-08-2017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749</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149.80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403">
                <a:tc>
                  <a:txBody>
                    <a:bodyPr/>
                    <a:lstStyle/>
                    <a:p>
                      <a:pPr marL="635">
                        <a:lnSpc>
                          <a:spcPts val="1180"/>
                        </a:lnSpc>
                        <a:tabLst>
                          <a:tab pos="253365" algn="l"/>
                        </a:tabLst>
                      </a:pPr>
                      <a:r>
                        <a:rPr sz="700" spc="-50" dirty="0">
                          <a:latin typeface="Calibri" panose="020F0502020204030204" pitchFamily="34" charset="0"/>
                          <a:ea typeface="Calibri" panose="020F0502020204030204" pitchFamily="34" charset="0"/>
                          <a:cs typeface="Calibri" panose="020F0502020204030204" pitchFamily="34" charset="0"/>
                        </a:rPr>
                        <a:t>2</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06-12-2017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2360</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165.20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110836">
                <a:tc>
                  <a:txBody>
                    <a:bodyPr/>
                    <a:lstStyle/>
                    <a:p>
                      <a:pPr marL="635">
                        <a:lnSpc>
                          <a:spcPts val="1180"/>
                        </a:lnSpc>
                        <a:tabLst>
                          <a:tab pos="253365" algn="l"/>
                        </a:tabLst>
                      </a:pPr>
                      <a:r>
                        <a:rPr sz="700" spc="-50" dirty="0">
                          <a:latin typeface="Calibri" panose="020F0502020204030204" pitchFamily="34" charset="0"/>
                          <a:ea typeface="Calibri" panose="020F0502020204030204" pitchFamily="34" charset="0"/>
                          <a:cs typeface="Calibri" panose="020F0502020204030204" pitchFamily="34" charset="0"/>
                        </a:rPr>
                        <a:t>3</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10-11-2016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896</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L="83820" algn="ct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89.60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10836">
                <a:tc>
                  <a:txBody>
                    <a:bodyPr/>
                    <a:lstStyle/>
                    <a:p>
                      <a:pPr marL="635">
                        <a:lnSpc>
                          <a:spcPts val="1175"/>
                        </a:lnSpc>
                        <a:tabLst>
                          <a:tab pos="253365" algn="l"/>
                        </a:tabLst>
                      </a:pPr>
                      <a:r>
                        <a:rPr sz="700" spc="-50" dirty="0">
                          <a:latin typeface="Calibri" panose="020F0502020204030204" pitchFamily="34" charset="0"/>
                          <a:ea typeface="Calibri" panose="020F0502020204030204" pitchFamily="34" charset="0"/>
                          <a:cs typeface="Calibri" panose="020F0502020204030204" pitchFamily="34" charset="0"/>
                        </a:rPr>
                        <a:t>4</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10-11-2016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2355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0.26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918.45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5"/>
                  </a:ext>
                </a:extLst>
              </a:tr>
              <a:tr h="283585">
                <a:tc>
                  <a:txBody>
                    <a:bodyPr/>
                    <a:lstStyle/>
                    <a:p>
                      <a:pPr marL="635">
                        <a:lnSpc>
                          <a:spcPct val="100000"/>
                        </a:lnSpc>
                        <a:spcBef>
                          <a:spcPts val="925"/>
                        </a:spcBef>
                      </a:pPr>
                      <a:r>
                        <a:rPr sz="700" spc="-10" dirty="0">
                          <a:solidFill>
                            <a:srgbClr val="1E1B1A"/>
                          </a:solidFill>
                          <a:latin typeface="Calibri" panose="020F0502020204030204" pitchFamily="34" charset="0"/>
                          <a:ea typeface="Calibri" panose="020F0502020204030204" pitchFamily="34" charset="0"/>
                          <a:cs typeface="Calibri" panose="020F0502020204030204" pitchFamily="34" charset="0"/>
                        </a:rPr>
                        <a:t>df.shape</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80097" marB="0">
                    <a:solidFill>
                      <a:srgbClr val="F4F4F4"/>
                    </a:solidFill>
                  </a:tcPr>
                </a:tc>
                <a:tc>
                  <a:txBody>
                    <a:bodyPr/>
                    <a:lstStyle/>
                    <a:p>
                      <a:pPr>
                        <a:lnSpc>
                          <a:spcPct val="100000"/>
                        </a:lnSpc>
                      </a:pP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6"/>
                  </a:ext>
                </a:extLst>
              </a:tr>
              <a:tr h="110836">
                <a:tc>
                  <a:txBody>
                    <a:bodyPr/>
                    <a:lstStyle/>
                    <a:p>
                      <a:pPr marL="635">
                        <a:lnSpc>
                          <a:spcPts val="1180"/>
                        </a:lnSpc>
                      </a:pPr>
                      <a:r>
                        <a:rPr sz="700" dirty="0">
                          <a:latin typeface="Calibri" panose="020F0502020204030204" pitchFamily="34" charset="0"/>
                          <a:ea typeface="Calibri" panose="020F0502020204030204" pitchFamily="34" charset="0"/>
                          <a:cs typeface="Calibri" panose="020F0502020204030204" pitchFamily="34" charset="0"/>
                        </a:rPr>
                        <a:t>(9994,</a:t>
                      </a:r>
                      <a:r>
                        <a:rPr sz="700" spc="-65"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11)</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tc>
                <a:tc>
                  <a:txBody>
                    <a:bodyPr/>
                    <a:lstStyle/>
                    <a:p>
                      <a:pPr>
                        <a:lnSpc>
                          <a:spcPct val="100000"/>
                        </a:lnSpc>
                      </a:pPr>
                      <a:endParaRPr sz="6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7"/>
                  </a:ext>
                </a:extLst>
              </a:tr>
              <a:tr h="197427">
                <a:tc>
                  <a:txBody>
                    <a:bodyPr/>
                    <a:lstStyle/>
                    <a:p>
                      <a:pPr marL="635">
                        <a:lnSpc>
                          <a:spcPts val="1260"/>
                        </a:lnSpc>
                        <a:spcBef>
                          <a:spcPts val="919"/>
                        </a:spcBef>
                      </a:pPr>
                      <a:r>
                        <a:rPr sz="700" spc="-10" dirty="0">
                          <a:solidFill>
                            <a:srgbClr val="1E1B1A"/>
                          </a:solidFill>
                          <a:latin typeface="Calibri" panose="020F0502020204030204" pitchFamily="34" charset="0"/>
                          <a:ea typeface="Calibri" panose="020F0502020204030204" pitchFamily="34" charset="0"/>
                          <a:cs typeface="Calibri" panose="020F0502020204030204" pitchFamily="34" charset="0"/>
                        </a:rPr>
                        <a:t>df.info()</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79663" marB="0">
                    <a:solidFill>
                      <a:srgbClr val="F4F4F4"/>
                    </a:solidFill>
                  </a:tcPr>
                </a:tc>
                <a:tc>
                  <a:txBody>
                    <a:bodyPr/>
                    <a:lstStyle/>
                    <a:p>
                      <a:pPr>
                        <a:lnSpc>
                          <a:spcPct val="100000"/>
                        </a:lnSpc>
                      </a:pP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8"/>
                  </a:ext>
                </a:extLst>
              </a:tr>
            </a:tbl>
          </a:graphicData>
        </a:graphic>
      </p:graphicFrame>
      <p:sp>
        <p:nvSpPr>
          <p:cNvPr id="23" name="object 23"/>
          <p:cNvSpPr txBox="1"/>
          <p:nvPr/>
        </p:nvSpPr>
        <p:spPr>
          <a:xfrm>
            <a:off x="4069773" y="5026602"/>
            <a:ext cx="2122776" cy="105798"/>
          </a:xfrm>
          <a:prstGeom prst="rect">
            <a:avLst/>
          </a:prstGeom>
          <a:solidFill>
            <a:srgbClr val="EDEDED"/>
          </a:solidFill>
        </p:spPr>
        <p:txBody>
          <a:bodyPr vert="horz" wrap="square" lIns="0" tIns="0" rIns="0" bIns="0" rtlCol="0">
            <a:spAutoFit/>
          </a:bodyPr>
          <a:lstStyle/>
          <a:p>
            <a:pPr marL="433">
              <a:lnSpc>
                <a:spcPts val="845"/>
              </a:lnSpc>
            </a:pPr>
            <a:r>
              <a:rPr sz="750" dirty="0">
                <a:latin typeface="Calibri" panose="020F0502020204030204" pitchFamily="34" charset="0"/>
                <a:ea typeface="Calibri" panose="020F0502020204030204" pitchFamily="34" charset="0"/>
                <a:cs typeface="Calibri" panose="020F0502020204030204" pitchFamily="34" charset="0"/>
              </a:rPr>
              <a:t>&lt;class</a:t>
            </a:r>
            <a:r>
              <a:rPr sz="750" spc="-4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'pandas.core.frame.DataFrame'&gt;</a:t>
            </a:r>
            <a:endParaRPr sz="75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4" name="object 24"/>
          <p:cNvGraphicFramePr>
            <a:graphicFrameLocks noGrp="1"/>
          </p:cNvGraphicFramePr>
          <p:nvPr>
            <p:extLst>
              <p:ext uri="{D42A27DB-BD31-4B8C-83A1-F6EECF244321}">
                <p14:modId xmlns:p14="http://schemas.microsoft.com/office/powerpoint/2010/main" val="633089060"/>
              </p:ext>
            </p:extLst>
          </p:nvPr>
        </p:nvGraphicFramePr>
        <p:xfrm>
          <a:off x="2128838" y="5194918"/>
          <a:ext cx="4225753" cy="443865"/>
        </p:xfrm>
        <a:graphic>
          <a:graphicData uri="http://schemas.openxmlformats.org/drawingml/2006/table">
            <a:tbl>
              <a:tblPr firstRow="1" bandRow="1">
                <a:tableStyleId>{2D5ABB26-0587-4C30-8999-92F81FD0307C}</a:tableStyleId>
              </a:tblPr>
              <a:tblGrid>
                <a:gridCol w="314613">
                  <a:extLst>
                    <a:ext uri="{9D8B030D-6E8A-4147-A177-3AD203B41FA5}">
                      <a16:colId xmlns:a16="http://schemas.microsoft.com/office/drawing/2014/main" val="20000"/>
                    </a:ext>
                  </a:extLst>
                </a:gridCol>
                <a:gridCol w="3038889">
                  <a:extLst>
                    <a:ext uri="{9D8B030D-6E8A-4147-A177-3AD203B41FA5}">
                      <a16:colId xmlns:a16="http://schemas.microsoft.com/office/drawing/2014/main" val="20001"/>
                    </a:ext>
                  </a:extLst>
                </a:gridCol>
                <a:gridCol w="324862">
                  <a:extLst>
                    <a:ext uri="{9D8B030D-6E8A-4147-A177-3AD203B41FA5}">
                      <a16:colId xmlns:a16="http://schemas.microsoft.com/office/drawing/2014/main" val="20002"/>
                    </a:ext>
                  </a:extLst>
                </a:gridCol>
                <a:gridCol w="25400">
                  <a:extLst>
                    <a:ext uri="{9D8B030D-6E8A-4147-A177-3AD203B41FA5}">
                      <a16:colId xmlns:a16="http://schemas.microsoft.com/office/drawing/2014/main" val="20003"/>
                    </a:ext>
                  </a:extLst>
                </a:gridCol>
                <a:gridCol w="521989">
                  <a:extLst>
                    <a:ext uri="{9D8B030D-6E8A-4147-A177-3AD203B41FA5}">
                      <a16:colId xmlns:a16="http://schemas.microsoft.com/office/drawing/2014/main" val="20004"/>
                    </a:ext>
                  </a:extLst>
                </a:gridCol>
              </a:tblGrid>
              <a:tr h="65161">
                <a:tc gridSpan="3">
                  <a:txBody>
                    <a:bodyPr/>
                    <a:lstStyle/>
                    <a:p>
                      <a:pPr marL="635">
                        <a:lnSpc>
                          <a:spcPts val="1180"/>
                        </a:lnSpc>
                      </a:pPr>
                      <a:r>
                        <a:rPr sz="700" dirty="0">
                          <a:latin typeface="Calibri" panose="020F0502020204030204" pitchFamily="34" charset="0"/>
                          <a:ea typeface="Calibri" panose="020F0502020204030204" pitchFamily="34" charset="0"/>
                          <a:cs typeface="Calibri" panose="020F0502020204030204" pitchFamily="34" charset="0"/>
                        </a:rPr>
                        <a:t>RangeIndex:</a:t>
                      </a:r>
                      <a:r>
                        <a:rPr sz="700" spc="-6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9994</a:t>
                      </a:r>
                      <a:r>
                        <a:rPr sz="700" spc="-5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entries,</a:t>
                      </a:r>
                      <a:r>
                        <a:rPr sz="700" spc="-5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0</a:t>
                      </a:r>
                      <a:r>
                        <a:rPr sz="700" spc="-5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to</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9993</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hMerge="1">
                  <a:txBody>
                    <a:bodyPr/>
                    <a:lstStyle/>
                    <a:p>
                      <a:endParaRPr/>
                    </a:p>
                  </a:txBody>
                  <a:tcPr marL="0" marR="0" marT="0" marB="0"/>
                </a:tc>
                <a:extLst>
                  <a:ext uri="{0D108BD9-81ED-4DB2-BD59-A6C34878D82A}">
                    <a16:rowId xmlns:a16="http://schemas.microsoft.com/office/drawing/2014/main" val="10000"/>
                  </a:ext>
                </a:extLst>
              </a:tr>
              <a:tr h="65161">
                <a:tc gridSpan="2">
                  <a:txBody>
                    <a:bodyPr/>
                    <a:lstStyle/>
                    <a:p>
                      <a:pPr marL="635">
                        <a:lnSpc>
                          <a:spcPts val="1180"/>
                        </a:lnSpc>
                      </a:pPr>
                      <a:r>
                        <a:rPr sz="700" dirty="0">
                          <a:latin typeface="Calibri" panose="020F0502020204030204" pitchFamily="34" charset="0"/>
                          <a:ea typeface="Calibri" panose="020F0502020204030204" pitchFamily="34" charset="0"/>
                          <a:cs typeface="Calibri" panose="020F0502020204030204" pitchFamily="34" charset="0"/>
                        </a:rPr>
                        <a:t>Data</a:t>
                      </a:r>
                      <a:r>
                        <a:rPr sz="700" spc="-5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columns</a:t>
                      </a:r>
                      <a:r>
                        <a:rPr sz="700" spc="-5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(total</a:t>
                      </a:r>
                      <a:r>
                        <a:rPr sz="700" spc="-5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11</a:t>
                      </a:r>
                      <a:r>
                        <a:rPr sz="700" spc="-5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columns):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hMerge="1">
                  <a:txBody>
                    <a:bodyPr/>
                    <a:lstStyle/>
                    <a:p>
                      <a:endParaRPr/>
                    </a:p>
                  </a:txBody>
                  <a:tcPr marL="0" marR="0" marT="0" marB="0"/>
                </a:tc>
                <a:tc gridSpan="3">
                  <a:txBody>
                    <a:bodyPr/>
                    <a:lstStyle/>
                    <a:p>
                      <a:pPr>
                        <a:lnSpc>
                          <a:spcPct val="100000"/>
                        </a:lnSpc>
                      </a:pPr>
                      <a:endParaRPr sz="6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65161">
                <a:tc>
                  <a:txBody>
                    <a:bodyPr/>
                    <a:lstStyle/>
                    <a:p>
                      <a:pPr marL="85090">
                        <a:lnSpc>
                          <a:spcPts val="1240"/>
                        </a:lnSpc>
                      </a:pP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lnB w="12700">
                      <a:solidFill>
                        <a:srgbClr val="000000"/>
                      </a:solidFill>
                      <a:prstDash val="dash"/>
                    </a:lnB>
                    <a:solidFill>
                      <a:srgbClr val="EDEDED"/>
                    </a:solidFill>
                  </a:tcPr>
                </a:tc>
                <a:tc rowSpan="2" gridSpan="3">
                  <a:txBody>
                    <a:bodyPr/>
                    <a:lstStyle/>
                    <a:p>
                      <a:pPr marL="167640">
                        <a:lnSpc>
                          <a:spcPts val="1240"/>
                        </a:lnSpc>
                        <a:tabLst>
                          <a:tab pos="1429385" algn="l"/>
                        </a:tabLst>
                      </a:pPr>
                      <a:r>
                        <a:rPr sz="700" spc="-10" dirty="0">
                          <a:latin typeface="Calibri" panose="020F0502020204030204" pitchFamily="34" charset="0"/>
                          <a:ea typeface="Calibri" panose="020F0502020204030204" pitchFamily="34" charset="0"/>
                          <a:cs typeface="Calibri" panose="020F0502020204030204" pitchFamily="34" charset="0"/>
                        </a:rPr>
                        <a:t>Column</a:t>
                      </a:r>
                      <a:r>
                        <a:rPr sz="70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Non-</a:t>
                      </a:r>
                      <a:r>
                        <a:rPr sz="700" dirty="0">
                          <a:latin typeface="Calibri" panose="020F0502020204030204" pitchFamily="34" charset="0"/>
                          <a:ea typeface="Calibri" panose="020F0502020204030204" pitchFamily="34" charset="0"/>
                          <a:cs typeface="Calibri" panose="020F0502020204030204" pitchFamily="34" charset="0"/>
                        </a:rPr>
                        <a:t>Null</a:t>
                      </a:r>
                      <a:r>
                        <a:rPr sz="700" spc="-10" dirty="0">
                          <a:latin typeface="Calibri" panose="020F0502020204030204" pitchFamily="34" charset="0"/>
                          <a:ea typeface="Calibri" panose="020F0502020204030204" pitchFamily="34" charset="0"/>
                          <a:cs typeface="Calibri" panose="020F0502020204030204" pitchFamily="34" charset="0"/>
                        </a:rPr>
                        <a:t> Count</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rowSpan="2" hMerge="1">
                  <a:txBody>
                    <a:bodyPr/>
                    <a:lstStyle/>
                    <a:p>
                      <a:endParaRPr/>
                    </a:p>
                  </a:txBody>
                  <a:tcPr marL="0" marR="0" marT="0" marB="0"/>
                </a:tc>
                <a:tc rowSpan="2" hMerge="1">
                  <a:txBody>
                    <a:bodyPr/>
                    <a:lstStyle/>
                    <a:p>
                      <a:endParaRPr/>
                    </a:p>
                  </a:txBody>
                  <a:tcPr marL="0" marR="0" marT="0" marB="0"/>
                </a:tc>
                <a:tc>
                  <a:txBody>
                    <a:bodyPr/>
                    <a:lstStyle/>
                    <a:p>
                      <a:pPr>
                        <a:lnSpc>
                          <a:spcPts val="1240"/>
                        </a:lnSpc>
                      </a:pPr>
                      <a:r>
                        <a:rPr sz="700" spc="-20" dirty="0">
                          <a:latin typeface="Calibri" panose="020F0502020204030204" pitchFamily="34" charset="0"/>
                          <a:ea typeface="Calibri" panose="020F0502020204030204" pitchFamily="34" charset="0"/>
                          <a:cs typeface="Calibri" panose="020F0502020204030204" pitchFamily="34" charset="0"/>
                        </a:rPr>
                        <a:t>Dtype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lnB w="12700">
                      <a:solidFill>
                        <a:srgbClr val="000000"/>
                      </a:solidFill>
                      <a:prstDash val="dash"/>
                    </a:lnB>
                    <a:solidFill>
                      <a:srgbClr val="EDEDED"/>
                    </a:solidFill>
                  </a:tcPr>
                </a:tc>
                <a:extLst>
                  <a:ext uri="{0D108BD9-81ED-4DB2-BD59-A6C34878D82A}">
                    <a16:rowId xmlns:a16="http://schemas.microsoft.com/office/drawing/2014/main" val="10002"/>
                  </a:ext>
                </a:extLst>
              </a:tr>
              <a:tr h="0">
                <a:tc>
                  <a:txBody>
                    <a:bodyPr/>
                    <a:lstStyle/>
                    <a:p>
                      <a:pPr>
                        <a:lnSpc>
                          <a:spcPct val="100000"/>
                        </a:lnSpc>
                      </a:pPr>
                      <a:endParaRPr sz="200" dirty="0">
                        <a:latin typeface="Calibri" panose="020F0502020204030204" pitchFamily="34" charset="0"/>
                        <a:ea typeface="Calibri" panose="020F0502020204030204" pitchFamily="34" charset="0"/>
                        <a:cs typeface="Calibri" panose="020F0502020204030204" pitchFamily="34" charset="0"/>
                      </a:endParaRPr>
                    </a:p>
                  </a:txBody>
                  <a:tcPr marL="0" marR="0" marT="0" marB="0">
                    <a:lnT w="12700">
                      <a:solidFill>
                        <a:srgbClr val="000000"/>
                      </a:solidFill>
                      <a:prstDash val="dash"/>
                    </a:lnT>
                    <a:solidFill>
                      <a:srgbClr val="EDEDED"/>
                    </a:solidFill>
                  </a:tcPr>
                </a:tc>
                <a:tc gridSpan="3" vMerge="1">
                  <a:txBody>
                    <a:bodyPr/>
                    <a:lstStyle/>
                    <a:p>
                      <a:endParaRPr/>
                    </a:p>
                  </a:txBody>
                  <a:tcPr marL="0" marR="0" marT="0" marB="0">
                    <a:solidFill>
                      <a:srgbClr val="EDEDED"/>
                    </a:solidFill>
                  </a:tcPr>
                </a:tc>
                <a:tc hMerge="1" vMerge="1">
                  <a:txBody>
                    <a:bodyPr/>
                    <a:lstStyle/>
                    <a:p>
                      <a:endParaRPr/>
                    </a:p>
                  </a:txBody>
                  <a:tcPr marL="0" marR="0" marT="0" marB="0"/>
                </a:tc>
                <a:tc hMerge="1" vMerge="1">
                  <a:txBody>
                    <a:bodyPr/>
                    <a:lstStyle/>
                    <a:p>
                      <a:endParaRPr/>
                    </a:p>
                  </a:txBody>
                  <a:tcPr marL="0" marR="0" marT="0" marB="0"/>
                </a:tc>
                <a:tc>
                  <a:txBody>
                    <a:bodyPr/>
                    <a:lstStyle/>
                    <a:p>
                      <a:pPr>
                        <a:lnSpc>
                          <a:spcPct val="100000"/>
                        </a:lnSpc>
                      </a:pPr>
                      <a:endParaRPr sz="200" dirty="0">
                        <a:latin typeface="Calibri" panose="020F0502020204030204" pitchFamily="34" charset="0"/>
                        <a:ea typeface="Calibri" panose="020F0502020204030204" pitchFamily="34" charset="0"/>
                        <a:cs typeface="Calibri" panose="020F0502020204030204" pitchFamily="34" charset="0"/>
                      </a:endParaRPr>
                    </a:p>
                  </a:txBody>
                  <a:tcPr marL="0" marR="0" marT="0" marB="0">
                    <a:lnT w="12700">
                      <a:solidFill>
                        <a:srgbClr val="000000"/>
                      </a:solidFill>
                      <a:prstDash val="dash"/>
                    </a:lnT>
                    <a:solidFill>
                      <a:srgbClr val="EDEDED"/>
                    </a:solidFill>
                  </a:tcPr>
                </a:tc>
                <a:extLst>
                  <a:ext uri="{0D108BD9-81ED-4DB2-BD59-A6C34878D82A}">
                    <a16:rowId xmlns:a16="http://schemas.microsoft.com/office/drawing/2014/main" val="10003"/>
                  </a:ext>
                </a:extLst>
              </a:tr>
            </a:tbl>
          </a:graphicData>
        </a:graphic>
      </p:graphicFrame>
      <p:sp>
        <p:nvSpPr>
          <p:cNvPr id="25" name="object 25"/>
          <p:cNvSpPr/>
          <p:nvPr/>
        </p:nvSpPr>
        <p:spPr>
          <a:xfrm>
            <a:off x="4357341" y="5532172"/>
            <a:ext cx="344199" cy="0"/>
          </a:xfrm>
          <a:custGeom>
            <a:avLst/>
            <a:gdLst/>
            <a:ahLst/>
            <a:cxnLst/>
            <a:rect l="l" t="t" r="r" b="b"/>
            <a:pathLst>
              <a:path w="504825">
                <a:moveTo>
                  <a:pt x="0" y="0"/>
                </a:moveTo>
                <a:lnTo>
                  <a:pt x="504596" y="0"/>
                </a:lnTo>
              </a:path>
            </a:pathLst>
          </a:custGeom>
          <a:ln w="11176">
            <a:solidFill>
              <a:srgbClr val="000000"/>
            </a:solidFill>
            <a:prstDash val="dash"/>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6" name="object 26"/>
          <p:cNvSpPr/>
          <p:nvPr/>
        </p:nvSpPr>
        <p:spPr>
          <a:xfrm>
            <a:off x="5217449" y="5532172"/>
            <a:ext cx="803131" cy="0"/>
          </a:xfrm>
          <a:custGeom>
            <a:avLst/>
            <a:gdLst/>
            <a:ahLst/>
            <a:cxnLst/>
            <a:rect l="l" t="t" r="r" b="b"/>
            <a:pathLst>
              <a:path w="1177925">
                <a:moveTo>
                  <a:pt x="0" y="0"/>
                </a:moveTo>
                <a:lnTo>
                  <a:pt x="1177391" y="0"/>
                </a:lnTo>
              </a:path>
            </a:pathLst>
          </a:custGeom>
          <a:ln w="11176">
            <a:solidFill>
              <a:srgbClr val="000000"/>
            </a:solidFill>
            <a:prstDash val="dash"/>
          </a:ln>
        </p:spPr>
        <p:txBody>
          <a:bodyPr wrap="square" lIns="0" tIns="0" rIns="0" bIns="0" rtlCol="0"/>
          <a:lstStyle/>
          <a:p>
            <a:endParaRPr sz="1227" dirty="0">
              <a:latin typeface="Calibri" panose="020F0502020204030204" pitchFamily="34" charset="0"/>
              <a:ea typeface="Calibri" panose="020F0502020204030204" pitchFamily="34" charset="0"/>
              <a:cs typeface="Calibri" panose="020F0502020204030204" pitchFamily="34" charset="0"/>
            </a:endParaRPr>
          </a:p>
        </p:txBody>
      </p:sp>
      <p:sp>
        <p:nvSpPr>
          <p:cNvPr id="27" name="object 27"/>
          <p:cNvSpPr txBox="1"/>
          <p:nvPr/>
        </p:nvSpPr>
        <p:spPr>
          <a:xfrm>
            <a:off x="2128838" y="5678172"/>
            <a:ext cx="5075526" cy="564257"/>
          </a:xfrm>
          <a:prstGeom prst="rect">
            <a:avLst/>
          </a:prstGeom>
          <a:solidFill>
            <a:srgbClr val="EDEDED"/>
          </a:solidFill>
        </p:spPr>
        <p:txBody>
          <a:bodyPr vert="horz" wrap="square" lIns="0" tIns="0" rIns="0" bIns="0" rtlCol="0">
            <a:spAutoFit/>
          </a:bodyPr>
          <a:lstStyle/>
          <a:p>
            <a:pPr marL="287474" indent="-229460">
              <a:lnSpc>
                <a:spcPts val="832"/>
              </a:lnSpc>
              <a:buAutoNum type="arabicPlain"/>
              <a:tabLst>
                <a:tab pos="287474" algn="l"/>
                <a:tab pos="1147299" algn="l"/>
                <a:tab pos="2064705" algn="l"/>
              </a:tabLst>
            </a:pPr>
            <a:r>
              <a:rPr sz="750" dirty="0">
                <a:latin typeface="Calibri" panose="020F0502020204030204" pitchFamily="34" charset="0"/>
                <a:ea typeface="Calibri" panose="020F0502020204030204" pitchFamily="34" charset="0"/>
                <a:cs typeface="Calibri" panose="020F0502020204030204" pitchFamily="34" charset="0"/>
              </a:rPr>
              <a:t>Order</a:t>
            </a:r>
            <a:r>
              <a:rPr sz="750" spc="-37"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ID</a:t>
            </a:r>
            <a:r>
              <a:rPr sz="750" dirty="0">
                <a:latin typeface="Calibri" panose="020F0502020204030204" pitchFamily="34" charset="0"/>
                <a:ea typeface="Calibri" panose="020F0502020204030204" pitchFamily="34" charset="0"/>
                <a:cs typeface="Calibri" panose="020F0502020204030204" pitchFamily="34" charset="0"/>
              </a:rPr>
              <a:t>	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73"/>
              </a:lnSpc>
              <a:buAutoNum type="arabicPlain"/>
              <a:tabLst>
                <a:tab pos="287474" algn="l"/>
                <a:tab pos="1147299" algn="l"/>
                <a:tab pos="2064705" algn="l"/>
              </a:tabLst>
            </a:pPr>
            <a:r>
              <a:rPr sz="750" dirty="0">
                <a:latin typeface="Calibri" panose="020F0502020204030204" pitchFamily="34" charset="0"/>
                <a:ea typeface="Calibri" panose="020F0502020204030204" pitchFamily="34" charset="0"/>
                <a:cs typeface="Calibri" panose="020F0502020204030204" pitchFamily="34" charset="0"/>
              </a:rPr>
              <a:t>Customer</a:t>
            </a:r>
            <a:r>
              <a:rPr sz="750" spc="-61"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Name</a:t>
            </a:r>
            <a:r>
              <a:rPr sz="750" dirty="0">
                <a:latin typeface="Calibri" panose="020F0502020204030204" pitchFamily="34" charset="0"/>
                <a:ea typeface="Calibri" panose="020F0502020204030204" pitchFamily="34" charset="0"/>
                <a:cs typeface="Calibri" panose="020F0502020204030204" pitchFamily="34" charset="0"/>
              </a:rPr>
              <a:t>	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73"/>
              </a:lnSpc>
              <a:buAutoNum type="arabicPlain"/>
              <a:tabLst>
                <a:tab pos="287474" algn="l"/>
                <a:tab pos="1147299" algn="l"/>
                <a:tab pos="2064705" algn="l"/>
              </a:tabLst>
            </a:pPr>
            <a:r>
              <a:rPr sz="750" spc="-7" dirty="0">
                <a:latin typeface="Calibri" panose="020F0502020204030204" pitchFamily="34" charset="0"/>
                <a:ea typeface="Calibri" panose="020F0502020204030204" pitchFamily="34" charset="0"/>
                <a:cs typeface="Calibri" panose="020F0502020204030204" pitchFamily="34" charset="0"/>
              </a:rPr>
              <a:t>Category</a:t>
            </a:r>
            <a:r>
              <a:rPr sz="750" dirty="0">
                <a:latin typeface="Calibri" panose="020F0502020204030204" pitchFamily="34" charset="0"/>
                <a:ea typeface="Calibri" panose="020F0502020204030204" pitchFamily="34" charset="0"/>
                <a:cs typeface="Calibri" panose="020F0502020204030204" pitchFamily="34" charset="0"/>
              </a:rPr>
              <a:t>	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73"/>
              </a:lnSpc>
              <a:buAutoNum type="arabicPlain"/>
              <a:tabLst>
                <a:tab pos="287474" algn="l"/>
                <a:tab pos="1147299" algn="l"/>
                <a:tab pos="2064705" algn="l"/>
              </a:tabLst>
            </a:pPr>
            <a:r>
              <a:rPr sz="750" dirty="0">
                <a:latin typeface="Calibri" panose="020F0502020204030204" pitchFamily="34" charset="0"/>
                <a:ea typeface="Calibri" panose="020F0502020204030204" pitchFamily="34" charset="0"/>
                <a:cs typeface="Calibri" panose="020F0502020204030204" pitchFamily="34" charset="0"/>
              </a:rPr>
              <a:t>Sub</a:t>
            </a:r>
            <a:r>
              <a:rPr sz="750" spc="-2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Category</a:t>
            </a:r>
            <a:r>
              <a:rPr sz="750" dirty="0">
                <a:latin typeface="Calibri" panose="020F0502020204030204" pitchFamily="34" charset="0"/>
                <a:ea typeface="Calibri" panose="020F0502020204030204" pitchFamily="34" charset="0"/>
                <a:cs typeface="Calibri" panose="020F0502020204030204" pitchFamily="34" charset="0"/>
              </a:rPr>
              <a:t>	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86"/>
              </a:lnSpc>
              <a:buAutoNum type="arabicPlain"/>
              <a:tabLst>
                <a:tab pos="287474" algn="l"/>
                <a:tab pos="1147299" algn="l"/>
                <a:tab pos="2064705" algn="l"/>
              </a:tabLst>
            </a:pPr>
            <a:r>
              <a:rPr sz="750" spc="-14" dirty="0">
                <a:latin typeface="Calibri" panose="020F0502020204030204" pitchFamily="34" charset="0"/>
                <a:ea typeface="Calibri" panose="020F0502020204030204" pitchFamily="34" charset="0"/>
                <a:cs typeface="Calibri" panose="020F0502020204030204" pitchFamily="34" charset="0"/>
              </a:rPr>
              <a:t>City</a:t>
            </a:r>
            <a:r>
              <a:rPr sz="750" dirty="0">
                <a:latin typeface="Calibri" panose="020F0502020204030204" pitchFamily="34" charset="0"/>
                <a:ea typeface="Calibri" panose="020F0502020204030204" pitchFamily="34" charset="0"/>
                <a:cs typeface="Calibri" panose="020F0502020204030204" pitchFamily="34" charset="0"/>
              </a:rPr>
              <a:t>	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8" name="object 28"/>
          <p:cNvSpPr/>
          <p:nvPr/>
        </p:nvSpPr>
        <p:spPr>
          <a:xfrm>
            <a:off x="4024746" y="1059873"/>
            <a:ext cx="4142942" cy="5120553"/>
          </a:xfrm>
          <a:custGeom>
            <a:avLst/>
            <a:gdLst/>
            <a:ahLst/>
            <a:cxnLst/>
            <a:rect l="l" t="t" r="r" b="b"/>
            <a:pathLst>
              <a:path w="6076315" h="7510145">
                <a:moveTo>
                  <a:pt x="0" y="1904"/>
                </a:moveTo>
                <a:lnTo>
                  <a:pt x="6076315" y="1904"/>
                </a:lnTo>
              </a:path>
              <a:path w="6076315" h="7510145">
                <a:moveTo>
                  <a:pt x="6075045" y="0"/>
                </a:moveTo>
                <a:lnTo>
                  <a:pt x="6075045" y="1006475"/>
                </a:lnTo>
              </a:path>
              <a:path w="6076315" h="7510145">
                <a:moveTo>
                  <a:pt x="1905" y="1006475"/>
                </a:moveTo>
                <a:lnTo>
                  <a:pt x="1905" y="0"/>
                </a:lnTo>
              </a:path>
              <a:path w="6076315" h="7510145">
                <a:moveTo>
                  <a:pt x="6075045" y="879475"/>
                </a:moveTo>
                <a:lnTo>
                  <a:pt x="6075045" y="1458595"/>
                </a:lnTo>
              </a:path>
              <a:path w="6076315" h="7510145">
                <a:moveTo>
                  <a:pt x="1905" y="1458595"/>
                </a:moveTo>
                <a:lnTo>
                  <a:pt x="1905" y="879475"/>
                </a:lnTo>
              </a:path>
              <a:path w="6076315" h="7510145">
                <a:moveTo>
                  <a:pt x="6075045" y="1331595"/>
                </a:moveTo>
                <a:lnTo>
                  <a:pt x="6075045" y="1748154"/>
                </a:lnTo>
              </a:path>
              <a:path w="6076315" h="7510145">
                <a:moveTo>
                  <a:pt x="1905" y="1748154"/>
                </a:moveTo>
                <a:lnTo>
                  <a:pt x="1905" y="1331595"/>
                </a:lnTo>
              </a:path>
              <a:path w="6076315" h="7510145">
                <a:moveTo>
                  <a:pt x="6075045" y="1621154"/>
                </a:moveTo>
                <a:lnTo>
                  <a:pt x="6075045" y="4949190"/>
                </a:lnTo>
              </a:path>
              <a:path w="6076315" h="7510145">
                <a:moveTo>
                  <a:pt x="1905" y="4949190"/>
                </a:moveTo>
                <a:lnTo>
                  <a:pt x="1905" y="1621154"/>
                </a:lnTo>
              </a:path>
              <a:path w="6076315" h="7510145">
                <a:moveTo>
                  <a:pt x="6075045" y="4822190"/>
                </a:moveTo>
                <a:lnTo>
                  <a:pt x="6075045" y="5238750"/>
                </a:lnTo>
              </a:path>
              <a:path w="6076315" h="7510145">
                <a:moveTo>
                  <a:pt x="1905" y="5238750"/>
                </a:moveTo>
                <a:lnTo>
                  <a:pt x="1905" y="4822190"/>
                </a:lnTo>
              </a:path>
              <a:path w="6076315" h="7510145">
                <a:moveTo>
                  <a:pt x="6075045" y="5111750"/>
                </a:moveTo>
                <a:lnTo>
                  <a:pt x="6075045" y="5528310"/>
                </a:lnTo>
              </a:path>
              <a:path w="6076315" h="7510145">
                <a:moveTo>
                  <a:pt x="1905" y="5528310"/>
                </a:moveTo>
                <a:lnTo>
                  <a:pt x="1905" y="5111750"/>
                </a:lnTo>
              </a:path>
              <a:path w="6076315" h="7510145">
                <a:moveTo>
                  <a:pt x="6075045" y="5401310"/>
                </a:moveTo>
                <a:lnTo>
                  <a:pt x="6075045" y="5817870"/>
                </a:lnTo>
              </a:path>
              <a:path w="6076315" h="7510145">
                <a:moveTo>
                  <a:pt x="1905" y="5817870"/>
                </a:moveTo>
                <a:lnTo>
                  <a:pt x="1905" y="5401310"/>
                </a:lnTo>
              </a:path>
              <a:path w="6076315" h="7510145">
                <a:moveTo>
                  <a:pt x="6075045" y="5690870"/>
                </a:moveTo>
                <a:lnTo>
                  <a:pt x="6075045" y="7510145"/>
                </a:lnTo>
              </a:path>
              <a:path w="6076315" h="7510145">
                <a:moveTo>
                  <a:pt x="6076315" y="7508875"/>
                </a:moveTo>
                <a:lnTo>
                  <a:pt x="0" y="7508875"/>
                </a:lnTo>
              </a:path>
              <a:path w="6076315" h="7510145">
                <a:moveTo>
                  <a:pt x="1905" y="7510145"/>
                </a:moveTo>
                <a:lnTo>
                  <a:pt x="1905" y="5690870"/>
                </a:lnTo>
              </a:path>
              <a:path w="6076315" h="7510145">
                <a:moveTo>
                  <a:pt x="0" y="1904"/>
                </a:moveTo>
                <a:lnTo>
                  <a:pt x="6076315" y="1904"/>
                </a:lnTo>
              </a:path>
              <a:path w="6076315" h="7510145">
                <a:moveTo>
                  <a:pt x="6075045" y="0"/>
                </a:moveTo>
                <a:lnTo>
                  <a:pt x="6075045" y="1006475"/>
                </a:lnTo>
              </a:path>
              <a:path w="6076315" h="7510145">
                <a:moveTo>
                  <a:pt x="1905" y="1006475"/>
                </a:moveTo>
                <a:lnTo>
                  <a:pt x="1905" y="0"/>
                </a:lnTo>
              </a:path>
              <a:path w="6076315" h="7510145">
                <a:moveTo>
                  <a:pt x="6075045" y="879475"/>
                </a:moveTo>
                <a:lnTo>
                  <a:pt x="6075045" y="1458595"/>
                </a:lnTo>
              </a:path>
              <a:path w="6076315" h="7510145">
                <a:moveTo>
                  <a:pt x="1905" y="1458595"/>
                </a:moveTo>
                <a:lnTo>
                  <a:pt x="1905" y="879475"/>
                </a:lnTo>
              </a:path>
              <a:path w="6076315" h="7510145">
                <a:moveTo>
                  <a:pt x="6075045" y="1331595"/>
                </a:moveTo>
                <a:lnTo>
                  <a:pt x="6075045" y="1748154"/>
                </a:lnTo>
              </a:path>
              <a:path w="6076315" h="7510145">
                <a:moveTo>
                  <a:pt x="1905" y="1748154"/>
                </a:moveTo>
                <a:lnTo>
                  <a:pt x="1905" y="1331595"/>
                </a:lnTo>
              </a:path>
              <a:path w="6076315" h="7510145">
                <a:moveTo>
                  <a:pt x="6075045" y="1621154"/>
                </a:moveTo>
                <a:lnTo>
                  <a:pt x="6075045" y="4949190"/>
                </a:lnTo>
              </a:path>
              <a:path w="6076315" h="7510145">
                <a:moveTo>
                  <a:pt x="1905" y="4949190"/>
                </a:moveTo>
                <a:lnTo>
                  <a:pt x="1905" y="1621154"/>
                </a:lnTo>
              </a:path>
              <a:path w="6076315" h="7510145">
                <a:moveTo>
                  <a:pt x="6075045" y="4822190"/>
                </a:moveTo>
                <a:lnTo>
                  <a:pt x="6075045" y="5238750"/>
                </a:lnTo>
              </a:path>
              <a:path w="6076315" h="7510145">
                <a:moveTo>
                  <a:pt x="1905" y="5238750"/>
                </a:moveTo>
                <a:lnTo>
                  <a:pt x="1905" y="4822190"/>
                </a:lnTo>
              </a:path>
              <a:path w="6076315" h="7510145">
                <a:moveTo>
                  <a:pt x="6075045" y="5111750"/>
                </a:moveTo>
                <a:lnTo>
                  <a:pt x="6075045" y="5528310"/>
                </a:lnTo>
              </a:path>
              <a:path w="6076315" h="7510145">
                <a:moveTo>
                  <a:pt x="1905" y="5528310"/>
                </a:moveTo>
                <a:lnTo>
                  <a:pt x="1905" y="5111750"/>
                </a:lnTo>
              </a:path>
              <a:path w="6076315" h="7510145">
                <a:moveTo>
                  <a:pt x="6075045" y="5401310"/>
                </a:moveTo>
                <a:lnTo>
                  <a:pt x="6075045" y="5817870"/>
                </a:lnTo>
              </a:path>
              <a:path w="6076315" h="7510145">
                <a:moveTo>
                  <a:pt x="1905" y="5817870"/>
                </a:moveTo>
                <a:lnTo>
                  <a:pt x="1905" y="5401310"/>
                </a:lnTo>
              </a:path>
              <a:path w="6076315" h="7510145">
                <a:moveTo>
                  <a:pt x="6075045" y="5690870"/>
                </a:moveTo>
                <a:lnTo>
                  <a:pt x="6075045" y="7510145"/>
                </a:lnTo>
              </a:path>
              <a:path w="6076315" h="7510145">
                <a:moveTo>
                  <a:pt x="6076315" y="7508875"/>
                </a:moveTo>
                <a:lnTo>
                  <a:pt x="0" y="7508875"/>
                </a:lnTo>
              </a:path>
              <a:path w="6076315" h="7510145">
                <a:moveTo>
                  <a:pt x="1905" y="7510145"/>
                </a:moveTo>
                <a:lnTo>
                  <a:pt x="1905" y="5690870"/>
                </a:lnTo>
              </a:path>
            </a:pathLst>
          </a:custGeom>
          <a:ln w="3175">
            <a:solidFill>
              <a:srgbClr val="E2E2E2"/>
            </a:solidFill>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959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79964" y="623021"/>
            <a:ext cx="6954981" cy="5487266"/>
            <a:chOff x="847725" y="913764"/>
            <a:chExt cx="6076950" cy="8047990"/>
          </a:xfrm>
        </p:grpSpPr>
        <p:sp>
          <p:nvSpPr>
            <p:cNvPr id="3" name="object 3"/>
            <p:cNvSpPr/>
            <p:nvPr/>
          </p:nvSpPr>
          <p:spPr>
            <a:xfrm>
              <a:off x="847725" y="913764"/>
              <a:ext cx="6076950" cy="8047990"/>
            </a:xfrm>
            <a:custGeom>
              <a:avLst/>
              <a:gdLst/>
              <a:ahLst/>
              <a:cxnLst/>
              <a:rect l="l" t="t" r="r" b="b"/>
              <a:pathLst>
                <a:path w="6076950" h="8047990">
                  <a:moveTo>
                    <a:pt x="6076950" y="0"/>
                  </a:moveTo>
                  <a:lnTo>
                    <a:pt x="0" y="0"/>
                  </a:lnTo>
                  <a:lnTo>
                    <a:pt x="0" y="1367155"/>
                  </a:lnTo>
                  <a:lnTo>
                    <a:pt x="0" y="1367790"/>
                  </a:lnTo>
                  <a:lnTo>
                    <a:pt x="0" y="8047990"/>
                  </a:lnTo>
                  <a:lnTo>
                    <a:pt x="6076950" y="8047990"/>
                  </a:lnTo>
                  <a:lnTo>
                    <a:pt x="6076950" y="1367155"/>
                  </a:lnTo>
                  <a:lnTo>
                    <a:pt x="6076950" y="0"/>
                  </a:lnTo>
                  <a:close/>
                </a:path>
              </a:pathLst>
            </a:custGeom>
            <a:solidFill>
              <a:srgbClr val="F4F4F4"/>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p:nvPr/>
          </p:nvSpPr>
          <p:spPr>
            <a:xfrm>
              <a:off x="914400" y="981709"/>
              <a:ext cx="3533775" cy="324485"/>
            </a:xfrm>
            <a:custGeom>
              <a:avLst/>
              <a:gdLst/>
              <a:ahLst/>
              <a:cxnLst/>
              <a:rect l="l" t="t" r="r" b="b"/>
              <a:pathLst>
                <a:path w="3533775" h="324484">
                  <a:moveTo>
                    <a:pt x="3533775" y="162560"/>
                  </a:moveTo>
                  <a:lnTo>
                    <a:pt x="0" y="162560"/>
                  </a:lnTo>
                  <a:lnTo>
                    <a:pt x="0" y="324485"/>
                  </a:lnTo>
                  <a:lnTo>
                    <a:pt x="3533775" y="324485"/>
                  </a:lnTo>
                  <a:lnTo>
                    <a:pt x="3533775" y="162560"/>
                  </a:lnTo>
                  <a:close/>
                </a:path>
                <a:path w="3533775" h="324484">
                  <a:moveTo>
                    <a:pt x="3533775" y="0"/>
                  </a:moveTo>
                  <a:lnTo>
                    <a:pt x="0" y="0"/>
                  </a:lnTo>
                  <a:lnTo>
                    <a:pt x="0" y="161925"/>
                  </a:lnTo>
                  <a:lnTo>
                    <a:pt x="3533775" y="161925"/>
                  </a:lnTo>
                  <a:lnTo>
                    <a:pt x="353377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grpSp>
      <p:sp>
        <p:nvSpPr>
          <p:cNvPr id="5" name="object 5"/>
          <p:cNvSpPr txBox="1"/>
          <p:nvPr/>
        </p:nvSpPr>
        <p:spPr>
          <a:xfrm>
            <a:off x="4119320" y="653328"/>
            <a:ext cx="820449" cy="239576"/>
          </a:xfrm>
          <a:prstGeom prst="rect">
            <a:avLst/>
          </a:prstGeom>
        </p:spPr>
        <p:txBody>
          <a:bodyPr vert="horz" wrap="square" lIns="0" tIns="8659" rIns="0" bIns="0" rtlCol="0">
            <a:spAutoFit/>
          </a:bodyPr>
          <a:lstStyle/>
          <a:p>
            <a:pPr marL="237686" indent="-229027">
              <a:lnSpc>
                <a:spcPts val="886"/>
              </a:lnSpc>
              <a:spcBef>
                <a:spcPts val="68"/>
              </a:spcBef>
              <a:buAutoNum type="arabicPlain" startAt="5"/>
              <a:tabLst>
                <a:tab pos="237686" algn="l"/>
              </a:tabLst>
            </a:pPr>
            <a:r>
              <a:rPr sz="750" dirty="0">
                <a:latin typeface="Calibri" panose="020F0502020204030204" pitchFamily="34" charset="0"/>
                <a:ea typeface="Calibri" panose="020F0502020204030204" pitchFamily="34" charset="0"/>
                <a:cs typeface="Calibri" panose="020F0502020204030204" pitchFamily="34" charset="0"/>
              </a:rPr>
              <a:t>Order</a:t>
            </a:r>
            <a:r>
              <a:rPr sz="750" spc="-3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Date</a:t>
            </a:r>
            <a:endParaRPr sz="750">
              <a:latin typeface="Calibri" panose="020F0502020204030204" pitchFamily="34" charset="0"/>
              <a:ea typeface="Calibri" panose="020F0502020204030204" pitchFamily="34" charset="0"/>
              <a:cs typeface="Calibri" panose="020F0502020204030204" pitchFamily="34" charset="0"/>
            </a:endParaRPr>
          </a:p>
          <a:p>
            <a:pPr marL="237686" indent="-229027">
              <a:lnSpc>
                <a:spcPts val="886"/>
              </a:lnSpc>
              <a:buAutoNum type="arabicPlain" startAt="5"/>
              <a:tabLst>
                <a:tab pos="237686" algn="l"/>
              </a:tabLst>
            </a:pPr>
            <a:r>
              <a:rPr sz="750" spc="-7" dirty="0">
                <a:latin typeface="Calibri" panose="020F0502020204030204" pitchFamily="34" charset="0"/>
                <a:ea typeface="Calibri" panose="020F0502020204030204" pitchFamily="34" charset="0"/>
                <a:cs typeface="Calibri" panose="020F0502020204030204" pitchFamily="34" charset="0"/>
              </a:rPr>
              <a:t>Region</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6" name="object 6"/>
          <p:cNvSpPr txBox="1"/>
          <p:nvPr/>
        </p:nvSpPr>
        <p:spPr>
          <a:xfrm>
            <a:off x="5208790" y="653328"/>
            <a:ext cx="762866" cy="239576"/>
          </a:xfrm>
          <a:prstGeom prst="rect">
            <a:avLst/>
          </a:prstGeom>
        </p:spPr>
        <p:txBody>
          <a:bodyPr vert="horz" wrap="square" lIns="0" tIns="8659" rIns="0" bIns="0" rtlCol="0">
            <a:spAutoFit/>
          </a:bodyPr>
          <a:lstStyle/>
          <a:p>
            <a:pPr marL="8659">
              <a:lnSpc>
                <a:spcPts val="886"/>
              </a:lnSpc>
              <a:spcBef>
                <a:spcPts val="68"/>
              </a:spcBef>
            </a:pPr>
            <a:r>
              <a:rPr sz="750" dirty="0">
                <a:latin typeface="Calibri" panose="020F0502020204030204" pitchFamily="34" charset="0"/>
                <a:ea typeface="Calibri" panose="020F0502020204030204" pitchFamily="34" charset="0"/>
                <a:cs typeface="Calibri" panose="020F0502020204030204" pitchFamily="34" charset="0"/>
              </a:rPr>
              <a:t>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750" dirty="0">
                <a:latin typeface="Calibri" panose="020F0502020204030204" pitchFamily="34" charset="0"/>
                <a:ea typeface="Calibri" panose="020F0502020204030204" pitchFamily="34" charset="0"/>
                <a:cs typeface="Calibri" panose="020F0502020204030204" pitchFamily="34" charset="0"/>
              </a:rPr>
              <a:t>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7" name="object 7"/>
          <p:cNvSpPr txBox="1"/>
          <p:nvPr/>
        </p:nvSpPr>
        <p:spPr>
          <a:xfrm>
            <a:off x="6126238" y="653328"/>
            <a:ext cx="361517" cy="246133"/>
          </a:xfrm>
          <a:prstGeom prst="rect">
            <a:avLst/>
          </a:prstGeom>
        </p:spPr>
        <p:txBody>
          <a:bodyPr vert="horz" wrap="square" lIns="0" tIns="15153" rIns="0" bIns="0" rtlCol="0">
            <a:spAutoFit/>
          </a:bodyPr>
          <a:lstStyle/>
          <a:p>
            <a:pPr marL="8659" marR="3464">
              <a:lnSpc>
                <a:spcPts val="873"/>
              </a:lnSpc>
              <a:spcBef>
                <a:spcPts val="119"/>
              </a:spcBef>
            </a:pPr>
            <a:r>
              <a:rPr sz="750" spc="-7" dirty="0">
                <a:latin typeface="Calibri" panose="020F0502020204030204" pitchFamily="34" charset="0"/>
                <a:ea typeface="Calibri" panose="020F0502020204030204" pitchFamily="34" charset="0"/>
                <a:cs typeface="Calibri" panose="020F0502020204030204" pitchFamily="34" charset="0"/>
              </a:rPr>
              <a:t>object object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p:nvPr/>
        </p:nvSpPr>
        <p:spPr>
          <a:xfrm>
            <a:off x="4069773" y="891021"/>
            <a:ext cx="2352241" cy="110403"/>
          </a:xfrm>
          <a:custGeom>
            <a:avLst/>
            <a:gdLst/>
            <a:ahLst/>
            <a:cxnLst/>
            <a:rect l="l" t="t" r="r" b="b"/>
            <a:pathLst>
              <a:path w="3449954" h="161925">
                <a:moveTo>
                  <a:pt x="3449954" y="0"/>
                </a:moveTo>
                <a:lnTo>
                  <a:pt x="0" y="0"/>
                </a:lnTo>
                <a:lnTo>
                  <a:pt x="0" y="161925"/>
                </a:lnTo>
                <a:lnTo>
                  <a:pt x="3449954" y="161925"/>
                </a:lnTo>
                <a:lnTo>
                  <a:pt x="344995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txBox="1"/>
          <p:nvPr/>
        </p:nvSpPr>
        <p:spPr>
          <a:xfrm>
            <a:off x="4127979" y="875001"/>
            <a:ext cx="524741" cy="124160"/>
          </a:xfrm>
          <a:prstGeom prst="rect">
            <a:avLst/>
          </a:prstGeom>
        </p:spPr>
        <p:txBody>
          <a:bodyPr vert="horz" wrap="square" lIns="0" tIns="8659" rIns="0" bIns="0" rtlCol="0">
            <a:spAutoFit/>
          </a:bodyPr>
          <a:lstStyle/>
          <a:p>
            <a:pPr>
              <a:spcBef>
                <a:spcPts val="68"/>
              </a:spcBef>
              <a:tabLst>
                <a:tab pos="229027" algn="l"/>
              </a:tabLst>
            </a:pPr>
            <a:r>
              <a:rPr sz="750" spc="-34" dirty="0">
                <a:latin typeface="Calibri" panose="020F0502020204030204" pitchFamily="34" charset="0"/>
                <a:ea typeface="Calibri" panose="020F0502020204030204" pitchFamily="34" charset="0"/>
                <a:cs typeface="Calibri" panose="020F0502020204030204" pitchFamily="34" charset="0"/>
              </a:rPr>
              <a:t>7</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Sales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5217448" y="875001"/>
            <a:ext cx="1213139" cy="124160"/>
          </a:xfrm>
          <a:prstGeom prst="rect">
            <a:avLst/>
          </a:prstGeom>
        </p:spPr>
        <p:txBody>
          <a:bodyPr vert="horz" wrap="square" lIns="0" tIns="8659" rIns="0" bIns="0" rtlCol="0">
            <a:spAutoFit/>
          </a:bodyPr>
          <a:lstStyle/>
          <a:p>
            <a:pPr>
              <a:spcBef>
                <a:spcPts val="68"/>
              </a:spcBef>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int64</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p:nvPr/>
        </p:nvSpPr>
        <p:spPr>
          <a:xfrm>
            <a:off x="4069773" y="1001856"/>
            <a:ext cx="2466542" cy="221240"/>
          </a:xfrm>
          <a:custGeom>
            <a:avLst/>
            <a:gdLst/>
            <a:ahLst/>
            <a:cxnLst/>
            <a:rect l="l" t="t" r="r" b="b"/>
            <a:pathLst>
              <a:path w="3617595" h="324485">
                <a:moveTo>
                  <a:pt x="3617595" y="162560"/>
                </a:moveTo>
                <a:lnTo>
                  <a:pt x="0" y="162560"/>
                </a:lnTo>
                <a:lnTo>
                  <a:pt x="0" y="324485"/>
                </a:lnTo>
                <a:lnTo>
                  <a:pt x="3617595" y="324485"/>
                </a:lnTo>
                <a:lnTo>
                  <a:pt x="3617595" y="162560"/>
                </a:lnTo>
                <a:close/>
              </a:path>
              <a:path w="3617595" h="324485">
                <a:moveTo>
                  <a:pt x="3617595" y="0"/>
                </a:moveTo>
                <a:lnTo>
                  <a:pt x="0" y="0"/>
                </a:lnTo>
                <a:lnTo>
                  <a:pt x="0" y="161925"/>
                </a:lnTo>
                <a:lnTo>
                  <a:pt x="3617595" y="161925"/>
                </a:lnTo>
                <a:lnTo>
                  <a:pt x="361759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4127979" y="985837"/>
            <a:ext cx="697057" cy="239576"/>
          </a:xfrm>
          <a:prstGeom prst="rect">
            <a:avLst/>
          </a:prstGeom>
        </p:spPr>
        <p:txBody>
          <a:bodyPr vert="horz" wrap="square" lIns="0" tIns="8659" rIns="0" bIns="0" rtlCol="0">
            <a:spAutoFit/>
          </a:bodyPr>
          <a:lstStyle/>
          <a:p>
            <a:pPr marL="229027" indent="-229027">
              <a:lnSpc>
                <a:spcPts val="886"/>
              </a:lnSpc>
              <a:spcBef>
                <a:spcPts val="68"/>
              </a:spcBef>
              <a:buAutoNum type="arabicPlain" startAt="8"/>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Discount</a:t>
            </a:r>
            <a:endParaRPr sz="75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86"/>
              </a:lnSpc>
              <a:buAutoNum type="arabicPlain" startAt="8"/>
              <a:tabLst>
                <a:tab pos="229027" algn="l"/>
              </a:tabLst>
            </a:pPr>
            <a:r>
              <a:rPr sz="750" spc="-7" dirty="0">
                <a:latin typeface="Calibri" panose="020F0502020204030204" pitchFamily="34" charset="0"/>
                <a:ea typeface="Calibri" panose="020F0502020204030204" pitchFamily="34" charset="0"/>
                <a:cs typeface="Calibri" panose="020F0502020204030204" pitchFamily="34" charset="0"/>
              </a:rPr>
              <a:t>Profit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txBox="1"/>
          <p:nvPr/>
        </p:nvSpPr>
        <p:spPr>
          <a:xfrm>
            <a:off x="5217449" y="985837"/>
            <a:ext cx="1327872" cy="239576"/>
          </a:xfrm>
          <a:prstGeom prst="rect">
            <a:avLst/>
          </a:prstGeom>
        </p:spPr>
        <p:txBody>
          <a:bodyPr vert="horz" wrap="square" lIns="0" tIns="8659" rIns="0" bIns="0" rtlCol="0">
            <a:spAutoFit/>
          </a:bodyPr>
          <a:lstStyle/>
          <a:p>
            <a:pPr>
              <a:lnSpc>
                <a:spcPts val="886"/>
              </a:lnSpc>
              <a:spcBef>
                <a:spcPts val="68"/>
              </a:spcBef>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float64</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86"/>
              </a:lnSpc>
              <a:tabLst>
                <a:tab pos="916973" algn="l"/>
              </a:tabLst>
            </a:pPr>
            <a:r>
              <a:rPr sz="750" dirty="0">
                <a:latin typeface="Calibri" panose="020F0502020204030204" pitchFamily="34" charset="0"/>
                <a:ea typeface="Calibri" panose="020F0502020204030204" pitchFamily="34" charset="0"/>
                <a:cs typeface="Calibri" panose="020F0502020204030204" pitchFamily="34" charset="0"/>
              </a:rPr>
              <a:t>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float64</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14" name="object 14"/>
          <p:cNvSpPr/>
          <p:nvPr/>
        </p:nvSpPr>
        <p:spPr>
          <a:xfrm>
            <a:off x="4069773" y="1223530"/>
            <a:ext cx="2409392" cy="110403"/>
          </a:xfrm>
          <a:custGeom>
            <a:avLst/>
            <a:gdLst/>
            <a:ahLst/>
            <a:cxnLst/>
            <a:rect l="l" t="t" r="r" b="b"/>
            <a:pathLst>
              <a:path w="3533775" h="161925">
                <a:moveTo>
                  <a:pt x="3533775" y="0"/>
                </a:moveTo>
                <a:lnTo>
                  <a:pt x="0" y="0"/>
                </a:lnTo>
                <a:lnTo>
                  <a:pt x="0" y="161925"/>
                </a:lnTo>
                <a:lnTo>
                  <a:pt x="3533775" y="161925"/>
                </a:lnTo>
                <a:lnTo>
                  <a:pt x="353377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5" name="object 15"/>
          <p:cNvSpPr txBox="1"/>
          <p:nvPr/>
        </p:nvSpPr>
        <p:spPr>
          <a:xfrm>
            <a:off x="4127979" y="1207510"/>
            <a:ext cx="2360035" cy="124160"/>
          </a:xfrm>
          <a:prstGeom prst="rect">
            <a:avLst/>
          </a:prstGeom>
        </p:spPr>
        <p:txBody>
          <a:bodyPr vert="horz" wrap="square" lIns="0" tIns="8659" rIns="0" bIns="0" rtlCol="0">
            <a:spAutoFit/>
          </a:bodyPr>
          <a:lstStyle/>
          <a:p>
            <a:pPr>
              <a:spcBef>
                <a:spcPts val="68"/>
              </a:spcBef>
              <a:tabLst>
                <a:tab pos="229027" algn="l"/>
                <a:tab pos="1089285" algn="l"/>
                <a:tab pos="2006691" algn="l"/>
              </a:tabLst>
            </a:pPr>
            <a:r>
              <a:rPr sz="750" spc="-17" dirty="0">
                <a:latin typeface="Calibri" panose="020F0502020204030204" pitchFamily="34" charset="0"/>
                <a:ea typeface="Calibri" panose="020F0502020204030204" pitchFamily="34" charset="0"/>
                <a:cs typeface="Calibri" panose="020F0502020204030204" pitchFamily="34" charset="0"/>
              </a:rPr>
              <a:t>10</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State</a:t>
            </a:r>
            <a:r>
              <a:rPr sz="750" dirty="0">
                <a:latin typeface="Calibri" panose="020F0502020204030204" pitchFamily="34" charset="0"/>
                <a:ea typeface="Calibri" panose="020F0502020204030204" pitchFamily="34" charset="0"/>
                <a:cs typeface="Calibri" panose="020F0502020204030204" pitchFamily="34" charset="0"/>
              </a:rPr>
              <a:t>	9994</a:t>
            </a:r>
            <a:r>
              <a:rPr sz="750" spc="-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non-null</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6" name="object 16"/>
          <p:cNvSpPr txBox="1"/>
          <p:nvPr/>
        </p:nvSpPr>
        <p:spPr>
          <a:xfrm>
            <a:off x="4069773" y="1334366"/>
            <a:ext cx="2245735" cy="105798"/>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dtypes:</a:t>
            </a:r>
            <a:r>
              <a:rPr sz="750" spc="-68"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float64(2),</a:t>
            </a:r>
            <a:r>
              <a:rPr sz="750" spc="-68"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int64(1),</a:t>
            </a:r>
            <a:r>
              <a:rPr sz="750" spc="-68"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object(8)</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p:nvPr/>
        </p:nvSpPr>
        <p:spPr>
          <a:xfrm>
            <a:off x="4069773" y="1445202"/>
            <a:ext cx="1319213" cy="110403"/>
          </a:xfrm>
          <a:custGeom>
            <a:avLst/>
            <a:gdLst/>
            <a:ahLst/>
            <a:cxnLst/>
            <a:rect l="l" t="t" r="r" b="b"/>
            <a:pathLst>
              <a:path w="1934845" h="161925">
                <a:moveTo>
                  <a:pt x="1934845" y="0"/>
                </a:moveTo>
                <a:lnTo>
                  <a:pt x="0" y="0"/>
                </a:lnTo>
                <a:lnTo>
                  <a:pt x="0" y="161925"/>
                </a:lnTo>
                <a:lnTo>
                  <a:pt x="1934845" y="161925"/>
                </a:lnTo>
                <a:lnTo>
                  <a:pt x="193484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8" name="object 18"/>
          <p:cNvSpPr txBox="1"/>
          <p:nvPr/>
        </p:nvSpPr>
        <p:spPr>
          <a:xfrm>
            <a:off x="4061979" y="1429183"/>
            <a:ext cx="1336531" cy="329344"/>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memory</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usage:</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859.0+</a:t>
            </a:r>
            <a:r>
              <a:rPr sz="750" spc="-44"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KB</a:t>
            </a:r>
            <a:endParaRPr sz="750">
              <a:latin typeface="Calibri" panose="020F0502020204030204" pitchFamily="34" charset="0"/>
              <a:ea typeface="Calibri" panose="020F0502020204030204" pitchFamily="34" charset="0"/>
              <a:cs typeface="Calibri" panose="020F0502020204030204" pitchFamily="34" charset="0"/>
            </a:endParaRPr>
          </a:p>
          <a:p>
            <a:pPr marL="8659">
              <a:spcBef>
                <a:spcPts val="655"/>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df.describe()</a:t>
            </a:r>
            <a:endParaRPr sz="75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9" name="object 19"/>
          <p:cNvGraphicFramePr>
            <a:graphicFrameLocks noGrp="1"/>
          </p:cNvGraphicFramePr>
          <p:nvPr>
            <p:extLst>
              <p:ext uri="{D42A27DB-BD31-4B8C-83A1-F6EECF244321}">
                <p14:modId xmlns:p14="http://schemas.microsoft.com/office/powerpoint/2010/main" val="2105359991"/>
              </p:ext>
            </p:extLst>
          </p:nvPr>
        </p:nvGraphicFramePr>
        <p:xfrm>
          <a:off x="4069773" y="1840057"/>
          <a:ext cx="2524126" cy="1240155"/>
        </p:xfrm>
        <a:graphic>
          <a:graphicData uri="http://schemas.openxmlformats.org/drawingml/2006/table">
            <a:tbl>
              <a:tblPr firstRow="1" bandRow="1">
                <a:tableStyleId>{2D5ABB26-0587-4C30-8999-92F81FD0307C}</a:tableStyleId>
              </a:tblPr>
              <a:tblGrid>
                <a:gridCol w="345065">
                  <a:extLst>
                    <a:ext uri="{9D8B030D-6E8A-4147-A177-3AD203B41FA5}">
                      <a16:colId xmlns:a16="http://schemas.microsoft.com/office/drawing/2014/main" val="20000"/>
                    </a:ext>
                  </a:extLst>
                </a:gridCol>
                <a:gridCol w="745548">
                  <a:extLst>
                    <a:ext uri="{9D8B030D-6E8A-4147-A177-3AD203B41FA5}">
                      <a16:colId xmlns:a16="http://schemas.microsoft.com/office/drawing/2014/main" val="20001"/>
                    </a:ext>
                  </a:extLst>
                </a:gridCol>
                <a:gridCol w="745548">
                  <a:extLst>
                    <a:ext uri="{9D8B030D-6E8A-4147-A177-3AD203B41FA5}">
                      <a16:colId xmlns:a16="http://schemas.microsoft.com/office/drawing/2014/main" val="20002"/>
                    </a:ext>
                  </a:extLst>
                </a:gridCol>
                <a:gridCol w="687965">
                  <a:extLst>
                    <a:ext uri="{9D8B030D-6E8A-4147-A177-3AD203B41FA5}">
                      <a16:colId xmlns:a16="http://schemas.microsoft.com/office/drawing/2014/main" val="20003"/>
                    </a:ext>
                  </a:extLst>
                </a:gridCol>
              </a:tblGrid>
              <a:tr h="109970">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Sales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Discount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Profit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836">
                <a:tc>
                  <a:txBody>
                    <a:bodyPr/>
                    <a:lstStyle/>
                    <a:p>
                      <a:pPr marL="63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count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9994.000000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9994.000000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9994.000000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403">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mean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1496.596158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0.226817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374.937082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std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577.559036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0.074636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239.932881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110403">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min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500.000000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0.100000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25.250000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10403">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25%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1000.000000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0.160000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180.022500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5"/>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50%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1498.000000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0.230000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320.780000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6"/>
                  </a:ext>
                </a:extLst>
              </a:tr>
              <a:tr h="110403">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75%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1994.750000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0.290000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525.627500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7"/>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max</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2500.000000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0.350000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1120.950000</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8"/>
                  </a:ext>
                </a:extLst>
              </a:tr>
            </a:tbl>
          </a:graphicData>
        </a:graphic>
      </p:graphicFrame>
      <p:sp>
        <p:nvSpPr>
          <p:cNvPr id="20" name="object 20"/>
          <p:cNvSpPr txBox="1"/>
          <p:nvPr/>
        </p:nvSpPr>
        <p:spPr>
          <a:xfrm>
            <a:off x="4080224" y="3207460"/>
            <a:ext cx="992765" cy="124160"/>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df.isnull().</a:t>
            </a:r>
            <a:r>
              <a:rPr sz="75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1" name="object 21"/>
          <p:cNvSpPr/>
          <p:nvPr/>
        </p:nvSpPr>
        <p:spPr>
          <a:xfrm>
            <a:off x="4069773" y="4045862"/>
            <a:ext cx="1032597" cy="294507"/>
          </a:xfrm>
          <a:custGeom>
            <a:avLst/>
            <a:gdLst/>
            <a:ahLst/>
            <a:cxnLst/>
            <a:rect l="l" t="t" r="r" b="b"/>
            <a:pathLst>
              <a:path w="1514475" h="1787525">
                <a:moveTo>
                  <a:pt x="1514475" y="1625600"/>
                </a:moveTo>
                <a:lnTo>
                  <a:pt x="0" y="1625600"/>
                </a:lnTo>
                <a:lnTo>
                  <a:pt x="0" y="1787525"/>
                </a:lnTo>
                <a:lnTo>
                  <a:pt x="1514475" y="1787525"/>
                </a:lnTo>
                <a:lnTo>
                  <a:pt x="1514475" y="1625600"/>
                </a:lnTo>
                <a:close/>
              </a:path>
              <a:path w="1514475" h="1787525">
                <a:moveTo>
                  <a:pt x="1514475" y="1463040"/>
                </a:moveTo>
                <a:lnTo>
                  <a:pt x="0" y="1463040"/>
                </a:lnTo>
                <a:lnTo>
                  <a:pt x="0" y="1624965"/>
                </a:lnTo>
                <a:lnTo>
                  <a:pt x="1514475" y="1624965"/>
                </a:lnTo>
                <a:lnTo>
                  <a:pt x="1514475" y="1463040"/>
                </a:lnTo>
                <a:close/>
              </a:path>
              <a:path w="1514475" h="1787525">
                <a:moveTo>
                  <a:pt x="1514475" y="1300480"/>
                </a:moveTo>
                <a:lnTo>
                  <a:pt x="0" y="1300480"/>
                </a:lnTo>
                <a:lnTo>
                  <a:pt x="0" y="1462405"/>
                </a:lnTo>
                <a:lnTo>
                  <a:pt x="1514475" y="1462405"/>
                </a:lnTo>
                <a:lnTo>
                  <a:pt x="1514475" y="1300480"/>
                </a:lnTo>
                <a:close/>
              </a:path>
              <a:path w="1514475" h="1787525">
                <a:moveTo>
                  <a:pt x="1514475" y="1137920"/>
                </a:moveTo>
                <a:lnTo>
                  <a:pt x="0" y="1137920"/>
                </a:lnTo>
                <a:lnTo>
                  <a:pt x="0" y="1299845"/>
                </a:lnTo>
                <a:lnTo>
                  <a:pt x="1514475" y="1299845"/>
                </a:lnTo>
                <a:lnTo>
                  <a:pt x="1514475" y="1137920"/>
                </a:lnTo>
                <a:close/>
              </a:path>
              <a:path w="1514475" h="1787525">
                <a:moveTo>
                  <a:pt x="1514475" y="975360"/>
                </a:moveTo>
                <a:lnTo>
                  <a:pt x="0" y="975360"/>
                </a:lnTo>
                <a:lnTo>
                  <a:pt x="0" y="1137285"/>
                </a:lnTo>
                <a:lnTo>
                  <a:pt x="1514475" y="1137285"/>
                </a:lnTo>
                <a:lnTo>
                  <a:pt x="1514475" y="975360"/>
                </a:lnTo>
                <a:close/>
              </a:path>
              <a:path w="1514475" h="1787525">
                <a:moveTo>
                  <a:pt x="1514475" y="812800"/>
                </a:moveTo>
                <a:lnTo>
                  <a:pt x="0" y="812800"/>
                </a:lnTo>
                <a:lnTo>
                  <a:pt x="0" y="974725"/>
                </a:lnTo>
                <a:lnTo>
                  <a:pt x="1514475" y="974725"/>
                </a:lnTo>
                <a:lnTo>
                  <a:pt x="1514475" y="812800"/>
                </a:lnTo>
                <a:close/>
              </a:path>
              <a:path w="1514475" h="1787525">
                <a:moveTo>
                  <a:pt x="1514475" y="650240"/>
                </a:moveTo>
                <a:lnTo>
                  <a:pt x="0" y="650240"/>
                </a:lnTo>
                <a:lnTo>
                  <a:pt x="0" y="812165"/>
                </a:lnTo>
                <a:lnTo>
                  <a:pt x="1514475" y="812165"/>
                </a:lnTo>
                <a:lnTo>
                  <a:pt x="1514475" y="650240"/>
                </a:lnTo>
                <a:close/>
              </a:path>
              <a:path w="1514475" h="1787525">
                <a:moveTo>
                  <a:pt x="1514475" y="487680"/>
                </a:moveTo>
                <a:lnTo>
                  <a:pt x="0" y="487680"/>
                </a:lnTo>
                <a:lnTo>
                  <a:pt x="0" y="649605"/>
                </a:lnTo>
                <a:lnTo>
                  <a:pt x="1514475" y="649605"/>
                </a:lnTo>
                <a:lnTo>
                  <a:pt x="1514475" y="487680"/>
                </a:lnTo>
                <a:close/>
              </a:path>
              <a:path w="1514475" h="1787525">
                <a:moveTo>
                  <a:pt x="1514475" y="325120"/>
                </a:moveTo>
                <a:lnTo>
                  <a:pt x="0" y="325120"/>
                </a:lnTo>
                <a:lnTo>
                  <a:pt x="0" y="487045"/>
                </a:lnTo>
                <a:lnTo>
                  <a:pt x="1514475" y="487045"/>
                </a:lnTo>
                <a:lnTo>
                  <a:pt x="1514475" y="325120"/>
                </a:lnTo>
                <a:close/>
              </a:path>
              <a:path w="1514475" h="1787525">
                <a:moveTo>
                  <a:pt x="1514475" y="162560"/>
                </a:moveTo>
                <a:lnTo>
                  <a:pt x="0" y="162560"/>
                </a:lnTo>
                <a:lnTo>
                  <a:pt x="0" y="324485"/>
                </a:lnTo>
                <a:lnTo>
                  <a:pt x="1514475" y="324485"/>
                </a:lnTo>
                <a:lnTo>
                  <a:pt x="1514475" y="162560"/>
                </a:lnTo>
                <a:close/>
              </a:path>
              <a:path w="1514475" h="1787525">
                <a:moveTo>
                  <a:pt x="1514475" y="0"/>
                </a:moveTo>
                <a:lnTo>
                  <a:pt x="0" y="0"/>
                </a:lnTo>
                <a:lnTo>
                  <a:pt x="0" y="161925"/>
                </a:lnTo>
                <a:lnTo>
                  <a:pt x="1514475" y="161925"/>
                </a:lnTo>
                <a:lnTo>
                  <a:pt x="151447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2" name="object 22"/>
          <p:cNvSpPr txBox="1"/>
          <p:nvPr/>
        </p:nvSpPr>
        <p:spPr>
          <a:xfrm>
            <a:off x="5045427" y="3105582"/>
            <a:ext cx="66242" cy="1278322"/>
          </a:xfrm>
          <a:prstGeom prst="rect">
            <a:avLst/>
          </a:prstGeom>
        </p:spPr>
        <p:txBody>
          <a:bodyPr vert="horz" wrap="square" lIns="0" tIns="8659" rIns="0" bIns="0" rtlCol="0">
            <a:spAutoFit/>
          </a:bodyPr>
          <a:lstStyle/>
          <a:p>
            <a:pPr>
              <a:lnSpc>
                <a:spcPts val="886"/>
              </a:lnSpc>
              <a:spcBef>
                <a:spcPts val="68"/>
              </a:spcBef>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a:lnSpc>
                <a:spcPts val="886"/>
              </a:lnSpc>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3" name="object 23"/>
          <p:cNvSpPr/>
          <p:nvPr/>
        </p:nvSpPr>
        <p:spPr>
          <a:xfrm>
            <a:off x="4069773" y="4340802"/>
            <a:ext cx="687965" cy="110403"/>
          </a:xfrm>
          <a:custGeom>
            <a:avLst/>
            <a:gdLst/>
            <a:ahLst/>
            <a:cxnLst/>
            <a:rect l="l" t="t" r="r" b="b"/>
            <a:pathLst>
              <a:path w="1009014" h="161925">
                <a:moveTo>
                  <a:pt x="1009014" y="0"/>
                </a:moveTo>
                <a:lnTo>
                  <a:pt x="0" y="0"/>
                </a:lnTo>
                <a:lnTo>
                  <a:pt x="0" y="161925"/>
                </a:lnTo>
                <a:lnTo>
                  <a:pt x="1009014" y="161925"/>
                </a:lnTo>
                <a:lnTo>
                  <a:pt x="100901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4" name="object 24"/>
          <p:cNvSpPr txBox="1"/>
          <p:nvPr/>
        </p:nvSpPr>
        <p:spPr>
          <a:xfrm>
            <a:off x="4107786" y="3305135"/>
            <a:ext cx="2873087" cy="467348"/>
          </a:xfrm>
          <a:prstGeom prst="rect">
            <a:avLst/>
          </a:prstGeom>
        </p:spPr>
        <p:txBody>
          <a:bodyPr vert="horz" wrap="square" lIns="0" tIns="15153" rIns="0" bIns="0" rtlCol="0">
            <a:spAutoFit/>
          </a:bodyPr>
          <a:lstStyle/>
          <a:p>
            <a:pPr marR="3464">
              <a:lnSpc>
                <a:spcPts val="873"/>
              </a:lnSpc>
              <a:spcBef>
                <a:spcPts val="119"/>
              </a:spcBef>
            </a:pPr>
            <a:r>
              <a:rPr sz="750" dirty="0">
                <a:latin typeface="Calibri" panose="020F0502020204030204" pitchFamily="34" charset="0"/>
                <a:ea typeface="Calibri" panose="020F0502020204030204" pitchFamily="34" charset="0"/>
                <a:cs typeface="Calibri" panose="020F0502020204030204" pitchFamily="34" charset="0"/>
              </a:rPr>
              <a:t>Order</a:t>
            </a:r>
            <a:r>
              <a:rPr sz="750" spc="-37"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ID </a:t>
            </a:r>
            <a:r>
              <a:rPr sz="750" dirty="0">
                <a:latin typeface="Calibri" panose="020F0502020204030204" pitchFamily="34" charset="0"/>
                <a:ea typeface="Calibri" panose="020F0502020204030204" pitchFamily="34" charset="0"/>
                <a:cs typeface="Calibri" panose="020F0502020204030204" pitchFamily="34" charset="0"/>
              </a:rPr>
              <a:t>Customer</a:t>
            </a:r>
            <a:r>
              <a:rPr sz="750" spc="-61"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Name </a:t>
            </a:r>
            <a:r>
              <a:rPr sz="750" spc="-7" dirty="0">
                <a:latin typeface="Calibri" panose="020F0502020204030204" pitchFamily="34" charset="0"/>
                <a:ea typeface="Calibri" panose="020F0502020204030204" pitchFamily="34" charset="0"/>
                <a:cs typeface="Calibri" panose="020F0502020204030204" pitchFamily="34" charset="0"/>
              </a:rPr>
              <a:t>Category</a:t>
            </a:r>
            <a:endParaRPr sz="750" dirty="0">
              <a:latin typeface="Calibri" panose="020F0502020204030204" pitchFamily="34" charset="0"/>
              <a:ea typeface="Calibri" panose="020F0502020204030204" pitchFamily="34" charset="0"/>
              <a:cs typeface="Calibri" panose="020F0502020204030204" pitchFamily="34" charset="0"/>
            </a:endParaRPr>
          </a:p>
          <a:p>
            <a:pPr marR="60612">
              <a:lnSpc>
                <a:spcPts val="873"/>
              </a:lnSpc>
            </a:pPr>
            <a:r>
              <a:rPr sz="750" dirty="0">
                <a:latin typeface="Calibri" panose="020F0502020204030204" pitchFamily="34" charset="0"/>
                <a:ea typeface="Calibri" panose="020F0502020204030204" pitchFamily="34" charset="0"/>
                <a:cs typeface="Calibri" panose="020F0502020204030204" pitchFamily="34" charset="0"/>
              </a:rPr>
              <a:t>Sub</a:t>
            </a:r>
            <a:r>
              <a:rPr sz="750" spc="-2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Category </a:t>
            </a:r>
            <a:r>
              <a:rPr sz="750" spc="-14" dirty="0">
                <a:latin typeface="Calibri" panose="020F0502020204030204" pitchFamily="34" charset="0"/>
                <a:ea typeface="Calibri" panose="020F0502020204030204" pitchFamily="34" charset="0"/>
                <a:cs typeface="Calibri" panose="020F0502020204030204" pitchFamily="34" charset="0"/>
              </a:rPr>
              <a:t>City</a:t>
            </a:r>
            <a:endParaRPr sz="750" dirty="0">
              <a:latin typeface="Calibri" panose="020F0502020204030204" pitchFamily="34" charset="0"/>
              <a:ea typeface="Calibri" panose="020F0502020204030204" pitchFamily="34" charset="0"/>
              <a:cs typeface="Calibri" panose="020F0502020204030204" pitchFamily="34" charset="0"/>
            </a:endParaRPr>
          </a:p>
          <a:p>
            <a:pPr marR="175342">
              <a:lnSpc>
                <a:spcPts val="873"/>
              </a:lnSpc>
            </a:pPr>
            <a:r>
              <a:rPr sz="750" dirty="0">
                <a:latin typeface="Calibri" panose="020F0502020204030204" pitchFamily="34" charset="0"/>
                <a:ea typeface="Calibri" panose="020F0502020204030204" pitchFamily="34" charset="0"/>
                <a:cs typeface="Calibri" panose="020F0502020204030204" pitchFamily="34" charset="0"/>
              </a:rPr>
              <a:t>Order</a:t>
            </a:r>
            <a:r>
              <a:rPr sz="750" spc="-37"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Date </a:t>
            </a:r>
            <a:r>
              <a:rPr sz="750" spc="-7" dirty="0">
                <a:latin typeface="Calibri" panose="020F0502020204030204" pitchFamily="34" charset="0"/>
                <a:ea typeface="Calibri" panose="020F0502020204030204" pitchFamily="34" charset="0"/>
                <a:cs typeface="Calibri" panose="020F0502020204030204" pitchFamily="34" charset="0"/>
              </a:rPr>
              <a:t>Region Sales Discount Profit State</a:t>
            </a:r>
            <a:endParaRPr sz="750" dirty="0">
              <a:latin typeface="Calibri" panose="020F0502020204030204" pitchFamily="34" charset="0"/>
              <a:ea typeface="Calibri" panose="020F0502020204030204" pitchFamily="34" charset="0"/>
              <a:cs typeface="Calibri" panose="020F0502020204030204" pitchFamily="34" charset="0"/>
            </a:endParaRPr>
          </a:p>
          <a:p>
            <a:pPr>
              <a:lnSpc>
                <a:spcPts val="849"/>
              </a:lnSpc>
            </a:pPr>
            <a:r>
              <a:rPr sz="750" dirty="0">
                <a:latin typeface="Calibri" panose="020F0502020204030204" pitchFamily="34" charset="0"/>
                <a:ea typeface="Calibri" panose="020F0502020204030204" pitchFamily="34" charset="0"/>
                <a:cs typeface="Calibri" panose="020F0502020204030204" pitchFamily="34" charset="0"/>
              </a:rPr>
              <a:t>dtype:</a:t>
            </a:r>
            <a:r>
              <a:rPr sz="750" spc="-4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int64</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5" name="object 25"/>
          <p:cNvSpPr txBox="1"/>
          <p:nvPr/>
        </p:nvSpPr>
        <p:spPr>
          <a:xfrm>
            <a:off x="4061979" y="4522210"/>
            <a:ext cx="877599" cy="124160"/>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df.duplicated()</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6" name="object 26"/>
          <p:cNvSpPr/>
          <p:nvPr/>
        </p:nvSpPr>
        <p:spPr>
          <a:xfrm>
            <a:off x="4069773" y="4735657"/>
            <a:ext cx="745981" cy="110403"/>
          </a:xfrm>
          <a:custGeom>
            <a:avLst/>
            <a:gdLst/>
            <a:ahLst/>
            <a:cxnLst/>
            <a:rect l="l" t="t" r="r" b="b"/>
            <a:pathLst>
              <a:path w="1094105" h="161925">
                <a:moveTo>
                  <a:pt x="1094105" y="0"/>
                </a:moveTo>
                <a:lnTo>
                  <a:pt x="0" y="0"/>
                </a:lnTo>
                <a:lnTo>
                  <a:pt x="0" y="161925"/>
                </a:lnTo>
                <a:lnTo>
                  <a:pt x="1094105" y="161925"/>
                </a:lnTo>
                <a:lnTo>
                  <a:pt x="109410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7" name="object 27"/>
          <p:cNvSpPr txBox="1"/>
          <p:nvPr/>
        </p:nvSpPr>
        <p:spPr>
          <a:xfrm>
            <a:off x="4520704" y="4719637"/>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8" name="object 28"/>
          <p:cNvSpPr/>
          <p:nvPr/>
        </p:nvSpPr>
        <p:spPr>
          <a:xfrm>
            <a:off x="4069773" y="4846494"/>
            <a:ext cx="745981" cy="110403"/>
          </a:xfrm>
          <a:custGeom>
            <a:avLst/>
            <a:gdLst/>
            <a:ahLst/>
            <a:cxnLst/>
            <a:rect l="l" t="t" r="r" b="b"/>
            <a:pathLst>
              <a:path w="1094105" h="161925">
                <a:moveTo>
                  <a:pt x="1094105" y="0"/>
                </a:moveTo>
                <a:lnTo>
                  <a:pt x="0" y="0"/>
                </a:lnTo>
                <a:lnTo>
                  <a:pt x="0" y="161924"/>
                </a:lnTo>
                <a:lnTo>
                  <a:pt x="1094105" y="161924"/>
                </a:lnTo>
                <a:lnTo>
                  <a:pt x="109410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9" name="object 29"/>
          <p:cNvSpPr txBox="1"/>
          <p:nvPr/>
        </p:nvSpPr>
        <p:spPr>
          <a:xfrm>
            <a:off x="4520704" y="4830473"/>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0" name="object 30"/>
          <p:cNvSpPr/>
          <p:nvPr/>
        </p:nvSpPr>
        <p:spPr>
          <a:xfrm>
            <a:off x="4069773" y="4957330"/>
            <a:ext cx="745981" cy="110403"/>
          </a:xfrm>
          <a:custGeom>
            <a:avLst/>
            <a:gdLst/>
            <a:ahLst/>
            <a:cxnLst/>
            <a:rect l="l" t="t" r="r" b="b"/>
            <a:pathLst>
              <a:path w="1094105" h="161925">
                <a:moveTo>
                  <a:pt x="1094105" y="0"/>
                </a:moveTo>
                <a:lnTo>
                  <a:pt x="0" y="0"/>
                </a:lnTo>
                <a:lnTo>
                  <a:pt x="0" y="161925"/>
                </a:lnTo>
                <a:lnTo>
                  <a:pt x="1094105" y="161925"/>
                </a:lnTo>
                <a:lnTo>
                  <a:pt x="109410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1" name="object 31"/>
          <p:cNvSpPr txBox="1"/>
          <p:nvPr/>
        </p:nvSpPr>
        <p:spPr>
          <a:xfrm>
            <a:off x="4520704" y="4941310"/>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2" name="object 32"/>
          <p:cNvSpPr/>
          <p:nvPr/>
        </p:nvSpPr>
        <p:spPr>
          <a:xfrm>
            <a:off x="4069773" y="5068166"/>
            <a:ext cx="745981" cy="110403"/>
          </a:xfrm>
          <a:custGeom>
            <a:avLst/>
            <a:gdLst/>
            <a:ahLst/>
            <a:cxnLst/>
            <a:rect l="l" t="t" r="r" b="b"/>
            <a:pathLst>
              <a:path w="1094105" h="161925">
                <a:moveTo>
                  <a:pt x="1094105" y="0"/>
                </a:moveTo>
                <a:lnTo>
                  <a:pt x="0" y="0"/>
                </a:lnTo>
                <a:lnTo>
                  <a:pt x="0" y="161925"/>
                </a:lnTo>
                <a:lnTo>
                  <a:pt x="1094105" y="161925"/>
                </a:lnTo>
                <a:lnTo>
                  <a:pt x="109410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3" name="object 33"/>
          <p:cNvSpPr txBox="1"/>
          <p:nvPr/>
        </p:nvSpPr>
        <p:spPr>
          <a:xfrm>
            <a:off x="4520704" y="5052147"/>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4" name="object 34"/>
          <p:cNvSpPr/>
          <p:nvPr/>
        </p:nvSpPr>
        <p:spPr>
          <a:xfrm>
            <a:off x="4069773" y="5179002"/>
            <a:ext cx="745981" cy="110403"/>
          </a:xfrm>
          <a:custGeom>
            <a:avLst/>
            <a:gdLst/>
            <a:ahLst/>
            <a:cxnLst/>
            <a:rect l="l" t="t" r="r" b="b"/>
            <a:pathLst>
              <a:path w="1094105" h="161925">
                <a:moveTo>
                  <a:pt x="1094105" y="0"/>
                </a:moveTo>
                <a:lnTo>
                  <a:pt x="0" y="0"/>
                </a:lnTo>
                <a:lnTo>
                  <a:pt x="0" y="161924"/>
                </a:lnTo>
                <a:lnTo>
                  <a:pt x="1094105" y="161924"/>
                </a:lnTo>
                <a:lnTo>
                  <a:pt x="109410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5" name="object 35"/>
          <p:cNvSpPr txBox="1"/>
          <p:nvPr/>
        </p:nvSpPr>
        <p:spPr>
          <a:xfrm>
            <a:off x="4061979" y="4719637"/>
            <a:ext cx="74901" cy="585825"/>
          </a:xfrm>
          <a:prstGeom prst="rect">
            <a:avLst/>
          </a:prstGeom>
        </p:spPr>
        <p:txBody>
          <a:bodyPr vert="horz" wrap="square" lIns="0" tIns="8659" rIns="0" bIns="0" rtlCol="0">
            <a:spAutoFit/>
          </a:bodyPr>
          <a:lstStyle/>
          <a:p>
            <a:pPr marL="8659">
              <a:lnSpc>
                <a:spcPts val="886"/>
              </a:lnSpc>
              <a:spcBef>
                <a:spcPts val="68"/>
              </a:spcBef>
            </a:pPr>
            <a:r>
              <a:rPr sz="750" spc="-34" dirty="0">
                <a:latin typeface="Calibri" panose="020F0502020204030204" pitchFamily="34" charset="0"/>
                <a:ea typeface="Calibri" panose="020F0502020204030204" pitchFamily="34" charset="0"/>
                <a:cs typeface="Calibri" panose="020F0502020204030204" pitchFamily="34" charset="0"/>
              </a:rPr>
              <a:t>0</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1</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2</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pPr>
            <a:r>
              <a:rPr sz="750" spc="-34" dirty="0">
                <a:latin typeface="Calibri" panose="020F0502020204030204" pitchFamily="34" charset="0"/>
                <a:ea typeface="Calibri" panose="020F0502020204030204" pitchFamily="34" charset="0"/>
                <a:cs typeface="Calibri" panose="020F0502020204030204" pitchFamily="34" charset="0"/>
              </a:rPr>
              <a:t>3</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750" spc="-34" dirty="0">
                <a:latin typeface="Calibri" panose="020F0502020204030204" pitchFamily="34" charset="0"/>
                <a:ea typeface="Calibri" panose="020F0502020204030204" pitchFamily="34" charset="0"/>
                <a:cs typeface="Calibri" panose="020F0502020204030204" pitchFamily="34" charset="0"/>
              </a:rPr>
              <a:t>4</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6" name="object 36"/>
          <p:cNvSpPr txBox="1"/>
          <p:nvPr/>
        </p:nvSpPr>
        <p:spPr>
          <a:xfrm>
            <a:off x="4520704" y="5162983"/>
            <a:ext cx="30436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7" name="object 37"/>
          <p:cNvSpPr txBox="1"/>
          <p:nvPr/>
        </p:nvSpPr>
        <p:spPr>
          <a:xfrm>
            <a:off x="4069773" y="5289839"/>
            <a:ext cx="639473" cy="105798"/>
          </a:xfrm>
          <a:prstGeom prst="rect">
            <a:avLst/>
          </a:prstGeom>
          <a:solidFill>
            <a:srgbClr val="EDEDED"/>
          </a:solidFill>
        </p:spPr>
        <p:txBody>
          <a:bodyPr vert="horz" wrap="square" lIns="0" tIns="0" rIns="0" bIns="0" rtlCol="0">
            <a:spAutoFit/>
          </a:bodyPr>
          <a:lstStyle/>
          <a:p>
            <a:pPr algn="r">
              <a:lnSpc>
                <a:spcPts val="842"/>
              </a:lnSpc>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8" name="object 38"/>
          <p:cNvSpPr/>
          <p:nvPr/>
        </p:nvSpPr>
        <p:spPr>
          <a:xfrm>
            <a:off x="4069773" y="5400675"/>
            <a:ext cx="1434378" cy="664585"/>
          </a:xfrm>
          <a:custGeom>
            <a:avLst/>
            <a:gdLst/>
            <a:ahLst/>
            <a:cxnLst/>
            <a:rect l="l" t="t" r="r" b="b"/>
            <a:pathLst>
              <a:path w="2103755" h="974725">
                <a:moveTo>
                  <a:pt x="1094105" y="650240"/>
                </a:moveTo>
                <a:lnTo>
                  <a:pt x="0" y="650240"/>
                </a:lnTo>
                <a:lnTo>
                  <a:pt x="0" y="812165"/>
                </a:lnTo>
                <a:lnTo>
                  <a:pt x="1094105" y="812165"/>
                </a:lnTo>
                <a:lnTo>
                  <a:pt x="1094105" y="650240"/>
                </a:lnTo>
                <a:close/>
              </a:path>
              <a:path w="2103755" h="974725">
                <a:moveTo>
                  <a:pt x="1094105" y="487680"/>
                </a:moveTo>
                <a:lnTo>
                  <a:pt x="0" y="487680"/>
                </a:lnTo>
                <a:lnTo>
                  <a:pt x="0" y="649605"/>
                </a:lnTo>
                <a:lnTo>
                  <a:pt x="1094105" y="649605"/>
                </a:lnTo>
                <a:lnTo>
                  <a:pt x="1094105" y="487680"/>
                </a:lnTo>
                <a:close/>
              </a:path>
              <a:path w="2103755" h="974725">
                <a:moveTo>
                  <a:pt x="1094105" y="325120"/>
                </a:moveTo>
                <a:lnTo>
                  <a:pt x="0" y="325120"/>
                </a:lnTo>
                <a:lnTo>
                  <a:pt x="0" y="487057"/>
                </a:lnTo>
                <a:lnTo>
                  <a:pt x="1094105" y="487057"/>
                </a:lnTo>
                <a:lnTo>
                  <a:pt x="1094105" y="325120"/>
                </a:lnTo>
                <a:close/>
              </a:path>
              <a:path w="2103755" h="974725">
                <a:moveTo>
                  <a:pt x="1094105" y="162560"/>
                </a:moveTo>
                <a:lnTo>
                  <a:pt x="0" y="162560"/>
                </a:lnTo>
                <a:lnTo>
                  <a:pt x="0" y="324485"/>
                </a:lnTo>
                <a:lnTo>
                  <a:pt x="1094105" y="324485"/>
                </a:lnTo>
                <a:lnTo>
                  <a:pt x="1094105" y="162560"/>
                </a:lnTo>
                <a:close/>
              </a:path>
              <a:path w="2103755" h="974725">
                <a:moveTo>
                  <a:pt x="1094105" y="0"/>
                </a:moveTo>
                <a:lnTo>
                  <a:pt x="0" y="0"/>
                </a:lnTo>
                <a:lnTo>
                  <a:pt x="0" y="161925"/>
                </a:lnTo>
                <a:lnTo>
                  <a:pt x="1094105" y="161925"/>
                </a:lnTo>
                <a:lnTo>
                  <a:pt x="1094105" y="0"/>
                </a:lnTo>
                <a:close/>
              </a:path>
              <a:path w="2103755" h="974725">
                <a:moveTo>
                  <a:pt x="2103755" y="812800"/>
                </a:moveTo>
                <a:lnTo>
                  <a:pt x="0" y="812800"/>
                </a:lnTo>
                <a:lnTo>
                  <a:pt x="0" y="974725"/>
                </a:lnTo>
                <a:lnTo>
                  <a:pt x="2103755" y="974725"/>
                </a:lnTo>
                <a:lnTo>
                  <a:pt x="2103755" y="81280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9" name="object 39"/>
          <p:cNvSpPr txBox="1"/>
          <p:nvPr/>
        </p:nvSpPr>
        <p:spPr>
          <a:xfrm>
            <a:off x="4061979" y="5384655"/>
            <a:ext cx="1450831" cy="701241"/>
          </a:xfrm>
          <a:prstGeom prst="rect">
            <a:avLst/>
          </a:prstGeom>
        </p:spPr>
        <p:txBody>
          <a:bodyPr vert="horz" wrap="square" lIns="0" tIns="8659" rIns="0" bIns="0" rtlCol="0">
            <a:spAutoFit/>
          </a:bodyPr>
          <a:lstStyle/>
          <a:p>
            <a:pPr marL="8659">
              <a:lnSpc>
                <a:spcPts val="886"/>
              </a:lnSpc>
              <a:spcBef>
                <a:spcPts val="68"/>
              </a:spcBef>
              <a:tabLst>
                <a:tab pos="467145" algn="l"/>
              </a:tabLst>
            </a:pPr>
            <a:r>
              <a:rPr sz="750" spc="-14" dirty="0">
                <a:latin typeface="Calibri" panose="020F0502020204030204" pitchFamily="34" charset="0"/>
                <a:ea typeface="Calibri" panose="020F0502020204030204" pitchFamily="34" charset="0"/>
                <a:cs typeface="Calibri" panose="020F0502020204030204" pitchFamily="34" charset="0"/>
              </a:rPr>
              <a:t>9989</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67145" algn="l"/>
              </a:tabLst>
            </a:pPr>
            <a:r>
              <a:rPr sz="750" spc="-14" dirty="0">
                <a:latin typeface="Calibri" panose="020F0502020204030204" pitchFamily="34" charset="0"/>
                <a:ea typeface="Calibri" panose="020F0502020204030204" pitchFamily="34" charset="0"/>
                <a:cs typeface="Calibri" panose="020F0502020204030204" pitchFamily="34" charset="0"/>
              </a:rPr>
              <a:t>9990</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67145" algn="l"/>
              </a:tabLst>
            </a:pPr>
            <a:r>
              <a:rPr sz="750" spc="-14" dirty="0">
                <a:latin typeface="Calibri" panose="020F0502020204030204" pitchFamily="34" charset="0"/>
                <a:ea typeface="Calibri" panose="020F0502020204030204" pitchFamily="34" charset="0"/>
                <a:cs typeface="Calibri" panose="020F0502020204030204" pitchFamily="34" charset="0"/>
              </a:rPr>
              <a:t>9991</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67145" algn="l"/>
              </a:tabLst>
            </a:pPr>
            <a:r>
              <a:rPr sz="750" spc="-14" dirty="0">
                <a:latin typeface="Calibri" panose="020F0502020204030204" pitchFamily="34" charset="0"/>
                <a:ea typeface="Calibri" panose="020F0502020204030204" pitchFamily="34" charset="0"/>
                <a:cs typeface="Calibri" panose="020F0502020204030204" pitchFamily="34" charset="0"/>
              </a:rPr>
              <a:t>9992</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73"/>
              </a:lnSpc>
              <a:tabLst>
                <a:tab pos="467145" algn="l"/>
              </a:tabLst>
            </a:pPr>
            <a:r>
              <a:rPr sz="750" spc="-14" dirty="0">
                <a:latin typeface="Calibri" panose="020F0502020204030204" pitchFamily="34" charset="0"/>
                <a:ea typeface="Calibri" panose="020F0502020204030204" pitchFamily="34" charset="0"/>
                <a:cs typeface="Calibri" panose="020F0502020204030204" pitchFamily="34" charset="0"/>
              </a:rPr>
              <a:t>9993</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False</a:t>
            </a:r>
            <a:endParaRPr sz="750">
              <a:latin typeface="Calibri" panose="020F0502020204030204" pitchFamily="34" charset="0"/>
              <a:ea typeface="Calibri" panose="020F0502020204030204" pitchFamily="34" charset="0"/>
              <a:cs typeface="Calibri" panose="020F0502020204030204" pitchFamily="34" charset="0"/>
            </a:endParaRPr>
          </a:p>
          <a:p>
            <a:pPr marL="8659">
              <a:lnSpc>
                <a:spcPts val="886"/>
              </a:lnSpc>
            </a:pPr>
            <a:r>
              <a:rPr sz="750" dirty="0">
                <a:latin typeface="Calibri" panose="020F0502020204030204" pitchFamily="34" charset="0"/>
                <a:ea typeface="Calibri" panose="020F0502020204030204" pitchFamily="34" charset="0"/>
                <a:cs typeface="Calibri" panose="020F0502020204030204" pitchFamily="34" charset="0"/>
              </a:rPr>
              <a:t>Length:</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9994,</a:t>
            </a:r>
            <a:r>
              <a:rPr sz="750" spc="-4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dtype:</a:t>
            </a:r>
            <a:r>
              <a:rPr sz="750" spc="-44"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bool</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0" name="object 40"/>
          <p:cNvSpPr/>
          <p:nvPr/>
        </p:nvSpPr>
        <p:spPr>
          <a:xfrm>
            <a:off x="4024746" y="623455"/>
            <a:ext cx="4142942" cy="5486833"/>
          </a:xfrm>
          <a:custGeom>
            <a:avLst/>
            <a:gdLst/>
            <a:ahLst/>
            <a:cxnLst/>
            <a:rect l="l" t="t" r="r" b="b"/>
            <a:pathLst>
              <a:path w="6076315" h="8047355">
                <a:moveTo>
                  <a:pt x="0" y="1904"/>
                </a:moveTo>
                <a:lnTo>
                  <a:pt x="6076315" y="1904"/>
                </a:lnTo>
              </a:path>
              <a:path w="6076315" h="8047355">
                <a:moveTo>
                  <a:pt x="6075045" y="0"/>
                </a:moveTo>
                <a:lnTo>
                  <a:pt x="6075045" y="1494154"/>
                </a:lnTo>
              </a:path>
              <a:path w="6076315" h="8047355">
                <a:moveTo>
                  <a:pt x="1905" y="1494154"/>
                </a:moveTo>
                <a:lnTo>
                  <a:pt x="1905" y="0"/>
                </a:lnTo>
              </a:path>
              <a:path w="6076315" h="8047355">
                <a:moveTo>
                  <a:pt x="6075045" y="1367154"/>
                </a:moveTo>
                <a:lnTo>
                  <a:pt x="6075045" y="1783715"/>
                </a:lnTo>
              </a:path>
              <a:path w="6076315" h="8047355">
                <a:moveTo>
                  <a:pt x="1905" y="1783715"/>
                </a:moveTo>
                <a:lnTo>
                  <a:pt x="1905" y="1367154"/>
                </a:lnTo>
              </a:path>
              <a:path w="6076315" h="8047355">
                <a:moveTo>
                  <a:pt x="6075045" y="1656715"/>
                </a:moveTo>
                <a:lnTo>
                  <a:pt x="6075045" y="3373754"/>
                </a:lnTo>
              </a:path>
              <a:path w="6076315" h="8047355">
                <a:moveTo>
                  <a:pt x="1905" y="3373754"/>
                </a:moveTo>
                <a:lnTo>
                  <a:pt x="1905" y="1656715"/>
                </a:lnTo>
              </a:path>
              <a:path w="6076315" h="8047355">
                <a:moveTo>
                  <a:pt x="6075045" y="3246754"/>
                </a:moveTo>
                <a:lnTo>
                  <a:pt x="6075045" y="3663315"/>
                </a:lnTo>
              </a:path>
              <a:path w="6076315" h="8047355">
                <a:moveTo>
                  <a:pt x="1905" y="3663315"/>
                </a:moveTo>
                <a:lnTo>
                  <a:pt x="1905" y="3246754"/>
                </a:lnTo>
              </a:path>
              <a:path w="6076315" h="8047355">
                <a:moveTo>
                  <a:pt x="6075045" y="3536315"/>
                </a:moveTo>
                <a:lnTo>
                  <a:pt x="6075045" y="5741035"/>
                </a:lnTo>
              </a:path>
              <a:path w="6076315" h="8047355">
                <a:moveTo>
                  <a:pt x="1905" y="5741035"/>
                </a:moveTo>
                <a:lnTo>
                  <a:pt x="1905" y="3536315"/>
                </a:lnTo>
              </a:path>
              <a:path w="6076315" h="8047355">
                <a:moveTo>
                  <a:pt x="6075045" y="5614035"/>
                </a:moveTo>
                <a:lnTo>
                  <a:pt x="6075045" y="6030595"/>
                </a:lnTo>
              </a:path>
              <a:path w="6076315" h="8047355">
                <a:moveTo>
                  <a:pt x="1905" y="6030595"/>
                </a:moveTo>
                <a:lnTo>
                  <a:pt x="1905" y="5614035"/>
                </a:lnTo>
              </a:path>
              <a:path w="6076315" h="8047355">
                <a:moveTo>
                  <a:pt x="6075045" y="5903595"/>
                </a:moveTo>
                <a:lnTo>
                  <a:pt x="6075045" y="8047355"/>
                </a:lnTo>
              </a:path>
              <a:path w="6076315" h="8047355">
                <a:moveTo>
                  <a:pt x="6076315" y="8046084"/>
                </a:moveTo>
                <a:lnTo>
                  <a:pt x="0" y="8046084"/>
                </a:lnTo>
              </a:path>
              <a:path w="6076315" h="8047355">
                <a:moveTo>
                  <a:pt x="1905" y="8047355"/>
                </a:moveTo>
                <a:lnTo>
                  <a:pt x="1905" y="5903595"/>
                </a:lnTo>
              </a:path>
              <a:path w="6076315" h="8047355">
                <a:moveTo>
                  <a:pt x="0" y="1904"/>
                </a:moveTo>
                <a:lnTo>
                  <a:pt x="6076315" y="1904"/>
                </a:lnTo>
              </a:path>
              <a:path w="6076315" h="8047355">
                <a:moveTo>
                  <a:pt x="6075045" y="0"/>
                </a:moveTo>
                <a:lnTo>
                  <a:pt x="6075045" y="1494154"/>
                </a:lnTo>
              </a:path>
              <a:path w="6076315" h="8047355">
                <a:moveTo>
                  <a:pt x="1905" y="1494154"/>
                </a:moveTo>
                <a:lnTo>
                  <a:pt x="1905" y="0"/>
                </a:lnTo>
              </a:path>
              <a:path w="6076315" h="8047355">
                <a:moveTo>
                  <a:pt x="6075045" y="1367154"/>
                </a:moveTo>
                <a:lnTo>
                  <a:pt x="6075045" y="1783715"/>
                </a:lnTo>
              </a:path>
              <a:path w="6076315" h="8047355">
                <a:moveTo>
                  <a:pt x="1905" y="1783715"/>
                </a:moveTo>
                <a:lnTo>
                  <a:pt x="1905" y="1367154"/>
                </a:lnTo>
              </a:path>
              <a:path w="6076315" h="8047355">
                <a:moveTo>
                  <a:pt x="6075045" y="1656715"/>
                </a:moveTo>
                <a:lnTo>
                  <a:pt x="6075045" y="3373754"/>
                </a:lnTo>
              </a:path>
              <a:path w="6076315" h="8047355">
                <a:moveTo>
                  <a:pt x="1905" y="3373754"/>
                </a:moveTo>
                <a:lnTo>
                  <a:pt x="1905" y="1656715"/>
                </a:lnTo>
              </a:path>
              <a:path w="6076315" h="8047355">
                <a:moveTo>
                  <a:pt x="6075045" y="3246754"/>
                </a:moveTo>
                <a:lnTo>
                  <a:pt x="6075045" y="3663315"/>
                </a:lnTo>
              </a:path>
              <a:path w="6076315" h="8047355">
                <a:moveTo>
                  <a:pt x="1905" y="3663315"/>
                </a:moveTo>
                <a:lnTo>
                  <a:pt x="1905" y="3246754"/>
                </a:lnTo>
              </a:path>
              <a:path w="6076315" h="8047355">
                <a:moveTo>
                  <a:pt x="6075045" y="3536315"/>
                </a:moveTo>
                <a:lnTo>
                  <a:pt x="6075045" y="5741035"/>
                </a:lnTo>
              </a:path>
              <a:path w="6076315" h="8047355">
                <a:moveTo>
                  <a:pt x="1905" y="5741035"/>
                </a:moveTo>
                <a:lnTo>
                  <a:pt x="1905" y="3536315"/>
                </a:lnTo>
              </a:path>
              <a:path w="6076315" h="8047355">
                <a:moveTo>
                  <a:pt x="6075045" y="5614035"/>
                </a:moveTo>
                <a:lnTo>
                  <a:pt x="6075045" y="6030595"/>
                </a:lnTo>
              </a:path>
              <a:path w="6076315" h="8047355">
                <a:moveTo>
                  <a:pt x="1905" y="6030595"/>
                </a:moveTo>
                <a:lnTo>
                  <a:pt x="1905" y="5614035"/>
                </a:lnTo>
              </a:path>
              <a:path w="6076315" h="8047355">
                <a:moveTo>
                  <a:pt x="6075045" y="5903595"/>
                </a:moveTo>
                <a:lnTo>
                  <a:pt x="6075045" y="8047355"/>
                </a:lnTo>
              </a:path>
              <a:path w="6076315" h="8047355">
                <a:moveTo>
                  <a:pt x="6076315" y="8046084"/>
                </a:moveTo>
                <a:lnTo>
                  <a:pt x="0" y="8046084"/>
                </a:lnTo>
              </a:path>
              <a:path w="6076315" h="8047355">
                <a:moveTo>
                  <a:pt x="1905" y="8047355"/>
                </a:moveTo>
                <a:lnTo>
                  <a:pt x="1905" y="5903595"/>
                </a:lnTo>
              </a:path>
            </a:pathLst>
          </a:custGeom>
          <a:ln w="3175">
            <a:solidFill>
              <a:srgbClr val="E2E2E2"/>
            </a:solidFill>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841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28801" y="623021"/>
            <a:ext cx="7675418" cy="5515841"/>
          </a:xfrm>
          <a:custGeom>
            <a:avLst/>
            <a:gdLst/>
            <a:ahLst/>
            <a:cxnLst/>
            <a:rect l="l" t="t" r="r" b="b"/>
            <a:pathLst>
              <a:path w="6076950" h="8089900">
                <a:moveTo>
                  <a:pt x="6076950" y="0"/>
                </a:moveTo>
                <a:lnTo>
                  <a:pt x="0" y="0"/>
                </a:lnTo>
                <a:lnTo>
                  <a:pt x="0" y="229235"/>
                </a:lnTo>
                <a:lnTo>
                  <a:pt x="0" y="229870"/>
                </a:lnTo>
                <a:lnTo>
                  <a:pt x="0" y="8089900"/>
                </a:lnTo>
                <a:lnTo>
                  <a:pt x="6076950" y="8089900"/>
                </a:lnTo>
                <a:lnTo>
                  <a:pt x="6076950" y="229235"/>
                </a:lnTo>
                <a:lnTo>
                  <a:pt x="6076950" y="0"/>
                </a:lnTo>
                <a:close/>
              </a:path>
            </a:pathLst>
          </a:custGeom>
          <a:solidFill>
            <a:srgbClr val="F4F4F4"/>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 name="object 3"/>
          <p:cNvSpPr txBox="1"/>
          <p:nvPr/>
        </p:nvSpPr>
        <p:spPr>
          <a:xfrm>
            <a:off x="4061979" y="653329"/>
            <a:ext cx="1853478" cy="329344"/>
          </a:xfrm>
          <a:prstGeom prst="rect">
            <a:avLst/>
          </a:prstGeom>
        </p:spPr>
        <p:txBody>
          <a:bodyPr vert="horz" wrap="square" lIns="0" tIns="8659" rIns="0" bIns="0" rtlCol="0">
            <a:spAutoFit/>
          </a:bodyPr>
          <a:lstStyle/>
          <a:p>
            <a:pPr marL="8659">
              <a:spcBef>
                <a:spcPts val="68"/>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df.drop_duplicates(inplace=</a:t>
            </a:r>
            <a:r>
              <a:rPr sz="75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a:p>
            <a:pPr marL="8659">
              <a:spcBef>
                <a:spcPts val="655"/>
              </a:spcBef>
            </a:pPr>
            <a:r>
              <a:rPr sz="750" spc="-7" dirty="0">
                <a:solidFill>
                  <a:srgbClr val="1E1B1A"/>
                </a:solidFill>
                <a:latin typeface="Calibri" panose="020F0502020204030204" pitchFamily="34" charset="0"/>
                <a:ea typeface="Calibri" panose="020F0502020204030204" pitchFamily="34" charset="0"/>
                <a:cs typeface="Calibri" panose="020F0502020204030204" pitchFamily="34" charset="0"/>
              </a:rPr>
              <a:t>df.dropna()</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p:nvPr/>
        </p:nvSpPr>
        <p:spPr>
          <a:xfrm>
            <a:off x="4069773" y="1175039"/>
            <a:ext cx="401349" cy="110403"/>
          </a:xfrm>
          <a:custGeom>
            <a:avLst/>
            <a:gdLst/>
            <a:ahLst/>
            <a:cxnLst/>
            <a:rect l="l" t="t" r="r" b="b"/>
            <a:pathLst>
              <a:path w="588644" h="161925">
                <a:moveTo>
                  <a:pt x="588644" y="0"/>
                </a:moveTo>
                <a:lnTo>
                  <a:pt x="0" y="0"/>
                </a:lnTo>
                <a:lnTo>
                  <a:pt x="0" y="161925"/>
                </a:lnTo>
                <a:lnTo>
                  <a:pt x="588644" y="161925"/>
                </a:lnTo>
                <a:lnTo>
                  <a:pt x="58864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5" name="object 5"/>
          <p:cNvSpPr/>
          <p:nvPr/>
        </p:nvSpPr>
        <p:spPr>
          <a:xfrm>
            <a:off x="4069773" y="1396712"/>
            <a:ext cx="401349" cy="110403"/>
          </a:xfrm>
          <a:custGeom>
            <a:avLst/>
            <a:gdLst/>
            <a:ahLst/>
            <a:cxnLst/>
            <a:rect l="l" t="t" r="r" b="b"/>
            <a:pathLst>
              <a:path w="588644" h="161925">
                <a:moveTo>
                  <a:pt x="588644" y="0"/>
                </a:moveTo>
                <a:lnTo>
                  <a:pt x="0" y="0"/>
                </a:lnTo>
                <a:lnTo>
                  <a:pt x="0" y="161925"/>
                </a:lnTo>
                <a:lnTo>
                  <a:pt x="588644" y="161925"/>
                </a:lnTo>
                <a:lnTo>
                  <a:pt x="58864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object 6"/>
          <p:cNvGraphicFramePr>
            <a:graphicFrameLocks noGrp="1"/>
          </p:cNvGraphicFramePr>
          <p:nvPr>
            <p:extLst>
              <p:ext uri="{D42A27DB-BD31-4B8C-83A1-F6EECF244321}">
                <p14:modId xmlns:p14="http://schemas.microsoft.com/office/powerpoint/2010/main" val="2963119778"/>
              </p:ext>
            </p:extLst>
          </p:nvPr>
        </p:nvGraphicFramePr>
        <p:xfrm>
          <a:off x="4069773" y="1064203"/>
          <a:ext cx="3670156" cy="3483089"/>
        </p:xfrm>
        <a:graphic>
          <a:graphicData uri="http://schemas.openxmlformats.org/drawingml/2006/table">
            <a:tbl>
              <a:tblPr firstRow="1" bandRow="1">
                <a:tableStyleId>{2D5ABB26-0587-4C30-8999-92F81FD0307C}</a:tableStyleId>
              </a:tblPr>
              <a:tblGrid>
                <a:gridCol w="574098">
                  <a:extLst>
                    <a:ext uri="{9D8B030D-6E8A-4147-A177-3AD203B41FA5}">
                      <a16:colId xmlns:a16="http://schemas.microsoft.com/office/drawing/2014/main" val="20000"/>
                    </a:ext>
                  </a:extLst>
                </a:gridCol>
                <a:gridCol w="200457">
                  <a:extLst>
                    <a:ext uri="{9D8B030D-6E8A-4147-A177-3AD203B41FA5}">
                      <a16:colId xmlns:a16="http://schemas.microsoft.com/office/drawing/2014/main" val="20001"/>
                    </a:ext>
                  </a:extLst>
                </a:gridCol>
                <a:gridCol w="859848">
                  <a:extLst>
                    <a:ext uri="{9D8B030D-6E8A-4147-A177-3AD203B41FA5}">
                      <a16:colId xmlns:a16="http://schemas.microsoft.com/office/drawing/2014/main" val="20002"/>
                    </a:ext>
                  </a:extLst>
                </a:gridCol>
                <a:gridCol w="1060739">
                  <a:extLst>
                    <a:ext uri="{9D8B030D-6E8A-4147-A177-3AD203B41FA5}">
                      <a16:colId xmlns:a16="http://schemas.microsoft.com/office/drawing/2014/main" val="20003"/>
                    </a:ext>
                  </a:extLst>
                </a:gridCol>
                <a:gridCol w="975014">
                  <a:extLst>
                    <a:ext uri="{9D8B030D-6E8A-4147-A177-3AD203B41FA5}">
                      <a16:colId xmlns:a16="http://schemas.microsoft.com/office/drawing/2014/main" val="20004"/>
                    </a:ext>
                  </a:extLst>
                </a:gridCol>
              </a:tblGrid>
              <a:tr h="109970">
                <a:tc gridSpan="2">
                  <a:txBody>
                    <a:bodyPr/>
                    <a:lstStyle/>
                    <a:p>
                      <a:pPr marL="421640">
                        <a:lnSpc>
                          <a:spcPts val="1175"/>
                        </a:lnSpc>
                      </a:pPr>
                      <a:r>
                        <a:rPr sz="700" dirty="0">
                          <a:latin typeface="Calibri" panose="020F0502020204030204" pitchFamily="34" charset="0"/>
                          <a:ea typeface="Calibri" panose="020F0502020204030204" pitchFamily="34" charset="0"/>
                          <a:cs typeface="Calibri" panose="020F0502020204030204" pitchFamily="34" charset="0"/>
                        </a:rPr>
                        <a:t>Order</a:t>
                      </a:r>
                      <a:r>
                        <a:rPr sz="700" spc="-55"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ID</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hMerge="1">
                  <a:txBody>
                    <a:bodyPr/>
                    <a:lstStyle/>
                    <a:p>
                      <a:endParaRPr/>
                    </a:p>
                  </a:txBody>
                  <a:tcPr marL="0" marR="0" marT="0" marB="0"/>
                </a:tc>
                <a:tc>
                  <a:txBody>
                    <a:bodyPr/>
                    <a:lstStyle/>
                    <a:p>
                      <a:pPr marR="11811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Customer</a:t>
                      </a:r>
                      <a:r>
                        <a:rPr sz="700" spc="-9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Name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Category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Sub</a:t>
                      </a:r>
                      <a:r>
                        <a:rPr sz="700" spc="-3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Category</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771129">
                <a:tc gridSpan="2">
                  <a:txBody>
                    <a:bodyPr/>
                    <a:lstStyle/>
                    <a:p>
                      <a:pPr marL="635">
                        <a:lnSpc>
                          <a:spcPts val="1180"/>
                        </a:lnSpc>
                        <a:tabLst>
                          <a:tab pos="505459" algn="l"/>
                        </a:tabLst>
                      </a:pPr>
                      <a:r>
                        <a:rPr sz="700" spc="-20" dirty="0">
                          <a:latin typeface="Calibri" panose="020F0502020204030204" pitchFamily="34" charset="0"/>
                          <a:ea typeface="Calibri" panose="020F0502020204030204" pitchFamily="34" charset="0"/>
                          <a:cs typeface="Calibri" panose="020F0502020204030204" pitchFamily="34" charset="0"/>
                        </a:rPr>
                        <a:t>City</a:t>
                      </a:r>
                      <a:r>
                        <a:rPr sz="700" dirty="0">
                          <a:latin typeface="Calibri" panose="020F0502020204030204" pitchFamily="34" charset="0"/>
                          <a:ea typeface="Calibri" panose="020F0502020204030204" pitchFamily="34" charset="0"/>
                          <a:cs typeface="Calibri" panose="020F0502020204030204" pitchFamily="34" charset="0"/>
                        </a:rPr>
                        <a:t>	</a:t>
                      </a: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a:p>
                  </a:txBody>
                  <a:tcPr marL="0" marR="0" marT="0" marB="0"/>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1"/>
                  </a:ext>
                </a:extLst>
              </a:tr>
              <a:tr h="110403">
                <a:tc gridSpan="2">
                  <a:txBody>
                    <a:bodyPr/>
                    <a:lstStyle/>
                    <a:p>
                      <a:pPr marL="635">
                        <a:lnSpc>
                          <a:spcPts val="1180"/>
                        </a:lnSpc>
                        <a:tabLst>
                          <a:tab pos="842010" algn="l"/>
                        </a:tabLst>
                      </a:pPr>
                      <a:r>
                        <a:rPr sz="700" spc="-50" dirty="0">
                          <a:latin typeface="Calibri" panose="020F0502020204030204" pitchFamily="34" charset="0"/>
                          <a:ea typeface="Calibri" panose="020F0502020204030204" pitchFamily="34" charset="0"/>
                          <a:cs typeface="Calibri" panose="020F0502020204030204" pitchFamily="34" charset="0"/>
                        </a:rPr>
                        <a:t>0</a:t>
                      </a:r>
                      <a:r>
                        <a:rPr sz="70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OD1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hMerge="1">
                  <a:txBody>
                    <a:bodyPr/>
                    <a:lstStyle/>
                    <a:p>
                      <a:endParaRPr/>
                    </a:p>
                  </a:txBody>
                  <a:tcPr marL="0" marR="0" marT="0" marB="0"/>
                </a:tc>
                <a:tc>
                  <a:txBody>
                    <a:bodyPr/>
                    <a:lstStyle/>
                    <a:p>
                      <a:pPr marR="11811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Harish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Oil</a:t>
                      </a:r>
                      <a:r>
                        <a:rPr sz="700" spc="-2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&amp;</a:t>
                      </a:r>
                      <a:r>
                        <a:rPr sz="700" spc="-2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Masala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Masalas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836">
                <a:tc gridSpan="2">
                  <a:txBody>
                    <a:bodyPr/>
                    <a:lstStyle/>
                    <a:p>
                      <a:pPr marL="63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Vellore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a:p>
                  </a:txBody>
                  <a:tcPr marL="0" marR="0" marT="0" marB="0"/>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3"/>
                  </a:ext>
                </a:extLst>
              </a:tr>
              <a:tr h="111269">
                <a:tc gridSpan="2">
                  <a:txBody>
                    <a:bodyPr/>
                    <a:lstStyle/>
                    <a:p>
                      <a:pPr marL="635">
                        <a:lnSpc>
                          <a:spcPts val="1185"/>
                        </a:lnSpc>
                        <a:tabLst>
                          <a:tab pos="842010" algn="l"/>
                        </a:tabLst>
                      </a:pPr>
                      <a:r>
                        <a:rPr sz="700" spc="-50" dirty="0">
                          <a:latin typeface="Calibri" panose="020F0502020204030204" pitchFamily="34" charset="0"/>
                          <a:ea typeface="Calibri" panose="020F0502020204030204" pitchFamily="34" charset="0"/>
                          <a:cs typeface="Calibri" panose="020F0502020204030204" pitchFamily="34" charset="0"/>
                        </a:rPr>
                        <a:t>1</a:t>
                      </a:r>
                      <a:r>
                        <a:rPr sz="700" dirty="0">
                          <a:latin typeface="Calibri" panose="020F0502020204030204" pitchFamily="34" charset="0"/>
                          <a:ea typeface="Calibri" panose="020F0502020204030204" pitchFamily="34" charset="0"/>
                          <a:cs typeface="Calibri" panose="020F0502020204030204" pitchFamily="34" charset="0"/>
                        </a:rPr>
                        <a:t>	</a:t>
                      </a:r>
                      <a:r>
                        <a:rPr sz="700" spc="-25" dirty="0">
                          <a:latin typeface="Calibri" panose="020F0502020204030204" pitchFamily="34" charset="0"/>
                          <a:ea typeface="Calibri" panose="020F0502020204030204" pitchFamily="34" charset="0"/>
                          <a:cs typeface="Calibri" panose="020F0502020204030204" pitchFamily="34" charset="0"/>
                        </a:rPr>
                        <a:t>OD2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hMerge="1">
                  <a:txBody>
                    <a:bodyPr/>
                    <a:lstStyle/>
                    <a:p>
                      <a:endParaRPr/>
                    </a:p>
                  </a:txBody>
                  <a:tcPr marL="0" marR="0" marT="0" marB="0"/>
                </a:tc>
                <a:tc>
                  <a:txBody>
                    <a:bodyPr/>
                    <a:lstStyle/>
                    <a:p>
                      <a:pPr marR="118110" algn="r">
                        <a:lnSpc>
                          <a:spcPts val="1185"/>
                        </a:lnSpc>
                      </a:pPr>
                      <a:r>
                        <a:rPr sz="700" spc="-10" dirty="0">
                          <a:latin typeface="Calibri" panose="020F0502020204030204" pitchFamily="34" charset="0"/>
                          <a:ea typeface="Calibri" panose="020F0502020204030204" pitchFamily="34" charset="0"/>
                          <a:cs typeface="Calibri" panose="020F0502020204030204" pitchFamily="34" charset="0"/>
                        </a:rPr>
                        <a:t>Sudha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5"/>
                        </a:lnSpc>
                      </a:pPr>
                      <a:r>
                        <a:rPr sz="700" spc="-10" dirty="0">
                          <a:latin typeface="Calibri" panose="020F0502020204030204" pitchFamily="34" charset="0"/>
                          <a:ea typeface="Calibri" panose="020F0502020204030204" pitchFamily="34" charset="0"/>
                          <a:cs typeface="Calibri" panose="020F0502020204030204" pitchFamily="34" charset="0"/>
                        </a:rPr>
                        <a:t>Beverages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5"/>
                        </a:lnSpc>
                      </a:pPr>
                      <a:r>
                        <a:rPr sz="700" dirty="0">
                          <a:latin typeface="Calibri" panose="020F0502020204030204" pitchFamily="34" charset="0"/>
                          <a:ea typeface="Calibri" panose="020F0502020204030204" pitchFamily="34" charset="0"/>
                          <a:cs typeface="Calibri" panose="020F0502020204030204" pitchFamily="34" charset="0"/>
                        </a:rPr>
                        <a:t>Health</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Drinks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09970">
                <a:tc gridSpan="2">
                  <a:txBody>
                    <a:bodyPr/>
                    <a:lstStyle/>
                    <a:p>
                      <a:pPr marL="635">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Krishnagiri</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hMerge="1">
                  <a:txBody>
                    <a:bodyPr/>
                    <a:lstStyle/>
                    <a:p>
                      <a:endParaRPr/>
                    </a:p>
                  </a:txBody>
                  <a:tcPr marL="0" marR="0" marT="0" marB="0"/>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5"/>
                  </a:ext>
                </a:extLst>
              </a:tr>
              <a:tr h="110836">
                <a:tc>
                  <a:txBody>
                    <a:bodyPr/>
                    <a:lstStyle/>
                    <a:p>
                      <a:pPr marL="635">
                        <a:lnSpc>
                          <a:spcPts val="1185"/>
                        </a:lnSpc>
                      </a:pPr>
                      <a:r>
                        <a:rPr sz="700" spc="-50" dirty="0">
                          <a:latin typeface="Calibri" panose="020F0502020204030204" pitchFamily="34" charset="0"/>
                          <a:ea typeface="Calibri" panose="020F0502020204030204" pitchFamily="34" charset="0"/>
                          <a:cs typeface="Calibri" panose="020F0502020204030204" pitchFamily="34" charset="0"/>
                        </a:rPr>
                        <a:t>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ctr">
                        <a:lnSpc>
                          <a:spcPts val="1185"/>
                        </a:lnSpc>
                      </a:pPr>
                      <a:r>
                        <a:rPr sz="700" spc="-25" dirty="0">
                          <a:latin typeface="Calibri" panose="020F0502020204030204" pitchFamily="34" charset="0"/>
                          <a:ea typeface="Calibri" panose="020F0502020204030204" pitchFamily="34" charset="0"/>
                          <a:cs typeface="Calibri" panose="020F0502020204030204" pitchFamily="34" charset="0"/>
                        </a:rPr>
                        <a:t>OD3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18110" algn="r">
                        <a:lnSpc>
                          <a:spcPts val="1185"/>
                        </a:lnSpc>
                      </a:pPr>
                      <a:r>
                        <a:rPr sz="700" spc="-10" dirty="0">
                          <a:latin typeface="Calibri" panose="020F0502020204030204" pitchFamily="34" charset="0"/>
                          <a:ea typeface="Calibri" panose="020F0502020204030204" pitchFamily="34" charset="0"/>
                          <a:cs typeface="Calibri" panose="020F0502020204030204" pitchFamily="34" charset="0"/>
                        </a:rPr>
                        <a:t>Hussain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5"/>
                        </a:lnSpc>
                      </a:pPr>
                      <a:r>
                        <a:rPr sz="700" dirty="0">
                          <a:latin typeface="Calibri" panose="020F0502020204030204" pitchFamily="34" charset="0"/>
                          <a:ea typeface="Calibri" panose="020F0502020204030204" pitchFamily="34" charset="0"/>
                          <a:cs typeface="Calibri" panose="020F0502020204030204" pitchFamily="34" charset="0"/>
                        </a:rPr>
                        <a:t>Food</a:t>
                      </a:r>
                      <a:r>
                        <a:rPr sz="700" spc="-4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Grains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5"/>
                        </a:lnSpc>
                      </a:pPr>
                      <a:r>
                        <a:rPr sz="700" dirty="0">
                          <a:latin typeface="Calibri" panose="020F0502020204030204" pitchFamily="34" charset="0"/>
                          <a:ea typeface="Calibri" panose="020F0502020204030204" pitchFamily="34" charset="0"/>
                          <a:cs typeface="Calibri" panose="020F0502020204030204" pitchFamily="34" charset="0"/>
                        </a:rPr>
                        <a:t>Atta</a:t>
                      </a:r>
                      <a:r>
                        <a:rPr sz="700" spc="-2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&amp;</a:t>
                      </a:r>
                      <a:r>
                        <a:rPr sz="700" spc="-2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Flour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6"/>
                  </a:ext>
                </a:extLst>
              </a:tr>
              <a:tr h="110403">
                <a:tc>
                  <a:txBody>
                    <a:bodyPr/>
                    <a:lstStyle/>
                    <a:p>
                      <a:pPr marL="63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Perambalur</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7"/>
                  </a:ext>
                </a:extLst>
              </a:tr>
              <a:tr h="111269">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ct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OD4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11811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Jackson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Fruits</a:t>
                      </a:r>
                      <a:r>
                        <a:rPr sz="700" spc="-4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&amp;</a:t>
                      </a:r>
                      <a:r>
                        <a:rPr sz="700" spc="-3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Veggies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Fresh</a:t>
                      </a:r>
                      <a:r>
                        <a:rPr sz="700" spc="-5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Vegetables</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8"/>
                  </a:ext>
                </a:extLst>
              </a:tr>
            </a:tbl>
          </a:graphicData>
        </a:graphic>
      </p:graphicFrame>
      <p:sp>
        <p:nvSpPr>
          <p:cNvPr id="7" name="object 7"/>
          <p:cNvSpPr/>
          <p:nvPr/>
        </p:nvSpPr>
        <p:spPr>
          <a:xfrm>
            <a:off x="4069773" y="2061730"/>
            <a:ext cx="573665" cy="110403"/>
          </a:xfrm>
          <a:custGeom>
            <a:avLst/>
            <a:gdLst/>
            <a:ahLst/>
            <a:cxnLst/>
            <a:rect l="l" t="t" r="r" b="b"/>
            <a:pathLst>
              <a:path w="841375" h="161925">
                <a:moveTo>
                  <a:pt x="841375" y="0"/>
                </a:moveTo>
                <a:lnTo>
                  <a:pt x="0" y="0"/>
                </a:lnTo>
                <a:lnTo>
                  <a:pt x="0" y="161925"/>
                </a:lnTo>
                <a:lnTo>
                  <a:pt x="841375" y="161925"/>
                </a:lnTo>
                <a:lnTo>
                  <a:pt x="84137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8" name="object 8"/>
          <p:cNvSpPr txBox="1"/>
          <p:nvPr/>
        </p:nvSpPr>
        <p:spPr>
          <a:xfrm>
            <a:off x="4061979" y="2045710"/>
            <a:ext cx="590983"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Dharmapuri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9" name="object 9"/>
          <p:cNvSpPr/>
          <p:nvPr/>
        </p:nvSpPr>
        <p:spPr>
          <a:xfrm>
            <a:off x="4069773" y="2172566"/>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4061979" y="2156546"/>
            <a:ext cx="762866" cy="124160"/>
          </a:xfrm>
          <a:prstGeom prst="rect">
            <a:avLst/>
          </a:prstGeom>
        </p:spPr>
        <p:txBody>
          <a:bodyPr vert="horz" wrap="square" lIns="0" tIns="8659" rIns="0" bIns="0" rtlCol="0">
            <a:spAutoFit/>
          </a:bodyPr>
          <a:lstStyle/>
          <a:p>
            <a:pPr marL="8659">
              <a:spcBef>
                <a:spcPts val="68"/>
              </a:spcBef>
              <a:tabLst>
                <a:tab pos="581875" algn="l"/>
              </a:tabLst>
            </a:pPr>
            <a:r>
              <a:rPr sz="750" spc="-34" dirty="0">
                <a:latin typeface="Calibri" panose="020F0502020204030204" pitchFamily="34" charset="0"/>
                <a:ea typeface="Calibri" panose="020F0502020204030204" pitchFamily="34" charset="0"/>
                <a:cs typeface="Calibri" panose="020F0502020204030204" pitchFamily="34" charset="0"/>
              </a:rPr>
              <a:t>4</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OD5</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5208790" y="2156546"/>
            <a:ext cx="419100"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Ridhesh</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6068897" y="2156546"/>
            <a:ext cx="648132"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Food</a:t>
            </a:r>
            <a:r>
              <a:rPr sz="750" spc="-3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Grains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txBox="1"/>
          <p:nvPr/>
        </p:nvSpPr>
        <p:spPr>
          <a:xfrm>
            <a:off x="6871664" y="2156546"/>
            <a:ext cx="877599"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Organic</a:t>
            </a:r>
            <a:r>
              <a:rPr sz="750" spc="-55"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Staples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4" name="object 14"/>
          <p:cNvSpPr/>
          <p:nvPr/>
        </p:nvSpPr>
        <p:spPr>
          <a:xfrm>
            <a:off x="4069773" y="2283403"/>
            <a:ext cx="229033" cy="110403"/>
          </a:xfrm>
          <a:custGeom>
            <a:avLst/>
            <a:gdLst/>
            <a:ahLst/>
            <a:cxnLst/>
            <a:rect l="l" t="t" r="r" b="b"/>
            <a:pathLst>
              <a:path w="335915" h="161925">
                <a:moveTo>
                  <a:pt x="335915" y="0"/>
                </a:moveTo>
                <a:lnTo>
                  <a:pt x="0" y="0"/>
                </a:lnTo>
                <a:lnTo>
                  <a:pt x="0" y="161925"/>
                </a:lnTo>
                <a:lnTo>
                  <a:pt x="335915" y="161925"/>
                </a:lnTo>
                <a:lnTo>
                  <a:pt x="3359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5" name="object 15"/>
          <p:cNvSpPr txBox="1"/>
          <p:nvPr/>
        </p:nvSpPr>
        <p:spPr>
          <a:xfrm>
            <a:off x="4061979" y="2267382"/>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Ooty</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6" name="object 16"/>
          <p:cNvSpPr/>
          <p:nvPr/>
        </p:nvSpPr>
        <p:spPr>
          <a:xfrm>
            <a:off x="4069773" y="2394239"/>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txBox="1"/>
          <p:nvPr/>
        </p:nvSpPr>
        <p:spPr>
          <a:xfrm>
            <a:off x="4061979" y="2378219"/>
            <a:ext cx="762866" cy="124160"/>
          </a:xfrm>
          <a:prstGeom prst="rect">
            <a:avLst/>
          </a:prstGeom>
        </p:spPr>
        <p:txBody>
          <a:bodyPr vert="horz" wrap="square" lIns="0" tIns="8659" rIns="0" bIns="0" rtlCol="0">
            <a:spAutoFit/>
          </a:bodyPr>
          <a:lstStyle/>
          <a:p>
            <a:pPr marL="8659">
              <a:spcBef>
                <a:spcPts val="68"/>
              </a:spcBef>
              <a:tabLst>
                <a:tab pos="581875" algn="l"/>
              </a:tabLst>
            </a:pPr>
            <a:r>
              <a:rPr sz="750" spc="-17" dirty="0">
                <a:latin typeface="Calibri" panose="020F0502020204030204" pitchFamily="34" charset="0"/>
                <a:ea typeface="Calibri" panose="020F0502020204030204" pitchFamily="34" charset="0"/>
                <a:cs typeface="Calibri" panose="020F0502020204030204" pitchFamily="34" charset="0"/>
              </a:rPr>
              <a:t>...</a:t>
            </a:r>
            <a:r>
              <a:rPr sz="750" dirty="0">
                <a:latin typeface="Calibri" panose="020F0502020204030204" pitchFamily="34" charset="0"/>
                <a:ea typeface="Calibri" panose="020F0502020204030204" pitchFamily="34" charset="0"/>
                <a:cs typeface="Calibri" panose="020F0502020204030204" pitchFamily="34" charset="0"/>
              </a:rPr>
              <a:t>	</a:t>
            </a: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8" name="object 18"/>
          <p:cNvSpPr txBox="1"/>
          <p:nvPr/>
        </p:nvSpPr>
        <p:spPr>
          <a:xfrm>
            <a:off x="5438151" y="2378219"/>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19" name="object 19"/>
          <p:cNvSpPr txBox="1"/>
          <p:nvPr/>
        </p:nvSpPr>
        <p:spPr>
          <a:xfrm>
            <a:off x="6527621" y="2378219"/>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0" name="object 20"/>
          <p:cNvSpPr txBox="1"/>
          <p:nvPr/>
        </p:nvSpPr>
        <p:spPr>
          <a:xfrm>
            <a:off x="7559750" y="2378219"/>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1" name="object 21"/>
          <p:cNvSpPr/>
          <p:nvPr/>
        </p:nvSpPr>
        <p:spPr>
          <a:xfrm>
            <a:off x="4069773" y="2505075"/>
            <a:ext cx="171883" cy="110403"/>
          </a:xfrm>
          <a:custGeom>
            <a:avLst/>
            <a:gdLst/>
            <a:ahLst/>
            <a:cxnLst/>
            <a:rect l="l" t="t" r="r" b="b"/>
            <a:pathLst>
              <a:path w="252094" h="161925">
                <a:moveTo>
                  <a:pt x="252094" y="0"/>
                </a:moveTo>
                <a:lnTo>
                  <a:pt x="0" y="0"/>
                </a:lnTo>
                <a:lnTo>
                  <a:pt x="0" y="161925"/>
                </a:lnTo>
                <a:lnTo>
                  <a:pt x="252094" y="161925"/>
                </a:lnTo>
                <a:lnTo>
                  <a:pt x="25209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2" name="object 22"/>
          <p:cNvSpPr txBox="1"/>
          <p:nvPr/>
        </p:nvSpPr>
        <p:spPr>
          <a:xfrm>
            <a:off x="4061979" y="2489056"/>
            <a:ext cx="189634" cy="124160"/>
          </a:xfrm>
          <a:prstGeom prst="rect">
            <a:avLst/>
          </a:prstGeom>
        </p:spPr>
        <p:txBody>
          <a:bodyPr vert="horz" wrap="square" lIns="0" tIns="8659" rIns="0" bIns="0" rtlCol="0">
            <a:spAutoFit/>
          </a:bodyPr>
          <a:lstStyle/>
          <a:p>
            <a:pPr marL="8659">
              <a:spcBef>
                <a:spcPts val="68"/>
              </a:spcBef>
            </a:pPr>
            <a:r>
              <a:rPr sz="750" spc="-17" dirty="0">
                <a:latin typeface="Calibri" panose="020F0502020204030204" pitchFamily="34" charset="0"/>
                <a:ea typeface="Calibri" panose="020F0502020204030204" pitchFamily="34" charset="0"/>
                <a:cs typeface="Calibri" panose="020F0502020204030204" pitchFamily="34" charset="0"/>
              </a:rPr>
              <a:t>...</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3" name="object 23"/>
          <p:cNvSpPr/>
          <p:nvPr/>
        </p:nvSpPr>
        <p:spPr>
          <a:xfrm>
            <a:off x="4069773" y="2615912"/>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4" name="object 24"/>
          <p:cNvSpPr txBox="1"/>
          <p:nvPr/>
        </p:nvSpPr>
        <p:spPr>
          <a:xfrm>
            <a:off x="4061979" y="2599892"/>
            <a:ext cx="762866" cy="124160"/>
          </a:xfrm>
          <a:prstGeom prst="rect">
            <a:avLst/>
          </a:prstGeom>
        </p:spPr>
        <p:txBody>
          <a:bodyPr vert="horz" wrap="square" lIns="0" tIns="8659" rIns="0" bIns="0" rtlCol="0">
            <a:spAutoFit/>
          </a:bodyPr>
          <a:lstStyle/>
          <a:p>
            <a:pPr marL="8659">
              <a:spcBef>
                <a:spcPts val="68"/>
              </a:spcBef>
              <a:tabLst>
                <a:tab pos="409564" algn="l"/>
              </a:tabLst>
            </a:pPr>
            <a:r>
              <a:rPr sz="750" spc="-14" dirty="0">
                <a:latin typeface="Calibri" panose="020F0502020204030204" pitchFamily="34" charset="0"/>
                <a:ea typeface="Calibri" panose="020F0502020204030204" pitchFamily="34" charset="0"/>
                <a:cs typeface="Calibri" panose="020F0502020204030204" pitchFamily="34" charset="0"/>
              </a:rPr>
              <a:t>9989</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OD9990</a:t>
            </a:r>
            <a:endParaRPr sz="750" dirty="0">
              <a:latin typeface="Calibri" panose="020F0502020204030204" pitchFamily="34" charset="0"/>
              <a:ea typeface="Calibri" panose="020F0502020204030204" pitchFamily="34" charset="0"/>
              <a:cs typeface="Calibri" panose="020F0502020204030204" pitchFamily="34" charset="0"/>
            </a:endParaRPr>
          </a:p>
        </p:txBody>
      </p:sp>
      <p:sp>
        <p:nvSpPr>
          <p:cNvPr id="25" name="object 25"/>
          <p:cNvSpPr txBox="1"/>
          <p:nvPr/>
        </p:nvSpPr>
        <p:spPr>
          <a:xfrm>
            <a:off x="5266130" y="2599892"/>
            <a:ext cx="36151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Sudeep</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6" name="object 26"/>
          <p:cNvSpPr txBox="1"/>
          <p:nvPr/>
        </p:nvSpPr>
        <p:spPr>
          <a:xfrm>
            <a:off x="5724854" y="2599892"/>
            <a:ext cx="992332"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Eggs,</a:t>
            </a:r>
            <a:r>
              <a:rPr sz="750" spc="-2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Meat</a:t>
            </a:r>
            <a:r>
              <a:rPr sz="750" spc="-2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&amp;</a:t>
            </a:r>
            <a:r>
              <a:rPr sz="750" spc="-24" dirty="0">
                <a:latin typeface="Calibri" panose="020F0502020204030204" pitchFamily="34" charset="0"/>
                <a:ea typeface="Calibri" panose="020F0502020204030204" pitchFamily="34" charset="0"/>
                <a:cs typeface="Calibri" panose="020F0502020204030204" pitchFamily="34" charset="0"/>
              </a:rPr>
              <a:t> </a:t>
            </a:r>
            <a:r>
              <a:rPr sz="750" spc="-14" dirty="0">
                <a:latin typeface="Calibri" panose="020F0502020204030204" pitchFamily="34" charset="0"/>
                <a:ea typeface="Calibri" panose="020F0502020204030204" pitchFamily="34" charset="0"/>
                <a:cs typeface="Calibri" panose="020F0502020204030204" pitchFamily="34" charset="0"/>
              </a:rPr>
              <a:t>Fish</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7" name="object 27"/>
          <p:cNvSpPr txBox="1"/>
          <p:nvPr/>
        </p:nvSpPr>
        <p:spPr>
          <a:xfrm>
            <a:off x="7502410" y="2599892"/>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Eggs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28" name="object 28"/>
          <p:cNvSpPr/>
          <p:nvPr/>
        </p:nvSpPr>
        <p:spPr>
          <a:xfrm>
            <a:off x="4069773" y="2726748"/>
            <a:ext cx="401349" cy="110403"/>
          </a:xfrm>
          <a:custGeom>
            <a:avLst/>
            <a:gdLst/>
            <a:ahLst/>
            <a:cxnLst/>
            <a:rect l="l" t="t" r="r" b="b"/>
            <a:pathLst>
              <a:path w="588644" h="161925">
                <a:moveTo>
                  <a:pt x="588644" y="0"/>
                </a:moveTo>
                <a:lnTo>
                  <a:pt x="0" y="0"/>
                </a:lnTo>
                <a:lnTo>
                  <a:pt x="0" y="161925"/>
                </a:lnTo>
                <a:lnTo>
                  <a:pt x="588644" y="161925"/>
                </a:lnTo>
                <a:lnTo>
                  <a:pt x="58864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29" name="object 29"/>
          <p:cNvSpPr txBox="1"/>
          <p:nvPr/>
        </p:nvSpPr>
        <p:spPr>
          <a:xfrm>
            <a:off x="4061979" y="2710728"/>
            <a:ext cx="419100"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Madurai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0" name="object 30"/>
          <p:cNvSpPr/>
          <p:nvPr/>
        </p:nvSpPr>
        <p:spPr>
          <a:xfrm>
            <a:off x="4069773" y="2837585"/>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1" name="object 31"/>
          <p:cNvSpPr txBox="1"/>
          <p:nvPr/>
        </p:nvSpPr>
        <p:spPr>
          <a:xfrm>
            <a:off x="4061979" y="2821565"/>
            <a:ext cx="762866" cy="124160"/>
          </a:xfrm>
          <a:prstGeom prst="rect">
            <a:avLst/>
          </a:prstGeom>
        </p:spPr>
        <p:txBody>
          <a:bodyPr vert="horz" wrap="square" lIns="0" tIns="8659" rIns="0" bIns="0" rtlCol="0">
            <a:spAutoFit/>
          </a:bodyPr>
          <a:lstStyle/>
          <a:p>
            <a:pPr marL="8659">
              <a:spcBef>
                <a:spcPts val="68"/>
              </a:spcBef>
              <a:tabLst>
                <a:tab pos="409564" algn="l"/>
              </a:tabLst>
            </a:pPr>
            <a:r>
              <a:rPr sz="750" spc="-14" dirty="0">
                <a:latin typeface="Calibri" panose="020F0502020204030204" pitchFamily="34" charset="0"/>
                <a:ea typeface="Calibri" panose="020F0502020204030204" pitchFamily="34" charset="0"/>
                <a:cs typeface="Calibri" panose="020F0502020204030204" pitchFamily="34" charset="0"/>
              </a:rPr>
              <a:t>9990</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OD9991</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2" name="object 32"/>
          <p:cNvSpPr txBox="1"/>
          <p:nvPr/>
        </p:nvSpPr>
        <p:spPr>
          <a:xfrm>
            <a:off x="5380811" y="2821565"/>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Alan</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3" name="object 33"/>
          <p:cNvSpPr txBox="1"/>
          <p:nvPr/>
        </p:nvSpPr>
        <p:spPr>
          <a:xfrm>
            <a:off x="6355600" y="2821565"/>
            <a:ext cx="36151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Bakery</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4" name="object 34"/>
          <p:cNvSpPr txBox="1"/>
          <p:nvPr/>
        </p:nvSpPr>
        <p:spPr>
          <a:xfrm>
            <a:off x="7273047" y="2821565"/>
            <a:ext cx="476250"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Biscuits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5" name="object 35"/>
          <p:cNvSpPr/>
          <p:nvPr/>
        </p:nvSpPr>
        <p:spPr>
          <a:xfrm>
            <a:off x="4069773" y="2948421"/>
            <a:ext cx="630814" cy="110403"/>
          </a:xfrm>
          <a:custGeom>
            <a:avLst/>
            <a:gdLst/>
            <a:ahLst/>
            <a:cxnLst/>
            <a:rect l="l" t="t" r="r" b="b"/>
            <a:pathLst>
              <a:path w="925194" h="161925">
                <a:moveTo>
                  <a:pt x="925194" y="0"/>
                </a:moveTo>
                <a:lnTo>
                  <a:pt x="0" y="0"/>
                </a:lnTo>
                <a:lnTo>
                  <a:pt x="0" y="161925"/>
                </a:lnTo>
                <a:lnTo>
                  <a:pt x="925194" y="161925"/>
                </a:lnTo>
                <a:lnTo>
                  <a:pt x="92519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6" name="object 36"/>
          <p:cNvSpPr txBox="1"/>
          <p:nvPr/>
        </p:nvSpPr>
        <p:spPr>
          <a:xfrm>
            <a:off x="4061979" y="2932401"/>
            <a:ext cx="648132"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Kanyakumari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7" name="object 37"/>
          <p:cNvSpPr/>
          <p:nvPr/>
        </p:nvSpPr>
        <p:spPr>
          <a:xfrm>
            <a:off x="4069773" y="3059257"/>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38" name="object 38"/>
          <p:cNvSpPr txBox="1"/>
          <p:nvPr/>
        </p:nvSpPr>
        <p:spPr>
          <a:xfrm>
            <a:off x="4061979" y="3043238"/>
            <a:ext cx="762866" cy="124160"/>
          </a:xfrm>
          <a:prstGeom prst="rect">
            <a:avLst/>
          </a:prstGeom>
        </p:spPr>
        <p:txBody>
          <a:bodyPr vert="horz" wrap="square" lIns="0" tIns="8659" rIns="0" bIns="0" rtlCol="0">
            <a:spAutoFit/>
          </a:bodyPr>
          <a:lstStyle/>
          <a:p>
            <a:pPr marL="8659">
              <a:spcBef>
                <a:spcPts val="68"/>
              </a:spcBef>
              <a:tabLst>
                <a:tab pos="409564" algn="l"/>
              </a:tabLst>
            </a:pPr>
            <a:r>
              <a:rPr sz="750" spc="-14" dirty="0">
                <a:latin typeface="Calibri" panose="020F0502020204030204" pitchFamily="34" charset="0"/>
                <a:ea typeface="Calibri" panose="020F0502020204030204" pitchFamily="34" charset="0"/>
                <a:cs typeface="Calibri" panose="020F0502020204030204" pitchFamily="34" charset="0"/>
              </a:rPr>
              <a:t>9991</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OD9992</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39" name="object 39"/>
          <p:cNvSpPr txBox="1"/>
          <p:nvPr/>
        </p:nvSpPr>
        <p:spPr>
          <a:xfrm>
            <a:off x="5380811" y="3043238"/>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Ravi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0" name="object 40"/>
          <p:cNvSpPr txBox="1"/>
          <p:nvPr/>
        </p:nvSpPr>
        <p:spPr>
          <a:xfrm>
            <a:off x="6068897" y="3043238"/>
            <a:ext cx="648132"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Food</a:t>
            </a:r>
            <a:r>
              <a:rPr sz="750" spc="-3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Grains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1" name="object 41"/>
          <p:cNvSpPr txBox="1"/>
          <p:nvPr/>
        </p:nvSpPr>
        <p:spPr>
          <a:xfrm>
            <a:off x="7502410" y="3043238"/>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Rice</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2" name="object 42"/>
          <p:cNvSpPr/>
          <p:nvPr/>
        </p:nvSpPr>
        <p:spPr>
          <a:xfrm>
            <a:off x="4069773" y="3170094"/>
            <a:ext cx="229033" cy="110403"/>
          </a:xfrm>
          <a:custGeom>
            <a:avLst/>
            <a:gdLst/>
            <a:ahLst/>
            <a:cxnLst/>
            <a:rect l="l" t="t" r="r" b="b"/>
            <a:pathLst>
              <a:path w="335915" h="161925">
                <a:moveTo>
                  <a:pt x="335915" y="0"/>
                </a:moveTo>
                <a:lnTo>
                  <a:pt x="0" y="0"/>
                </a:lnTo>
                <a:lnTo>
                  <a:pt x="0" y="161925"/>
                </a:lnTo>
                <a:lnTo>
                  <a:pt x="335915" y="161925"/>
                </a:lnTo>
                <a:lnTo>
                  <a:pt x="33591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43" name="object 43"/>
          <p:cNvSpPr txBox="1"/>
          <p:nvPr/>
        </p:nvSpPr>
        <p:spPr>
          <a:xfrm>
            <a:off x="4061979" y="3154074"/>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Bodi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4" name="object 44"/>
          <p:cNvSpPr/>
          <p:nvPr/>
        </p:nvSpPr>
        <p:spPr>
          <a:xfrm>
            <a:off x="4069773" y="3280929"/>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45" name="object 45"/>
          <p:cNvSpPr txBox="1"/>
          <p:nvPr/>
        </p:nvSpPr>
        <p:spPr>
          <a:xfrm>
            <a:off x="4061979" y="3264910"/>
            <a:ext cx="762866" cy="124160"/>
          </a:xfrm>
          <a:prstGeom prst="rect">
            <a:avLst/>
          </a:prstGeom>
        </p:spPr>
        <p:txBody>
          <a:bodyPr vert="horz" wrap="square" lIns="0" tIns="8659" rIns="0" bIns="0" rtlCol="0">
            <a:spAutoFit/>
          </a:bodyPr>
          <a:lstStyle/>
          <a:p>
            <a:pPr marL="8659">
              <a:spcBef>
                <a:spcPts val="68"/>
              </a:spcBef>
              <a:tabLst>
                <a:tab pos="409564" algn="l"/>
              </a:tabLst>
            </a:pPr>
            <a:r>
              <a:rPr sz="750" spc="-14" dirty="0">
                <a:latin typeface="Calibri" panose="020F0502020204030204" pitchFamily="34" charset="0"/>
                <a:ea typeface="Calibri" panose="020F0502020204030204" pitchFamily="34" charset="0"/>
                <a:cs typeface="Calibri" panose="020F0502020204030204" pitchFamily="34" charset="0"/>
              </a:rPr>
              <a:t>9992</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OD9993</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6" name="object 46"/>
          <p:cNvSpPr txBox="1"/>
          <p:nvPr/>
        </p:nvSpPr>
        <p:spPr>
          <a:xfrm>
            <a:off x="5380811" y="3264910"/>
            <a:ext cx="246784" cy="124160"/>
          </a:xfrm>
          <a:prstGeom prst="rect">
            <a:avLst/>
          </a:prstGeom>
        </p:spPr>
        <p:txBody>
          <a:bodyPr vert="horz" wrap="square" lIns="0" tIns="8659" rIns="0" bIns="0" rtlCol="0">
            <a:spAutoFit/>
          </a:bodyPr>
          <a:lstStyle/>
          <a:p>
            <a:pPr marL="8659">
              <a:spcBef>
                <a:spcPts val="68"/>
              </a:spcBef>
            </a:pPr>
            <a:r>
              <a:rPr sz="750" spc="-14" dirty="0">
                <a:latin typeface="Calibri" panose="020F0502020204030204" pitchFamily="34" charset="0"/>
                <a:ea typeface="Calibri" panose="020F0502020204030204" pitchFamily="34" charset="0"/>
                <a:cs typeface="Calibri" panose="020F0502020204030204" pitchFamily="34" charset="0"/>
              </a:rPr>
              <a:t>Peer</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7" name="object 47"/>
          <p:cNvSpPr txBox="1"/>
          <p:nvPr/>
        </p:nvSpPr>
        <p:spPr>
          <a:xfrm>
            <a:off x="6011556" y="3264910"/>
            <a:ext cx="705716"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Oil</a:t>
            </a:r>
            <a:r>
              <a:rPr sz="750" spc="-14"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&amp;</a:t>
            </a:r>
            <a:r>
              <a:rPr sz="750" spc="-14"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Masala</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8" name="object 48"/>
          <p:cNvSpPr txBox="1"/>
          <p:nvPr/>
        </p:nvSpPr>
        <p:spPr>
          <a:xfrm>
            <a:off x="7387729" y="3264910"/>
            <a:ext cx="36151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Spices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49" name="object 49"/>
          <p:cNvSpPr/>
          <p:nvPr/>
        </p:nvSpPr>
        <p:spPr>
          <a:xfrm>
            <a:off x="4069773" y="3391766"/>
            <a:ext cx="573665" cy="110403"/>
          </a:xfrm>
          <a:custGeom>
            <a:avLst/>
            <a:gdLst/>
            <a:ahLst/>
            <a:cxnLst/>
            <a:rect l="l" t="t" r="r" b="b"/>
            <a:pathLst>
              <a:path w="841375" h="161925">
                <a:moveTo>
                  <a:pt x="841375" y="0"/>
                </a:moveTo>
                <a:lnTo>
                  <a:pt x="0" y="0"/>
                </a:lnTo>
                <a:lnTo>
                  <a:pt x="0" y="161925"/>
                </a:lnTo>
                <a:lnTo>
                  <a:pt x="841375" y="161925"/>
                </a:lnTo>
                <a:lnTo>
                  <a:pt x="84137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50" name="object 50"/>
          <p:cNvSpPr txBox="1"/>
          <p:nvPr/>
        </p:nvSpPr>
        <p:spPr>
          <a:xfrm>
            <a:off x="4061979" y="3375747"/>
            <a:ext cx="590983"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Pudukottai</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51" name="object 51"/>
          <p:cNvSpPr/>
          <p:nvPr/>
        </p:nvSpPr>
        <p:spPr>
          <a:xfrm>
            <a:off x="4069773" y="3502603"/>
            <a:ext cx="3671022" cy="110403"/>
          </a:xfrm>
          <a:custGeom>
            <a:avLst/>
            <a:gdLst/>
            <a:ahLst/>
            <a:cxnLst/>
            <a:rect l="l" t="t" r="r" b="b"/>
            <a:pathLst>
              <a:path w="5384165" h="161925">
                <a:moveTo>
                  <a:pt x="5384165" y="0"/>
                </a:moveTo>
                <a:lnTo>
                  <a:pt x="0" y="0"/>
                </a:lnTo>
                <a:lnTo>
                  <a:pt x="0" y="161925"/>
                </a:lnTo>
                <a:lnTo>
                  <a:pt x="5384165" y="161925"/>
                </a:lnTo>
                <a:lnTo>
                  <a:pt x="5384165"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52" name="object 52"/>
          <p:cNvSpPr txBox="1"/>
          <p:nvPr/>
        </p:nvSpPr>
        <p:spPr>
          <a:xfrm>
            <a:off x="4061979" y="3486582"/>
            <a:ext cx="762866" cy="124160"/>
          </a:xfrm>
          <a:prstGeom prst="rect">
            <a:avLst/>
          </a:prstGeom>
        </p:spPr>
        <p:txBody>
          <a:bodyPr vert="horz" wrap="square" lIns="0" tIns="8659" rIns="0" bIns="0" rtlCol="0">
            <a:spAutoFit/>
          </a:bodyPr>
          <a:lstStyle/>
          <a:p>
            <a:pPr marL="8659">
              <a:spcBef>
                <a:spcPts val="68"/>
              </a:spcBef>
              <a:tabLst>
                <a:tab pos="409564" algn="l"/>
              </a:tabLst>
            </a:pPr>
            <a:r>
              <a:rPr sz="750" spc="-14" dirty="0">
                <a:latin typeface="Calibri" panose="020F0502020204030204" pitchFamily="34" charset="0"/>
                <a:ea typeface="Calibri" panose="020F0502020204030204" pitchFamily="34" charset="0"/>
                <a:cs typeface="Calibri" panose="020F0502020204030204" pitchFamily="34" charset="0"/>
              </a:rPr>
              <a:t>9993</a:t>
            </a:r>
            <a:r>
              <a:rPr sz="75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OD9994</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53" name="object 53"/>
          <p:cNvSpPr txBox="1"/>
          <p:nvPr/>
        </p:nvSpPr>
        <p:spPr>
          <a:xfrm>
            <a:off x="5266130" y="3486582"/>
            <a:ext cx="361517"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Ganesh</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54" name="object 54"/>
          <p:cNvSpPr txBox="1"/>
          <p:nvPr/>
        </p:nvSpPr>
        <p:spPr>
          <a:xfrm>
            <a:off x="6068897" y="3486582"/>
            <a:ext cx="648132"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Food</a:t>
            </a:r>
            <a:r>
              <a:rPr sz="750" spc="-31"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Grains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55" name="object 55"/>
          <p:cNvSpPr txBox="1"/>
          <p:nvPr/>
        </p:nvSpPr>
        <p:spPr>
          <a:xfrm>
            <a:off x="7043686" y="3486582"/>
            <a:ext cx="705716" cy="124160"/>
          </a:xfrm>
          <a:prstGeom prst="rect">
            <a:avLst/>
          </a:prstGeom>
        </p:spPr>
        <p:txBody>
          <a:bodyPr vert="horz" wrap="square" lIns="0" tIns="8659" rIns="0" bIns="0" rtlCol="0">
            <a:spAutoFit/>
          </a:bodyPr>
          <a:lstStyle/>
          <a:p>
            <a:pPr marL="8659">
              <a:spcBef>
                <a:spcPts val="68"/>
              </a:spcBef>
            </a:pPr>
            <a:r>
              <a:rPr sz="750" dirty="0">
                <a:latin typeface="Calibri" panose="020F0502020204030204" pitchFamily="34" charset="0"/>
                <a:ea typeface="Calibri" panose="020F0502020204030204" pitchFamily="34" charset="0"/>
                <a:cs typeface="Calibri" panose="020F0502020204030204" pitchFamily="34" charset="0"/>
              </a:rPr>
              <a:t>Atta</a:t>
            </a:r>
            <a:r>
              <a:rPr sz="750" spc="-17"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&amp;</a:t>
            </a:r>
            <a:r>
              <a:rPr sz="750" spc="-17"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Flour</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56" name="object 56"/>
          <p:cNvSpPr/>
          <p:nvPr/>
        </p:nvSpPr>
        <p:spPr>
          <a:xfrm>
            <a:off x="4069773" y="3613439"/>
            <a:ext cx="630814" cy="110403"/>
          </a:xfrm>
          <a:custGeom>
            <a:avLst/>
            <a:gdLst/>
            <a:ahLst/>
            <a:cxnLst/>
            <a:rect l="l" t="t" r="r" b="b"/>
            <a:pathLst>
              <a:path w="925194" h="161925">
                <a:moveTo>
                  <a:pt x="925194" y="0"/>
                </a:moveTo>
                <a:lnTo>
                  <a:pt x="0" y="0"/>
                </a:lnTo>
                <a:lnTo>
                  <a:pt x="0" y="161925"/>
                </a:lnTo>
                <a:lnTo>
                  <a:pt x="925194" y="161925"/>
                </a:lnTo>
                <a:lnTo>
                  <a:pt x="925194" y="0"/>
                </a:lnTo>
                <a:close/>
              </a:path>
            </a:pathLst>
          </a:custGeom>
          <a:solidFill>
            <a:srgbClr val="EDEDED"/>
          </a:solidFill>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
        <p:nvSpPr>
          <p:cNvPr id="57" name="object 57"/>
          <p:cNvSpPr txBox="1"/>
          <p:nvPr/>
        </p:nvSpPr>
        <p:spPr>
          <a:xfrm>
            <a:off x="4061979" y="3597420"/>
            <a:ext cx="648132" cy="124160"/>
          </a:xfrm>
          <a:prstGeom prst="rect">
            <a:avLst/>
          </a:prstGeom>
        </p:spPr>
        <p:txBody>
          <a:bodyPr vert="horz" wrap="square" lIns="0" tIns="8659" rIns="0" bIns="0" rtlCol="0">
            <a:spAutoFit/>
          </a:bodyPr>
          <a:lstStyle/>
          <a:p>
            <a:pPr marL="8659">
              <a:spcBef>
                <a:spcPts val="68"/>
              </a:spcBef>
            </a:pPr>
            <a:r>
              <a:rPr sz="750" spc="-7" dirty="0">
                <a:latin typeface="Calibri" panose="020F0502020204030204" pitchFamily="34" charset="0"/>
                <a:ea typeface="Calibri" panose="020F0502020204030204" pitchFamily="34" charset="0"/>
                <a:cs typeface="Calibri" panose="020F0502020204030204" pitchFamily="34" charset="0"/>
              </a:rPr>
              <a:t>Tirunelveli</a:t>
            </a:r>
            <a:endParaRPr sz="75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8" name="object 58"/>
          <p:cNvGraphicFramePr>
            <a:graphicFrameLocks noGrp="1"/>
          </p:cNvGraphicFramePr>
          <p:nvPr>
            <p:extLst>
              <p:ext uri="{D42A27DB-BD31-4B8C-83A1-F6EECF244321}">
                <p14:modId xmlns:p14="http://schemas.microsoft.com/office/powerpoint/2010/main" val="401410970"/>
              </p:ext>
            </p:extLst>
          </p:nvPr>
        </p:nvGraphicFramePr>
        <p:xfrm>
          <a:off x="4069773" y="3824721"/>
          <a:ext cx="3440688" cy="1653540"/>
        </p:xfrm>
        <a:graphic>
          <a:graphicData uri="http://schemas.openxmlformats.org/drawingml/2006/table">
            <a:tbl>
              <a:tblPr firstRow="1" bandRow="1">
                <a:tableStyleId>{2D5ABB26-0587-4C30-8999-92F81FD0307C}</a:tableStyleId>
              </a:tblPr>
              <a:tblGrid>
                <a:gridCol w="287482">
                  <a:extLst>
                    <a:ext uri="{9D8B030D-6E8A-4147-A177-3AD203B41FA5}">
                      <a16:colId xmlns:a16="http://schemas.microsoft.com/office/drawing/2014/main" val="20000"/>
                    </a:ext>
                  </a:extLst>
                </a:gridCol>
                <a:gridCol w="659390">
                  <a:extLst>
                    <a:ext uri="{9D8B030D-6E8A-4147-A177-3AD203B41FA5}">
                      <a16:colId xmlns:a16="http://schemas.microsoft.com/office/drawing/2014/main" val="20001"/>
                    </a:ext>
                  </a:extLst>
                </a:gridCol>
                <a:gridCol w="429923">
                  <a:extLst>
                    <a:ext uri="{9D8B030D-6E8A-4147-A177-3AD203B41FA5}">
                      <a16:colId xmlns:a16="http://schemas.microsoft.com/office/drawing/2014/main" val="20002"/>
                    </a:ext>
                  </a:extLst>
                </a:gridCol>
                <a:gridCol w="401348">
                  <a:extLst>
                    <a:ext uri="{9D8B030D-6E8A-4147-A177-3AD203B41FA5}">
                      <a16:colId xmlns:a16="http://schemas.microsoft.com/office/drawing/2014/main" val="20003"/>
                    </a:ext>
                  </a:extLst>
                </a:gridCol>
                <a:gridCol w="573232">
                  <a:extLst>
                    <a:ext uri="{9D8B030D-6E8A-4147-A177-3AD203B41FA5}">
                      <a16:colId xmlns:a16="http://schemas.microsoft.com/office/drawing/2014/main" val="20004"/>
                    </a:ext>
                  </a:extLst>
                </a:gridCol>
                <a:gridCol w="458498">
                  <a:extLst>
                    <a:ext uri="{9D8B030D-6E8A-4147-A177-3AD203B41FA5}">
                      <a16:colId xmlns:a16="http://schemas.microsoft.com/office/drawing/2014/main" val="20005"/>
                    </a:ext>
                  </a:extLst>
                </a:gridCol>
                <a:gridCol w="630815">
                  <a:extLst>
                    <a:ext uri="{9D8B030D-6E8A-4147-A177-3AD203B41FA5}">
                      <a16:colId xmlns:a16="http://schemas.microsoft.com/office/drawing/2014/main" val="20006"/>
                    </a:ext>
                  </a:extLst>
                </a:gridCol>
              </a:tblGrid>
              <a:tr h="110403">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Order</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Date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Region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Sales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Discount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Profit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State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836">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11-08-2017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North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1254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401.28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403">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11-08-2017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749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149.80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836">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06-12-2017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2360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165.20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110403">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10-11-2016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896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89.60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10403">
                <a:tc>
                  <a:txBody>
                    <a:bodyPr/>
                    <a:lstStyle/>
                    <a:p>
                      <a:pPr marL="63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10-11-2016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2355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918.45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5"/>
                  </a:ext>
                </a:extLst>
              </a:tr>
              <a:tr h="110836">
                <a:tc>
                  <a:txBody>
                    <a:bodyPr/>
                    <a:lstStyle/>
                    <a:p>
                      <a:pPr marL="635">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6"/>
                  </a:ext>
                </a:extLst>
              </a:tr>
              <a:tr h="110403">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9989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12/24/2015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945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359.10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7"/>
                  </a:ext>
                </a:extLst>
              </a:tr>
              <a:tr h="110403">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9990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07-12-2015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1195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71.70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8"/>
                  </a:ext>
                </a:extLst>
              </a:tr>
              <a:tr h="110836">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9991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06-06-2017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1567</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501.44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9"/>
                  </a:ext>
                </a:extLst>
              </a:tr>
              <a:tr h="110836">
                <a:tc>
                  <a:txBody>
                    <a:bodyPr/>
                    <a:lstStyle/>
                    <a:p>
                      <a:pPr marL="635">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9992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10/16/2018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1659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597.24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10"/>
                  </a:ext>
                </a:extLst>
              </a:tr>
              <a:tr h="110403">
                <a:tc>
                  <a:txBody>
                    <a:bodyPr/>
                    <a:lstStyle/>
                    <a:p>
                      <a:pPr marL="635">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9993</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3429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4/17/2018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1034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0.28</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165.44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11"/>
                  </a:ext>
                </a:extLst>
              </a:tr>
            </a:tbl>
          </a:graphicData>
        </a:graphic>
      </p:graphicFrame>
      <p:sp>
        <p:nvSpPr>
          <p:cNvPr id="59" name="object 59"/>
          <p:cNvSpPr txBox="1"/>
          <p:nvPr/>
        </p:nvSpPr>
        <p:spPr>
          <a:xfrm>
            <a:off x="4069773" y="5256068"/>
            <a:ext cx="1385021" cy="105798"/>
          </a:xfrm>
          <a:prstGeom prst="rect">
            <a:avLst/>
          </a:prstGeom>
          <a:solidFill>
            <a:srgbClr val="EDEDED"/>
          </a:solidFill>
        </p:spPr>
        <p:txBody>
          <a:bodyPr vert="horz" wrap="square" lIns="0" tIns="0" rIns="0" bIns="0" rtlCol="0">
            <a:spAutoFit/>
          </a:bodyPr>
          <a:lstStyle/>
          <a:p>
            <a:pPr marL="433">
              <a:lnSpc>
                <a:spcPts val="842"/>
              </a:lnSpc>
            </a:pPr>
            <a:r>
              <a:rPr sz="750" dirty="0">
                <a:latin typeface="Calibri" panose="020F0502020204030204" pitchFamily="34" charset="0"/>
                <a:ea typeface="Calibri" panose="020F0502020204030204" pitchFamily="34" charset="0"/>
                <a:cs typeface="Calibri" panose="020F0502020204030204" pitchFamily="34" charset="0"/>
              </a:rPr>
              <a:t>[9994</a:t>
            </a:r>
            <a:r>
              <a:rPr sz="750" spc="-20"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rows</a:t>
            </a:r>
            <a:r>
              <a:rPr sz="750" spc="-20"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x</a:t>
            </a:r>
            <a:r>
              <a:rPr sz="750" spc="-20" dirty="0">
                <a:latin typeface="Calibri" panose="020F0502020204030204" pitchFamily="34" charset="0"/>
                <a:ea typeface="Calibri" panose="020F0502020204030204" pitchFamily="34" charset="0"/>
                <a:cs typeface="Calibri" panose="020F0502020204030204" pitchFamily="34" charset="0"/>
              </a:rPr>
              <a:t> </a:t>
            </a:r>
            <a:r>
              <a:rPr sz="750" dirty="0">
                <a:latin typeface="Calibri" panose="020F0502020204030204" pitchFamily="34" charset="0"/>
                <a:ea typeface="Calibri" panose="020F0502020204030204" pitchFamily="34" charset="0"/>
                <a:cs typeface="Calibri" panose="020F0502020204030204" pitchFamily="34" charset="0"/>
              </a:rPr>
              <a:t>11</a:t>
            </a:r>
            <a:r>
              <a:rPr sz="750" spc="-20" dirty="0">
                <a:latin typeface="Calibri" panose="020F0502020204030204" pitchFamily="34" charset="0"/>
                <a:ea typeface="Calibri" panose="020F0502020204030204" pitchFamily="34" charset="0"/>
                <a:cs typeface="Calibri" panose="020F0502020204030204" pitchFamily="34" charset="0"/>
              </a:rPr>
              <a:t> </a:t>
            </a:r>
            <a:r>
              <a:rPr sz="750" spc="-7" dirty="0">
                <a:latin typeface="Calibri" panose="020F0502020204030204" pitchFamily="34" charset="0"/>
                <a:ea typeface="Calibri" panose="020F0502020204030204" pitchFamily="34" charset="0"/>
                <a:cs typeface="Calibri" panose="020F0502020204030204" pitchFamily="34" charset="0"/>
              </a:rPr>
              <a:t>columns]</a:t>
            </a:r>
            <a:endParaRPr sz="750">
              <a:latin typeface="Calibri" panose="020F0502020204030204" pitchFamily="34" charset="0"/>
              <a:ea typeface="Calibri" panose="020F0502020204030204" pitchFamily="34" charset="0"/>
              <a:cs typeface="Calibri" panose="020F0502020204030204" pitchFamily="34" charset="0"/>
            </a:endParaRPr>
          </a:p>
        </p:txBody>
      </p:sp>
      <p:sp>
        <p:nvSpPr>
          <p:cNvPr id="60" name="object 60"/>
          <p:cNvSpPr txBox="1"/>
          <p:nvPr/>
        </p:nvSpPr>
        <p:spPr>
          <a:xfrm>
            <a:off x="4061979" y="5682961"/>
            <a:ext cx="3835112" cy="251135"/>
          </a:xfrm>
          <a:prstGeom prst="rect">
            <a:avLst/>
          </a:prstGeom>
        </p:spPr>
        <p:txBody>
          <a:bodyPr vert="horz" wrap="square" lIns="0" tIns="15153" rIns="0" bIns="0" rtlCol="0">
            <a:spAutoFit/>
          </a:bodyPr>
          <a:lstStyle/>
          <a:p>
            <a:pPr marL="8659" marR="3464">
              <a:lnSpc>
                <a:spcPts val="873"/>
              </a:lnSpc>
              <a:spcBef>
                <a:spcPts val="119"/>
              </a:spcBef>
            </a:pPr>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df[</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'Order</a:t>
            </a:r>
            <a:r>
              <a:rPr sz="1000" spc="-65"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Date'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]=pd.to_datetime(df[</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'Order Date'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],infer_datetime_format=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True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2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errors=</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'coerce'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64" name="object 64"/>
          <p:cNvSpPr/>
          <p:nvPr/>
        </p:nvSpPr>
        <p:spPr>
          <a:xfrm>
            <a:off x="1828801" y="623454"/>
            <a:ext cx="7536871" cy="5515408"/>
          </a:xfrm>
          <a:custGeom>
            <a:avLst/>
            <a:gdLst/>
            <a:ahLst/>
            <a:cxnLst/>
            <a:rect l="l" t="t" r="r" b="b"/>
            <a:pathLst>
              <a:path w="6076315" h="8089265">
                <a:moveTo>
                  <a:pt x="0" y="1904"/>
                </a:moveTo>
                <a:lnTo>
                  <a:pt x="6076315" y="1904"/>
                </a:lnTo>
              </a:path>
              <a:path w="6076315" h="8089265">
                <a:moveTo>
                  <a:pt x="6075045" y="0"/>
                </a:moveTo>
                <a:lnTo>
                  <a:pt x="6075045" y="356234"/>
                </a:lnTo>
              </a:path>
              <a:path w="6076315" h="8089265">
                <a:moveTo>
                  <a:pt x="1905" y="356234"/>
                </a:moveTo>
                <a:lnTo>
                  <a:pt x="1905" y="0"/>
                </a:lnTo>
              </a:path>
              <a:path w="6076315" h="8089265">
                <a:moveTo>
                  <a:pt x="6075045" y="229234"/>
                </a:moveTo>
                <a:lnTo>
                  <a:pt x="6075045" y="645795"/>
                </a:lnTo>
              </a:path>
              <a:path w="6076315" h="8089265">
                <a:moveTo>
                  <a:pt x="1905" y="645795"/>
                </a:moveTo>
                <a:lnTo>
                  <a:pt x="1905" y="229234"/>
                </a:lnTo>
              </a:path>
              <a:path w="6076315" h="8089265">
                <a:moveTo>
                  <a:pt x="6075045" y="518795"/>
                </a:moveTo>
                <a:lnTo>
                  <a:pt x="6075045" y="7083425"/>
                </a:lnTo>
              </a:path>
              <a:path w="6076315" h="8089265">
                <a:moveTo>
                  <a:pt x="1905" y="7083425"/>
                </a:moveTo>
                <a:lnTo>
                  <a:pt x="1905" y="518795"/>
                </a:lnTo>
              </a:path>
              <a:path w="6076315" h="8089265">
                <a:moveTo>
                  <a:pt x="6075045" y="6956425"/>
                </a:moveTo>
                <a:lnTo>
                  <a:pt x="6075045" y="7535545"/>
                </a:lnTo>
              </a:path>
              <a:path w="6076315" h="8089265">
                <a:moveTo>
                  <a:pt x="1905" y="7535545"/>
                </a:moveTo>
                <a:lnTo>
                  <a:pt x="1905" y="6956425"/>
                </a:lnTo>
              </a:path>
              <a:path w="6076315" h="8089265">
                <a:moveTo>
                  <a:pt x="6075045" y="7408545"/>
                </a:moveTo>
                <a:lnTo>
                  <a:pt x="6075045" y="8089265"/>
                </a:lnTo>
              </a:path>
              <a:path w="6076315" h="8089265">
                <a:moveTo>
                  <a:pt x="6076315" y="8087995"/>
                </a:moveTo>
                <a:lnTo>
                  <a:pt x="0" y="8087995"/>
                </a:lnTo>
              </a:path>
              <a:path w="6076315" h="8089265">
                <a:moveTo>
                  <a:pt x="1905" y="8089265"/>
                </a:moveTo>
                <a:lnTo>
                  <a:pt x="1905" y="7408545"/>
                </a:lnTo>
              </a:path>
              <a:path w="6076315" h="8089265">
                <a:moveTo>
                  <a:pt x="0" y="1904"/>
                </a:moveTo>
                <a:lnTo>
                  <a:pt x="6076315" y="1904"/>
                </a:lnTo>
              </a:path>
              <a:path w="6076315" h="8089265">
                <a:moveTo>
                  <a:pt x="6075045" y="0"/>
                </a:moveTo>
                <a:lnTo>
                  <a:pt x="6075045" y="356234"/>
                </a:lnTo>
              </a:path>
              <a:path w="6076315" h="8089265">
                <a:moveTo>
                  <a:pt x="1905" y="356234"/>
                </a:moveTo>
                <a:lnTo>
                  <a:pt x="1905" y="0"/>
                </a:lnTo>
              </a:path>
              <a:path w="6076315" h="8089265">
                <a:moveTo>
                  <a:pt x="6075045" y="229234"/>
                </a:moveTo>
                <a:lnTo>
                  <a:pt x="6075045" y="645795"/>
                </a:lnTo>
              </a:path>
              <a:path w="6076315" h="8089265">
                <a:moveTo>
                  <a:pt x="1905" y="645795"/>
                </a:moveTo>
                <a:lnTo>
                  <a:pt x="1905" y="229234"/>
                </a:lnTo>
              </a:path>
              <a:path w="6076315" h="8089265">
                <a:moveTo>
                  <a:pt x="6075045" y="518795"/>
                </a:moveTo>
                <a:lnTo>
                  <a:pt x="6075045" y="7083425"/>
                </a:lnTo>
              </a:path>
              <a:path w="6076315" h="8089265">
                <a:moveTo>
                  <a:pt x="1905" y="7083425"/>
                </a:moveTo>
                <a:lnTo>
                  <a:pt x="1905" y="518795"/>
                </a:lnTo>
              </a:path>
              <a:path w="6076315" h="8089265">
                <a:moveTo>
                  <a:pt x="6075045" y="6956425"/>
                </a:moveTo>
                <a:lnTo>
                  <a:pt x="6075045" y="7535545"/>
                </a:lnTo>
              </a:path>
              <a:path w="6076315" h="8089265">
                <a:moveTo>
                  <a:pt x="1905" y="7535545"/>
                </a:moveTo>
                <a:lnTo>
                  <a:pt x="1905" y="6956425"/>
                </a:lnTo>
              </a:path>
              <a:path w="6076315" h="8089265">
                <a:moveTo>
                  <a:pt x="6075045" y="7408545"/>
                </a:moveTo>
                <a:lnTo>
                  <a:pt x="6075045" y="8089265"/>
                </a:lnTo>
              </a:path>
              <a:path w="6076315" h="8089265">
                <a:moveTo>
                  <a:pt x="6076315" y="8087995"/>
                </a:moveTo>
                <a:lnTo>
                  <a:pt x="0" y="8087995"/>
                </a:lnTo>
              </a:path>
              <a:path w="6076315" h="8089265">
                <a:moveTo>
                  <a:pt x="1905" y="8089265"/>
                </a:moveTo>
                <a:lnTo>
                  <a:pt x="1905" y="7408545"/>
                </a:lnTo>
              </a:path>
            </a:pathLst>
          </a:custGeom>
          <a:ln w="3175">
            <a:solidFill>
              <a:srgbClr val="E2E2E2"/>
            </a:solidFill>
          </a:ln>
        </p:spPr>
        <p:txBody>
          <a:bodyPr wrap="square" lIns="0" tIns="0" rIns="0" bIns="0" rtlCol="0"/>
          <a:lstStyle/>
          <a:p>
            <a:endParaRPr sz="1227">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5600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199" y="776720"/>
            <a:ext cx="8257310" cy="5304559"/>
            <a:chOff x="847725" y="913764"/>
            <a:chExt cx="6076950" cy="7780020"/>
          </a:xfrm>
        </p:grpSpPr>
        <p:sp>
          <p:nvSpPr>
            <p:cNvPr id="3" name="object 3"/>
            <p:cNvSpPr/>
            <p:nvPr/>
          </p:nvSpPr>
          <p:spPr>
            <a:xfrm>
              <a:off x="847725" y="913764"/>
              <a:ext cx="6076950" cy="7780020"/>
            </a:xfrm>
            <a:custGeom>
              <a:avLst/>
              <a:gdLst/>
              <a:ahLst/>
              <a:cxnLst/>
              <a:rect l="l" t="t" r="r" b="b"/>
              <a:pathLst>
                <a:path w="6076950" h="7780020">
                  <a:moveTo>
                    <a:pt x="6076950" y="0"/>
                  </a:moveTo>
                  <a:lnTo>
                    <a:pt x="0" y="0"/>
                  </a:lnTo>
                  <a:lnTo>
                    <a:pt x="0" y="879475"/>
                  </a:lnTo>
                  <a:lnTo>
                    <a:pt x="0" y="880110"/>
                  </a:lnTo>
                  <a:lnTo>
                    <a:pt x="0" y="7780020"/>
                  </a:lnTo>
                  <a:lnTo>
                    <a:pt x="6076950" y="7780020"/>
                  </a:lnTo>
                  <a:lnTo>
                    <a:pt x="6076950" y="879475"/>
                  </a:lnTo>
                  <a:lnTo>
                    <a:pt x="6076950" y="0"/>
                  </a:lnTo>
                  <a:close/>
                </a:path>
              </a:pathLst>
            </a:custGeom>
            <a:solidFill>
              <a:srgbClr val="F4F4F4"/>
            </a:solidFill>
          </p:spPr>
          <p:txBody>
            <a:bodyPr wrap="square" lIns="0" tIns="0" rIns="0" bIns="0" rtlCol="0"/>
            <a:lstStyle/>
            <a:p>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4" name="object 4"/>
            <p:cNvSpPr/>
            <p:nvPr/>
          </p:nvSpPr>
          <p:spPr>
            <a:xfrm>
              <a:off x="914400" y="981709"/>
              <a:ext cx="4627245" cy="161925"/>
            </a:xfrm>
            <a:custGeom>
              <a:avLst/>
              <a:gdLst/>
              <a:ahLst/>
              <a:cxnLst/>
              <a:rect l="l" t="t" r="r" b="b"/>
              <a:pathLst>
                <a:path w="4627245" h="161925">
                  <a:moveTo>
                    <a:pt x="4627245" y="0"/>
                  </a:moveTo>
                  <a:lnTo>
                    <a:pt x="0" y="0"/>
                  </a:lnTo>
                  <a:lnTo>
                    <a:pt x="0" y="161925"/>
                  </a:lnTo>
                  <a:lnTo>
                    <a:pt x="4627245" y="161925"/>
                  </a:lnTo>
                  <a:lnTo>
                    <a:pt x="462724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grpSp>
      <p:sp>
        <p:nvSpPr>
          <p:cNvPr id="9" name="object 9"/>
          <p:cNvSpPr/>
          <p:nvPr/>
        </p:nvSpPr>
        <p:spPr>
          <a:xfrm>
            <a:off x="4069773" y="1112693"/>
            <a:ext cx="2925474" cy="505258"/>
          </a:xfrm>
          <a:custGeom>
            <a:avLst/>
            <a:gdLst/>
            <a:ahLst/>
            <a:cxnLst/>
            <a:rect l="l" t="t" r="r" b="b"/>
            <a:pathLst>
              <a:path w="4290695" h="741044">
                <a:moveTo>
                  <a:pt x="3113405" y="579120"/>
                </a:moveTo>
                <a:lnTo>
                  <a:pt x="0" y="579120"/>
                </a:lnTo>
                <a:lnTo>
                  <a:pt x="0" y="741045"/>
                </a:lnTo>
                <a:lnTo>
                  <a:pt x="3113405" y="741045"/>
                </a:lnTo>
                <a:lnTo>
                  <a:pt x="3113405" y="579120"/>
                </a:lnTo>
                <a:close/>
              </a:path>
              <a:path w="4290695" h="741044">
                <a:moveTo>
                  <a:pt x="4290695" y="0"/>
                </a:moveTo>
                <a:lnTo>
                  <a:pt x="0" y="0"/>
                </a:lnTo>
                <a:lnTo>
                  <a:pt x="0" y="161925"/>
                </a:lnTo>
                <a:lnTo>
                  <a:pt x="4290695" y="161925"/>
                </a:lnTo>
                <a:lnTo>
                  <a:pt x="4290695" y="0"/>
                </a:lnTo>
                <a:close/>
              </a:path>
            </a:pathLst>
          </a:custGeom>
          <a:solidFill>
            <a:srgbClr val="EDEDED"/>
          </a:solidFill>
        </p:spPr>
        <p:txBody>
          <a:bodyPr wrap="square" lIns="0" tIns="0" rIns="0" bIns="0" rtlCol="0"/>
          <a:lstStyle/>
          <a:p>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3819092" y="861924"/>
            <a:ext cx="2941926" cy="406288"/>
          </a:xfrm>
          <a:prstGeom prst="rect">
            <a:avLst/>
          </a:prstGeom>
        </p:spPr>
        <p:txBody>
          <a:bodyPr vert="horz" wrap="square" lIns="0" tIns="8659" rIns="0" bIns="0" rtlCol="0">
            <a:spAutoFit/>
          </a:bodyPr>
          <a:lstStyle/>
          <a:p>
            <a:pPr marL="8659">
              <a:spcBef>
                <a:spcPts val="655"/>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df.info()</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655"/>
              </a:spcBef>
            </a:pPr>
            <a:r>
              <a:rPr sz="1000" dirty="0">
                <a:latin typeface="Calibri" panose="020F0502020204030204" pitchFamily="34" charset="0"/>
                <a:ea typeface="Calibri" panose="020F0502020204030204" pitchFamily="34" charset="0"/>
                <a:cs typeface="Calibri" panose="020F0502020204030204" pitchFamily="34" charset="0"/>
              </a:rPr>
              <a:t>&lt;class</a:t>
            </a:r>
            <a:r>
              <a:rPr sz="1000" spc="-4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'pandas.core.frame.DataFrame'&gt;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1" name="object 11"/>
          <p:cNvSpPr txBox="1"/>
          <p:nvPr/>
        </p:nvSpPr>
        <p:spPr>
          <a:xfrm>
            <a:off x="4069773" y="1618383"/>
            <a:ext cx="2016269" cy="110800"/>
          </a:xfrm>
          <a:prstGeom prst="rect">
            <a:avLst/>
          </a:prstGeom>
          <a:solidFill>
            <a:srgbClr val="EDEDED"/>
          </a:solidFill>
        </p:spPr>
        <p:txBody>
          <a:bodyPr vert="horz" wrap="square" lIns="0" tIns="0" rIns="0" bIns="0" rtlCol="0">
            <a:spAutoFit/>
          </a:bodyPr>
          <a:lstStyle/>
          <a:p>
            <a:pPr marL="433">
              <a:lnSpc>
                <a:spcPts val="842"/>
              </a:lnSpc>
            </a:pPr>
            <a:r>
              <a:rPr sz="1000" dirty="0">
                <a:latin typeface="Calibri" panose="020F0502020204030204" pitchFamily="34" charset="0"/>
                <a:ea typeface="Calibri" panose="020F0502020204030204" pitchFamily="34" charset="0"/>
                <a:cs typeface="Calibri" panose="020F0502020204030204" pitchFamily="34" charset="0"/>
              </a:rPr>
              <a:t>RangeIndex:</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9994</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entries,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0</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to</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9993</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2" name="object 12"/>
          <p:cNvSpPr txBox="1"/>
          <p:nvPr/>
        </p:nvSpPr>
        <p:spPr>
          <a:xfrm>
            <a:off x="4069773" y="1729220"/>
            <a:ext cx="1843953" cy="110800"/>
          </a:xfrm>
          <a:prstGeom prst="rect">
            <a:avLst/>
          </a:prstGeom>
          <a:solidFill>
            <a:srgbClr val="EDEDED"/>
          </a:solidFill>
        </p:spPr>
        <p:txBody>
          <a:bodyPr vert="horz" wrap="square" lIns="0" tIns="0" rIns="0" bIns="0" rtlCol="0">
            <a:spAutoFit/>
          </a:bodyPr>
          <a:lstStyle/>
          <a:p>
            <a:pPr marL="433">
              <a:lnSpc>
                <a:spcPts val="842"/>
              </a:lnSpc>
            </a:pPr>
            <a:r>
              <a:rPr sz="1000" dirty="0">
                <a:latin typeface="Calibri" panose="020F0502020204030204" pitchFamily="34" charset="0"/>
                <a:ea typeface="Calibri" panose="020F0502020204030204" pitchFamily="34" charset="0"/>
                <a:cs typeface="Calibri" panose="020F0502020204030204" pitchFamily="34" charset="0"/>
              </a:rPr>
              <a:t>Data</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columns</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(total</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11</a:t>
            </a:r>
            <a:r>
              <a:rPr sz="1000" spc="-34"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columns):</a:t>
            </a:r>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13" name="object 13"/>
          <p:cNvSpPr/>
          <p:nvPr/>
        </p:nvSpPr>
        <p:spPr>
          <a:xfrm>
            <a:off x="4069773" y="1840057"/>
            <a:ext cx="2351376" cy="110403"/>
          </a:xfrm>
          <a:custGeom>
            <a:avLst/>
            <a:gdLst/>
            <a:ahLst/>
            <a:cxnLst/>
            <a:rect l="l" t="t" r="r" b="b"/>
            <a:pathLst>
              <a:path w="3448685" h="161925">
                <a:moveTo>
                  <a:pt x="3448685" y="0"/>
                </a:moveTo>
                <a:lnTo>
                  <a:pt x="0" y="0"/>
                </a:lnTo>
                <a:lnTo>
                  <a:pt x="0" y="161925"/>
                </a:lnTo>
                <a:lnTo>
                  <a:pt x="3448685" y="161925"/>
                </a:lnTo>
                <a:lnTo>
                  <a:pt x="344868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14" name="object 14"/>
          <p:cNvSpPr txBox="1"/>
          <p:nvPr/>
        </p:nvSpPr>
        <p:spPr>
          <a:xfrm>
            <a:off x="4119320" y="1824038"/>
            <a:ext cx="2311111" cy="316520"/>
          </a:xfrm>
          <a:prstGeom prst="rect">
            <a:avLst/>
          </a:prstGeom>
        </p:spPr>
        <p:txBody>
          <a:bodyPr vert="horz" wrap="square" lIns="0" tIns="8659" rIns="0" bIns="0" rtlCol="0">
            <a:spAutoFit/>
          </a:bodyPr>
          <a:lstStyle/>
          <a:p>
            <a:pPr marL="8659">
              <a:spcBef>
                <a:spcPts val="68"/>
              </a:spcBef>
              <a:tabLst>
                <a:tab pos="237686" algn="l"/>
                <a:tab pos="1097943" algn="l"/>
                <a:tab pos="2015350" algn="l"/>
              </a:tabLst>
            </a:pPr>
            <a:r>
              <a:rPr sz="1000" spc="-34" dirty="0">
                <a:latin typeface="Calibri" panose="020F0502020204030204" pitchFamily="34" charset="0"/>
                <a:ea typeface="Calibri" panose="020F0502020204030204" pitchFamily="34" charset="0"/>
                <a:cs typeface="Calibri" panose="020F0502020204030204" pitchFamily="34" charset="0"/>
              </a:rPr>
              <a:t>#</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Column</a:t>
            </a:r>
            <a:r>
              <a:rPr sz="1000"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a:t>
            </a:r>
            <a:r>
              <a:rPr sz="1000" dirty="0">
                <a:latin typeface="Calibri" panose="020F0502020204030204" pitchFamily="34" charset="0"/>
                <a:ea typeface="Calibri" panose="020F0502020204030204" pitchFamily="34" charset="0"/>
                <a:cs typeface="Calibri" panose="020F0502020204030204" pitchFamily="34" charset="0"/>
              </a:rPr>
              <a:t>Null</a:t>
            </a:r>
            <a:r>
              <a:rPr sz="1000" spc="-7" dirty="0">
                <a:latin typeface="Calibri" panose="020F0502020204030204" pitchFamily="34" charset="0"/>
                <a:ea typeface="Calibri" panose="020F0502020204030204" pitchFamily="34" charset="0"/>
                <a:cs typeface="Calibri" panose="020F0502020204030204" pitchFamily="34" charset="0"/>
              </a:rPr>
              <a:t> Count</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Dtype</a:t>
            </a:r>
            <a:endParaRPr sz="1000">
              <a:latin typeface="Calibri" panose="020F0502020204030204" pitchFamily="34" charset="0"/>
              <a:ea typeface="Calibri" panose="020F0502020204030204" pitchFamily="34" charset="0"/>
              <a:cs typeface="Calibri" panose="020F0502020204030204" pitchFamily="34" charset="0"/>
            </a:endParaRPr>
          </a:p>
        </p:txBody>
      </p:sp>
      <p:grpSp>
        <p:nvGrpSpPr>
          <p:cNvPr id="15" name="object 15"/>
          <p:cNvGrpSpPr/>
          <p:nvPr/>
        </p:nvGrpSpPr>
        <p:grpSpPr>
          <a:xfrm>
            <a:off x="4066743" y="1950894"/>
            <a:ext cx="2359169" cy="110403"/>
            <a:chOff x="909955" y="2861310"/>
            <a:chExt cx="3460115" cy="161925"/>
          </a:xfrm>
        </p:grpSpPr>
        <p:sp>
          <p:nvSpPr>
            <p:cNvPr id="16" name="object 16"/>
            <p:cNvSpPr/>
            <p:nvPr/>
          </p:nvSpPr>
          <p:spPr>
            <a:xfrm>
              <a:off x="914400" y="2861310"/>
              <a:ext cx="3448685" cy="161925"/>
            </a:xfrm>
            <a:custGeom>
              <a:avLst/>
              <a:gdLst/>
              <a:ahLst/>
              <a:cxnLst/>
              <a:rect l="l" t="t" r="r" b="b"/>
              <a:pathLst>
                <a:path w="3448685" h="161925">
                  <a:moveTo>
                    <a:pt x="3448685" y="0"/>
                  </a:moveTo>
                  <a:lnTo>
                    <a:pt x="0" y="0"/>
                  </a:lnTo>
                  <a:lnTo>
                    <a:pt x="0" y="161925"/>
                  </a:lnTo>
                  <a:lnTo>
                    <a:pt x="3448685" y="161925"/>
                  </a:lnTo>
                  <a:lnTo>
                    <a:pt x="344868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17" name="object 17"/>
            <p:cNvSpPr/>
            <p:nvPr/>
          </p:nvSpPr>
          <p:spPr>
            <a:xfrm>
              <a:off x="915670" y="2951937"/>
              <a:ext cx="252729" cy="0"/>
            </a:xfrm>
            <a:custGeom>
              <a:avLst/>
              <a:gdLst/>
              <a:ahLst/>
              <a:cxnLst/>
              <a:rect l="l" t="t" r="r" b="b"/>
              <a:pathLst>
                <a:path w="252730">
                  <a:moveTo>
                    <a:pt x="0" y="0"/>
                  </a:moveTo>
                  <a:lnTo>
                    <a:pt x="252298" y="0"/>
                  </a:lnTo>
                </a:path>
              </a:pathLst>
            </a:custGeom>
            <a:ln w="11176">
              <a:solidFill>
                <a:srgbClr val="000000"/>
              </a:solidFill>
              <a:prstDash val="dash"/>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18" name="object 18"/>
            <p:cNvSpPr/>
            <p:nvPr/>
          </p:nvSpPr>
          <p:spPr>
            <a:xfrm>
              <a:off x="1336167" y="2951937"/>
              <a:ext cx="504825" cy="0"/>
            </a:xfrm>
            <a:custGeom>
              <a:avLst/>
              <a:gdLst/>
              <a:ahLst/>
              <a:cxnLst/>
              <a:rect l="l" t="t" r="r" b="b"/>
              <a:pathLst>
                <a:path w="504825">
                  <a:moveTo>
                    <a:pt x="0" y="0"/>
                  </a:moveTo>
                  <a:lnTo>
                    <a:pt x="504596" y="0"/>
                  </a:lnTo>
                </a:path>
              </a:pathLst>
            </a:custGeom>
            <a:ln w="11176">
              <a:solidFill>
                <a:srgbClr val="000000"/>
              </a:solidFill>
              <a:prstDash val="dash"/>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19" name="object 19"/>
            <p:cNvSpPr/>
            <p:nvPr/>
          </p:nvSpPr>
          <p:spPr>
            <a:xfrm>
              <a:off x="2597658" y="2951937"/>
              <a:ext cx="1177925" cy="0"/>
            </a:xfrm>
            <a:custGeom>
              <a:avLst/>
              <a:gdLst/>
              <a:ahLst/>
              <a:cxnLst/>
              <a:rect l="l" t="t" r="r" b="b"/>
              <a:pathLst>
                <a:path w="1177925">
                  <a:moveTo>
                    <a:pt x="0" y="0"/>
                  </a:moveTo>
                  <a:lnTo>
                    <a:pt x="1177391" y="0"/>
                  </a:lnTo>
                </a:path>
              </a:pathLst>
            </a:custGeom>
            <a:ln w="11176">
              <a:solidFill>
                <a:srgbClr val="000000"/>
              </a:solidFill>
              <a:prstDash val="dash"/>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0" name="object 20"/>
            <p:cNvSpPr/>
            <p:nvPr/>
          </p:nvSpPr>
          <p:spPr>
            <a:xfrm>
              <a:off x="3943248" y="2951937"/>
              <a:ext cx="421005" cy="0"/>
            </a:xfrm>
            <a:custGeom>
              <a:avLst/>
              <a:gdLst/>
              <a:ahLst/>
              <a:cxnLst/>
              <a:rect l="l" t="t" r="r" b="b"/>
              <a:pathLst>
                <a:path w="421004">
                  <a:moveTo>
                    <a:pt x="0" y="0"/>
                  </a:moveTo>
                  <a:lnTo>
                    <a:pt x="420497" y="0"/>
                  </a:lnTo>
                </a:path>
              </a:pathLst>
            </a:custGeom>
            <a:ln w="11176">
              <a:solidFill>
                <a:srgbClr val="000000"/>
              </a:solidFill>
              <a:prstDash val="dash"/>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grpSp>
      <p:sp>
        <p:nvSpPr>
          <p:cNvPr id="21" name="object 21"/>
          <p:cNvSpPr txBox="1"/>
          <p:nvPr/>
        </p:nvSpPr>
        <p:spPr>
          <a:xfrm>
            <a:off x="4069773" y="2061730"/>
            <a:ext cx="2409392" cy="569258"/>
          </a:xfrm>
          <a:prstGeom prst="rect">
            <a:avLst/>
          </a:prstGeom>
          <a:solidFill>
            <a:srgbClr val="EDEDED"/>
          </a:solidFill>
        </p:spPr>
        <p:txBody>
          <a:bodyPr vert="horz" wrap="square" lIns="0" tIns="0" rIns="0" bIns="0" rtlCol="0">
            <a:spAutoFit/>
          </a:bodyPr>
          <a:lstStyle/>
          <a:p>
            <a:pPr marL="287474" indent="-229460">
              <a:lnSpc>
                <a:spcPts val="828"/>
              </a:lnSpc>
              <a:buAutoNum type="arabicPlain"/>
              <a:tabLst>
                <a:tab pos="287474" algn="l"/>
                <a:tab pos="1147299" algn="l"/>
                <a:tab pos="2064705" algn="l"/>
              </a:tabLst>
            </a:pPr>
            <a:r>
              <a:rPr sz="1000" dirty="0">
                <a:latin typeface="Calibri" panose="020F0502020204030204" pitchFamily="34" charset="0"/>
                <a:ea typeface="Calibri" panose="020F0502020204030204" pitchFamily="34" charset="0"/>
                <a:cs typeface="Calibri" panose="020F0502020204030204" pitchFamily="34" charset="0"/>
              </a:rPr>
              <a:t>Order</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ID</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73"/>
              </a:lnSpc>
              <a:buAutoNum type="arabicPlain"/>
              <a:tabLst>
                <a:tab pos="287474" algn="l"/>
                <a:tab pos="1147299" algn="l"/>
                <a:tab pos="2064705" algn="l"/>
              </a:tabLst>
            </a:pPr>
            <a:r>
              <a:rPr sz="1000" dirty="0">
                <a:latin typeface="Calibri" panose="020F0502020204030204" pitchFamily="34" charset="0"/>
                <a:ea typeface="Calibri" panose="020F0502020204030204" pitchFamily="34" charset="0"/>
                <a:cs typeface="Calibri" panose="020F0502020204030204" pitchFamily="34" charset="0"/>
              </a:rPr>
              <a:t>Customer</a:t>
            </a:r>
            <a:r>
              <a:rPr sz="1000" spc="-61"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Name</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73"/>
              </a:lnSpc>
              <a:buAutoNum type="arabicPlain"/>
              <a:tabLst>
                <a:tab pos="287474" algn="l"/>
                <a:tab pos="1147299" algn="l"/>
                <a:tab pos="2064705" algn="l"/>
              </a:tabLst>
            </a:pPr>
            <a:r>
              <a:rPr sz="1000" spc="-7" dirty="0">
                <a:latin typeface="Calibri" panose="020F0502020204030204" pitchFamily="34" charset="0"/>
                <a:ea typeface="Calibri" panose="020F0502020204030204" pitchFamily="34" charset="0"/>
                <a:cs typeface="Calibri" panose="020F0502020204030204" pitchFamily="34" charset="0"/>
              </a:rPr>
              <a:t>Category</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73"/>
              </a:lnSpc>
              <a:buAutoNum type="arabicPlain"/>
              <a:tabLst>
                <a:tab pos="287474" algn="l"/>
                <a:tab pos="1147299" algn="l"/>
                <a:tab pos="2064705" algn="l"/>
              </a:tabLst>
            </a:pPr>
            <a:r>
              <a:rPr sz="1000" dirty="0">
                <a:latin typeface="Calibri" panose="020F0502020204030204" pitchFamily="34" charset="0"/>
                <a:ea typeface="Calibri" panose="020F0502020204030204" pitchFamily="34" charset="0"/>
                <a:cs typeface="Calibri" panose="020F0502020204030204" pitchFamily="34" charset="0"/>
              </a:rPr>
              <a:t>Sub</a:t>
            </a:r>
            <a:r>
              <a:rPr sz="1000" spc="-2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a:p>
            <a:pPr marL="287474" indent="-229460">
              <a:lnSpc>
                <a:spcPts val="886"/>
              </a:lnSpc>
              <a:buAutoNum type="arabicPlain"/>
              <a:tabLst>
                <a:tab pos="287474" algn="l"/>
                <a:tab pos="1147299" algn="l"/>
                <a:tab pos="2064705" algn="l"/>
              </a:tabLst>
            </a:pPr>
            <a:r>
              <a:rPr sz="1000" spc="-14" dirty="0">
                <a:latin typeface="Calibri" panose="020F0502020204030204" pitchFamily="34" charset="0"/>
                <a:ea typeface="Calibri" panose="020F0502020204030204" pitchFamily="34" charset="0"/>
                <a:cs typeface="Calibri" panose="020F0502020204030204" pitchFamily="34" charset="0"/>
              </a:rPr>
              <a:t>City</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22" name="object 22"/>
          <p:cNvSpPr/>
          <p:nvPr/>
        </p:nvSpPr>
        <p:spPr>
          <a:xfrm>
            <a:off x="4069773" y="2615911"/>
            <a:ext cx="2868324" cy="332076"/>
          </a:xfrm>
          <a:custGeom>
            <a:avLst/>
            <a:gdLst/>
            <a:ahLst/>
            <a:cxnLst/>
            <a:rect l="l" t="t" r="r" b="b"/>
            <a:pathLst>
              <a:path w="4206875" h="487045">
                <a:moveTo>
                  <a:pt x="3448685" y="325120"/>
                </a:moveTo>
                <a:lnTo>
                  <a:pt x="0" y="325120"/>
                </a:lnTo>
                <a:lnTo>
                  <a:pt x="0" y="487045"/>
                </a:lnTo>
                <a:lnTo>
                  <a:pt x="3448685" y="487045"/>
                </a:lnTo>
                <a:lnTo>
                  <a:pt x="3448685" y="325120"/>
                </a:lnTo>
                <a:close/>
              </a:path>
              <a:path w="4206875" h="487045">
                <a:moveTo>
                  <a:pt x="3533775" y="162560"/>
                </a:moveTo>
                <a:lnTo>
                  <a:pt x="0" y="162560"/>
                </a:lnTo>
                <a:lnTo>
                  <a:pt x="0" y="324485"/>
                </a:lnTo>
                <a:lnTo>
                  <a:pt x="3533775" y="324485"/>
                </a:lnTo>
                <a:lnTo>
                  <a:pt x="3533775" y="162560"/>
                </a:lnTo>
                <a:close/>
              </a:path>
              <a:path w="4206875" h="487045">
                <a:moveTo>
                  <a:pt x="4206875" y="0"/>
                </a:moveTo>
                <a:lnTo>
                  <a:pt x="0" y="0"/>
                </a:lnTo>
                <a:lnTo>
                  <a:pt x="0" y="161925"/>
                </a:lnTo>
                <a:lnTo>
                  <a:pt x="4206875" y="161925"/>
                </a:lnTo>
                <a:lnTo>
                  <a:pt x="420687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3" name="object 23"/>
          <p:cNvSpPr txBox="1"/>
          <p:nvPr/>
        </p:nvSpPr>
        <p:spPr>
          <a:xfrm>
            <a:off x="4127979" y="2599892"/>
            <a:ext cx="2818534" cy="359994"/>
          </a:xfrm>
          <a:prstGeom prst="rect">
            <a:avLst/>
          </a:prstGeom>
        </p:spPr>
        <p:txBody>
          <a:bodyPr vert="horz" wrap="square" lIns="0" tIns="8659" rIns="0" bIns="0" rtlCol="0">
            <a:spAutoFit/>
          </a:bodyPr>
          <a:lstStyle/>
          <a:p>
            <a:pPr marL="229027" indent="-229027">
              <a:lnSpc>
                <a:spcPts val="886"/>
              </a:lnSpc>
              <a:spcBef>
                <a:spcPts val="68"/>
              </a:spcBef>
              <a:buAutoNum type="arabicPlain" startAt="5"/>
              <a:tabLst>
                <a:tab pos="229027" algn="l"/>
                <a:tab pos="1089285" algn="l"/>
                <a:tab pos="2006691" algn="l"/>
              </a:tabLst>
            </a:pPr>
            <a:r>
              <a:rPr sz="1000" dirty="0">
                <a:latin typeface="Calibri" panose="020F0502020204030204" pitchFamily="34" charset="0"/>
                <a:ea typeface="Calibri" panose="020F0502020204030204" pitchFamily="34" charset="0"/>
                <a:cs typeface="Calibri" panose="020F0502020204030204" pitchFamily="34" charset="0"/>
              </a:rPr>
              <a:t>Order</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Date</a:t>
            </a:r>
            <a:r>
              <a:rPr sz="1000" dirty="0">
                <a:latin typeface="Calibri" panose="020F0502020204030204" pitchFamily="34" charset="0"/>
                <a:ea typeface="Calibri" panose="020F0502020204030204" pitchFamily="34" charset="0"/>
                <a:cs typeface="Calibri" panose="020F0502020204030204" pitchFamily="34" charset="0"/>
              </a:rPr>
              <a:t>	4042</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datetime64[ns]</a:t>
            </a:r>
            <a:endParaRPr sz="100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73"/>
              </a:lnSpc>
              <a:buAutoNum type="arabicPlain" startAt="5"/>
              <a:tabLst>
                <a:tab pos="229027" algn="l"/>
                <a:tab pos="1089285" algn="l"/>
                <a:tab pos="2006691" algn="l"/>
              </a:tabLst>
            </a:pPr>
            <a:r>
              <a:rPr sz="1000" spc="-7" dirty="0">
                <a:latin typeface="Calibri" panose="020F0502020204030204" pitchFamily="34" charset="0"/>
                <a:ea typeface="Calibri" panose="020F0502020204030204" pitchFamily="34" charset="0"/>
                <a:cs typeface="Calibri" panose="020F0502020204030204" pitchFamily="34" charset="0"/>
              </a:rPr>
              <a:t>Region</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86"/>
              </a:lnSpc>
              <a:buAutoNum type="arabicPlain" startAt="5"/>
              <a:tabLst>
                <a:tab pos="229027" algn="l"/>
                <a:tab pos="1089285" algn="l"/>
                <a:tab pos="2006691" algn="l"/>
              </a:tabLst>
            </a:pPr>
            <a:r>
              <a:rPr sz="1000" spc="-7" dirty="0">
                <a:latin typeface="Calibri" panose="020F0502020204030204" pitchFamily="34" charset="0"/>
                <a:ea typeface="Calibri" panose="020F0502020204030204" pitchFamily="34" charset="0"/>
                <a:cs typeface="Calibri" panose="020F0502020204030204" pitchFamily="34" charset="0"/>
              </a:rPr>
              <a:t>Sales</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int64</a:t>
            </a:r>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4" name="object 24"/>
          <p:cNvSpPr/>
          <p:nvPr/>
        </p:nvSpPr>
        <p:spPr>
          <a:xfrm>
            <a:off x="4069773" y="2948420"/>
            <a:ext cx="2466542" cy="221240"/>
          </a:xfrm>
          <a:custGeom>
            <a:avLst/>
            <a:gdLst/>
            <a:ahLst/>
            <a:cxnLst/>
            <a:rect l="l" t="t" r="r" b="b"/>
            <a:pathLst>
              <a:path w="3617595" h="324485">
                <a:moveTo>
                  <a:pt x="3617595" y="162560"/>
                </a:moveTo>
                <a:lnTo>
                  <a:pt x="0" y="162560"/>
                </a:lnTo>
                <a:lnTo>
                  <a:pt x="0" y="324485"/>
                </a:lnTo>
                <a:lnTo>
                  <a:pt x="3617595" y="324485"/>
                </a:lnTo>
                <a:lnTo>
                  <a:pt x="3617595" y="162560"/>
                </a:lnTo>
                <a:close/>
              </a:path>
              <a:path w="3617595" h="324485">
                <a:moveTo>
                  <a:pt x="3617595" y="0"/>
                </a:moveTo>
                <a:lnTo>
                  <a:pt x="0" y="0"/>
                </a:lnTo>
                <a:lnTo>
                  <a:pt x="0" y="161925"/>
                </a:lnTo>
                <a:lnTo>
                  <a:pt x="3617595" y="161925"/>
                </a:lnTo>
                <a:lnTo>
                  <a:pt x="361759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5" name="object 25"/>
          <p:cNvSpPr txBox="1"/>
          <p:nvPr/>
        </p:nvSpPr>
        <p:spPr>
          <a:xfrm>
            <a:off x="4127979" y="2932401"/>
            <a:ext cx="697057" cy="244577"/>
          </a:xfrm>
          <a:prstGeom prst="rect">
            <a:avLst/>
          </a:prstGeom>
        </p:spPr>
        <p:txBody>
          <a:bodyPr vert="horz" wrap="square" lIns="0" tIns="8659" rIns="0" bIns="0" rtlCol="0">
            <a:spAutoFit/>
          </a:bodyPr>
          <a:lstStyle/>
          <a:p>
            <a:pPr marL="229027" indent="-229027">
              <a:lnSpc>
                <a:spcPts val="886"/>
              </a:lnSpc>
              <a:spcBef>
                <a:spcPts val="68"/>
              </a:spcBef>
              <a:buAutoNum type="arabicPlain" startAt="8"/>
              <a:tabLst>
                <a:tab pos="229027" algn="l"/>
              </a:tabLst>
            </a:pPr>
            <a:r>
              <a:rPr sz="1000" spc="-7" dirty="0">
                <a:latin typeface="Calibri" panose="020F0502020204030204" pitchFamily="34" charset="0"/>
                <a:ea typeface="Calibri" panose="020F0502020204030204" pitchFamily="34" charset="0"/>
                <a:cs typeface="Calibri" panose="020F0502020204030204" pitchFamily="34" charset="0"/>
              </a:rPr>
              <a:t>Discount</a:t>
            </a:r>
            <a:endParaRPr sz="1000">
              <a:latin typeface="Calibri" panose="020F0502020204030204" pitchFamily="34" charset="0"/>
              <a:ea typeface="Calibri" panose="020F0502020204030204" pitchFamily="34" charset="0"/>
              <a:cs typeface="Calibri" panose="020F0502020204030204" pitchFamily="34" charset="0"/>
            </a:endParaRPr>
          </a:p>
          <a:p>
            <a:pPr marL="229027" indent="-229027">
              <a:lnSpc>
                <a:spcPts val="886"/>
              </a:lnSpc>
              <a:buAutoNum type="arabicPlain" startAt="8"/>
              <a:tabLst>
                <a:tab pos="229027" algn="l"/>
              </a:tabLst>
            </a:pPr>
            <a:r>
              <a:rPr sz="1000" spc="-7" dirty="0">
                <a:latin typeface="Calibri" panose="020F0502020204030204" pitchFamily="34" charset="0"/>
                <a:ea typeface="Calibri" panose="020F0502020204030204" pitchFamily="34" charset="0"/>
                <a:cs typeface="Calibri" panose="020F0502020204030204" pitchFamily="34" charset="0"/>
              </a:rPr>
              <a:t>Profit</a:t>
            </a:r>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6" name="object 26"/>
          <p:cNvSpPr txBox="1"/>
          <p:nvPr/>
        </p:nvSpPr>
        <p:spPr>
          <a:xfrm>
            <a:off x="5217449" y="2932401"/>
            <a:ext cx="1327872" cy="244577"/>
          </a:xfrm>
          <a:prstGeom prst="rect">
            <a:avLst/>
          </a:prstGeom>
        </p:spPr>
        <p:txBody>
          <a:bodyPr vert="horz" wrap="square" lIns="0" tIns="8659" rIns="0" bIns="0" rtlCol="0">
            <a:spAutoFit/>
          </a:bodyPr>
          <a:lstStyle/>
          <a:p>
            <a:pPr>
              <a:lnSpc>
                <a:spcPts val="886"/>
              </a:lnSpc>
              <a:spcBef>
                <a:spcPts val="68"/>
              </a:spcBef>
              <a:tabLst>
                <a:tab pos="916973" algn="l"/>
              </a:tabLst>
            </a:pPr>
            <a:r>
              <a:rPr sz="1000" dirty="0">
                <a:latin typeface="Calibri" panose="020F0502020204030204" pitchFamily="34" charset="0"/>
                <a:ea typeface="Calibri" panose="020F0502020204030204" pitchFamily="34" charset="0"/>
                <a:cs typeface="Calibri" panose="020F0502020204030204" pitchFamily="34" charset="0"/>
              </a:rPr>
              <a:t>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float64</a:t>
            </a:r>
            <a:endParaRPr sz="1000">
              <a:latin typeface="Calibri" panose="020F0502020204030204" pitchFamily="34" charset="0"/>
              <a:ea typeface="Calibri" panose="020F0502020204030204" pitchFamily="34" charset="0"/>
              <a:cs typeface="Calibri" panose="020F0502020204030204" pitchFamily="34" charset="0"/>
            </a:endParaRPr>
          </a:p>
          <a:p>
            <a:pPr>
              <a:lnSpc>
                <a:spcPts val="886"/>
              </a:lnSpc>
              <a:tabLst>
                <a:tab pos="916973" algn="l"/>
              </a:tabLst>
            </a:pPr>
            <a:r>
              <a:rPr sz="1000" dirty="0">
                <a:latin typeface="Calibri" panose="020F0502020204030204" pitchFamily="34" charset="0"/>
                <a:ea typeface="Calibri" panose="020F0502020204030204" pitchFamily="34" charset="0"/>
                <a:cs typeface="Calibri" panose="020F0502020204030204" pitchFamily="34" charset="0"/>
              </a:rPr>
              <a:t>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float64</a:t>
            </a:r>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7" name="object 27"/>
          <p:cNvSpPr/>
          <p:nvPr/>
        </p:nvSpPr>
        <p:spPr>
          <a:xfrm>
            <a:off x="4069773" y="3170094"/>
            <a:ext cx="2409392" cy="110403"/>
          </a:xfrm>
          <a:custGeom>
            <a:avLst/>
            <a:gdLst/>
            <a:ahLst/>
            <a:cxnLst/>
            <a:rect l="l" t="t" r="r" b="b"/>
            <a:pathLst>
              <a:path w="3533775" h="161925">
                <a:moveTo>
                  <a:pt x="3533775" y="0"/>
                </a:moveTo>
                <a:lnTo>
                  <a:pt x="0" y="0"/>
                </a:lnTo>
                <a:lnTo>
                  <a:pt x="0" y="161925"/>
                </a:lnTo>
                <a:lnTo>
                  <a:pt x="3533775" y="161925"/>
                </a:lnTo>
                <a:lnTo>
                  <a:pt x="353377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28" name="object 28"/>
          <p:cNvSpPr txBox="1"/>
          <p:nvPr/>
        </p:nvSpPr>
        <p:spPr>
          <a:xfrm>
            <a:off x="4127979" y="3154074"/>
            <a:ext cx="2633039" cy="162632"/>
          </a:xfrm>
          <a:prstGeom prst="rect">
            <a:avLst/>
          </a:prstGeom>
        </p:spPr>
        <p:txBody>
          <a:bodyPr vert="horz" wrap="square" lIns="0" tIns="8659" rIns="0" bIns="0" rtlCol="0">
            <a:spAutoFit/>
          </a:bodyPr>
          <a:lstStyle/>
          <a:p>
            <a:pPr>
              <a:spcBef>
                <a:spcPts val="68"/>
              </a:spcBef>
              <a:tabLst>
                <a:tab pos="229027" algn="l"/>
                <a:tab pos="1089285" algn="l"/>
                <a:tab pos="2006691" algn="l"/>
              </a:tabLst>
            </a:pPr>
            <a:r>
              <a:rPr sz="1000" spc="-17" dirty="0">
                <a:latin typeface="Calibri" panose="020F0502020204030204" pitchFamily="34" charset="0"/>
                <a:ea typeface="Calibri" panose="020F0502020204030204" pitchFamily="34" charset="0"/>
                <a:cs typeface="Calibri" panose="020F0502020204030204" pitchFamily="34" charset="0"/>
              </a:rPr>
              <a:t>10</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State</a:t>
            </a:r>
            <a:r>
              <a:rPr sz="1000" dirty="0">
                <a:latin typeface="Calibri" panose="020F0502020204030204" pitchFamily="34" charset="0"/>
                <a:ea typeface="Calibri" panose="020F0502020204030204" pitchFamily="34" charset="0"/>
                <a:cs typeface="Calibri" panose="020F0502020204030204" pitchFamily="34" charset="0"/>
              </a:rPr>
              <a:t>	9994</a:t>
            </a:r>
            <a:r>
              <a:rPr sz="1000" spc="-7"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non-null</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29" name="object 29"/>
          <p:cNvSpPr txBox="1"/>
          <p:nvPr/>
        </p:nvSpPr>
        <p:spPr>
          <a:xfrm>
            <a:off x="4069773" y="3280929"/>
            <a:ext cx="3327256" cy="110800"/>
          </a:xfrm>
          <a:prstGeom prst="rect">
            <a:avLst/>
          </a:prstGeom>
          <a:solidFill>
            <a:srgbClr val="EDEDED"/>
          </a:solidFill>
        </p:spPr>
        <p:txBody>
          <a:bodyPr vert="horz" wrap="square" lIns="0" tIns="0" rIns="0" bIns="0" rtlCol="0">
            <a:spAutoFit/>
          </a:bodyPr>
          <a:lstStyle/>
          <a:p>
            <a:pPr marL="433">
              <a:lnSpc>
                <a:spcPts val="842"/>
              </a:lnSpc>
            </a:pPr>
            <a:r>
              <a:rPr sz="1000" dirty="0">
                <a:latin typeface="Calibri" panose="020F0502020204030204" pitchFamily="34" charset="0"/>
                <a:ea typeface="Calibri" panose="020F0502020204030204" pitchFamily="34" charset="0"/>
                <a:cs typeface="Calibri" panose="020F0502020204030204" pitchFamily="34" charset="0"/>
              </a:rPr>
              <a:t>dtypes:</a:t>
            </a:r>
            <a:r>
              <a:rPr sz="1000" spc="-58"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datetime64[ns](1),</a:t>
            </a:r>
            <a:r>
              <a:rPr sz="1000" spc="-5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float64(2),</a:t>
            </a:r>
            <a:r>
              <a:rPr sz="1000" spc="-55"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int64(1),</a:t>
            </a:r>
            <a:r>
              <a:rPr sz="1000" spc="-55"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object(7)</a:t>
            </a:r>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30" name="object 30"/>
          <p:cNvSpPr/>
          <p:nvPr/>
        </p:nvSpPr>
        <p:spPr>
          <a:xfrm>
            <a:off x="4069773" y="3391766"/>
            <a:ext cx="1319213" cy="110403"/>
          </a:xfrm>
          <a:custGeom>
            <a:avLst/>
            <a:gdLst/>
            <a:ahLst/>
            <a:cxnLst/>
            <a:rect l="l" t="t" r="r" b="b"/>
            <a:pathLst>
              <a:path w="1934845" h="161925">
                <a:moveTo>
                  <a:pt x="1934845" y="0"/>
                </a:moveTo>
                <a:lnTo>
                  <a:pt x="0" y="0"/>
                </a:lnTo>
                <a:lnTo>
                  <a:pt x="0" y="161925"/>
                </a:lnTo>
                <a:lnTo>
                  <a:pt x="1934845" y="161925"/>
                </a:lnTo>
                <a:lnTo>
                  <a:pt x="1934845" y="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31" name="object 31"/>
          <p:cNvSpPr txBox="1"/>
          <p:nvPr/>
        </p:nvSpPr>
        <p:spPr>
          <a:xfrm>
            <a:off x="4061979" y="3375747"/>
            <a:ext cx="1958601" cy="406288"/>
          </a:xfrm>
          <a:prstGeom prst="rect">
            <a:avLst/>
          </a:prstGeom>
        </p:spPr>
        <p:txBody>
          <a:bodyPr vert="horz" wrap="square" lIns="0" tIns="8659" rIns="0" bIns="0" rtlCol="0">
            <a:spAutoFit/>
          </a:bodyPr>
          <a:lstStyle/>
          <a:p>
            <a:pPr marL="8659">
              <a:spcBef>
                <a:spcPts val="68"/>
              </a:spcBef>
            </a:pPr>
            <a:r>
              <a:rPr sz="1000" dirty="0">
                <a:latin typeface="Calibri" panose="020F0502020204030204" pitchFamily="34" charset="0"/>
                <a:ea typeface="Calibri" panose="020F0502020204030204" pitchFamily="34" charset="0"/>
                <a:cs typeface="Calibri" panose="020F0502020204030204" pitchFamily="34" charset="0"/>
              </a:rPr>
              <a:t>memory</a:t>
            </a:r>
            <a:r>
              <a:rPr sz="1000" spc="-4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usage:</a:t>
            </a:r>
            <a:r>
              <a:rPr sz="1000" spc="-4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859.0+</a:t>
            </a:r>
            <a:r>
              <a:rPr sz="1000" spc="-44"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KB</a:t>
            </a:r>
            <a:endParaRPr sz="1000" dirty="0">
              <a:latin typeface="Calibri" panose="020F0502020204030204" pitchFamily="34" charset="0"/>
              <a:ea typeface="Calibri" panose="020F0502020204030204" pitchFamily="34" charset="0"/>
              <a:cs typeface="Calibri" panose="020F0502020204030204" pitchFamily="34" charset="0"/>
            </a:endParaRPr>
          </a:p>
          <a:p>
            <a:pPr marL="8659">
              <a:spcBef>
                <a:spcPts val="655"/>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df.head()</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32" name="object 32"/>
          <p:cNvSpPr txBox="1"/>
          <p:nvPr/>
        </p:nvSpPr>
        <p:spPr>
          <a:xfrm>
            <a:off x="4069773" y="3786620"/>
            <a:ext cx="3441556" cy="110800"/>
          </a:xfrm>
          <a:prstGeom prst="rect">
            <a:avLst/>
          </a:prstGeom>
          <a:solidFill>
            <a:srgbClr val="EDEDED"/>
          </a:solidFill>
        </p:spPr>
        <p:txBody>
          <a:bodyPr vert="horz" wrap="square" lIns="0" tIns="0" rIns="0" bIns="0" rtlCol="0">
            <a:spAutoFit/>
          </a:bodyPr>
          <a:lstStyle/>
          <a:p>
            <a:pPr marL="115163">
              <a:lnSpc>
                <a:spcPts val="842"/>
              </a:lnSpc>
              <a:tabLst>
                <a:tab pos="1949975" algn="l"/>
                <a:tab pos="2753085" algn="l"/>
              </a:tabLst>
            </a:pPr>
            <a:r>
              <a:rPr sz="1000" dirty="0">
                <a:latin typeface="Calibri" panose="020F0502020204030204" pitchFamily="34" charset="0"/>
                <a:ea typeface="Calibri" panose="020F0502020204030204" pitchFamily="34" charset="0"/>
                <a:cs typeface="Calibri" panose="020F0502020204030204" pitchFamily="34" charset="0"/>
              </a:rPr>
              <a:t>Order</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ID</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Customer</a:t>
            </a:r>
            <a:r>
              <a:rPr sz="1000" spc="-34" dirty="0">
                <a:latin typeface="Calibri" panose="020F0502020204030204" pitchFamily="34" charset="0"/>
                <a:ea typeface="Calibri" panose="020F0502020204030204" pitchFamily="34" charset="0"/>
                <a:cs typeface="Calibri" panose="020F0502020204030204" pitchFamily="34" charset="0"/>
              </a:rPr>
              <a:t> </a:t>
            </a:r>
            <a:r>
              <a:rPr sz="1000" spc="-14" dirty="0">
                <a:latin typeface="Calibri" panose="020F0502020204030204" pitchFamily="34" charset="0"/>
                <a:ea typeface="Calibri" panose="020F0502020204030204" pitchFamily="34" charset="0"/>
                <a:cs typeface="Calibri" panose="020F0502020204030204" pitchFamily="34" charset="0"/>
              </a:rPr>
              <a:t>Name</a:t>
            </a:r>
            <a:r>
              <a:rPr sz="100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r>
              <a:rPr sz="1000" dirty="0">
                <a:latin typeface="Calibri" panose="020F0502020204030204" pitchFamily="34" charset="0"/>
                <a:ea typeface="Calibri" panose="020F0502020204030204" pitchFamily="34" charset="0"/>
                <a:cs typeface="Calibri" panose="020F0502020204030204" pitchFamily="34" charset="0"/>
              </a:rPr>
              <a:t>	Sub</a:t>
            </a:r>
            <a:r>
              <a:rPr sz="1000" spc="-20"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Category</a:t>
            </a:r>
            <a:endParaRPr sz="1000">
              <a:latin typeface="Calibri" panose="020F0502020204030204" pitchFamily="34" charset="0"/>
              <a:ea typeface="Calibri" panose="020F0502020204030204" pitchFamily="34" charset="0"/>
              <a:cs typeface="Calibri" panose="020F0502020204030204" pitchFamily="34" charset="0"/>
            </a:endParaRPr>
          </a:p>
        </p:txBody>
      </p:sp>
      <p:sp>
        <p:nvSpPr>
          <p:cNvPr id="33" name="object 33"/>
          <p:cNvSpPr/>
          <p:nvPr/>
        </p:nvSpPr>
        <p:spPr>
          <a:xfrm>
            <a:off x="4069773" y="4340802"/>
            <a:ext cx="3441556" cy="664585"/>
          </a:xfrm>
          <a:custGeom>
            <a:avLst/>
            <a:gdLst/>
            <a:ahLst/>
            <a:cxnLst/>
            <a:rect l="l" t="t" r="r" b="b"/>
            <a:pathLst>
              <a:path w="5047615" h="974725">
                <a:moveTo>
                  <a:pt x="841375" y="650240"/>
                </a:moveTo>
                <a:lnTo>
                  <a:pt x="0" y="650240"/>
                </a:lnTo>
                <a:lnTo>
                  <a:pt x="0" y="812165"/>
                </a:lnTo>
                <a:lnTo>
                  <a:pt x="841375" y="812165"/>
                </a:lnTo>
                <a:lnTo>
                  <a:pt x="841375" y="650240"/>
                </a:lnTo>
                <a:close/>
              </a:path>
              <a:path w="5047615" h="974725">
                <a:moveTo>
                  <a:pt x="841375" y="325120"/>
                </a:moveTo>
                <a:lnTo>
                  <a:pt x="0" y="325120"/>
                </a:lnTo>
                <a:lnTo>
                  <a:pt x="0" y="487045"/>
                </a:lnTo>
                <a:lnTo>
                  <a:pt x="841375" y="487045"/>
                </a:lnTo>
                <a:lnTo>
                  <a:pt x="841375" y="325120"/>
                </a:lnTo>
                <a:close/>
              </a:path>
              <a:path w="5047615" h="974725">
                <a:moveTo>
                  <a:pt x="925195" y="0"/>
                </a:moveTo>
                <a:lnTo>
                  <a:pt x="0" y="0"/>
                </a:lnTo>
                <a:lnTo>
                  <a:pt x="0" y="161925"/>
                </a:lnTo>
                <a:lnTo>
                  <a:pt x="925195" y="161925"/>
                </a:lnTo>
                <a:lnTo>
                  <a:pt x="925195" y="0"/>
                </a:lnTo>
                <a:close/>
              </a:path>
              <a:path w="5047615" h="974725">
                <a:moveTo>
                  <a:pt x="5047615" y="812800"/>
                </a:moveTo>
                <a:lnTo>
                  <a:pt x="0" y="812800"/>
                </a:lnTo>
                <a:lnTo>
                  <a:pt x="0" y="974725"/>
                </a:lnTo>
                <a:lnTo>
                  <a:pt x="5047615" y="974725"/>
                </a:lnTo>
                <a:lnTo>
                  <a:pt x="5047615" y="812800"/>
                </a:lnTo>
                <a:close/>
              </a:path>
              <a:path w="5047615" h="974725">
                <a:moveTo>
                  <a:pt x="5047615" y="487680"/>
                </a:moveTo>
                <a:lnTo>
                  <a:pt x="0" y="487680"/>
                </a:lnTo>
                <a:lnTo>
                  <a:pt x="0" y="649605"/>
                </a:lnTo>
                <a:lnTo>
                  <a:pt x="5047615" y="649605"/>
                </a:lnTo>
                <a:lnTo>
                  <a:pt x="5047615" y="487680"/>
                </a:lnTo>
                <a:close/>
              </a:path>
              <a:path w="5047615" h="974725">
                <a:moveTo>
                  <a:pt x="5047615" y="162560"/>
                </a:moveTo>
                <a:lnTo>
                  <a:pt x="0" y="162560"/>
                </a:lnTo>
                <a:lnTo>
                  <a:pt x="0" y="324485"/>
                </a:lnTo>
                <a:lnTo>
                  <a:pt x="5047615" y="324485"/>
                </a:lnTo>
                <a:lnTo>
                  <a:pt x="5047615" y="162560"/>
                </a:lnTo>
                <a:close/>
              </a:path>
            </a:pathLst>
          </a:custGeom>
          <a:solidFill>
            <a:srgbClr val="EDEDED"/>
          </a:solidFill>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4" name="object 34"/>
          <p:cNvGraphicFramePr>
            <a:graphicFrameLocks noGrp="1"/>
          </p:cNvGraphicFramePr>
          <p:nvPr>
            <p:extLst>
              <p:ext uri="{D42A27DB-BD31-4B8C-83A1-F6EECF244321}">
                <p14:modId xmlns:p14="http://schemas.microsoft.com/office/powerpoint/2010/main" val="3939169316"/>
              </p:ext>
            </p:extLst>
          </p:nvPr>
        </p:nvGraphicFramePr>
        <p:xfrm>
          <a:off x="4069773" y="3897457"/>
          <a:ext cx="3446750" cy="1971675"/>
        </p:xfrm>
        <a:graphic>
          <a:graphicData uri="http://schemas.openxmlformats.org/drawingml/2006/table">
            <a:tbl>
              <a:tblPr firstRow="1" bandRow="1">
                <a:tableStyleId>{2D5ABB26-0587-4C30-8999-92F81FD0307C}</a:tableStyleId>
              </a:tblPr>
              <a:tblGrid>
                <a:gridCol w="408709">
                  <a:extLst>
                    <a:ext uri="{9D8B030D-6E8A-4147-A177-3AD203B41FA5}">
                      <a16:colId xmlns:a16="http://schemas.microsoft.com/office/drawing/2014/main" val="20000"/>
                    </a:ext>
                  </a:extLst>
                </a:gridCol>
                <a:gridCol w="171883">
                  <a:extLst>
                    <a:ext uri="{9D8B030D-6E8A-4147-A177-3AD203B41FA5}">
                      <a16:colId xmlns:a16="http://schemas.microsoft.com/office/drawing/2014/main" val="20001"/>
                    </a:ext>
                  </a:extLst>
                </a:gridCol>
                <a:gridCol w="56284">
                  <a:extLst>
                    <a:ext uri="{9D8B030D-6E8A-4147-A177-3AD203B41FA5}">
                      <a16:colId xmlns:a16="http://schemas.microsoft.com/office/drawing/2014/main" val="20002"/>
                    </a:ext>
                  </a:extLst>
                </a:gridCol>
                <a:gridCol w="917864">
                  <a:extLst>
                    <a:ext uri="{9D8B030D-6E8A-4147-A177-3AD203B41FA5}">
                      <a16:colId xmlns:a16="http://schemas.microsoft.com/office/drawing/2014/main" val="20003"/>
                    </a:ext>
                  </a:extLst>
                </a:gridCol>
                <a:gridCol w="1003155">
                  <a:extLst>
                    <a:ext uri="{9D8B030D-6E8A-4147-A177-3AD203B41FA5}">
                      <a16:colId xmlns:a16="http://schemas.microsoft.com/office/drawing/2014/main" val="20004"/>
                    </a:ext>
                  </a:extLst>
                </a:gridCol>
                <a:gridCol w="888855">
                  <a:extLst>
                    <a:ext uri="{9D8B030D-6E8A-4147-A177-3AD203B41FA5}">
                      <a16:colId xmlns:a16="http://schemas.microsoft.com/office/drawing/2014/main" val="20005"/>
                    </a:ext>
                  </a:extLst>
                </a:gridCol>
              </a:tblGrid>
              <a:tr h="110403">
                <a:tc>
                  <a:txBody>
                    <a:bodyPr/>
                    <a:lstStyle/>
                    <a:p>
                      <a:pPr marL="635">
                        <a:lnSpc>
                          <a:spcPts val="1180"/>
                        </a:lnSpc>
                        <a:tabLst>
                          <a:tab pos="505459" algn="l"/>
                        </a:tabLst>
                      </a:pPr>
                      <a:r>
                        <a:rPr sz="700" spc="-20" dirty="0">
                          <a:latin typeface="Calibri" panose="020F0502020204030204" pitchFamily="34" charset="0"/>
                          <a:ea typeface="Calibri" panose="020F0502020204030204" pitchFamily="34" charset="0"/>
                          <a:cs typeface="Calibri" panose="020F0502020204030204" pitchFamily="34" charset="0"/>
                        </a:rPr>
                        <a:t>City</a:t>
                      </a:r>
                      <a:r>
                        <a:rPr sz="700" dirty="0">
                          <a:latin typeface="Calibri" panose="020F0502020204030204" pitchFamily="34" charset="0"/>
                          <a:ea typeface="Calibri" panose="020F0502020204030204" pitchFamily="34" charset="0"/>
                          <a:cs typeface="Calibri" panose="020F0502020204030204" pitchFamily="34" charset="0"/>
                        </a:rPr>
                        <a:t>	</a:t>
                      </a:r>
                      <a:r>
                        <a:rPr sz="700" spc="-50" dirty="0">
                          <a:latin typeface="Calibri" panose="020F0502020204030204" pitchFamily="34" charset="0"/>
                          <a:ea typeface="Calibri" panose="020F0502020204030204" pitchFamily="34" charset="0"/>
                          <a:cs typeface="Calibri" panose="020F0502020204030204" pitchFamily="34" charset="0"/>
                        </a:rPr>
                        <a: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gridSpan="5">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09970">
                <a:tc>
                  <a:txBody>
                    <a:bodyPr/>
                    <a:lstStyle/>
                    <a:p>
                      <a:pPr marL="635" marR="3175">
                        <a:lnSpc>
                          <a:spcPts val="1180"/>
                        </a:lnSpc>
                      </a:pPr>
                      <a:r>
                        <a:rPr sz="700" spc="-50" dirty="0">
                          <a:latin typeface="Calibri" panose="020F0502020204030204" pitchFamily="34" charset="0"/>
                          <a:ea typeface="Calibri" panose="020F0502020204030204" pitchFamily="34" charset="0"/>
                          <a:cs typeface="Calibri" panose="020F0502020204030204" pitchFamily="34" charset="0"/>
                        </a:rPr>
                        <a:t>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OD1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244475"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Harish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202565"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Oil</a:t>
                      </a:r>
                      <a:r>
                        <a:rPr sz="700" spc="-2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&amp;</a:t>
                      </a:r>
                      <a:r>
                        <a:rPr sz="700" spc="-2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Masala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Masalas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836">
                <a:tc>
                  <a:txBody>
                    <a:bodyPr/>
                    <a:lstStyle/>
                    <a:p>
                      <a:pPr marL="635" marR="3175">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Vellore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F4F4F4"/>
                    </a:solidFill>
                  </a:tcPr>
                </a:tc>
                <a:extLst>
                  <a:ext uri="{0D108BD9-81ED-4DB2-BD59-A6C34878D82A}">
                    <a16:rowId xmlns:a16="http://schemas.microsoft.com/office/drawing/2014/main" val="10002"/>
                  </a:ext>
                </a:extLst>
              </a:tr>
              <a:tr h="110403">
                <a:tc>
                  <a:txBody>
                    <a:bodyPr/>
                    <a:lstStyle/>
                    <a:p>
                      <a:pPr marL="635" marR="3175">
                        <a:lnSpc>
                          <a:spcPts val="1175"/>
                        </a:lnSpc>
                      </a:pPr>
                      <a:r>
                        <a:rPr sz="700" spc="-50" dirty="0">
                          <a:latin typeface="Calibri" panose="020F0502020204030204" pitchFamily="34" charset="0"/>
                          <a:ea typeface="Calibri" panose="020F0502020204030204" pitchFamily="34" charset="0"/>
                          <a:cs typeface="Calibri" panose="020F0502020204030204" pitchFamily="34" charset="0"/>
                        </a:rPr>
                        <a:t>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ctr">
                        <a:lnSpc>
                          <a:spcPts val="1175"/>
                        </a:lnSpc>
                      </a:pPr>
                      <a:r>
                        <a:rPr sz="700" spc="-25" dirty="0">
                          <a:latin typeface="Calibri" panose="020F0502020204030204" pitchFamily="34" charset="0"/>
                          <a:ea typeface="Calibri" panose="020F0502020204030204" pitchFamily="34" charset="0"/>
                          <a:cs typeface="Calibri" panose="020F0502020204030204" pitchFamily="34" charset="0"/>
                        </a:rPr>
                        <a:t>OD2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nSpc>
                          <a:spcPct val="100000"/>
                        </a:lnSpc>
                      </a:pPr>
                      <a:endParaRPr sz="6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244475"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Sudha</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202565"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Beverages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Health</a:t>
                      </a:r>
                      <a:r>
                        <a:rPr sz="700" spc="-6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Drinks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669348">
                <a:tc gridSpan="6">
                  <a:txBody>
                    <a:bodyPr/>
                    <a:lstStyle/>
                    <a:p>
                      <a:pPr marL="635">
                        <a:lnSpc>
                          <a:spcPts val="1220"/>
                        </a:lnSpc>
                      </a:pPr>
                      <a:r>
                        <a:rPr sz="700" spc="-10" dirty="0">
                          <a:latin typeface="Calibri" panose="020F0502020204030204" pitchFamily="34" charset="0"/>
                          <a:ea typeface="Calibri" panose="020F0502020204030204" pitchFamily="34" charset="0"/>
                          <a:cs typeface="Calibri" panose="020F0502020204030204" pitchFamily="34" charset="0"/>
                        </a:rPr>
                        <a:t>Krishnagiri</a:t>
                      </a:r>
                      <a:endParaRPr sz="700" dirty="0">
                        <a:latin typeface="Calibri" panose="020F0502020204030204" pitchFamily="34" charset="0"/>
                        <a:ea typeface="Calibri" panose="020F0502020204030204" pitchFamily="34" charset="0"/>
                        <a:cs typeface="Calibri" panose="020F0502020204030204" pitchFamily="34" charset="0"/>
                      </a:endParaRPr>
                    </a:p>
                    <a:p>
                      <a:pPr marL="635" indent="588645">
                        <a:lnSpc>
                          <a:spcPts val="1280"/>
                        </a:lnSpc>
                        <a:spcBef>
                          <a:spcPts val="55"/>
                        </a:spcBef>
                        <a:buAutoNum type="arabicPlain" startAt="2"/>
                        <a:tabLst>
                          <a:tab pos="589280" algn="l"/>
                          <a:tab pos="1430655" algn="l"/>
                          <a:tab pos="2607945" algn="l"/>
                          <a:tab pos="4037965" algn="l"/>
                        </a:tabLst>
                      </a:pPr>
                      <a:r>
                        <a:rPr sz="700" spc="-25" dirty="0">
                          <a:latin typeface="Calibri" panose="020F0502020204030204" pitchFamily="34" charset="0"/>
                          <a:ea typeface="Calibri" panose="020F0502020204030204" pitchFamily="34" charset="0"/>
                          <a:cs typeface="Calibri" panose="020F0502020204030204" pitchFamily="34" charset="0"/>
                        </a:rPr>
                        <a:t>OD3</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Hussain</a:t>
                      </a:r>
                      <a:r>
                        <a:rPr sz="700" dirty="0">
                          <a:latin typeface="Calibri" panose="020F0502020204030204" pitchFamily="34" charset="0"/>
                          <a:ea typeface="Calibri" panose="020F0502020204030204" pitchFamily="34" charset="0"/>
                          <a:cs typeface="Calibri" panose="020F0502020204030204" pitchFamily="34" charset="0"/>
                        </a:rPr>
                        <a:t>	Food</a:t>
                      </a:r>
                      <a:r>
                        <a:rPr sz="700" spc="-4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Grains</a:t>
                      </a:r>
                      <a:r>
                        <a:rPr sz="700" dirty="0">
                          <a:latin typeface="Calibri" panose="020F0502020204030204" pitchFamily="34" charset="0"/>
                          <a:ea typeface="Calibri" panose="020F0502020204030204" pitchFamily="34" charset="0"/>
                          <a:cs typeface="Calibri" panose="020F0502020204030204" pitchFamily="34" charset="0"/>
                        </a:rPr>
                        <a:t>	Atta</a:t>
                      </a:r>
                      <a:r>
                        <a:rPr sz="700" spc="-25"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&amp;</a:t>
                      </a:r>
                      <a:r>
                        <a:rPr sz="700" spc="-2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Flour Perambalur</a:t>
                      </a:r>
                      <a:endParaRPr sz="700" dirty="0">
                        <a:latin typeface="Calibri" panose="020F0502020204030204" pitchFamily="34" charset="0"/>
                        <a:ea typeface="Calibri" panose="020F0502020204030204" pitchFamily="34" charset="0"/>
                        <a:cs typeface="Calibri" panose="020F0502020204030204" pitchFamily="34" charset="0"/>
                      </a:endParaRPr>
                    </a:p>
                    <a:p>
                      <a:pPr marL="635" indent="588645">
                        <a:lnSpc>
                          <a:spcPts val="1280"/>
                        </a:lnSpc>
                        <a:buAutoNum type="arabicPlain" startAt="2"/>
                        <a:tabLst>
                          <a:tab pos="589280" algn="l"/>
                          <a:tab pos="1430655" algn="l"/>
                          <a:tab pos="2187575" algn="l"/>
                          <a:tab pos="3701415" algn="l"/>
                        </a:tabLst>
                      </a:pPr>
                      <a:r>
                        <a:rPr sz="700" spc="-25" dirty="0">
                          <a:latin typeface="Calibri" panose="020F0502020204030204" pitchFamily="34" charset="0"/>
                          <a:ea typeface="Calibri" panose="020F0502020204030204" pitchFamily="34" charset="0"/>
                          <a:cs typeface="Calibri" panose="020F0502020204030204" pitchFamily="34" charset="0"/>
                        </a:rPr>
                        <a:t>OD4</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Jackson</a:t>
                      </a:r>
                      <a:r>
                        <a:rPr sz="700" dirty="0">
                          <a:latin typeface="Calibri" panose="020F0502020204030204" pitchFamily="34" charset="0"/>
                          <a:ea typeface="Calibri" panose="020F0502020204030204" pitchFamily="34" charset="0"/>
                          <a:cs typeface="Calibri" panose="020F0502020204030204" pitchFamily="34" charset="0"/>
                        </a:rPr>
                        <a:t>	Fruits</a:t>
                      </a:r>
                      <a:r>
                        <a:rPr sz="700" spc="-40" dirty="0">
                          <a:latin typeface="Calibri" panose="020F0502020204030204" pitchFamily="34" charset="0"/>
                          <a:ea typeface="Calibri" panose="020F0502020204030204" pitchFamily="34" charset="0"/>
                          <a:cs typeface="Calibri" panose="020F0502020204030204" pitchFamily="34" charset="0"/>
                        </a:rPr>
                        <a:t> </a:t>
                      </a:r>
                      <a:r>
                        <a:rPr sz="700" dirty="0">
                          <a:latin typeface="Calibri" panose="020F0502020204030204" pitchFamily="34" charset="0"/>
                          <a:ea typeface="Calibri" panose="020F0502020204030204" pitchFamily="34" charset="0"/>
                          <a:cs typeface="Calibri" panose="020F0502020204030204" pitchFamily="34" charset="0"/>
                        </a:rPr>
                        <a:t>&amp;</a:t>
                      </a:r>
                      <a:r>
                        <a:rPr sz="700" spc="-3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Veggies</a:t>
                      </a:r>
                      <a:r>
                        <a:rPr sz="700" dirty="0">
                          <a:latin typeface="Calibri" panose="020F0502020204030204" pitchFamily="34" charset="0"/>
                          <a:ea typeface="Calibri" panose="020F0502020204030204" pitchFamily="34" charset="0"/>
                          <a:cs typeface="Calibri" panose="020F0502020204030204" pitchFamily="34" charset="0"/>
                        </a:rPr>
                        <a:t>	Fresh</a:t>
                      </a:r>
                      <a:r>
                        <a:rPr sz="700" spc="-5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Vegetables Dharmapuri</a:t>
                      </a:r>
                      <a:endParaRPr sz="700" dirty="0">
                        <a:latin typeface="Calibri" panose="020F0502020204030204" pitchFamily="34" charset="0"/>
                        <a:ea typeface="Calibri" panose="020F0502020204030204" pitchFamily="34" charset="0"/>
                        <a:cs typeface="Calibri" panose="020F0502020204030204" pitchFamily="34" charset="0"/>
                      </a:endParaRPr>
                    </a:p>
                    <a:p>
                      <a:pPr marL="589280" indent="-588645">
                        <a:lnSpc>
                          <a:spcPts val="1185"/>
                        </a:lnSpc>
                        <a:buAutoNum type="arabicPlain" startAt="2"/>
                        <a:tabLst>
                          <a:tab pos="589280" algn="l"/>
                          <a:tab pos="1430655" algn="l"/>
                          <a:tab pos="2607945" algn="l"/>
                          <a:tab pos="3785235" algn="l"/>
                        </a:tabLst>
                      </a:pPr>
                      <a:r>
                        <a:rPr sz="700" spc="-25" dirty="0">
                          <a:latin typeface="Calibri" panose="020F0502020204030204" pitchFamily="34" charset="0"/>
                          <a:ea typeface="Calibri" panose="020F0502020204030204" pitchFamily="34" charset="0"/>
                          <a:cs typeface="Calibri" panose="020F0502020204030204" pitchFamily="34" charset="0"/>
                        </a:rPr>
                        <a:t>OD5</a:t>
                      </a:r>
                      <a:r>
                        <a:rPr sz="70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Ridhesh</a:t>
                      </a:r>
                      <a:r>
                        <a:rPr sz="700" dirty="0">
                          <a:latin typeface="Calibri" panose="020F0502020204030204" pitchFamily="34" charset="0"/>
                          <a:ea typeface="Calibri" panose="020F0502020204030204" pitchFamily="34" charset="0"/>
                          <a:cs typeface="Calibri" panose="020F0502020204030204" pitchFamily="34" charset="0"/>
                        </a:rPr>
                        <a:t>	Food</a:t>
                      </a:r>
                      <a:r>
                        <a:rPr sz="700" spc="-45"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Grains</a:t>
                      </a:r>
                      <a:r>
                        <a:rPr sz="700" dirty="0">
                          <a:latin typeface="Calibri" panose="020F0502020204030204" pitchFamily="34" charset="0"/>
                          <a:ea typeface="Calibri" panose="020F0502020204030204" pitchFamily="34" charset="0"/>
                          <a:cs typeface="Calibri" panose="020F0502020204030204" pitchFamily="34" charset="0"/>
                        </a:rPr>
                        <a:t>	Organic</a:t>
                      </a:r>
                      <a:r>
                        <a:rPr sz="700" spc="-80" dirty="0">
                          <a:latin typeface="Calibri" panose="020F0502020204030204" pitchFamily="34" charset="0"/>
                          <a:ea typeface="Calibri" panose="020F0502020204030204" pitchFamily="34" charset="0"/>
                          <a:cs typeface="Calibri" panose="020F0502020204030204" pitchFamily="34" charset="0"/>
                        </a:rPr>
                        <a:t> </a:t>
                      </a:r>
                      <a:r>
                        <a:rPr sz="700" spc="-10" dirty="0">
                          <a:latin typeface="Calibri" panose="020F0502020204030204" pitchFamily="34" charset="0"/>
                          <a:ea typeface="Calibri" panose="020F0502020204030204" pitchFamily="34" charset="0"/>
                          <a:cs typeface="Calibri" panose="020F0502020204030204" pitchFamily="34" charset="0"/>
                        </a:rPr>
                        <a:t>Staples</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35" name="object 35"/>
          <p:cNvSpPr txBox="1"/>
          <p:nvPr/>
        </p:nvSpPr>
        <p:spPr>
          <a:xfrm>
            <a:off x="4069773" y="5005820"/>
            <a:ext cx="237692" cy="218008"/>
          </a:xfrm>
          <a:prstGeom prst="rect">
            <a:avLst/>
          </a:prstGeom>
          <a:solidFill>
            <a:srgbClr val="EDEDED"/>
          </a:solidFill>
        </p:spPr>
        <p:txBody>
          <a:bodyPr vert="horz" wrap="square" lIns="0" tIns="0" rIns="0" bIns="0" rtlCol="0">
            <a:spAutoFit/>
          </a:bodyPr>
          <a:lstStyle/>
          <a:p>
            <a:pPr marL="433">
              <a:lnSpc>
                <a:spcPts val="842"/>
              </a:lnSpc>
            </a:pPr>
            <a:r>
              <a:rPr sz="1000" spc="-14" dirty="0">
                <a:latin typeface="Calibri" panose="020F0502020204030204" pitchFamily="34" charset="0"/>
                <a:ea typeface="Calibri" panose="020F0502020204030204" pitchFamily="34" charset="0"/>
                <a:cs typeface="Calibri" panose="020F0502020204030204" pitchFamily="34" charset="0"/>
              </a:rPr>
              <a:t>Ooty</a:t>
            </a:r>
            <a:endParaRPr sz="10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6" name="object 36"/>
          <p:cNvGraphicFramePr>
            <a:graphicFrameLocks noGrp="1"/>
          </p:cNvGraphicFramePr>
          <p:nvPr>
            <p:extLst>
              <p:ext uri="{D42A27DB-BD31-4B8C-83A1-F6EECF244321}">
                <p14:modId xmlns:p14="http://schemas.microsoft.com/office/powerpoint/2010/main" val="2137380793"/>
              </p:ext>
            </p:extLst>
          </p:nvPr>
        </p:nvGraphicFramePr>
        <p:xfrm>
          <a:off x="4069773" y="5217102"/>
          <a:ext cx="3213821" cy="826770"/>
        </p:xfrm>
        <a:graphic>
          <a:graphicData uri="http://schemas.openxmlformats.org/drawingml/2006/table">
            <a:tbl>
              <a:tblPr firstRow="1" bandRow="1">
                <a:tableStyleId>{2D5ABB26-0587-4C30-8999-92F81FD0307C}</a:tableStyleId>
              </a:tblPr>
              <a:tblGrid>
                <a:gridCol w="717839">
                  <a:extLst>
                    <a:ext uri="{9D8B030D-6E8A-4147-A177-3AD203B41FA5}">
                      <a16:colId xmlns:a16="http://schemas.microsoft.com/office/drawing/2014/main" val="20000"/>
                    </a:ext>
                  </a:extLst>
                </a:gridCol>
                <a:gridCol w="430357">
                  <a:extLst>
                    <a:ext uri="{9D8B030D-6E8A-4147-A177-3AD203B41FA5}">
                      <a16:colId xmlns:a16="http://schemas.microsoft.com/office/drawing/2014/main" val="20001"/>
                    </a:ext>
                  </a:extLst>
                </a:gridCol>
                <a:gridCol w="401782">
                  <a:extLst>
                    <a:ext uri="{9D8B030D-6E8A-4147-A177-3AD203B41FA5}">
                      <a16:colId xmlns:a16="http://schemas.microsoft.com/office/drawing/2014/main" val="20002"/>
                    </a:ext>
                  </a:extLst>
                </a:gridCol>
                <a:gridCol w="573665">
                  <a:extLst>
                    <a:ext uri="{9D8B030D-6E8A-4147-A177-3AD203B41FA5}">
                      <a16:colId xmlns:a16="http://schemas.microsoft.com/office/drawing/2014/main" val="20003"/>
                    </a:ext>
                  </a:extLst>
                </a:gridCol>
                <a:gridCol w="458931">
                  <a:extLst>
                    <a:ext uri="{9D8B030D-6E8A-4147-A177-3AD203B41FA5}">
                      <a16:colId xmlns:a16="http://schemas.microsoft.com/office/drawing/2014/main" val="20004"/>
                    </a:ext>
                  </a:extLst>
                </a:gridCol>
                <a:gridCol w="631247">
                  <a:extLst>
                    <a:ext uri="{9D8B030D-6E8A-4147-A177-3AD203B41FA5}">
                      <a16:colId xmlns:a16="http://schemas.microsoft.com/office/drawing/2014/main" val="20005"/>
                    </a:ext>
                  </a:extLst>
                </a:gridCol>
              </a:tblGrid>
              <a:tr h="110403">
                <a:tc>
                  <a:txBody>
                    <a:bodyPr/>
                    <a:lstStyle/>
                    <a:p>
                      <a:pPr marR="3429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Order</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Date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Region</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Sales</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Discount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Profit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State</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0"/>
                  </a:ext>
                </a:extLst>
              </a:tr>
              <a:tr h="110836">
                <a:tc>
                  <a:txBody>
                    <a:bodyPr/>
                    <a:lstStyle/>
                    <a:p>
                      <a:pPr marR="3429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0</a:t>
                      </a:r>
                      <a:r>
                        <a:rPr sz="700" spc="6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2017-11-</a:t>
                      </a:r>
                      <a:r>
                        <a:rPr sz="700" spc="-25" dirty="0">
                          <a:latin typeface="Calibri" panose="020F0502020204030204" pitchFamily="34" charset="0"/>
                          <a:ea typeface="Calibri" panose="020F0502020204030204" pitchFamily="34" charset="0"/>
                          <a:cs typeface="Calibri" panose="020F0502020204030204" pitchFamily="34" charset="0"/>
                        </a:rPr>
                        <a:t>08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North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1254</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401.28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1"/>
                  </a:ext>
                </a:extLst>
              </a:tr>
              <a:tr h="110403">
                <a:tc>
                  <a:txBody>
                    <a:bodyPr/>
                    <a:lstStyle/>
                    <a:p>
                      <a:pPr marR="3429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1</a:t>
                      </a:r>
                      <a:r>
                        <a:rPr sz="700" spc="6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2017-11-</a:t>
                      </a:r>
                      <a:r>
                        <a:rPr sz="700" spc="-25" dirty="0">
                          <a:latin typeface="Calibri" panose="020F0502020204030204" pitchFamily="34" charset="0"/>
                          <a:ea typeface="Calibri" panose="020F0502020204030204" pitchFamily="34" charset="0"/>
                          <a:cs typeface="Calibri" panose="020F0502020204030204" pitchFamily="34" charset="0"/>
                        </a:rPr>
                        <a:t>08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749</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0.18</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149.80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2"/>
                  </a:ext>
                </a:extLst>
              </a:tr>
              <a:tr h="110836">
                <a:tc>
                  <a:txBody>
                    <a:bodyPr/>
                    <a:lstStyle/>
                    <a:p>
                      <a:pPr marR="3429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2</a:t>
                      </a:r>
                      <a:r>
                        <a:rPr sz="700" spc="6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2017-06-</a:t>
                      </a:r>
                      <a:r>
                        <a:rPr sz="700" spc="-25" dirty="0">
                          <a:latin typeface="Calibri" panose="020F0502020204030204" pitchFamily="34" charset="0"/>
                          <a:ea typeface="Calibri" panose="020F0502020204030204" pitchFamily="34" charset="0"/>
                          <a:cs typeface="Calibri" panose="020F0502020204030204" pitchFamily="34" charset="0"/>
                        </a:rPr>
                        <a:t>12</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West</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2360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165.20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3"/>
                  </a:ext>
                </a:extLst>
              </a:tr>
              <a:tr h="110836">
                <a:tc>
                  <a:txBody>
                    <a:bodyPr/>
                    <a:lstStyle/>
                    <a:p>
                      <a:pPr marR="34290"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3</a:t>
                      </a:r>
                      <a:r>
                        <a:rPr sz="700" spc="6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2016-10-</a:t>
                      </a:r>
                      <a:r>
                        <a:rPr sz="700" spc="-25" dirty="0">
                          <a:latin typeface="Calibri" panose="020F0502020204030204" pitchFamily="34" charset="0"/>
                          <a:ea typeface="Calibri" panose="020F0502020204030204" pitchFamily="34" charset="0"/>
                          <a:cs typeface="Calibri" panose="020F0502020204030204" pitchFamily="34" charset="0"/>
                        </a:rPr>
                        <a:t>11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5" dirty="0">
                          <a:latin typeface="Calibri" panose="020F0502020204030204" pitchFamily="34" charset="0"/>
                          <a:ea typeface="Calibri" panose="020F0502020204030204" pitchFamily="34" charset="0"/>
                          <a:cs typeface="Calibri" panose="020F0502020204030204" pitchFamily="34" charset="0"/>
                        </a:rPr>
                        <a:t>896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20" dirty="0">
                          <a:latin typeface="Calibri" panose="020F0502020204030204" pitchFamily="34" charset="0"/>
                          <a:ea typeface="Calibri" panose="020F0502020204030204" pitchFamily="34" charset="0"/>
                          <a:cs typeface="Calibri" panose="020F0502020204030204" pitchFamily="34" charset="0"/>
                        </a:rPr>
                        <a:t>0.25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80"/>
                        </a:lnSpc>
                      </a:pPr>
                      <a:r>
                        <a:rPr sz="700" spc="-10" dirty="0">
                          <a:latin typeface="Calibri" panose="020F0502020204030204" pitchFamily="34" charset="0"/>
                          <a:ea typeface="Calibri" panose="020F0502020204030204" pitchFamily="34" charset="0"/>
                          <a:cs typeface="Calibri" panose="020F0502020204030204" pitchFamily="34" charset="0"/>
                        </a:rPr>
                        <a:t>89.60</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80"/>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4"/>
                  </a:ext>
                </a:extLst>
              </a:tr>
              <a:tr h="110403">
                <a:tc>
                  <a:txBody>
                    <a:bodyPr/>
                    <a:lstStyle/>
                    <a:p>
                      <a:pPr marR="34290"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4</a:t>
                      </a:r>
                      <a:r>
                        <a:rPr sz="700" spc="60"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2016-10-</a:t>
                      </a:r>
                      <a:r>
                        <a:rPr sz="700" spc="-25" dirty="0">
                          <a:latin typeface="Calibri" panose="020F0502020204030204" pitchFamily="34" charset="0"/>
                          <a:ea typeface="Calibri" panose="020F0502020204030204" pitchFamily="34" charset="0"/>
                          <a:cs typeface="Calibri" panose="020F0502020204030204" pitchFamily="34" charset="0"/>
                        </a:rPr>
                        <a:t>11</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South</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2355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20" dirty="0">
                          <a:latin typeface="Calibri" panose="020F0502020204030204" pitchFamily="34" charset="0"/>
                          <a:ea typeface="Calibri" panose="020F0502020204030204" pitchFamily="34" charset="0"/>
                          <a:cs typeface="Calibri" panose="020F0502020204030204" pitchFamily="34" charset="0"/>
                        </a:rPr>
                        <a:t>0.26</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marR="76200" algn="r">
                        <a:lnSpc>
                          <a:spcPts val="1175"/>
                        </a:lnSpc>
                      </a:pPr>
                      <a:r>
                        <a:rPr sz="700" spc="-10" dirty="0">
                          <a:latin typeface="Calibri" panose="020F0502020204030204" pitchFamily="34" charset="0"/>
                          <a:ea typeface="Calibri" panose="020F0502020204030204" pitchFamily="34" charset="0"/>
                          <a:cs typeface="Calibri" panose="020F0502020204030204" pitchFamily="34" charset="0"/>
                        </a:rPr>
                        <a:t>918.45</a:t>
                      </a:r>
                      <a:endParaRPr sz="70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tc>
                  <a:txBody>
                    <a:bodyPr/>
                    <a:lstStyle/>
                    <a:p>
                      <a:pPr algn="r">
                        <a:lnSpc>
                          <a:spcPts val="1175"/>
                        </a:lnSpc>
                      </a:pPr>
                      <a:r>
                        <a:rPr sz="700" dirty="0">
                          <a:latin typeface="Calibri" panose="020F0502020204030204" pitchFamily="34" charset="0"/>
                          <a:ea typeface="Calibri" panose="020F0502020204030204" pitchFamily="34" charset="0"/>
                          <a:cs typeface="Calibri" panose="020F0502020204030204" pitchFamily="34" charset="0"/>
                        </a:rPr>
                        <a:t>Tamil</a:t>
                      </a:r>
                      <a:r>
                        <a:rPr sz="700" spc="-55" dirty="0">
                          <a:latin typeface="Calibri" panose="020F0502020204030204" pitchFamily="34" charset="0"/>
                          <a:ea typeface="Calibri" panose="020F0502020204030204" pitchFamily="34" charset="0"/>
                          <a:cs typeface="Calibri" panose="020F0502020204030204" pitchFamily="34" charset="0"/>
                        </a:rPr>
                        <a:t> </a:t>
                      </a:r>
                      <a:r>
                        <a:rPr sz="700" spc="-20" dirty="0">
                          <a:latin typeface="Calibri" panose="020F0502020204030204" pitchFamily="34" charset="0"/>
                          <a:ea typeface="Calibri" panose="020F0502020204030204" pitchFamily="34" charset="0"/>
                          <a:cs typeface="Calibri" panose="020F0502020204030204" pitchFamily="34" charset="0"/>
                        </a:rPr>
                        <a:t>Nadu</a:t>
                      </a:r>
                      <a:endParaRPr sz="700" dirty="0">
                        <a:latin typeface="Calibri" panose="020F0502020204030204" pitchFamily="34" charset="0"/>
                        <a:ea typeface="Calibri" panose="020F0502020204030204" pitchFamily="34" charset="0"/>
                        <a:cs typeface="Calibri" panose="020F0502020204030204" pitchFamily="34" charset="0"/>
                      </a:endParaRPr>
                    </a:p>
                  </a:txBody>
                  <a:tcPr marL="0" marR="0" marT="0" marB="0">
                    <a:solidFill>
                      <a:srgbClr val="EDEDED"/>
                    </a:solidFill>
                  </a:tcPr>
                </a:tc>
                <a:extLst>
                  <a:ext uri="{0D108BD9-81ED-4DB2-BD59-A6C34878D82A}">
                    <a16:rowId xmlns:a16="http://schemas.microsoft.com/office/drawing/2014/main" val="10005"/>
                  </a:ext>
                </a:extLst>
              </a:tr>
            </a:tbl>
          </a:graphicData>
        </a:graphic>
      </p:graphicFrame>
      <p:sp>
        <p:nvSpPr>
          <p:cNvPr id="37" name="object 37"/>
          <p:cNvSpPr/>
          <p:nvPr/>
        </p:nvSpPr>
        <p:spPr>
          <a:xfrm>
            <a:off x="1967345" y="623455"/>
            <a:ext cx="8271164" cy="5304125"/>
          </a:xfrm>
          <a:custGeom>
            <a:avLst/>
            <a:gdLst/>
            <a:ahLst/>
            <a:cxnLst/>
            <a:rect l="l" t="t" r="r" b="b"/>
            <a:pathLst>
              <a:path w="6076315" h="7779384">
                <a:moveTo>
                  <a:pt x="0" y="1904"/>
                </a:moveTo>
                <a:lnTo>
                  <a:pt x="6076315" y="1904"/>
                </a:lnTo>
              </a:path>
              <a:path w="6076315" h="7779384">
                <a:moveTo>
                  <a:pt x="6075045" y="0"/>
                </a:moveTo>
                <a:lnTo>
                  <a:pt x="6075045" y="1006475"/>
                </a:lnTo>
              </a:path>
              <a:path w="6076315" h="7779384">
                <a:moveTo>
                  <a:pt x="1905" y="1006475"/>
                </a:moveTo>
                <a:lnTo>
                  <a:pt x="1905" y="0"/>
                </a:lnTo>
              </a:path>
              <a:path w="6076315" h="7779384">
                <a:moveTo>
                  <a:pt x="6075045" y="879475"/>
                </a:moveTo>
                <a:lnTo>
                  <a:pt x="6075045" y="1296034"/>
                </a:lnTo>
              </a:path>
              <a:path w="6076315" h="7779384">
                <a:moveTo>
                  <a:pt x="1905" y="1296034"/>
                </a:moveTo>
                <a:lnTo>
                  <a:pt x="1905" y="879475"/>
                </a:lnTo>
              </a:path>
              <a:path w="6076315" h="7779384">
                <a:moveTo>
                  <a:pt x="6075045" y="1169034"/>
                </a:moveTo>
                <a:lnTo>
                  <a:pt x="6075045" y="4349115"/>
                </a:lnTo>
              </a:path>
              <a:path w="6076315" h="7779384">
                <a:moveTo>
                  <a:pt x="1905" y="4349115"/>
                </a:moveTo>
                <a:lnTo>
                  <a:pt x="1905" y="1169034"/>
                </a:lnTo>
              </a:path>
              <a:path w="6076315" h="7779384">
                <a:moveTo>
                  <a:pt x="6075045" y="4222115"/>
                </a:moveTo>
                <a:lnTo>
                  <a:pt x="6075045" y="4638675"/>
                </a:lnTo>
              </a:path>
              <a:path w="6076315" h="7779384">
                <a:moveTo>
                  <a:pt x="1905" y="4638675"/>
                </a:moveTo>
                <a:lnTo>
                  <a:pt x="1905" y="4222115"/>
                </a:lnTo>
              </a:path>
              <a:path w="6076315" h="7779384">
                <a:moveTo>
                  <a:pt x="6075045" y="4511675"/>
                </a:moveTo>
                <a:lnTo>
                  <a:pt x="6075045" y="7779384"/>
                </a:lnTo>
              </a:path>
              <a:path w="6076315" h="7779384">
                <a:moveTo>
                  <a:pt x="6076315" y="7778115"/>
                </a:moveTo>
                <a:lnTo>
                  <a:pt x="0" y="7778115"/>
                </a:lnTo>
              </a:path>
              <a:path w="6076315" h="7779384">
                <a:moveTo>
                  <a:pt x="1905" y="7779384"/>
                </a:moveTo>
                <a:lnTo>
                  <a:pt x="1905" y="4511675"/>
                </a:lnTo>
              </a:path>
              <a:path w="6076315" h="7779384">
                <a:moveTo>
                  <a:pt x="0" y="1904"/>
                </a:moveTo>
                <a:lnTo>
                  <a:pt x="6076315" y="1904"/>
                </a:lnTo>
              </a:path>
              <a:path w="6076315" h="7779384">
                <a:moveTo>
                  <a:pt x="6075045" y="0"/>
                </a:moveTo>
                <a:lnTo>
                  <a:pt x="6075045" y="1006475"/>
                </a:lnTo>
              </a:path>
              <a:path w="6076315" h="7779384">
                <a:moveTo>
                  <a:pt x="1905" y="1006475"/>
                </a:moveTo>
                <a:lnTo>
                  <a:pt x="1905" y="0"/>
                </a:lnTo>
              </a:path>
              <a:path w="6076315" h="7779384">
                <a:moveTo>
                  <a:pt x="6075045" y="879475"/>
                </a:moveTo>
                <a:lnTo>
                  <a:pt x="6075045" y="1296034"/>
                </a:lnTo>
              </a:path>
              <a:path w="6076315" h="7779384">
                <a:moveTo>
                  <a:pt x="1905" y="1296034"/>
                </a:moveTo>
                <a:lnTo>
                  <a:pt x="1905" y="879475"/>
                </a:lnTo>
              </a:path>
              <a:path w="6076315" h="7779384">
                <a:moveTo>
                  <a:pt x="6075045" y="1169034"/>
                </a:moveTo>
                <a:lnTo>
                  <a:pt x="6075045" y="4349115"/>
                </a:lnTo>
              </a:path>
              <a:path w="6076315" h="7779384">
                <a:moveTo>
                  <a:pt x="1905" y="4349115"/>
                </a:moveTo>
                <a:lnTo>
                  <a:pt x="1905" y="1169034"/>
                </a:lnTo>
              </a:path>
              <a:path w="6076315" h="7779384">
                <a:moveTo>
                  <a:pt x="6075045" y="4222115"/>
                </a:moveTo>
                <a:lnTo>
                  <a:pt x="6075045" y="4638675"/>
                </a:lnTo>
              </a:path>
              <a:path w="6076315" h="7779384">
                <a:moveTo>
                  <a:pt x="1905" y="4638675"/>
                </a:moveTo>
                <a:lnTo>
                  <a:pt x="1905" y="4222115"/>
                </a:lnTo>
              </a:path>
              <a:path w="6076315" h="7779384">
                <a:moveTo>
                  <a:pt x="6075045" y="4511675"/>
                </a:moveTo>
                <a:lnTo>
                  <a:pt x="6075045" y="7779384"/>
                </a:lnTo>
              </a:path>
              <a:path w="6076315" h="7779384">
                <a:moveTo>
                  <a:pt x="6076315" y="7778115"/>
                </a:moveTo>
                <a:lnTo>
                  <a:pt x="0" y="7778115"/>
                </a:lnTo>
              </a:path>
              <a:path w="6076315" h="7779384">
                <a:moveTo>
                  <a:pt x="1905" y="7779384"/>
                </a:moveTo>
                <a:lnTo>
                  <a:pt x="1905" y="4511675"/>
                </a:lnTo>
              </a:path>
            </a:pathLst>
          </a:custGeom>
          <a:ln w="3175">
            <a:solidFill>
              <a:srgbClr val="E2E2E2"/>
            </a:solidFill>
          </a:ln>
        </p:spPr>
        <p:txBody>
          <a:bodyPr wrap="square" lIns="0" tIns="0" rIns="0" bIns="0" rtlCol="0"/>
          <a:lstStyle/>
          <a:p>
            <a:endParaRPr sz="10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2188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13711" y="5542250"/>
            <a:ext cx="5853978" cy="524741"/>
            <a:chOff x="847725" y="8128634"/>
            <a:chExt cx="6076950" cy="769620"/>
          </a:xfrm>
        </p:grpSpPr>
        <p:sp>
          <p:nvSpPr>
            <p:cNvPr id="3" name="object 3"/>
            <p:cNvSpPr/>
            <p:nvPr/>
          </p:nvSpPr>
          <p:spPr>
            <a:xfrm>
              <a:off x="847725" y="8128634"/>
              <a:ext cx="6076950" cy="769620"/>
            </a:xfrm>
            <a:custGeom>
              <a:avLst/>
              <a:gdLst/>
              <a:ahLst/>
              <a:cxnLst/>
              <a:rect l="l" t="t" r="r" b="b"/>
              <a:pathLst>
                <a:path w="6076950" h="769620">
                  <a:moveTo>
                    <a:pt x="6076950" y="0"/>
                  </a:moveTo>
                  <a:lnTo>
                    <a:pt x="0" y="0"/>
                  </a:lnTo>
                  <a:lnTo>
                    <a:pt x="0" y="769620"/>
                  </a:lnTo>
                  <a:lnTo>
                    <a:pt x="6076950" y="769620"/>
                  </a:lnTo>
                  <a:lnTo>
                    <a:pt x="6076950" y="0"/>
                  </a:lnTo>
                  <a:close/>
                </a:path>
              </a:pathLst>
            </a:custGeom>
            <a:solidFill>
              <a:srgbClr val="F4F4F4"/>
            </a:solidFill>
          </p:spPr>
          <p:txBody>
            <a:bodyPr wrap="square" lIns="0" tIns="0" rIns="0" bIns="0" rtlCol="0"/>
            <a:lstStyle/>
            <a:p>
              <a:endParaRPr sz="1227" dirty="0"/>
            </a:p>
          </p:txBody>
        </p:sp>
        <p:sp>
          <p:nvSpPr>
            <p:cNvPr id="4" name="object 4"/>
            <p:cNvSpPr/>
            <p:nvPr/>
          </p:nvSpPr>
          <p:spPr>
            <a:xfrm>
              <a:off x="914400" y="8196579"/>
              <a:ext cx="5047615" cy="324485"/>
            </a:xfrm>
            <a:custGeom>
              <a:avLst/>
              <a:gdLst/>
              <a:ahLst/>
              <a:cxnLst/>
              <a:rect l="l" t="t" r="r" b="b"/>
              <a:pathLst>
                <a:path w="5047615" h="324484">
                  <a:moveTo>
                    <a:pt x="925195" y="162560"/>
                  </a:moveTo>
                  <a:lnTo>
                    <a:pt x="0" y="162560"/>
                  </a:lnTo>
                  <a:lnTo>
                    <a:pt x="0" y="324485"/>
                  </a:lnTo>
                  <a:lnTo>
                    <a:pt x="925195" y="324485"/>
                  </a:lnTo>
                  <a:lnTo>
                    <a:pt x="925195" y="162560"/>
                  </a:lnTo>
                  <a:close/>
                </a:path>
                <a:path w="5047615" h="324484">
                  <a:moveTo>
                    <a:pt x="5047615" y="0"/>
                  </a:moveTo>
                  <a:lnTo>
                    <a:pt x="0" y="0"/>
                  </a:lnTo>
                  <a:lnTo>
                    <a:pt x="0" y="161925"/>
                  </a:lnTo>
                  <a:lnTo>
                    <a:pt x="5047615" y="161925"/>
                  </a:lnTo>
                  <a:lnTo>
                    <a:pt x="5047615" y="0"/>
                  </a:lnTo>
                  <a:close/>
                </a:path>
              </a:pathLst>
            </a:custGeom>
            <a:solidFill>
              <a:srgbClr val="EDEDED"/>
            </a:solidFill>
          </p:spPr>
          <p:txBody>
            <a:bodyPr wrap="square" lIns="0" tIns="0" rIns="0" bIns="0" rtlCol="0"/>
            <a:lstStyle/>
            <a:p>
              <a:endParaRPr sz="1227"/>
            </a:p>
          </p:txBody>
        </p:sp>
      </p:grpSp>
      <p:sp>
        <p:nvSpPr>
          <p:cNvPr id="5" name="object 5"/>
          <p:cNvSpPr txBox="1">
            <a:spLocks noGrp="1"/>
          </p:cNvSpPr>
          <p:nvPr>
            <p:ph type="title"/>
          </p:nvPr>
        </p:nvSpPr>
        <p:spPr>
          <a:xfrm>
            <a:off x="1911927" y="545686"/>
            <a:ext cx="7370618" cy="378075"/>
          </a:xfrm>
          <a:prstGeom prst="rect">
            <a:avLst/>
          </a:prstGeom>
        </p:spPr>
        <p:txBody>
          <a:bodyPr vert="horz" wrap="square" lIns="0" tIns="8659" rIns="0" bIns="0" rtlCol="0" anchor="ctr">
            <a:spAutoFit/>
          </a:bodyPr>
          <a:lstStyle/>
          <a:p>
            <a:pPr marL="8659" algn="l">
              <a:lnSpc>
                <a:spcPct val="100000"/>
              </a:lnSpc>
              <a:spcBef>
                <a:spcPts val="68"/>
              </a:spcBef>
            </a:pPr>
            <a:r>
              <a:rPr lang="en-US" sz="2400" b="1" dirty="0">
                <a:solidFill>
                  <a:srgbClr val="0070C0"/>
                </a:solidFill>
                <a:latin typeface="Calibri" panose="020F0502020204030204" pitchFamily="34" charset="0"/>
                <a:ea typeface="Calibri" panose="020F0502020204030204" pitchFamily="34" charset="0"/>
                <a:cs typeface="Calibri" panose="020F0502020204030204" pitchFamily="34" charset="0"/>
              </a:rPr>
              <a:t>C</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ategory</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dirty="0">
                <a:solidFill>
                  <a:srgbClr val="0070C0"/>
                </a:solidFill>
                <a:latin typeface="Calibri" panose="020F0502020204030204" pitchFamily="34" charset="0"/>
                <a:ea typeface="Calibri" panose="020F0502020204030204" pitchFamily="34" charset="0"/>
                <a:cs typeface="Calibri" panose="020F0502020204030204" pitchFamily="34" charset="0"/>
              </a:rPr>
              <a:t>wise</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17" dirty="0">
                <a:solidFill>
                  <a:srgbClr val="0070C0"/>
                </a:solidFill>
                <a:latin typeface="Calibri" panose="020F0502020204030204" pitchFamily="34" charset="0"/>
                <a:ea typeface="Calibri" panose="020F0502020204030204" pitchFamily="34" charset="0"/>
                <a:cs typeface="Calibri" panose="020F0502020204030204" pitchFamily="34" charset="0"/>
              </a:rPr>
              <a:t>sales</a:t>
            </a:r>
          </a:p>
        </p:txBody>
      </p:sp>
      <p:sp>
        <p:nvSpPr>
          <p:cNvPr id="6" name="object 6"/>
          <p:cNvSpPr txBox="1"/>
          <p:nvPr/>
        </p:nvSpPr>
        <p:spPr>
          <a:xfrm>
            <a:off x="1928367" y="1004948"/>
            <a:ext cx="6254894" cy="813596"/>
          </a:xfrm>
          <a:prstGeom prst="rect">
            <a:avLst/>
          </a:prstGeom>
          <a:solidFill>
            <a:srgbClr val="F4F4F4"/>
          </a:solidFill>
          <a:ln w="3175">
            <a:solidFill>
              <a:srgbClr val="E2E2E2"/>
            </a:solidFill>
          </a:ln>
        </p:spPr>
        <p:txBody>
          <a:bodyPr vert="horz" wrap="square" lIns="0" tIns="43728" rIns="0" bIns="0" rtlCol="0">
            <a:spAutoFit/>
          </a:bodyPr>
          <a:lstStyle/>
          <a:p>
            <a:pPr marL="44160" marR="189196">
              <a:spcBef>
                <a:spcPts val="344"/>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category_sales=df.groupby([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().reset_index() category_sales.sort_values(by=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131182"/>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8</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sns.barplot(data=category_sales,x=</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'green'</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131182"/>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plt.xlabel</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254766"/>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plt.title(</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2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wise</a:t>
            </a:r>
            <a:r>
              <a:rPr sz="1000" spc="-20"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2254766"/>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plt.show</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object 7"/>
          <p:cNvPicPr/>
          <p:nvPr/>
        </p:nvPicPr>
        <p:blipFill>
          <a:blip r:embed="rId2" cstate="print"/>
          <a:stretch>
            <a:fillRect/>
          </a:stretch>
        </p:blipFill>
        <p:spPr>
          <a:xfrm>
            <a:off x="1911927" y="2035787"/>
            <a:ext cx="7370618" cy="3265261"/>
          </a:xfrm>
          <a:prstGeom prst="rect">
            <a:avLst/>
          </a:prstGeom>
        </p:spPr>
      </p:pic>
      <p:sp>
        <p:nvSpPr>
          <p:cNvPr id="8" name="object 8"/>
          <p:cNvSpPr txBox="1"/>
          <p:nvPr/>
        </p:nvSpPr>
        <p:spPr>
          <a:xfrm>
            <a:off x="2377941" y="5285075"/>
            <a:ext cx="2287578" cy="193409"/>
          </a:xfrm>
          <a:prstGeom prst="rect">
            <a:avLst/>
          </a:prstGeom>
        </p:spPr>
        <p:txBody>
          <a:bodyPr vert="horz" wrap="square" lIns="0" tIns="8659" rIns="0" bIns="0" rtlCol="0">
            <a:spAutoFit/>
          </a:bodyPr>
          <a:lstStyle/>
          <a:p>
            <a:pPr marL="8659">
              <a:spcBef>
                <a:spcPts val="68"/>
              </a:spcBef>
            </a:pPr>
            <a:r>
              <a:rPr sz="1200" spc="-7" dirty="0">
                <a:solidFill>
                  <a:srgbClr val="FF0000"/>
                </a:solidFill>
                <a:latin typeface="Arial MT"/>
                <a:cs typeface="Arial MT"/>
              </a:rPr>
              <a:t>Observations:</a:t>
            </a:r>
            <a:endParaRPr sz="1200" dirty="0">
              <a:solidFill>
                <a:srgbClr val="FF0000"/>
              </a:solidFill>
              <a:latin typeface="Arial MT"/>
              <a:cs typeface="Arial MT"/>
            </a:endParaRPr>
          </a:p>
        </p:txBody>
      </p:sp>
      <p:sp>
        <p:nvSpPr>
          <p:cNvPr id="9" name="object 9"/>
          <p:cNvSpPr txBox="1"/>
          <p:nvPr/>
        </p:nvSpPr>
        <p:spPr>
          <a:xfrm>
            <a:off x="2313710" y="5565101"/>
            <a:ext cx="5853112" cy="164573"/>
          </a:xfrm>
          <a:prstGeom prst="rect">
            <a:avLst/>
          </a:prstGeom>
          <a:ln w="3175">
            <a:solidFill>
              <a:srgbClr val="E2E2E2"/>
            </a:solidFill>
          </a:ln>
        </p:spPr>
        <p:txBody>
          <a:bodyPr vert="horz" wrap="square" lIns="0" tIns="43728" rIns="0" bIns="0" rtlCol="0">
            <a:spAutoFit/>
          </a:bodyPr>
          <a:lstStyle/>
          <a:p>
            <a:pPr marL="44160" marR="650280">
              <a:lnSpc>
                <a:spcPts val="873"/>
              </a:lnSpc>
              <a:spcBef>
                <a:spcPts val="344"/>
              </a:spcBef>
            </a:pPr>
            <a:r>
              <a:rPr sz="1000" dirty="0">
                <a:latin typeface="Calibri" panose="020F0502020204030204" pitchFamily="34" charset="0"/>
                <a:ea typeface="Calibri" panose="020F0502020204030204" pitchFamily="34" charset="0"/>
                <a:cs typeface="Calibri" panose="020F0502020204030204" pitchFamily="34" charset="0"/>
              </a:rPr>
              <a:t>1.Eggs,meat</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and</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fish</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category</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the</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highest</a:t>
            </a:r>
            <a:r>
              <a:rPr sz="1000" spc="-37"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sales</a:t>
            </a:r>
            <a:r>
              <a:rPr sz="1000" spc="-4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over</a:t>
            </a:r>
            <a:r>
              <a:rPr sz="1000" spc="-37" dirty="0">
                <a:latin typeface="Calibri" panose="020F0502020204030204" pitchFamily="34" charset="0"/>
                <a:ea typeface="Calibri" panose="020F0502020204030204" pitchFamily="34" charset="0"/>
                <a:cs typeface="Calibri" panose="020F0502020204030204" pitchFamily="34" charset="0"/>
              </a:rPr>
              <a:t> </a:t>
            </a:r>
            <a:r>
              <a:rPr sz="1000" spc="-17" dirty="0">
                <a:latin typeface="Calibri" panose="020F0502020204030204" pitchFamily="34" charset="0"/>
                <a:ea typeface="Calibri" panose="020F0502020204030204" pitchFamily="34" charset="0"/>
                <a:cs typeface="Calibri" panose="020F0502020204030204" pitchFamily="34" charset="0"/>
              </a:rPr>
              <a:t>all </a:t>
            </a:r>
            <a:r>
              <a:rPr sz="1000" spc="-7" dirty="0">
                <a:latin typeface="Calibri" panose="020F0502020204030204" pitchFamily="34" charset="0"/>
                <a:ea typeface="Calibri" panose="020F0502020204030204" pitchFamily="34" charset="0"/>
                <a:cs typeface="Calibri" panose="020F0502020204030204" pitchFamily="34" charset="0"/>
              </a:rPr>
              <a:t>categories.</a:t>
            </a:r>
            <a:endParaRPr sz="1000" dirty="0">
              <a:latin typeface="Calibri" panose="020F0502020204030204" pitchFamily="34" charset="0"/>
              <a:ea typeface="Calibri" panose="020F0502020204030204" pitchFamily="34" charset="0"/>
              <a:cs typeface="Calibri" panose="020F0502020204030204" pitchFamily="34" charset="0"/>
            </a:endParaRPr>
          </a:p>
        </p:txBody>
      </p:sp>
      <p:sp>
        <p:nvSpPr>
          <p:cNvPr id="10" name="object 10"/>
          <p:cNvSpPr txBox="1"/>
          <p:nvPr/>
        </p:nvSpPr>
        <p:spPr>
          <a:xfrm>
            <a:off x="2377940" y="5887844"/>
            <a:ext cx="4789623" cy="110800"/>
          </a:xfrm>
          <a:prstGeom prst="rect">
            <a:avLst/>
          </a:prstGeom>
          <a:solidFill>
            <a:srgbClr val="EDEDED"/>
          </a:solidFill>
        </p:spPr>
        <p:txBody>
          <a:bodyPr vert="horz" wrap="square" lIns="0" tIns="0" rIns="0" bIns="0" rtlCol="0">
            <a:spAutoFit/>
          </a:bodyPr>
          <a:lstStyle/>
          <a:p>
            <a:pPr marL="433">
              <a:lnSpc>
                <a:spcPts val="845"/>
              </a:lnSpc>
            </a:pPr>
            <a:r>
              <a:rPr sz="1000" dirty="0">
                <a:latin typeface="Calibri" panose="020F0502020204030204" pitchFamily="34" charset="0"/>
                <a:ea typeface="Calibri" panose="020F0502020204030204" pitchFamily="34" charset="0"/>
                <a:cs typeface="Calibri" panose="020F0502020204030204" pitchFamily="34" charset="0"/>
              </a:rPr>
              <a:t>2.Oil</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and</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Masala</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has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lowest</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sales</a:t>
            </a:r>
            <a:r>
              <a:rPr sz="1000" spc="-31"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among</a:t>
            </a:r>
            <a:r>
              <a:rPr sz="1000" spc="-34" dirty="0">
                <a:latin typeface="Calibri" panose="020F0502020204030204" pitchFamily="34" charset="0"/>
                <a:ea typeface="Calibri" panose="020F0502020204030204" pitchFamily="34" charset="0"/>
                <a:cs typeface="Calibri" panose="020F0502020204030204" pitchFamily="34" charset="0"/>
              </a:rPr>
              <a:t> </a:t>
            </a:r>
            <a:r>
              <a:rPr sz="1000" dirty="0">
                <a:latin typeface="Calibri" panose="020F0502020204030204" pitchFamily="34" charset="0"/>
                <a:ea typeface="Calibri" panose="020F0502020204030204" pitchFamily="34" charset="0"/>
                <a:cs typeface="Calibri" panose="020F0502020204030204" pitchFamily="34" charset="0"/>
              </a:rPr>
              <a:t>all</a:t>
            </a:r>
            <a:r>
              <a:rPr sz="1000" spc="-31" dirty="0">
                <a:latin typeface="Calibri" panose="020F0502020204030204" pitchFamily="34" charset="0"/>
                <a:ea typeface="Calibri" panose="020F0502020204030204" pitchFamily="34" charset="0"/>
                <a:cs typeface="Calibri" panose="020F0502020204030204" pitchFamily="34" charset="0"/>
              </a:rPr>
              <a:t> </a:t>
            </a:r>
            <a:r>
              <a:rPr sz="1000" spc="-7" dirty="0">
                <a:latin typeface="Calibri" panose="020F0502020204030204" pitchFamily="34" charset="0"/>
                <a:ea typeface="Calibri" panose="020F0502020204030204" pitchFamily="34" charset="0"/>
                <a:cs typeface="Calibri" panose="020F0502020204030204" pitchFamily="34" charset="0"/>
              </a:rPr>
              <a:t>categories</a:t>
            </a:r>
            <a:endParaRPr sz="1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99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55272" y="723197"/>
            <a:ext cx="5361709" cy="378075"/>
          </a:xfrm>
          <a:prstGeom prst="rect">
            <a:avLst/>
          </a:prstGeom>
        </p:spPr>
        <p:txBody>
          <a:bodyPr vert="horz" wrap="square" lIns="0" tIns="8659" rIns="0" bIns="0" rtlCol="0" anchor="ctr">
            <a:spAutoFit/>
          </a:bodyPr>
          <a:lstStyle/>
          <a:p>
            <a:pPr marL="8659">
              <a:lnSpc>
                <a:spcPct val="100000"/>
              </a:lnSpc>
              <a:spcBef>
                <a:spcPts val="68"/>
              </a:spcBef>
            </a:pPr>
            <a:r>
              <a:rPr sz="2400" b="1" spc="-55" dirty="0">
                <a:solidFill>
                  <a:srgbClr val="0070C0"/>
                </a:solidFill>
                <a:latin typeface="Calibri" panose="020F0502020204030204" pitchFamily="34" charset="0"/>
                <a:ea typeface="Calibri" panose="020F0502020204030204" pitchFamily="34" charset="0"/>
                <a:cs typeface="Calibri" panose="020F0502020204030204" pitchFamily="34" charset="0"/>
              </a:rPr>
              <a:t>Sales</a:t>
            </a:r>
            <a:r>
              <a:rPr sz="2400" b="1" spc="-75"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by</a:t>
            </a:r>
            <a:r>
              <a:rPr sz="2400" b="1" spc="-72"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sz="2400" b="1" spc="-14" dirty="0">
                <a:solidFill>
                  <a:srgbClr val="0070C0"/>
                </a:solidFill>
                <a:latin typeface="Calibri" panose="020F0502020204030204" pitchFamily="34" charset="0"/>
                <a:ea typeface="Calibri" panose="020F0502020204030204" pitchFamily="34" charset="0"/>
                <a:cs typeface="Calibri" panose="020F0502020204030204" pitchFamily="34" charset="0"/>
              </a:rPr>
              <a:t>Sub-</a:t>
            </a:r>
            <a:r>
              <a:rPr sz="2400" b="1" spc="-7" dirty="0">
                <a:solidFill>
                  <a:srgbClr val="0070C0"/>
                </a:solidFill>
                <a:latin typeface="Calibri" panose="020F0502020204030204" pitchFamily="34" charset="0"/>
                <a:ea typeface="Calibri" panose="020F0502020204030204" pitchFamily="34" charset="0"/>
                <a:cs typeface="Calibri" panose="020F0502020204030204" pitchFamily="34" charset="0"/>
              </a:rPr>
              <a:t>Category</a:t>
            </a:r>
          </a:p>
        </p:txBody>
      </p:sp>
      <p:sp>
        <p:nvSpPr>
          <p:cNvPr id="6" name="object 6"/>
          <p:cNvSpPr txBox="1"/>
          <p:nvPr/>
        </p:nvSpPr>
        <p:spPr>
          <a:xfrm>
            <a:off x="2355272" y="1314882"/>
            <a:ext cx="6774871" cy="1249176"/>
          </a:xfrm>
          <a:prstGeom prst="rect">
            <a:avLst/>
          </a:prstGeom>
          <a:solidFill>
            <a:srgbClr val="F4F4F4"/>
          </a:solidFill>
          <a:ln w="3175">
            <a:solidFill>
              <a:srgbClr val="E2E2E2"/>
            </a:solidFill>
          </a:ln>
        </p:spPr>
        <p:txBody>
          <a:bodyPr vert="horz" wrap="square" lIns="0" tIns="43295" rIns="0" bIns="0" rtlCol="0">
            <a:spAutoFit/>
          </a:bodyPr>
          <a:lstStyle/>
          <a:p>
            <a:pPr marL="44160" marR="1394509">
              <a:spcBef>
                <a:spcPts val="341"/>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Sub_category_sales=df.groupby([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'Sub</a:t>
            </a:r>
            <a:r>
              <a:rPr sz="1000" spc="-24"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sum</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().reset_index() Sub_category_sales.sort_values(by=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plt.figure(figsize=(</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10</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8</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sns.barplot(data=Sub_category_sales,x=</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'Sub Category'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,y=</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,color=</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'orange'</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err="1">
                <a:solidFill>
                  <a:srgbClr val="1E1B1A"/>
                </a:solidFill>
                <a:latin typeface="Calibri" panose="020F0502020204030204" pitchFamily="34" charset="0"/>
                <a:ea typeface="Calibri" panose="020F0502020204030204" pitchFamily="34" charset="0"/>
                <a:cs typeface="Calibri" panose="020F0502020204030204" pitchFamily="34" charset="0"/>
              </a:rPr>
              <a:t>plt.tight_layout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lang="en-US" sz="1000" spc="-7" dirty="0">
              <a:solidFill>
                <a:srgbClr val="1E1B1A"/>
              </a:solidFill>
              <a:latin typeface="Calibri" panose="020F0502020204030204" pitchFamily="34" charset="0"/>
              <a:ea typeface="Calibri" panose="020F0502020204030204" pitchFamily="34" charset="0"/>
              <a:cs typeface="Calibri" panose="020F0502020204030204" pitchFamily="34" charset="0"/>
            </a:endParaRPr>
          </a:p>
          <a:p>
            <a:pPr marL="44160" marR="1394509">
              <a:spcBef>
                <a:spcPts val="341"/>
              </a:spcBef>
            </a:pPr>
            <a:endParaRPr sz="1000" dirty="0">
              <a:latin typeface="Calibri" panose="020F0502020204030204" pitchFamily="34" charset="0"/>
              <a:ea typeface="Calibri" panose="020F0502020204030204" pitchFamily="34" charset="0"/>
              <a:cs typeface="Calibri" panose="020F0502020204030204" pitchFamily="34" charset="0"/>
            </a:endParaRPr>
          </a:p>
          <a:p>
            <a:pPr marL="44160" marR="2598956"/>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plt.xlabel(</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'Sub</a:t>
            </a:r>
            <a:r>
              <a:rPr sz="1000" spc="-109"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plt.ylabel(</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marR="2025307"/>
            <a:r>
              <a:rPr sz="1000" dirty="0">
                <a:solidFill>
                  <a:srgbClr val="1E1B1A"/>
                </a:solidFill>
                <a:latin typeface="Calibri" panose="020F0502020204030204" pitchFamily="34" charset="0"/>
                <a:ea typeface="Calibri" panose="020F0502020204030204" pitchFamily="34" charset="0"/>
                <a:cs typeface="Calibri" panose="020F0502020204030204" pitchFamily="34" charset="0"/>
              </a:rPr>
              <a:t>plt.title(</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'Sub</a:t>
            </a:r>
            <a:r>
              <a:rPr sz="1000" spc="-65"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Category</a:t>
            </a:r>
            <a:r>
              <a:rPr sz="1000" spc="-65"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dirty="0">
                <a:solidFill>
                  <a:srgbClr val="007F00"/>
                </a:solidFill>
                <a:latin typeface="Calibri" panose="020F0502020204030204" pitchFamily="34" charset="0"/>
                <a:ea typeface="Calibri" panose="020F0502020204030204" pitchFamily="34" charset="0"/>
                <a:cs typeface="Calibri" panose="020F0502020204030204" pitchFamily="34" charset="0"/>
              </a:rPr>
              <a:t>wise</a:t>
            </a:r>
            <a:r>
              <a:rPr sz="1000" spc="-65" dirty="0">
                <a:solidFill>
                  <a:srgbClr val="007F00"/>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sales'</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 plt.xticks(rotation=</a:t>
            </a:r>
            <a:r>
              <a:rPr sz="1000" spc="-7" dirty="0">
                <a:solidFill>
                  <a:srgbClr val="A95C00"/>
                </a:solidFill>
                <a:latin typeface="Calibri" panose="020F0502020204030204" pitchFamily="34" charset="0"/>
                <a:ea typeface="Calibri" panose="020F0502020204030204" pitchFamily="34" charset="0"/>
                <a:cs typeface="Calibri" panose="020F0502020204030204" pitchFamily="34" charset="0"/>
              </a:rPr>
              <a:t>45</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r>
              <a:rPr sz="1000" spc="-10" dirty="0">
                <a:solidFill>
                  <a:srgbClr val="1E1B1A"/>
                </a:solidFill>
                <a:latin typeface="Calibri" panose="020F0502020204030204" pitchFamily="34" charset="0"/>
                <a:ea typeface="Calibri" panose="020F0502020204030204" pitchFamily="34" charset="0"/>
                <a:cs typeface="Calibri" panose="020F0502020204030204" pitchFamily="34" charset="0"/>
              </a:rPr>
              <a:t> </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ha=</a:t>
            </a:r>
            <a:r>
              <a:rPr sz="1000" spc="-7" dirty="0">
                <a:solidFill>
                  <a:srgbClr val="007F00"/>
                </a:solidFill>
                <a:latin typeface="Calibri" panose="020F0502020204030204" pitchFamily="34" charset="0"/>
                <a:ea typeface="Calibri" panose="020F0502020204030204" pitchFamily="34" charset="0"/>
                <a:cs typeface="Calibri" panose="020F0502020204030204" pitchFamily="34" charset="0"/>
              </a:rPr>
              <a:t>'right'</a:t>
            </a: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a:t>
            </a:r>
            <a:endParaRPr sz="1000" dirty="0">
              <a:latin typeface="Calibri" panose="020F0502020204030204" pitchFamily="34" charset="0"/>
              <a:ea typeface="Calibri" panose="020F0502020204030204" pitchFamily="34" charset="0"/>
              <a:cs typeface="Calibri" panose="020F0502020204030204" pitchFamily="34" charset="0"/>
            </a:endParaRPr>
          </a:p>
          <a:p>
            <a:pPr marL="44160">
              <a:spcBef>
                <a:spcPts val="743"/>
              </a:spcBef>
            </a:pPr>
            <a:r>
              <a:rPr sz="1000" spc="-7" dirty="0">
                <a:solidFill>
                  <a:srgbClr val="1E1B1A"/>
                </a:solidFill>
                <a:latin typeface="Calibri" panose="020F0502020204030204" pitchFamily="34" charset="0"/>
                <a:ea typeface="Calibri" panose="020F0502020204030204" pitchFamily="34" charset="0"/>
                <a:cs typeface="Calibri" panose="020F0502020204030204" pitchFamily="34" charset="0"/>
              </a:rPr>
              <a:t>plt.show()</a:t>
            </a:r>
            <a:endParaRPr sz="1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object 3">
            <a:extLst>
              <a:ext uri="{FF2B5EF4-FFF2-40B4-BE49-F238E27FC236}">
                <a16:creationId xmlns:a16="http://schemas.microsoft.com/office/drawing/2014/main" id="{FDB4CC99-056D-A181-8388-7423DF1799B6}"/>
              </a:ext>
            </a:extLst>
          </p:cNvPr>
          <p:cNvPicPr/>
          <p:nvPr/>
        </p:nvPicPr>
        <p:blipFill>
          <a:blip r:embed="rId2" cstate="print"/>
          <a:stretch>
            <a:fillRect/>
          </a:stretch>
        </p:blipFill>
        <p:spPr>
          <a:xfrm>
            <a:off x="2299853" y="2777668"/>
            <a:ext cx="6830290" cy="3566678"/>
          </a:xfrm>
          <a:prstGeom prst="rect">
            <a:avLst/>
          </a:prstGeom>
        </p:spPr>
      </p:pic>
    </p:spTree>
    <p:extLst>
      <p:ext uri="{BB962C8B-B14F-4D97-AF65-F5344CB8AC3E}">
        <p14:creationId xmlns:p14="http://schemas.microsoft.com/office/powerpoint/2010/main" val="3824917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308</TotalTime>
  <Words>5886</Words>
  <Application>Microsoft Office PowerPoint</Application>
  <PresentationFormat>Widescreen</PresentationFormat>
  <Paragraphs>1026</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MT</vt:lpstr>
      <vt:lpstr>Calibri</vt:lpstr>
      <vt:lpstr>Courier New</vt:lpstr>
      <vt:lpstr>Times New Roman</vt:lpstr>
      <vt:lpstr>Trebuchet MS</vt:lpstr>
      <vt:lpstr>Wingdings 3</vt:lpstr>
      <vt:lpstr>Facet</vt:lpstr>
      <vt:lpstr>Project 1- Supermart Grocery Sales Analysis</vt:lpstr>
      <vt:lpstr>Problem Statement:  To analyze and model grocery sales data from a supermarket to uncover patterns, identify key factors influencing sales and profit,using different charts and visualization tools .Provide insights and suggestions after analysis. </vt:lpstr>
      <vt:lpstr>PowerPoint Presentation</vt:lpstr>
      <vt:lpstr>Supermarket Sales Data Analysis</vt:lpstr>
      <vt:lpstr>PowerPoint Presentation</vt:lpstr>
      <vt:lpstr>PowerPoint Presentation</vt:lpstr>
      <vt:lpstr>PowerPoint Presentation</vt:lpstr>
      <vt:lpstr>Category wise sales</vt:lpstr>
      <vt:lpstr>Sales by Sub-Category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2  Netflix Data: Cleaning, Analysis and Visualization</vt:lpstr>
      <vt:lpstr>Introduction-        This project involves loading, cleaning, analyzing, and visualizing data from a Netflix dataset. We'll use Python libraries like Pandas, Matplotlib, and Seaborn to work through the project. The goal is to explore the dataset, derive insights, and provide recommendations according to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directors with high frequency of TV shows &amp; Series</vt:lpstr>
      <vt:lpstr>Movies vs TV Shows in Top 5 Countries</vt:lpstr>
      <vt:lpstr>Top 10 countries with most content on Netflix</vt:lpstr>
      <vt:lpstr>Yearly release of Movies and TV Shows</vt:lpstr>
      <vt:lpstr>PowerPoint Presentation</vt:lpstr>
      <vt:lpstr>PowerPoint Presentation</vt:lpstr>
      <vt:lpstr>Recommendations-  1.Invest more in International Movies and TV Shows, as these genres are already popular and drive global audience engagement. Explore regional content ratings like NR (Not Rated) to better cater to diverse markets and improve accessibility for different regions.  2.While the current focus on mature audiences (TV-MA) is evident, there is an opportunity to expand the library with more family-friendly and children-oriented content to capture a broader audience base.  3.Prioritize content marketing efforts in countries like the United States, United Kingdom, India, and Pakistan, as these are the top-performing markets. Offer localized content with subtitles and dubs to further engage audiences in these regions.  4.Collaborate further with high-performing contributors like Rajiv Chilaka, Alastair Fothergill, Raul Campos, and Jan Suter to produce more content under their expertise. This could attract loyal fans and increase viewership.  5.Focus on expanding the catalog of trending genres like Dramas, Comedies, and Documentaries to maintain user engagement. Conduct periodic analysis of emerging genres to adapt to audience preferences quickly.  6.Tailor personalized recommendations based on viewing patterns of popular genres and regions to boost user satisfaction and retention.  7.Establish more production hubs in key regions like India and Pakistan to create cost-effective and locally relevant content.  8.Introduce TV Shows with a wider range of content ratings (e.g., TV-Y, TV-PG) to balance the dominance of TV-MA and TV-14 shows.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Archana patil</dc:creator>
  <cp:lastModifiedBy>Archana patil</cp:lastModifiedBy>
  <cp:revision>7</cp:revision>
  <dcterms:created xsi:type="dcterms:W3CDTF">2024-12-23T10:01:01Z</dcterms:created>
  <dcterms:modified xsi:type="dcterms:W3CDTF">2024-12-24T17:52:58Z</dcterms:modified>
</cp:coreProperties>
</file>