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5" r:id="rId8"/>
    <p:sldId id="312" r:id="rId9"/>
    <p:sldId id="316" r:id="rId10"/>
    <p:sldId id="313" r:id="rId11"/>
    <p:sldId id="314" r:id="rId12"/>
    <p:sldId id="318" r:id="rId13"/>
    <p:sldId id="319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nassandstedt.se/blog/how-to-export-and-compress-a-gltf-file-with-draco-3d-using-blender/#:~:text=Here%E2%80%99s%20how%20you%20compressed%20a%20glTF%20file%20in,Geometry%20accordion%2C%20check%20Compression%2C%20and%20export%20the%20file." TargetMode="External"/><Relationship Id="rId2" Type="http://schemas.openxmlformats.org/officeDocument/2006/relationships/hyperlink" Target="https://www.npmjs.com/package/draco3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staltor.help/ui/gui/preferences.html#compression" TargetMode="External"/><Relationship Id="rId2" Type="http://schemas.openxmlformats.org/officeDocument/2006/relationships/hyperlink" Target="https://gestaltor.help/tutorials/videos/compressUsingDraco.html#:~:text=In%20this%20videos%2C%20we%20demonstrate%20how%20to%20compress,or%20all%20meshes%20used%20in%20a%20glTF%20file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staltor.help/tutorials/howto/convertImage.html" TargetMode="External"/><Relationship Id="rId2" Type="http://schemas.openxmlformats.org/officeDocument/2006/relationships/hyperlink" Target="https://www.khronos.org/kt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or.babylonj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513871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Room3D Performance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Archana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PaTUkuri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23-06-2023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5C6C-5B39-D669-BDF8-5E6CC9D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Runtime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4DFC-CFF2-911D-C92C-795CAC93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Removed extra calculations in postprocessing effects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Shadow file updated with minimal number of casters and receivers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Default scene light and other effects changed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Loading time was decreased to upto10 sec, previously it was around 30sec now it is loading around 20sec.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54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FD83-3372-5758-0377-414ABDBB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CA8C-6EE1-CF06-0F39-8A2A95DE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Draco Compression: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Blender and gestaltor both are giving better file size reductions.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Blender has more drawbacks compared to gestaltor.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Lighthouse Performance for gestaltor(60-70) is higher than blender(50-60)</a:t>
            </a:r>
          </a:p>
          <a:p>
            <a:pPr marL="201168" lvl="1" indent="0">
              <a:buNone/>
            </a:pPr>
            <a:r>
              <a:rPr lang="en-IN" dirty="0"/>
              <a:t>So, In my view going with gestaltor </a:t>
            </a:r>
            <a:r>
              <a:rPr lang="en-IN" dirty="0" err="1"/>
              <a:t>draco</a:t>
            </a:r>
            <a:r>
              <a:rPr lang="en-IN" dirty="0"/>
              <a:t> compression would be better.</a:t>
            </a:r>
          </a:p>
          <a:p>
            <a:pPr marL="201168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Loading time was more than 50sec, after </a:t>
            </a:r>
            <a:r>
              <a:rPr lang="en-IN" dirty="0" err="1"/>
              <a:t>draco</a:t>
            </a:r>
            <a:r>
              <a:rPr lang="en-IN" dirty="0"/>
              <a:t> and ktx2 compression it decreased to 30sec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Loading time was decreased to upto10 sec, after runtime </a:t>
            </a:r>
            <a:r>
              <a:rPr lang="en-IN" dirty="0" err="1"/>
              <a:t>modfications</a:t>
            </a:r>
            <a:r>
              <a:rPr lang="en-IN" dirty="0"/>
              <a:t> it is loading around 20sec.</a:t>
            </a:r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89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570F0-A88A-BDBE-0B39-29509D0F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Draco Compression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Blender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Gestaltor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KTX2 Compression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Spector.js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C02-412F-232D-BD6C-AAE01744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Draco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5AEB-1A39-DD72-02C4-3835BCB8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b="1" dirty="0"/>
              <a:t>Blender: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Compressed </a:t>
            </a:r>
            <a:r>
              <a:rPr lang="en-IN" sz="2400" dirty="0" err="1"/>
              <a:t>glb</a:t>
            </a:r>
            <a:r>
              <a:rPr lang="en-IN" sz="2400" dirty="0"/>
              <a:t> files in blender, using compression option during export.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File size got compressed around 50%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</a:rPr>
              <a:t>Lighthouse before compression:</a:t>
            </a:r>
            <a:r>
              <a:rPr lang="en-IN" sz="2400" b="1" dirty="0">
                <a:effectLst/>
              </a:rPr>
              <a:t>49</a:t>
            </a:r>
            <a:r>
              <a:rPr lang="en-IN" sz="2400" dirty="0">
                <a:effectLst/>
              </a:rPr>
              <a:t>,Lighthouse after compression:</a:t>
            </a:r>
            <a:r>
              <a:rPr lang="en-IN" sz="2400" b="1" dirty="0">
                <a:effectLst/>
              </a:rPr>
              <a:t>56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</a:rPr>
              <a:t>References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hlinkClick r:id="rId2"/>
              </a:rPr>
              <a:t>draco3d - </a:t>
            </a:r>
            <a:r>
              <a:rPr lang="en-IN" sz="2400" dirty="0" err="1">
                <a:hlinkClick r:id="rId2"/>
              </a:rPr>
              <a:t>npm</a:t>
            </a:r>
            <a:r>
              <a:rPr lang="en-IN" sz="2400" dirty="0">
                <a:hlinkClick r:id="rId2"/>
              </a:rPr>
              <a:t> (npmjs.com)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hlinkClick r:id="rId3"/>
              </a:rPr>
              <a:t>How to export and compress a </a:t>
            </a:r>
            <a:r>
              <a:rPr lang="en-US" sz="2400" dirty="0" err="1">
                <a:hlinkClick r:id="rId3"/>
              </a:rPr>
              <a:t>glTF</a:t>
            </a:r>
            <a:r>
              <a:rPr lang="en-US" sz="2400" dirty="0">
                <a:hlinkClick r:id="rId3"/>
              </a:rPr>
              <a:t> file with Draco 3D using Blender - Jonas </a:t>
            </a:r>
            <a:r>
              <a:rPr lang="en-US" sz="2400" dirty="0" err="1">
                <a:hlinkClick r:id="rId3"/>
              </a:rPr>
              <a:t>Sandstedt's</a:t>
            </a:r>
            <a:r>
              <a:rPr lang="en-US" sz="2400" dirty="0">
                <a:hlinkClick r:id="rId3"/>
              </a:rPr>
              <a:t> Blog</a:t>
            </a:r>
            <a:endParaRPr lang="en-IN" sz="2400" dirty="0"/>
          </a:p>
          <a:p>
            <a:pPr marL="201168" lvl="1" indent="0">
              <a:buNone/>
            </a:pP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39006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9F8B-8BB9-24C2-51B2-AA7FC23E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752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effectLst/>
              </a:rPr>
              <a:t>Draco Compression - Blender Details</a:t>
            </a:r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AF3430-CD35-B1F3-5E60-226248E3D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509435"/>
              </p:ext>
            </p:extLst>
          </p:nvPr>
        </p:nvGraphicFramePr>
        <p:xfrm>
          <a:off x="0" y="477520"/>
          <a:ext cx="12191999" cy="638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847">
                  <a:extLst>
                    <a:ext uri="{9D8B030D-6E8A-4147-A177-3AD203B41FA5}">
                      <a16:colId xmlns:a16="http://schemas.microsoft.com/office/drawing/2014/main" val="1518800840"/>
                    </a:ext>
                  </a:extLst>
                </a:gridCol>
                <a:gridCol w="2025909">
                  <a:extLst>
                    <a:ext uri="{9D8B030D-6E8A-4147-A177-3AD203B41FA5}">
                      <a16:colId xmlns:a16="http://schemas.microsoft.com/office/drawing/2014/main" val="1771349696"/>
                    </a:ext>
                  </a:extLst>
                </a:gridCol>
                <a:gridCol w="1909612">
                  <a:extLst>
                    <a:ext uri="{9D8B030D-6E8A-4147-A177-3AD203B41FA5}">
                      <a16:colId xmlns:a16="http://schemas.microsoft.com/office/drawing/2014/main" val="1102757321"/>
                    </a:ext>
                  </a:extLst>
                </a:gridCol>
                <a:gridCol w="1603861">
                  <a:extLst>
                    <a:ext uri="{9D8B030D-6E8A-4147-A177-3AD203B41FA5}">
                      <a16:colId xmlns:a16="http://schemas.microsoft.com/office/drawing/2014/main" val="2092983538"/>
                    </a:ext>
                  </a:extLst>
                </a:gridCol>
                <a:gridCol w="2505206">
                  <a:extLst>
                    <a:ext uri="{9D8B030D-6E8A-4147-A177-3AD203B41FA5}">
                      <a16:colId xmlns:a16="http://schemas.microsoft.com/office/drawing/2014/main" val="2958212479"/>
                    </a:ext>
                  </a:extLst>
                </a:gridCol>
                <a:gridCol w="2055564">
                  <a:extLst>
                    <a:ext uri="{9D8B030D-6E8A-4147-A177-3AD203B41FA5}">
                      <a16:colId xmlns:a16="http://schemas.microsoft.com/office/drawing/2014/main" val="1493242012"/>
                    </a:ext>
                  </a:extLst>
                </a:gridCol>
              </a:tblGrid>
              <a:tr h="48243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Object Name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File Size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File size reduction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Page load/Performance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23821"/>
                  </a:ext>
                </a:extLst>
              </a:tr>
              <a:tr h="3661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Before Compression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After Compression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After Compression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2817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17kb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60fps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8053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1120kb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452kb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61fps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75299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Vase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1191kb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1185kb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60fps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207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Desktop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311kb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67kb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Light is not exporting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95547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Cylindrical Wall 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263kb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33kb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Light is not exporting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3452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Wall 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Light is not exporting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21421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Floor 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240kb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52kb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Light is not exporting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3862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Chair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685kb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689kb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0.5%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60fps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87573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Chair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2680kb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1991kb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60fps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80045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Chair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1871kb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1870kb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/>
                          </a:solidFill>
                        </a:rPr>
                        <a:t>60fps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09059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2187kb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2205kb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0.8%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94360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968kb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968kb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not 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1971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1036kb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651kb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59-61fps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157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Blind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374kb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363kb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30435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Blind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1055kb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1061kb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0.6%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69665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Blind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693kb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757kb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9.2%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4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3C59-44C0-0732-4371-5F1DE5BD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Draco Compression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6E9A-EDE3-0EE1-04FB-CF2DD2A8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Gestaltor: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Compressed </a:t>
            </a:r>
            <a:r>
              <a:rPr lang="en-IN" sz="2400" dirty="0" err="1"/>
              <a:t>glb</a:t>
            </a:r>
            <a:r>
              <a:rPr lang="en-IN" sz="2400" dirty="0"/>
              <a:t> files using gestaltor, compression done around 50%.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</a:rPr>
              <a:t>Lighthouse before compression:</a:t>
            </a:r>
            <a:r>
              <a:rPr lang="en-IN" sz="2400" b="1" dirty="0">
                <a:effectLst/>
              </a:rPr>
              <a:t>49</a:t>
            </a:r>
            <a:r>
              <a:rPr lang="en-IN" sz="2400" dirty="0">
                <a:effectLst/>
              </a:rPr>
              <a:t>, Lighthouse after compression:</a:t>
            </a:r>
            <a:r>
              <a:rPr lang="en-IN" sz="2400" b="1" dirty="0"/>
              <a:t>67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References: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hlinkClick r:id="rId2"/>
              </a:rPr>
              <a:t>Compress A Mesh Using Draco Mesh Compression (</a:t>
            </a:r>
            <a:r>
              <a:rPr lang="en-IN" sz="2400" dirty="0" err="1">
                <a:hlinkClick r:id="rId2"/>
              </a:rPr>
              <a:t>gestaltor.help</a:t>
            </a:r>
            <a:r>
              <a:rPr lang="en-IN" sz="2400" dirty="0">
                <a:hlinkClick r:id="rId2"/>
              </a:rPr>
              <a:t>)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hlinkClick r:id="rId3"/>
              </a:rPr>
              <a:t>Preferences (</a:t>
            </a:r>
            <a:r>
              <a:rPr lang="en-IN" sz="2400" dirty="0" err="1">
                <a:hlinkClick r:id="rId3"/>
              </a:rPr>
              <a:t>gestaltor.help</a:t>
            </a:r>
            <a:r>
              <a:rPr lang="en-IN" sz="2400" dirty="0">
                <a:hlinkClick r:id="rId3"/>
              </a:rPr>
              <a:t>)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293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9F8B-8BB9-24C2-51B2-AA7FC23E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752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effectLst/>
              </a:rPr>
              <a:t>Draco </a:t>
            </a:r>
            <a:r>
              <a:rPr lang="en-IN" sz="2400">
                <a:solidFill>
                  <a:schemeClr val="tx1"/>
                </a:solidFill>
                <a:effectLst/>
              </a:rPr>
              <a:t>Compression - Gestaltor </a:t>
            </a:r>
            <a:r>
              <a:rPr lang="en-IN" sz="2400" dirty="0">
                <a:solidFill>
                  <a:schemeClr val="tx1"/>
                </a:solidFill>
                <a:effectLst/>
              </a:rPr>
              <a:t>Details</a:t>
            </a:r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AF3430-CD35-B1F3-5E60-226248E3D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310863"/>
              </p:ext>
            </p:extLst>
          </p:nvPr>
        </p:nvGraphicFramePr>
        <p:xfrm>
          <a:off x="0" y="477520"/>
          <a:ext cx="12191999" cy="638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847">
                  <a:extLst>
                    <a:ext uri="{9D8B030D-6E8A-4147-A177-3AD203B41FA5}">
                      <a16:colId xmlns:a16="http://schemas.microsoft.com/office/drawing/2014/main" val="1518800840"/>
                    </a:ext>
                  </a:extLst>
                </a:gridCol>
                <a:gridCol w="2025909">
                  <a:extLst>
                    <a:ext uri="{9D8B030D-6E8A-4147-A177-3AD203B41FA5}">
                      <a16:colId xmlns:a16="http://schemas.microsoft.com/office/drawing/2014/main" val="1771349696"/>
                    </a:ext>
                  </a:extLst>
                </a:gridCol>
                <a:gridCol w="1909612">
                  <a:extLst>
                    <a:ext uri="{9D8B030D-6E8A-4147-A177-3AD203B41FA5}">
                      <a16:colId xmlns:a16="http://schemas.microsoft.com/office/drawing/2014/main" val="1102757321"/>
                    </a:ext>
                  </a:extLst>
                </a:gridCol>
                <a:gridCol w="1603861">
                  <a:extLst>
                    <a:ext uri="{9D8B030D-6E8A-4147-A177-3AD203B41FA5}">
                      <a16:colId xmlns:a16="http://schemas.microsoft.com/office/drawing/2014/main" val="2092983538"/>
                    </a:ext>
                  </a:extLst>
                </a:gridCol>
                <a:gridCol w="1252603">
                  <a:extLst>
                    <a:ext uri="{9D8B030D-6E8A-4147-A177-3AD203B41FA5}">
                      <a16:colId xmlns:a16="http://schemas.microsoft.com/office/drawing/2014/main" val="2958212479"/>
                    </a:ext>
                  </a:extLst>
                </a:gridCol>
                <a:gridCol w="1252603">
                  <a:extLst>
                    <a:ext uri="{9D8B030D-6E8A-4147-A177-3AD203B41FA5}">
                      <a16:colId xmlns:a16="http://schemas.microsoft.com/office/drawing/2014/main" val="2873321915"/>
                    </a:ext>
                  </a:extLst>
                </a:gridCol>
                <a:gridCol w="2055564">
                  <a:extLst>
                    <a:ext uri="{9D8B030D-6E8A-4147-A177-3AD203B41FA5}">
                      <a16:colId xmlns:a16="http://schemas.microsoft.com/office/drawing/2014/main" val="1493242012"/>
                    </a:ext>
                  </a:extLst>
                </a:gridCol>
              </a:tblGrid>
              <a:tr h="48243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Object Name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File Size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File size reduction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(%)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Page load/Performance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23821"/>
                  </a:ext>
                </a:extLst>
              </a:tr>
              <a:tr h="3661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Before Compression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After Compression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Before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After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2817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17kb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8053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1120kb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465kb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75299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Vase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1191kb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911kb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207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Desktop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311kb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79kb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95547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Cylindrical Wall 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263kb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3452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Wall 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9.5%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21421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Floor 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240kb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91kb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3862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Chair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685kb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694kb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1.3%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87573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Chair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2680kb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2002kb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80045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Chair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1871kb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1896kb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1.3%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09059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2187kb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2259kb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3.3%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94360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968kb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971kb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1971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1036kb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656kb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1576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Blind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374kb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335kb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30435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Blind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1055kb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1056kb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0.1%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69665"/>
                  </a:ext>
                </a:extLst>
              </a:tr>
              <a:tr h="345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Blind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693kb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777kb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12%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File size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4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7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20C7-9612-6593-16DD-08C23BB5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KTX2 Compression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1A00-A519-AF6E-19A7-89FF254B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Applied ktx2 compression on textures on gestaltor, file size is getting decreased </a:t>
            </a:r>
            <a:r>
              <a:rPr lang="en-IN" sz="2000" dirty="0" err="1"/>
              <a:t>upto</a:t>
            </a:r>
            <a:r>
              <a:rPr lang="en-IN" sz="2000" dirty="0"/>
              <a:t> 50%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Drawback: ktx2 is not supported in blender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Loading time was more than 50sec, after </a:t>
            </a:r>
            <a:r>
              <a:rPr lang="en-IN" sz="2000" dirty="0" err="1"/>
              <a:t>draco</a:t>
            </a:r>
            <a:r>
              <a:rPr lang="en-IN" sz="2000" dirty="0"/>
              <a:t> and ktx2 compression it decreased to 30sec.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References: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hlinkClick r:id="rId2"/>
              </a:rPr>
              <a:t>KTX Overview - The </a:t>
            </a:r>
            <a:r>
              <a:rPr lang="en-US" sz="2000" dirty="0" err="1">
                <a:hlinkClick r:id="rId2"/>
              </a:rPr>
              <a:t>Khronos</a:t>
            </a:r>
            <a:r>
              <a:rPr lang="en-US" sz="2000" dirty="0">
                <a:hlinkClick r:id="rId2"/>
              </a:rPr>
              <a:t> Group Inc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Gestaltor</a:t>
            </a:r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reference for ktx2 compression</a:t>
            </a:r>
            <a:r>
              <a:rPr lang="en-US" sz="2000" dirty="0">
                <a:solidFill>
                  <a:srgbClr val="2998E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 Convert an Image to KTX Using Basis Universal Supercompression (</a:t>
            </a:r>
            <a:r>
              <a:rPr lang="en-US" sz="2000" dirty="0" err="1">
                <a:solidFill>
                  <a:srgbClr val="2998E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gestaltor.help</a:t>
            </a:r>
            <a:r>
              <a:rPr lang="en-US" sz="2000" dirty="0">
                <a:solidFill>
                  <a:srgbClr val="2998E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2000" dirty="0">
              <a:solidFill>
                <a:srgbClr val="2998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19E8-F91F-4599-1115-82E08393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Spector.js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B128-88E7-2A5B-0CC7-5693DC0B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Downloaded and added spector.js to browser extension.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Captured the scene with spector.js and got a document from it containing detailed information of the scene in each frame.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References: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hlinkClick r:id="rId2"/>
              </a:rPr>
              <a:t>SpectorJS</a:t>
            </a:r>
            <a:r>
              <a:rPr lang="en-US" dirty="0">
                <a:hlinkClick r:id="rId2"/>
              </a:rPr>
              <a:t> - Explore and Troubleshoot your WebGL scenes with ease (babylonjs.com)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00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EA55-A2C8-42C3-B8AF-A922604F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Spector 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7C543D-0D56-7BF6-F8D9-84B241649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19929"/>
              </p:ext>
            </p:extLst>
          </p:nvPr>
        </p:nvGraphicFramePr>
        <p:xfrm>
          <a:off x="1096963" y="233172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728314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6039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Spector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9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with shadows and </a:t>
                      </a:r>
                      <a:r>
                        <a:rPr lang="en-IN" dirty="0" err="1"/>
                        <a:t>hdri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5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without </a:t>
                      </a:r>
                      <a:r>
                        <a:rPr lang="en-IN" dirty="0" err="1"/>
                        <a:t>hdri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8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without shadows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3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without shadows and </a:t>
                      </a:r>
                      <a:r>
                        <a:rPr lang="en-IN" dirty="0" err="1"/>
                        <a:t>hdri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8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54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{E4C2653D-01A9-4F9D-9608-A3959ABB4049}tf33845126_win32</Template>
  <TotalTime>272</TotalTime>
  <Words>714</Words>
  <Application>Microsoft Office PowerPoint</Application>
  <PresentationFormat>Widescreen</PresentationFormat>
  <Paragraphs>241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Bookman Old Style</vt:lpstr>
      <vt:lpstr>Calibri</vt:lpstr>
      <vt:lpstr>Courier New</vt:lpstr>
      <vt:lpstr>Franklin Gothic Book</vt:lpstr>
      <vt:lpstr>Wingdings</vt:lpstr>
      <vt:lpstr>1_RetrospectVTI</vt:lpstr>
      <vt:lpstr>Room3D Performance Document</vt:lpstr>
      <vt:lpstr>Contents</vt:lpstr>
      <vt:lpstr>Draco Compression</vt:lpstr>
      <vt:lpstr>Draco Compression - Blender Details</vt:lpstr>
      <vt:lpstr>Draco Compression</vt:lpstr>
      <vt:lpstr>Draco Compression - Gestaltor Details</vt:lpstr>
      <vt:lpstr>KTX2 Compression</vt:lpstr>
      <vt:lpstr>Spector.js</vt:lpstr>
      <vt:lpstr>Spector results</vt:lpstr>
      <vt:lpstr>Runtime Modifications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Document</dc:title>
  <dc:creator>Archana Patukuri</dc:creator>
  <cp:lastModifiedBy>Archana Patukuri</cp:lastModifiedBy>
  <cp:revision>21</cp:revision>
  <dcterms:created xsi:type="dcterms:W3CDTF">2023-05-25T09:07:07Z</dcterms:created>
  <dcterms:modified xsi:type="dcterms:W3CDTF">2023-06-23T16:37:31Z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